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57" r:id="rId6"/>
    <p:sldId id="258" r:id="rId7"/>
    <p:sldId id="259" r:id="rId8"/>
    <p:sldId id="260" r:id="rId9"/>
    <p:sldId id="261" r:id="rId10"/>
    <p:sldId id="290" r:id="rId11"/>
    <p:sldId id="281" r:id="rId12"/>
    <p:sldId id="263" r:id="rId13"/>
    <p:sldId id="265" r:id="rId14"/>
    <p:sldId id="279" r:id="rId15"/>
    <p:sldId id="285" r:id="rId16"/>
    <p:sldId id="287" r:id="rId17"/>
    <p:sldId id="291" r:id="rId1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D2A1AC6-9A41-6CBA-54E2-9E1832E34AC9}" name="OLIVER, Zoe (NHS ENGLAND)" initials="ZO" userId="S::zoe.oliver4@nhs.net::86854dfe-8b23-416c-8188-f2821f64a3b9" providerId="AD"/>
  <p188:author id="{0146E9FC-92CC-A85E-3D4B-AF6BFDA17384}" name="HUI, Sharon (NHS ENGLAND)" initials="HE" userId="S::sharon.hui@nhs.net::0590a4cf-a180-4c07-816e-7ffe3058524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4F5"/>
    <a:srgbClr val="C9DBF0"/>
    <a:srgbClr val="B6DBF4"/>
    <a:srgbClr val="D7EBF9"/>
    <a:srgbClr val="4D4B4C"/>
    <a:srgbClr val="00A499"/>
    <a:srgbClr val="B238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EB49E7-372F-4E10-A29A-339696D1EED9}" v="6" dt="2026-09-22T12:37:55.461"/>
    <p1510:client id="{E604D997-45A1-F6C9-08AC-355DAB8EAEB1}" v="15" dt="2026-09-21T13:32:20.9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UI, Sharon (NHS ENGLAND)" userId="S::sharon.hui@nhs.net::0590a4cf-a180-4c07-816e-7ffe30585244" providerId="AD" clId="Web-{3FCB3FD3-46D5-4820-DCA8-D22044FE3A96}"/>
    <pc:docChg chg="mod">
      <pc:chgData name="HUI, Sharon (NHS ENGLAND)" userId="S::sharon.hui@nhs.net::0590a4cf-a180-4c07-816e-7ffe30585244" providerId="AD" clId="Web-{3FCB3FD3-46D5-4820-DCA8-D22044FE3A96}" dt="2026-09-10T10:42:47.099" v="0"/>
      <pc:docMkLst>
        <pc:docMk/>
      </pc:docMkLst>
    </pc:docChg>
  </pc:docChgLst>
  <pc:docChgLst>
    <pc:chgData name="OLIVER, Zoe (NHS ENGLAND)" userId="86854dfe-8b23-416c-8188-f2821f64a3b9" providerId="ADAL" clId="{CABF1A62-06A3-4992-B582-81180CBC4FAD}"/>
    <pc:docChg chg="undo custSel addSld delSld modSld sldOrd">
      <pc:chgData name="OLIVER, Zoe (NHS ENGLAND)" userId="86854dfe-8b23-416c-8188-f2821f64a3b9" providerId="ADAL" clId="{CABF1A62-06A3-4992-B582-81180CBC4FAD}" dt="2026-09-22T12:38:24.702" v="6196" actId="20577"/>
      <pc:docMkLst>
        <pc:docMk/>
      </pc:docMkLst>
      <pc:sldChg chg="addSp delSp modSp mod setBg">
        <pc:chgData name="OLIVER, Zoe (NHS ENGLAND)" userId="86854dfe-8b23-416c-8188-f2821f64a3b9" providerId="ADAL" clId="{CABF1A62-06A3-4992-B582-81180CBC4FAD}" dt="2026-09-22T12:38:24.702" v="6196" actId="20577"/>
        <pc:sldMkLst>
          <pc:docMk/>
          <pc:sldMk cId="0" sldId="256"/>
        </pc:sldMkLst>
        <pc:spChg chg="mod">
          <ac:chgData name="OLIVER, Zoe (NHS ENGLAND)" userId="86854dfe-8b23-416c-8188-f2821f64a3b9" providerId="ADAL" clId="{CABF1A62-06A3-4992-B582-81180CBC4FAD}" dt="2026-09-08T15:23:01.647" v="4197" actId="2711"/>
          <ac:spMkLst>
            <pc:docMk/>
            <pc:sldMk cId="0" sldId="256"/>
            <ac:spMk id="9" creationId="{00000000-0000-0000-0000-000000000000}"/>
          </ac:spMkLst>
        </pc:spChg>
        <pc:spChg chg="mod">
          <ac:chgData name="OLIVER, Zoe (NHS ENGLAND)" userId="86854dfe-8b23-416c-8188-f2821f64a3b9" providerId="ADAL" clId="{CABF1A62-06A3-4992-B582-81180CBC4FAD}" dt="2026-09-08T15:23:01.647" v="4197" actId="2711"/>
          <ac:spMkLst>
            <pc:docMk/>
            <pc:sldMk cId="0" sldId="256"/>
            <ac:spMk id="10" creationId="{00000000-0000-0000-0000-000000000000}"/>
          </ac:spMkLst>
        </pc:spChg>
        <pc:spChg chg="add mod">
          <ac:chgData name="OLIVER, Zoe (NHS ENGLAND)" userId="86854dfe-8b23-416c-8188-f2821f64a3b9" providerId="ADAL" clId="{CABF1A62-06A3-4992-B582-81180CBC4FAD}" dt="2026-09-22T12:38:24.702" v="6196" actId="20577"/>
          <ac:spMkLst>
            <pc:docMk/>
            <pc:sldMk cId="0" sldId="256"/>
            <ac:spMk id="17" creationId="{7165407A-C86C-C565-418D-6D6FA48A1573}"/>
          </ac:spMkLst>
        </pc:spChg>
        <pc:spChg chg="add mod">
          <ac:chgData name="OLIVER, Zoe (NHS ENGLAND)" userId="86854dfe-8b23-416c-8188-f2821f64a3b9" providerId="ADAL" clId="{CABF1A62-06A3-4992-B582-81180CBC4FAD}" dt="2026-09-08T15:23:36.912" v="4202" actId="207"/>
          <ac:spMkLst>
            <pc:docMk/>
            <pc:sldMk cId="0" sldId="256"/>
            <ac:spMk id="19" creationId="{5376EAA5-3E50-A28D-46B3-CE79EE262AAC}"/>
          </ac:spMkLst>
        </pc:spChg>
        <pc:picChg chg="add mod">
          <ac:chgData name="OLIVER, Zoe (NHS ENGLAND)" userId="86854dfe-8b23-416c-8188-f2821f64a3b9" providerId="ADAL" clId="{CABF1A62-06A3-4992-B582-81180CBC4FAD}" dt="2026-09-08T15:19:57.298" v="4172" actId="14100"/>
          <ac:picMkLst>
            <pc:docMk/>
            <pc:sldMk cId="0" sldId="256"/>
            <ac:picMk id="15" creationId="{8D64023A-84F5-865A-E875-653378198A3A}"/>
          </ac:picMkLst>
        </pc:picChg>
      </pc:sldChg>
      <pc:sldChg chg="delSp modSp mod modCm">
        <pc:chgData name="OLIVER, Zoe (NHS ENGLAND)" userId="86854dfe-8b23-416c-8188-f2821f64a3b9" providerId="ADAL" clId="{CABF1A62-06A3-4992-B582-81180CBC4FAD}" dt="2026-09-17T12:23:20.947" v="5256" actId="20577"/>
        <pc:sldMkLst>
          <pc:docMk/>
          <pc:sldMk cId="0" sldId="257"/>
        </pc:sldMkLst>
        <pc:spChg chg="mod">
          <ac:chgData name="OLIVER, Zoe (NHS ENGLAND)" userId="86854dfe-8b23-416c-8188-f2821f64a3b9" providerId="ADAL" clId="{CABF1A62-06A3-4992-B582-81180CBC4FAD}" dt="2026-09-08T12:35:02.624" v="1274" actId="20577"/>
          <ac:spMkLst>
            <pc:docMk/>
            <pc:sldMk cId="0" sldId="257"/>
            <ac:spMk id="5" creationId="{00000000-0000-0000-0000-000000000000}"/>
          </ac:spMkLst>
        </pc:spChg>
        <pc:spChg chg="mod">
          <ac:chgData name="OLIVER, Zoe (NHS ENGLAND)" userId="86854dfe-8b23-416c-8188-f2821f64a3b9" providerId="ADAL" clId="{CABF1A62-06A3-4992-B582-81180CBC4FAD}" dt="2026-09-03T13:46:19.634" v="500" actId="1076"/>
          <ac:spMkLst>
            <pc:docMk/>
            <pc:sldMk cId="0" sldId="257"/>
            <ac:spMk id="7" creationId="{00000000-0000-0000-0000-000000000000}"/>
          </ac:spMkLst>
        </pc:spChg>
        <pc:spChg chg="mod">
          <ac:chgData name="OLIVER, Zoe (NHS ENGLAND)" userId="86854dfe-8b23-416c-8188-f2821f64a3b9" providerId="ADAL" clId="{CABF1A62-06A3-4992-B582-81180CBC4FAD}" dt="2026-09-03T13:46:19.634" v="500" actId="1076"/>
          <ac:spMkLst>
            <pc:docMk/>
            <pc:sldMk cId="0" sldId="257"/>
            <ac:spMk id="8" creationId="{00000000-0000-0000-0000-000000000000}"/>
          </ac:spMkLst>
        </pc:spChg>
        <pc:spChg chg="mod">
          <ac:chgData name="OLIVER, Zoe (NHS ENGLAND)" userId="86854dfe-8b23-416c-8188-f2821f64a3b9" providerId="ADAL" clId="{CABF1A62-06A3-4992-B582-81180CBC4FAD}" dt="2026-09-17T12:23:20.947" v="5256" actId="20577"/>
          <ac:spMkLst>
            <pc:docMk/>
            <pc:sldMk cId="0" sldId="257"/>
            <ac:spMk id="9" creationId="{00000000-0000-0000-0000-000000000000}"/>
          </ac:spMkLst>
        </pc:spChg>
        <pc:spChg chg="mod">
          <ac:chgData name="OLIVER, Zoe (NHS ENGLAND)" userId="86854dfe-8b23-416c-8188-f2821f64a3b9" providerId="ADAL" clId="{CABF1A62-06A3-4992-B582-81180CBC4FAD}" dt="2026-09-03T13:46:19.634" v="500" actId="1076"/>
          <ac:spMkLst>
            <pc:docMk/>
            <pc:sldMk cId="0" sldId="257"/>
            <ac:spMk id="10" creationId="{00000000-0000-0000-0000-000000000000}"/>
          </ac:spMkLst>
        </pc:spChg>
        <pc:spChg chg="mod">
          <ac:chgData name="OLIVER, Zoe (NHS ENGLAND)" userId="86854dfe-8b23-416c-8188-f2821f64a3b9" providerId="ADAL" clId="{CABF1A62-06A3-4992-B582-81180CBC4FAD}" dt="2026-09-03T13:46:19.634" v="500" actId="1076"/>
          <ac:spMkLst>
            <pc:docMk/>
            <pc:sldMk cId="0" sldId="257"/>
            <ac:spMk id="11" creationId="{00000000-0000-0000-0000-000000000000}"/>
          </ac:spMkLst>
        </pc:spChg>
        <pc:spChg chg="mod">
          <ac:chgData name="OLIVER, Zoe (NHS ENGLAND)" userId="86854dfe-8b23-416c-8188-f2821f64a3b9" providerId="ADAL" clId="{CABF1A62-06A3-4992-B582-81180CBC4FAD}" dt="2026-09-03T13:46:19.634" v="500" actId="1076"/>
          <ac:spMkLst>
            <pc:docMk/>
            <pc:sldMk cId="0" sldId="257"/>
            <ac:spMk id="12" creationId="{00000000-0000-0000-0000-000000000000}"/>
          </ac:spMkLst>
        </pc:spChg>
        <pc:spChg chg="mod">
          <ac:chgData name="OLIVER, Zoe (NHS ENGLAND)" userId="86854dfe-8b23-416c-8188-f2821f64a3b9" providerId="ADAL" clId="{CABF1A62-06A3-4992-B582-81180CBC4FAD}" dt="2026-09-03T13:46:19.634" v="500" actId="1076"/>
          <ac:spMkLst>
            <pc:docMk/>
            <pc:sldMk cId="0" sldId="257"/>
            <ac:spMk id="13" creationId="{00000000-0000-0000-0000-000000000000}"/>
          </ac:spMkLst>
        </pc:spChg>
        <pc:spChg chg="mod">
          <ac:chgData name="OLIVER, Zoe (NHS ENGLAND)" userId="86854dfe-8b23-416c-8188-f2821f64a3b9" providerId="ADAL" clId="{CABF1A62-06A3-4992-B582-81180CBC4FAD}" dt="2026-09-03T13:46:19.634" v="500" actId="1076"/>
          <ac:spMkLst>
            <pc:docMk/>
            <pc:sldMk cId="0" sldId="257"/>
            <ac:spMk id="14" creationId="{00000000-0000-0000-0000-000000000000}"/>
          </ac:spMkLst>
        </pc:spChg>
        <pc:spChg chg="mod">
          <ac:chgData name="OLIVER, Zoe (NHS ENGLAND)" userId="86854dfe-8b23-416c-8188-f2821f64a3b9" providerId="ADAL" clId="{CABF1A62-06A3-4992-B582-81180CBC4FAD}" dt="2026-09-03T13:46:19.634" v="500" actId="1076"/>
          <ac:spMkLst>
            <pc:docMk/>
            <pc:sldMk cId="0" sldId="257"/>
            <ac:spMk id="15" creationId="{00000000-0000-0000-0000-000000000000}"/>
          </ac:spMkLst>
        </pc:spChg>
        <pc:spChg chg="mod">
          <ac:chgData name="OLIVER, Zoe (NHS ENGLAND)" userId="86854dfe-8b23-416c-8188-f2821f64a3b9" providerId="ADAL" clId="{CABF1A62-06A3-4992-B582-81180CBC4FAD}" dt="2026-09-03T13:44:22.724" v="475" actId="1076"/>
          <ac:spMkLst>
            <pc:docMk/>
            <pc:sldMk cId="0" sldId="257"/>
            <ac:spMk id="16" creationId="{00000000-0000-0000-0000-000000000000}"/>
          </ac:spMkLst>
        </pc:spChg>
        <pc:spChg chg="mod">
          <ac:chgData name="OLIVER, Zoe (NHS ENGLAND)" userId="86854dfe-8b23-416c-8188-f2821f64a3b9" providerId="ADAL" clId="{CABF1A62-06A3-4992-B582-81180CBC4FAD}" dt="2026-09-03T13:45:09.746" v="484" actId="403"/>
          <ac:spMkLst>
            <pc:docMk/>
            <pc:sldMk cId="0" sldId="257"/>
            <ac:spMk id="19" creationId="{00000000-0000-0000-0000-000000000000}"/>
          </ac:spMkLst>
        </pc:spChg>
        <pc:spChg chg="mod">
          <ac:chgData name="OLIVER, Zoe (NHS ENGLAND)" userId="86854dfe-8b23-416c-8188-f2821f64a3b9" providerId="ADAL" clId="{CABF1A62-06A3-4992-B582-81180CBC4FAD}" dt="2026-09-03T13:45:42.121" v="496" actId="1076"/>
          <ac:spMkLst>
            <pc:docMk/>
            <pc:sldMk cId="0" sldId="257"/>
            <ac:spMk id="23" creationId="{00000000-0000-0000-0000-000000000000}"/>
          </ac:spMkLst>
        </pc:spChg>
        <pc:spChg chg="mod">
          <ac:chgData name="OLIVER, Zoe (NHS ENGLAND)" userId="86854dfe-8b23-416c-8188-f2821f64a3b9" providerId="ADAL" clId="{CABF1A62-06A3-4992-B582-81180CBC4FAD}" dt="2026-09-03T13:45:46.371" v="497" actId="1076"/>
          <ac:spMkLst>
            <pc:docMk/>
            <pc:sldMk cId="0" sldId="257"/>
            <ac:spMk id="27" creationId="{00000000-0000-0000-0000-000000000000}"/>
          </ac:spMkLst>
        </pc:spChg>
        <pc:spChg chg="mod">
          <ac:chgData name="OLIVER, Zoe (NHS ENGLAND)" userId="86854dfe-8b23-416c-8188-f2821f64a3b9" providerId="ADAL" clId="{CABF1A62-06A3-4992-B582-81180CBC4FAD}" dt="2026-09-03T13:46:30.603" v="501" actId="14100"/>
          <ac:spMkLst>
            <pc:docMk/>
            <pc:sldMk cId="0" sldId="257"/>
            <ac:spMk id="31" creationId="{00000000-0000-0000-0000-000000000000}"/>
          </ac:spMkLst>
        </pc:spChg>
        <pc:spChg chg="mod">
          <ac:chgData name="OLIVER, Zoe (NHS ENGLAND)" userId="86854dfe-8b23-416c-8188-f2821f64a3b9" providerId="ADAL" clId="{CABF1A62-06A3-4992-B582-81180CBC4FAD}" dt="2026-09-08T12:57:16.578" v="1320" actId="20577"/>
          <ac:spMkLst>
            <pc:docMk/>
            <pc:sldMk cId="0" sldId="257"/>
            <ac:spMk id="32" creationId="{00000000-0000-0000-0000-000000000000}"/>
          </ac:spMkLst>
        </pc:spChg>
        <pc:spChg chg="mod">
          <ac:chgData name="OLIVER, Zoe (NHS ENGLAND)" userId="86854dfe-8b23-416c-8188-f2821f64a3b9" providerId="ADAL" clId="{CABF1A62-06A3-4992-B582-81180CBC4FAD}" dt="2026-09-08T15:17:55.343" v="4144" actId="6549"/>
          <ac:spMkLst>
            <pc:docMk/>
            <pc:sldMk cId="0" sldId="257"/>
            <ac:spMk id="33" creationId="{00000000-0000-0000-0000-000000000000}"/>
          </ac:spMkLst>
        </pc:spChg>
        <pc:extLst>
          <p:ext xmlns:p="http://schemas.openxmlformats.org/presentationml/2006/main" uri="{D6D511B9-2390-475A-947B-AFAB55BFBCF1}">
            <pc226:cmChg xmlns:pc226="http://schemas.microsoft.com/office/powerpoint/2022/06/main/command" chg="mod">
              <pc226:chgData name="OLIVER, Zoe (NHS ENGLAND)" userId="86854dfe-8b23-416c-8188-f2821f64a3b9" providerId="ADAL" clId="{CABF1A62-06A3-4992-B582-81180CBC4FAD}" dt="2026-09-17T12:23:20.947" v="5256" actId="20577"/>
              <pc2:cmMkLst xmlns:pc2="http://schemas.microsoft.com/office/powerpoint/2019/9/main/command">
                <pc:docMk/>
                <pc:sldMk cId="0" sldId="257"/>
                <pc2:cmMk id="{680482DF-607B-4671-BE07-61196F687147}"/>
              </pc2:cmMkLst>
            </pc226:cmChg>
          </p:ext>
        </pc:extLst>
      </pc:sldChg>
      <pc:sldChg chg="delSp modSp mod">
        <pc:chgData name="OLIVER, Zoe (NHS ENGLAND)" userId="86854dfe-8b23-416c-8188-f2821f64a3b9" providerId="ADAL" clId="{CABF1A62-06A3-4992-B582-81180CBC4FAD}" dt="2026-09-18T07:05:25.368" v="6005" actId="20577"/>
        <pc:sldMkLst>
          <pc:docMk/>
          <pc:sldMk cId="0" sldId="258"/>
        </pc:sldMkLst>
        <pc:spChg chg="mod">
          <ac:chgData name="OLIVER, Zoe (NHS ENGLAND)" userId="86854dfe-8b23-416c-8188-f2821f64a3b9" providerId="ADAL" clId="{CABF1A62-06A3-4992-B582-81180CBC4FAD}" dt="2026-09-03T15:18:37.072" v="1137" actId="1076"/>
          <ac:spMkLst>
            <pc:docMk/>
            <pc:sldMk cId="0" sldId="258"/>
            <ac:spMk id="5" creationId="{00000000-0000-0000-0000-000000000000}"/>
          </ac:spMkLst>
        </pc:spChg>
        <pc:spChg chg="mod">
          <ac:chgData name="OLIVER, Zoe (NHS ENGLAND)" userId="86854dfe-8b23-416c-8188-f2821f64a3b9" providerId="ADAL" clId="{CABF1A62-06A3-4992-B582-81180CBC4FAD}" dt="2026-09-08T15:42:17.451" v="4727" actId="1076"/>
          <ac:spMkLst>
            <pc:docMk/>
            <pc:sldMk cId="0" sldId="258"/>
            <ac:spMk id="7" creationId="{00000000-0000-0000-0000-000000000000}"/>
          </ac:spMkLst>
        </pc:spChg>
        <pc:spChg chg="mod">
          <ac:chgData name="OLIVER, Zoe (NHS ENGLAND)" userId="86854dfe-8b23-416c-8188-f2821f64a3b9" providerId="ADAL" clId="{CABF1A62-06A3-4992-B582-81180CBC4FAD}" dt="2026-09-08T15:42:17.451" v="4727" actId="1076"/>
          <ac:spMkLst>
            <pc:docMk/>
            <pc:sldMk cId="0" sldId="258"/>
            <ac:spMk id="9" creationId="{00000000-0000-0000-0000-000000000000}"/>
          </ac:spMkLst>
        </pc:spChg>
        <pc:spChg chg="mod">
          <ac:chgData name="OLIVER, Zoe (NHS ENGLAND)" userId="86854dfe-8b23-416c-8188-f2821f64a3b9" providerId="ADAL" clId="{CABF1A62-06A3-4992-B582-81180CBC4FAD}" dt="2026-09-08T15:42:17.451" v="4727" actId="1076"/>
          <ac:spMkLst>
            <pc:docMk/>
            <pc:sldMk cId="0" sldId="258"/>
            <ac:spMk id="10" creationId="{00000000-0000-0000-0000-000000000000}"/>
          </ac:spMkLst>
        </pc:spChg>
        <pc:spChg chg="mod">
          <ac:chgData name="OLIVER, Zoe (NHS ENGLAND)" userId="86854dfe-8b23-416c-8188-f2821f64a3b9" providerId="ADAL" clId="{CABF1A62-06A3-4992-B582-81180CBC4FAD}" dt="2026-09-03T13:53:29.843" v="539" actId="20577"/>
          <ac:spMkLst>
            <pc:docMk/>
            <pc:sldMk cId="0" sldId="258"/>
            <ac:spMk id="11" creationId="{00000000-0000-0000-0000-000000000000}"/>
          </ac:spMkLst>
        </pc:spChg>
        <pc:spChg chg="mod">
          <ac:chgData name="OLIVER, Zoe (NHS ENGLAND)" userId="86854dfe-8b23-416c-8188-f2821f64a3b9" providerId="ADAL" clId="{CABF1A62-06A3-4992-B582-81180CBC4FAD}" dt="2026-09-08T15:42:17.451" v="4727" actId="1076"/>
          <ac:spMkLst>
            <pc:docMk/>
            <pc:sldMk cId="0" sldId="258"/>
            <ac:spMk id="14" creationId="{00000000-0000-0000-0000-000000000000}"/>
          </ac:spMkLst>
        </pc:spChg>
        <pc:spChg chg="mod">
          <ac:chgData name="OLIVER, Zoe (NHS ENGLAND)" userId="86854dfe-8b23-416c-8188-f2821f64a3b9" providerId="ADAL" clId="{CABF1A62-06A3-4992-B582-81180CBC4FAD}" dt="2026-09-08T15:42:17.451" v="4727" actId="1076"/>
          <ac:spMkLst>
            <pc:docMk/>
            <pc:sldMk cId="0" sldId="258"/>
            <ac:spMk id="15" creationId="{00000000-0000-0000-0000-000000000000}"/>
          </ac:spMkLst>
        </pc:spChg>
        <pc:spChg chg="mod">
          <ac:chgData name="OLIVER, Zoe (NHS ENGLAND)" userId="86854dfe-8b23-416c-8188-f2821f64a3b9" providerId="ADAL" clId="{CABF1A62-06A3-4992-B582-81180CBC4FAD}" dt="2026-09-08T15:42:17.451" v="4727" actId="1076"/>
          <ac:spMkLst>
            <pc:docMk/>
            <pc:sldMk cId="0" sldId="258"/>
            <ac:spMk id="17" creationId="{00000000-0000-0000-0000-000000000000}"/>
          </ac:spMkLst>
        </pc:spChg>
        <pc:spChg chg="mod">
          <ac:chgData name="OLIVER, Zoe (NHS ENGLAND)" userId="86854dfe-8b23-416c-8188-f2821f64a3b9" providerId="ADAL" clId="{CABF1A62-06A3-4992-B582-81180CBC4FAD}" dt="2026-09-08T15:42:17.451" v="4727" actId="1076"/>
          <ac:spMkLst>
            <pc:docMk/>
            <pc:sldMk cId="0" sldId="258"/>
            <ac:spMk id="18" creationId="{00000000-0000-0000-0000-000000000000}"/>
          </ac:spMkLst>
        </pc:spChg>
        <pc:spChg chg="mod">
          <ac:chgData name="OLIVER, Zoe (NHS ENGLAND)" userId="86854dfe-8b23-416c-8188-f2821f64a3b9" providerId="ADAL" clId="{CABF1A62-06A3-4992-B582-81180CBC4FAD}" dt="2026-09-08T15:42:17.451" v="4727" actId="1076"/>
          <ac:spMkLst>
            <pc:docMk/>
            <pc:sldMk cId="0" sldId="258"/>
            <ac:spMk id="19" creationId="{00000000-0000-0000-0000-000000000000}"/>
          </ac:spMkLst>
        </pc:spChg>
        <pc:spChg chg="mod">
          <ac:chgData name="OLIVER, Zoe (NHS ENGLAND)" userId="86854dfe-8b23-416c-8188-f2821f64a3b9" providerId="ADAL" clId="{CABF1A62-06A3-4992-B582-81180CBC4FAD}" dt="2026-09-18T07:05:25.368" v="6005" actId="20577"/>
          <ac:spMkLst>
            <pc:docMk/>
            <pc:sldMk cId="0" sldId="258"/>
            <ac:spMk id="20" creationId="{00000000-0000-0000-0000-000000000000}"/>
          </ac:spMkLst>
        </pc:spChg>
        <pc:spChg chg="mod">
          <ac:chgData name="OLIVER, Zoe (NHS ENGLAND)" userId="86854dfe-8b23-416c-8188-f2821f64a3b9" providerId="ADAL" clId="{CABF1A62-06A3-4992-B582-81180CBC4FAD}" dt="2026-09-08T15:42:17.451" v="4727" actId="1076"/>
          <ac:spMkLst>
            <pc:docMk/>
            <pc:sldMk cId="0" sldId="258"/>
            <ac:spMk id="24" creationId="{00000000-0000-0000-0000-000000000000}"/>
          </ac:spMkLst>
        </pc:spChg>
        <pc:spChg chg="mod">
          <ac:chgData name="OLIVER, Zoe (NHS ENGLAND)" userId="86854dfe-8b23-416c-8188-f2821f64a3b9" providerId="ADAL" clId="{CABF1A62-06A3-4992-B582-81180CBC4FAD}" dt="2026-09-03T13:53:49.395" v="554" actId="20577"/>
          <ac:spMkLst>
            <pc:docMk/>
            <pc:sldMk cId="0" sldId="258"/>
            <ac:spMk id="25" creationId="{00000000-0000-0000-0000-000000000000}"/>
          </ac:spMkLst>
        </pc:spChg>
        <pc:spChg chg="mod">
          <ac:chgData name="OLIVER, Zoe (NHS ENGLAND)" userId="86854dfe-8b23-416c-8188-f2821f64a3b9" providerId="ADAL" clId="{CABF1A62-06A3-4992-B582-81180CBC4FAD}" dt="2026-09-09T10:47:34" v="5121" actId="20577"/>
          <ac:spMkLst>
            <pc:docMk/>
            <pc:sldMk cId="0" sldId="258"/>
            <ac:spMk id="27" creationId="{00000000-0000-0000-0000-000000000000}"/>
          </ac:spMkLst>
        </pc:spChg>
        <pc:spChg chg="mod">
          <ac:chgData name="OLIVER, Zoe (NHS ENGLAND)" userId="86854dfe-8b23-416c-8188-f2821f64a3b9" providerId="ADAL" clId="{CABF1A62-06A3-4992-B582-81180CBC4FAD}" dt="2026-09-08T15:42:10.762" v="4726" actId="1076"/>
          <ac:spMkLst>
            <pc:docMk/>
            <pc:sldMk cId="0" sldId="258"/>
            <ac:spMk id="28" creationId="{00000000-0000-0000-0000-000000000000}"/>
          </ac:spMkLst>
        </pc:spChg>
        <pc:spChg chg="mod">
          <ac:chgData name="OLIVER, Zoe (NHS ENGLAND)" userId="86854dfe-8b23-416c-8188-f2821f64a3b9" providerId="ADAL" clId="{CABF1A62-06A3-4992-B582-81180CBC4FAD}" dt="2026-09-08T15:42:10.762" v="4726" actId="1076"/>
          <ac:spMkLst>
            <pc:docMk/>
            <pc:sldMk cId="0" sldId="258"/>
            <ac:spMk id="29" creationId="{00000000-0000-0000-0000-000000000000}"/>
          </ac:spMkLst>
        </pc:spChg>
        <pc:spChg chg="mod">
          <ac:chgData name="OLIVER, Zoe (NHS ENGLAND)" userId="86854dfe-8b23-416c-8188-f2821f64a3b9" providerId="ADAL" clId="{CABF1A62-06A3-4992-B582-81180CBC4FAD}" dt="2026-09-08T12:57:20.962" v="1321" actId="20577"/>
          <ac:spMkLst>
            <pc:docMk/>
            <pc:sldMk cId="0" sldId="258"/>
            <ac:spMk id="31" creationId="{00000000-0000-0000-0000-000000000000}"/>
          </ac:spMkLst>
        </pc:spChg>
        <pc:spChg chg="mod">
          <ac:chgData name="OLIVER, Zoe (NHS ENGLAND)" userId="86854dfe-8b23-416c-8188-f2821f64a3b9" providerId="ADAL" clId="{CABF1A62-06A3-4992-B582-81180CBC4FAD}" dt="2026-09-08T15:17:59.939" v="4148" actId="20577"/>
          <ac:spMkLst>
            <pc:docMk/>
            <pc:sldMk cId="0" sldId="258"/>
            <ac:spMk id="32" creationId="{00000000-0000-0000-0000-000000000000}"/>
          </ac:spMkLst>
        </pc:spChg>
      </pc:sldChg>
      <pc:sldChg chg="addSp delSp modSp mod modCm">
        <pc:chgData name="OLIVER, Zoe (NHS ENGLAND)" userId="86854dfe-8b23-416c-8188-f2821f64a3b9" providerId="ADAL" clId="{CABF1A62-06A3-4992-B582-81180CBC4FAD}" dt="2026-09-21T15:36:15.631" v="6177" actId="6549"/>
        <pc:sldMkLst>
          <pc:docMk/>
          <pc:sldMk cId="0" sldId="259"/>
        </pc:sldMkLst>
        <pc:spChg chg="mod">
          <ac:chgData name="OLIVER, Zoe (NHS ENGLAND)" userId="86854dfe-8b23-416c-8188-f2821f64a3b9" providerId="ADAL" clId="{CABF1A62-06A3-4992-B582-81180CBC4FAD}" dt="2026-09-03T15:18:46.386" v="1141" actId="20577"/>
          <ac:spMkLst>
            <pc:docMk/>
            <pc:sldMk cId="0" sldId="259"/>
            <ac:spMk id="4" creationId="{00000000-0000-0000-0000-000000000000}"/>
          </ac:spMkLst>
        </pc:spChg>
        <pc:spChg chg="mod">
          <ac:chgData name="OLIVER, Zoe (NHS ENGLAND)" userId="86854dfe-8b23-416c-8188-f2821f64a3b9" providerId="ADAL" clId="{CABF1A62-06A3-4992-B582-81180CBC4FAD}" dt="2026-09-21T15:36:15.631" v="6177" actId="6549"/>
          <ac:spMkLst>
            <pc:docMk/>
            <pc:sldMk cId="0" sldId="259"/>
            <ac:spMk id="6" creationId="{00000000-0000-0000-0000-000000000000}"/>
          </ac:spMkLst>
        </pc:spChg>
        <pc:spChg chg="mod">
          <ac:chgData name="OLIVER, Zoe (NHS ENGLAND)" userId="86854dfe-8b23-416c-8188-f2821f64a3b9" providerId="ADAL" clId="{CABF1A62-06A3-4992-B582-81180CBC4FAD}" dt="2026-09-08T12:55:39.041" v="1276" actId="20577"/>
          <ac:spMkLst>
            <pc:docMk/>
            <pc:sldMk cId="0" sldId="259"/>
            <ac:spMk id="9" creationId="{00000000-0000-0000-0000-000000000000}"/>
          </ac:spMkLst>
        </pc:spChg>
        <pc:spChg chg="mod">
          <ac:chgData name="OLIVER, Zoe (NHS ENGLAND)" userId="86854dfe-8b23-416c-8188-f2821f64a3b9" providerId="ADAL" clId="{CABF1A62-06A3-4992-B582-81180CBC4FAD}" dt="2026-09-08T13:13:10.808" v="1463" actId="20577"/>
          <ac:spMkLst>
            <pc:docMk/>
            <pc:sldMk cId="0" sldId="259"/>
            <ac:spMk id="11" creationId="{00000000-0000-0000-0000-000000000000}"/>
          </ac:spMkLst>
        </pc:spChg>
        <pc:spChg chg="mod">
          <ac:chgData name="OLIVER, Zoe (NHS ENGLAND)" userId="86854dfe-8b23-416c-8188-f2821f64a3b9" providerId="ADAL" clId="{CABF1A62-06A3-4992-B582-81180CBC4FAD}" dt="2026-09-08T12:55:42.058" v="1277" actId="20577"/>
          <ac:spMkLst>
            <pc:docMk/>
            <pc:sldMk cId="0" sldId="259"/>
            <ac:spMk id="14" creationId="{00000000-0000-0000-0000-000000000000}"/>
          </ac:spMkLst>
        </pc:spChg>
        <pc:spChg chg="mod">
          <ac:chgData name="OLIVER, Zoe (NHS ENGLAND)" userId="86854dfe-8b23-416c-8188-f2821f64a3b9" providerId="ADAL" clId="{CABF1A62-06A3-4992-B582-81180CBC4FAD}" dt="2026-09-08T12:56:52.651" v="1318" actId="33524"/>
          <ac:spMkLst>
            <pc:docMk/>
            <pc:sldMk cId="0" sldId="259"/>
            <ac:spMk id="16" creationId="{00000000-0000-0000-0000-000000000000}"/>
          </ac:spMkLst>
        </pc:spChg>
        <pc:spChg chg="mod">
          <ac:chgData name="OLIVER, Zoe (NHS ENGLAND)" userId="86854dfe-8b23-416c-8188-f2821f64a3b9" providerId="ADAL" clId="{CABF1A62-06A3-4992-B582-81180CBC4FAD}" dt="2026-09-08T12:55:44.824" v="1279" actId="20577"/>
          <ac:spMkLst>
            <pc:docMk/>
            <pc:sldMk cId="0" sldId="259"/>
            <ac:spMk id="19" creationId="{00000000-0000-0000-0000-000000000000}"/>
          </ac:spMkLst>
        </pc:spChg>
        <pc:spChg chg="mod">
          <ac:chgData name="OLIVER, Zoe (NHS ENGLAND)" userId="86854dfe-8b23-416c-8188-f2821f64a3b9" providerId="ADAL" clId="{CABF1A62-06A3-4992-B582-81180CBC4FAD}" dt="2026-09-17T12:54:43.568" v="5267" actId="20577"/>
          <ac:spMkLst>
            <pc:docMk/>
            <pc:sldMk cId="0" sldId="259"/>
            <ac:spMk id="21" creationId="{00000000-0000-0000-0000-000000000000}"/>
          </ac:spMkLst>
        </pc:spChg>
        <pc:spChg chg="add del mod">
          <ac:chgData name="OLIVER, Zoe (NHS ENGLAND)" userId="86854dfe-8b23-416c-8188-f2821f64a3b9" providerId="ADAL" clId="{CABF1A62-06A3-4992-B582-81180CBC4FAD}" dt="2026-09-08T12:55:53.628" v="1283" actId="20577"/>
          <ac:spMkLst>
            <pc:docMk/>
            <pc:sldMk cId="0" sldId="259"/>
            <ac:spMk id="24" creationId="{00000000-0000-0000-0000-000000000000}"/>
          </ac:spMkLst>
        </pc:spChg>
        <pc:spChg chg="mod">
          <ac:chgData name="OLIVER, Zoe (NHS ENGLAND)" userId="86854dfe-8b23-416c-8188-f2821f64a3b9" providerId="ADAL" clId="{CABF1A62-06A3-4992-B582-81180CBC4FAD}" dt="2026-09-17T12:54:31.711" v="5263" actId="20577"/>
          <ac:spMkLst>
            <pc:docMk/>
            <pc:sldMk cId="0" sldId="259"/>
            <ac:spMk id="26" creationId="{00000000-0000-0000-0000-000000000000}"/>
          </ac:spMkLst>
        </pc:spChg>
        <pc:spChg chg="mod">
          <ac:chgData name="OLIVER, Zoe (NHS ENGLAND)" userId="86854dfe-8b23-416c-8188-f2821f64a3b9" providerId="ADAL" clId="{CABF1A62-06A3-4992-B582-81180CBC4FAD}" dt="2026-09-08T12:57:12.554" v="1319" actId="20577"/>
          <ac:spMkLst>
            <pc:docMk/>
            <pc:sldMk cId="0" sldId="259"/>
            <ac:spMk id="28" creationId="{00000000-0000-0000-0000-000000000000}"/>
          </ac:spMkLst>
        </pc:spChg>
        <pc:spChg chg="mod">
          <ac:chgData name="OLIVER, Zoe (NHS ENGLAND)" userId="86854dfe-8b23-416c-8188-f2821f64a3b9" providerId="ADAL" clId="{CABF1A62-06A3-4992-B582-81180CBC4FAD}" dt="2026-09-08T15:18:05.346" v="4151" actId="6549"/>
          <ac:spMkLst>
            <pc:docMk/>
            <pc:sldMk cId="0" sldId="259"/>
            <ac:spMk id="29" creationId="{00000000-0000-0000-0000-000000000000}"/>
          </ac:spMkLst>
        </pc:spChg>
        <pc:extLst>
          <p:ext xmlns:p="http://schemas.openxmlformats.org/presentationml/2006/main" uri="{D6D511B9-2390-475A-947B-AFAB55BFBCF1}">
            <pc226:cmChg xmlns:pc226="http://schemas.microsoft.com/office/powerpoint/2022/06/main/command" chg="mod">
              <pc226:chgData name="OLIVER, Zoe (NHS ENGLAND)" userId="86854dfe-8b23-416c-8188-f2821f64a3b9" providerId="ADAL" clId="{CABF1A62-06A3-4992-B582-81180CBC4FAD}" dt="2026-09-17T12:54:43.568" v="5267" actId="20577"/>
              <pc2:cmMkLst xmlns:pc2="http://schemas.microsoft.com/office/powerpoint/2019/9/main/command">
                <pc:docMk/>
                <pc:sldMk cId="0" sldId="259"/>
                <pc2:cmMk id="{D1C9495F-F8D3-4E68-9D5A-724D4ABEFEAD}"/>
              </pc2:cmMkLst>
            </pc226:cmChg>
            <pc226:cmChg xmlns:pc226="http://schemas.microsoft.com/office/powerpoint/2022/06/main/command" chg="mod">
              <pc226:chgData name="OLIVER, Zoe (NHS ENGLAND)" userId="86854dfe-8b23-416c-8188-f2821f64a3b9" providerId="ADAL" clId="{CABF1A62-06A3-4992-B582-81180CBC4FAD}" dt="2026-09-17T12:54:31.711" v="5263" actId="20577"/>
              <pc2:cmMkLst xmlns:pc2="http://schemas.microsoft.com/office/powerpoint/2019/9/main/command">
                <pc:docMk/>
                <pc:sldMk cId="0" sldId="259"/>
                <pc2:cmMk id="{748B04A7-F9C9-4111-99C2-0D21E65C4615}"/>
              </pc2:cmMkLst>
            </pc226:cmChg>
          </p:ext>
        </pc:extLst>
      </pc:sldChg>
      <pc:sldChg chg="delSp modSp mod">
        <pc:chgData name="OLIVER, Zoe (NHS ENGLAND)" userId="86854dfe-8b23-416c-8188-f2821f64a3b9" providerId="ADAL" clId="{CABF1A62-06A3-4992-B582-81180CBC4FAD}" dt="2026-09-09T10:50:07.047" v="5204" actId="20577"/>
        <pc:sldMkLst>
          <pc:docMk/>
          <pc:sldMk cId="0" sldId="260"/>
        </pc:sldMkLst>
        <pc:spChg chg="mod">
          <ac:chgData name="OLIVER, Zoe (NHS ENGLAND)" userId="86854dfe-8b23-416c-8188-f2821f64a3b9" providerId="ADAL" clId="{CABF1A62-06A3-4992-B582-81180CBC4FAD}" dt="2026-09-03T15:19:15.358" v="1166" actId="6549"/>
          <ac:spMkLst>
            <pc:docMk/>
            <pc:sldMk cId="0" sldId="260"/>
            <ac:spMk id="4" creationId="{00000000-0000-0000-0000-000000000000}"/>
          </ac:spMkLst>
        </pc:spChg>
        <pc:spChg chg="mod">
          <ac:chgData name="OLIVER, Zoe (NHS ENGLAND)" userId="86854dfe-8b23-416c-8188-f2821f64a3b9" providerId="ADAL" clId="{CABF1A62-06A3-4992-B582-81180CBC4FAD}" dt="2026-09-09T10:48:26.155" v="5122" actId="20577"/>
          <ac:spMkLst>
            <pc:docMk/>
            <pc:sldMk cId="0" sldId="260"/>
            <ac:spMk id="6" creationId="{00000000-0000-0000-0000-000000000000}"/>
          </ac:spMkLst>
        </pc:spChg>
        <pc:spChg chg="mod">
          <ac:chgData name="OLIVER, Zoe (NHS ENGLAND)" userId="86854dfe-8b23-416c-8188-f2821f64a3b9" providerId="ADAL" clId="{CABF1A62-06A3-4992-B582-81180CBC4FAD}" dt="2026-09-08T13:19:14.151" v="1631" actId="403"/>
          <ac:spMkLst>
            <pc:docMk/>
            <pc:sldMk cId="0" sldId="260"/>
            <ac:spMk id="8" creationId="{00000000-0000-0000-0000-000000000000}"/>
          </ac:spMkLst>
        </pc:spChg>
        <pc:spChg chg="mod">
          <ac:chgData name="OLIVER, Zoe (NHS ENGLAND)" userId="86854dfe-8b23-416c-8188-f2821f64a3b9" providerId="ADAL" clId="{CABF1A62-06A3-4992-B582-81180CBC4FAD}" dt="2026-09-08T13:20:43.669" v="1641" actId="207"/>
          <ac:spMkLst>
            <pc:docMk/>
            <pc:sldMk cId="0" sldId="260"/>
            <ac:spMk id="9" creationId="{00000000-0000-0000-0000-000000000000}"/>
          </ac:spMkLst>
        </pc:spChg>
        <pc:spChg chg="mod">
          <ac:chgData name="OLIVER, Zoe (NHS ENGLAND)" userId="86854dfe-8b23-416c-8188-f2821f64a3b9" providerId="ADAL" clId="{CABF1A62-06A3-4992-B582-81180CBC4FAD}" dt="2026-09-08T13:19:16.358" v="1632" actId="403"/>
          <ac:spMkLst>
            <pc:docMk/>
            <pc:sldMk cId="0" sldId="260"/>
            <ac:spMk id="11" creationId="{00000000-0000-0000-0000-000000000000}"/>
          </ac:spMkLst>
        </pc:spChg>
        <pc:spChg chg="mod">
          <ac:chgData name="OLIVER, Zoe (NHS ENGLAND)" userId="86854dfe-8b23-416c-8188-f2821f64a3b9" providerId="ADAL" clId="{CABF1A62-06A3-4992-B582-81180CBC4FAD}" dt="2026-09-08T13:20:46.076" v="1642" actId="207"/>
          <ac:spMkLst>
            <pc:docMk/>
            <pc:sldMk cId="0" sldId="260"/>
            <ac:spMk id="12" creationId="{00000000-0000-0000-0000-000000000000}"/>
          </ac:spMkLst>
        </pc:spChg>
        <pc:spChg chg="mod">
          <ac:chgData name="OLIVER, Zoe (NHS ENGLAND)" userId="86854dfe-8b23-416c-8188-f2821f64a3b9" providerId="ADAL" clId="{CABF1A62-06A3-4992-B582-81180CBC4FAD}" dt="2026-09-08T13:19:19.229" v="1634" actId="403"/>
          <ac:spMkLst>
            <pc:docMk/>
            <pc:sldMk cId="0" sldId="260"/>
            <ac:spMk id="16" creationId="{00000000-0000-0000-0000-000000000000}"/>
          </ac:spMkLst>
        </pc:spChg>
        <pc:spChg chg="mod">
          <ac:chgData name="OLIVER, Zoe (NHS ENGLAND)" userId="86854dfe-8b23-416c-8188-f2821f64a3b9" providerId="ADAL" clId="{CABF1A62-06A3-4992-B582-81180CBC4FAD}" dt="2026-09-09T10:50:07.047" v="5204" actId="20577"/>
          <ac:spMkLst>
            <pc:docMk/>
            <pc:sldMk cId="0" sldId="260"/>
            <ac:spMk id="17" creationId="{00000000-0000-0000-0000-000000000000}"/>
          </ac:spMkLst>
        </pc:spChg>
        <pc:spChg chg="mod">
          <ac:chgData name="OLIVER, Zoe (NHS ENGLAND)" userId="86854dfe-8b23-416c-8188-f2821f64a3b9" providerId="ADAL" clId="{CABF1A62-06A3-4992-B582-81180CBC4FAD}" dt="2026-09-08T12:57:26.619" v="1322" actId="20577"/>
          <ac:spMkLst>
            <pc:docMk/>
            <pc:sldMk cId="0" sldId="260"/>
            <ac:spMk id="18" creationId="{00000000-0000-0000-0000-000000000000}"/>
          </ac:spMkLst>
        </pc:spChg>
        <pc:spChg chg="mod">
          <ac:chgData name="OLIVER, Zoe (NHS ENGLAND)" userId="86854dfe-8b23-416c-8188-f2821f64a3b9" providerId="ADAL" clId="{CABF1A62-06A3-4992-B582-81180CBC4FAD}" dt="2026-09-08T15:18:14.031" v="4155" actId="20577"/>
          <ac:spMkLst>
            <pc:docMk/>
            <pc:sldMk cId="0" sldId="260"/>
            <ac:spMk id="19" creationId="{00000000-0000-0000-0000-000000000000}"/>
          </ac:spMkLst>
        </pc:spChg>
      </pc:sldChg>
      <pc:sldChg chg="delSp modSp mod modCm">
        <pc:chgData name="OLIVER, Zoe (NHS ENGLAND)" userId="86854dfe-8b23-416c-8188-f2821f64a3b9" providerId="ADAL" clId="{CABF1A62-06A3-4992-B582-81180CBC4FAD}" dt="2026-09-17T12:55:19.713" v="5300" actId="20577"/>
        <pc:sldMkLst>
          <pc:docMk/>
          <pc:sldMk cId="0" sldId="261"/>
        </pc:sldMkLst>
        <pc:spChg chg="mod">
          <ac:chgData name="OLIVER, Zoe (NHS ENGLAND)" userId="86854dfe-8b23-416c-8188-f2821f64a3b9" providerId="ADAL" clId="{CABF1A62-06A3-4992-B582-81180CBC4FAD}" dt="2026-09-03T15:20:06.460" v="1242" actId="20577"/>
          <ac:spMkLst>
            <pc:docMk/>
            <pc:sldMk cId="0" sldId="261"/>
            <ac:spMk id="4" creationId="{00000000-0000-0000-0000-000000000000}"/>
          </ac:spMkLst>
        </pc:spChg>
        <pc:spChg chg="mod">
          <ac:chgData name="OLIVER, Zoe (NHS ENGLAND)" userId="86854dfe-8b23-416c-8188-f2821f64a3b9" providerId="ADAL" clId="{CABF1A62-06A3-4992-B582-81180CBC4FAD}" dt="2026-09-08T15:43:52.700" v="4781" actId="20577"/>
          <ac:spMkLst>
            <pc:docMk/>
            <pc:sldMk cId="0" sldId="261"/>
            <ac:spMk id="8" creationId="{00000000-0000-0000-0000-000000000000}"/>
          </ac:spMkLst>
        </pc:spChg>
        <pc:spChg chg="mod">
          <ac:chgData name="OLIVER, Zoe (NHS ENGLAND)" userId="86854dfe-8b23-416c-8188-f2821f64a3b9" providerId="ADAL" clId="{CABF1A62-06A3-4992-B582-81180CBC4FAD}" dt="2026-09-08T15:17:42.071" v="4137" actId="2711"/>
          <ac:spMkLst>
            <pc:docMk/>
            <pc:sldMk cId="0" sldId="261"/>
            <ac:spMk id="10" creationId="{00000000-0000-0000-0000-000000000000}"/>
          </ac:spMkLst>
        </pc:spChg>
        <pc:spChg chg="mod">
          <ac:chgData name="OLIVER, Zoe (NHS ENGLAND)" userId="86854dfe-8b23-416c-8188-f2821f64a3b9" providerId="ADAL" clId="{CABF1A62-06A3-4992-B582-81180CBC4FAD}" dt="2026-09-08T15:17:42.071" v="4137" actId="2711"/>
          <ac:spMkLst>
            <pc:docMk/>
            <pc:sldMk cId="0" sldId="261"/>
            <ac:spMk id="11" creationId="{00000000-0000-0000-0000-000000000000}"/>
          </ac:spMkLst>
        </pc:spChg>
        <pc:spChg chg="mod">
          <ac:chgData name="OLIVER, Zoe (NHS ENGLAND)" userId="86854dfe-8b23-416c-8188-f2821f64a3b9" providerId="ADAL" clId="{CABF1A62-06A3-4992-B582-81180CBC4FAD}" dt="2026-09-08T15:17:42.071" v="4137" actId="2711"/>
          <ac:spMkLst>
            <pc:docMk/>
            <pc:sldMk cId="0" sldId="261"/>
            <ac:spMk id="12" creationId="{00000000-0000-0000-0000-000000000000}"/>
          </ac:spMkLst>
        </pc:spChg>
        <pc:spChg chg="mod">
          <ac:chgData name="OLIVER, Zoe (NHS ENGLAND)" userId="86854dfe-8b23-416c-8188-f2821f64a3b9" providerId="ADAL" clId="{CABF1A62-06A3-4992-B582-81180CBC4FAD}" dt="2026-09-17T12:55:00.472" v="5269" actId="20577"/>
          <ac:spMkLst>
            <pc:docMk/>
            <pc:sldMk cId="0" sldId="261"/>
            <ac:spMk id="13" creationId="{00000000-0000-0000-0000-000000000000}"/>
          </ac:spMkLst>
        </pc:spChg>
        <pc:spChg chg="mod">
          <ac:chgData name="OLIVER, Zoe (NHS ENGLAND)" userId="86854dfe-8b23-416c-8188-f2821f64a3b9" providerId="ADAL" clId="{CABF1A62-06A3-4992-B582-81180CBC4FAD}" dt="2026-09-08T15:17:42.071" v="4137" actId="2711"/>
          <ac:spMkLst>
            <pc:docMk/>
            <pc:sldMk cId="0" sldId="261"/>
            <ac:spMk id="14" creationId="{00000000-0000-0000-0000-000000000000}"/>
          </ac:spMkLst>
        </pc:spChg>
        <pc:spChg chg="mod">
          <ac:chgData name="OLIVER, Zoe (NHS ENGLAND)" userId="86854dfe-8b23-416c-8188-f2821f64a3b9" providerId="ADAL" clId="{CABF1A62-06A3-4992-B582-81180CBC4FAD}" dt="2026-09-08T15:17:42.071" v="4137" actId="2711"/>
          <ac:spMkLst>
            <pc:docMk/>
            <pc:sldMk cId="0" sldId="261"/>
            <ac:spMk id="15" creationId="{00000000-0000-0000-0000-000000000000}"/>
          </ac:spMkLst>
        </pc:spChg>
        <pc:spChg chg="mod">
          <ac:chgData name="OLIVER, Zoe (NHS ENGLAND)" userId="86854dfe-8b23-416c-8188-f2821f64a3b9" providerId="ADAL" clId="{CABF1A62-06A3-4992-B582-81180CBC4FAD}" dt="2026-09-08T15:17:42.071" v="4137" actId="2711"/>
          <ac:spMkLst>
            <pc:docMk/>
            <pc:sldMk cId="0" sldId="261"/>
            <ac:spMk id="16" creationId="{00000000-0000-0000-0000-000000000000}"/>
          </ac:spMkLst>
        </pc:spChg>
        <pc:spChg chg="mod">
          <ac:chgData name="OLIVER, Zoe (NHS ENGLAND)" userId="86854dfe-8b23-416c-8188-f2821f64a3b9" providerId="ADAL" clId="{CABF1A62-06A3-4992-B582-81180CBC4FAD}" dt="2026-09-08T15:17:42.071" v="4137" actId="2711"/>
          <ac:spMkLst>
            <pc:docMk/>
            <pc:sldMk cId="0" sldId="261"/>
            <ac:spMk id="17" creationId="{00000000-0000-0000-0000-000000000000}"/>
          </ac:spMkLst>
        </pc:spChg>
        <pc:spChg chg="mod">
          <ac:chgData name="OLIVER, Zoe (NHS ENGLAND)" userId="86854dfe-8b23-416c-8188-f2821f64a3b9" providerId="ADAL" clId="{CABF1A62-06A3-4992-B582-81180CBC4FAD}" dt="2026-09-17T12:55:19.713" v="5300" actId="20577"/>
          <ac:spMkLst>
            <pc:docMk/>
            <pc:sldMk cId="0" sldId="261"/>
            <ac:spMk id="18" creationId="{00000000-0000-0000-0000-000000000000}"/>
          </ac:spMkLst>
        </pc:spChg>
        <pc:spChg chg="mod">
          <ac:chgData name="OLIVER, Zoe (NHS ENGLAND)" userId="86854dfe-8b23-416c-8188-f2821f64a3b9" providerId="ADAL" clId="{CABF1A62-06A3-4992-B582-81180CBC4FAD}" dt="2026-09-08T15:17:42.071" v="4137" actId="2711"/>
          <ac:spMkLst>
            <pc:docMk/>
            <pc:sldMk cId="0" sldId="261"/>
            <ac:spMk id="20" creationId="{00000000-0000-0000-0000-000000000000}"/>
          </ac:spMkLst>
        </pc:spChg>
        <pc:spChg chg="mod">
          <ac:chgData name="OLIVER, Zoe (NHS ENGLAND)" userId="86854dfe-8b23-416c-8188-f2821f64a3b9" providerId="ADAL" clId="{CABF1A62-06A3-4992-B582-81180CBC4FAD}" dt="2026-09-08T13:31:34.523" v="1831" actId="20577"/>
          <ac:spMkLst>
            <pc:docMk/>
            <pc:sldMk cId="0" sldId="261"/>
            <ac:spMk id="23" creationId="{00000000-0000-0000-0000-000000000000}"/>
          </ac:spMkLst>
        </pc:spChg>
        <pc:spChg chg="mod">
          <ac:chgData name="OLIVER, Zoe (NHS ENGLAND)" userId="86854dfe-8b23-416c-8188-f2821f64a3b9" providerId="ADAL" clId="{CABF1A62-06A3-4992-B582-81180CBC4FAD}" dt="2026-09-08T12:57:31.153" v="1323" actId="20577"/>
          <ac:spMkLst>
            <pc:docMk/>
            <pc:sldMk cId="0" sldId="261"/>
            <ac:spMk id="24" creationId="{00000000-0000-0000-0000-000000000000}"/>
          </ac:spMkLst>
        </pc:spChg>
        <pc:spChg chg="mod">
          <ac:chgData name="OLIVER, Zoe (NHS ENGLAND)" userId="86854dfe-8b23-416c-8188-f2821f64a3b9" providerId="ADAL" clId="{CABF1A62-06A3-4992-B582-81180CBC4FAD}" dt="2026-09-08T15:17:47.114" v="4138" actId="20577"/>
          <ac:spMkLst>
            <pc:docMk/>
            <pc:sldMk cId="0" sldId="261"/>
            <ac:spMk id="25" creationId="{00000000-0000-0000-0000-000000000000}"/>
          </ac:spMkLst>
        </pc:spChg>
        <pc:extLst>
          <p:ext xmlns:p="http://schemas.openxmlformats.org/presentationml/2006/main" uri="{D6D511B9-2390-475A-947B-AFAB55BFBCF1}">
            <pc226:cmChg xmlns:pc226="http://schemas.microsoft.com/office/powerpoint/2022/06/main/command" chg="mod">
              <pc226:chgData name="OLIVER, Zoe (NHS ENGLAND)" userId="86854dfe-8b23-416c-8188-f2821f64a3b9" providerId="ADAL" clId="{CABF1A62-06A3-4992-B582-81180CBC4FAD}" dt="2026-09-17T12:55:00.472" v="5269" actId="20577"/>
              <pc2:cmMkLst xmlns:pc2="http://schemas.microsoft.com/office/powerpoint/2019/9/main/command">
                <pc:docMk/>
                <pc:sldMk cId="0" sldId="261"/>
                <pc2:cmMk id="{2F885865-F9C2-4CD3-94A4-E999D31E2D09}"/>
              </pc2:cmMkLst>
            </pc226:cmChg>
            <pc226:cmChg xmlns:pc226="http://schemas.microsoft.com/office/powerpoint/2022/06/main/command" chg="mod">
              <pc226:chgData name="OLIVER, Zoe (NHS ENGLAND)" userId="86854dfe-8b23-416c-8188-f2821f64a3b9" providerId="ADAL" clId="{CABF1A62-06A3-4992-B582-81180CBC4FAD}" dt="2026-09-17T12:55:19.713" v="5300" actId="20577"/>
              <pc2:cmMkLst xmlns:pc2="http://schemas.microsoft.com/office/powerpoint/2019/9/main/command">
                <pc:docMk/>
                <pc:sldMk cId="0" sldId="261"/>
                <pc2:cmMk id="{176A507D-5774-414C-82A7-B150FFED7038}"/>
              </pc2:cmMkLst>
            </pc226:cmChg>
          </p:ext>
        </pc:extLst>
      </pc:sldChg>
      <pc:sldChg chg="addSp delSp modSp mod">
        <pc:chgData name="OLIVER, Zoe (NHS ENGLAND)" userId="86854dfe-8b23-416c-8188-f2821f64a3b9" providerId="ADAL" clId="{CABF1A62-06A3-4992-B582-81180CBC4FAD}" dt="2026-09-08T15:18:38.228" v="4159" actId="20577"/>
        <pc:sldMkLst>
          <pc:docMk/>
          <pc:sldMk cId="0" sldId="263"/>
        </pc:sldMkLst>
        <pc:spChg chg="mod">
          <ac:chgData name="OLIVER, Zoe (NHS ENGLAND)" userId="86854dfe-8b23-416c-8188-f2821f64a3b9" providerId="ADAL" clId="{CABF1A62-06A3-4992-B582-81180CBC4FAD}" dt="2026-09-03T15:20:28.868" v="1258" actId="20577"/>
          <ac:spMkLst>
            <pc:docMk/>
            <pc:sldMk cId="0" sldId="263"/>
            <ac:spMk id="4" creationId="{00000000-0000-0000-0000-000000000000}"/>
          </ac:spMkLst>
        </pc:spChg>
        <pc:spChg chg="mod">
          <ac:chgData name="OLIVER, Zoe (NHS ENGLAND)" userId="86854dfe-8b23-416c-8188-f2821f64a3b9" providerId="ADAL" clId="{CABF1A62-06A3-4992-B582-81180CBC4FAD}" dt="2026-09-08T14:42:30.919" v="3782" actId="2711"/>
          <ac:spMkLst>
            <pc:docMk/>
            <pc:sldMk cId="0" sldId="263"/>
            <ac:spMk id="5" creationId="{00000000-0000-0000-0000-000000000000}"/>
          </ac:spMkLst>
        </pc:spChg>
        <pc:spChg chg="mod">
          <ac:chgData name="OLIVER, Zoe (NHS ENGLAND)" userId="86854dfe-8b23-416c-8188-f2821f64a3b9" providerId="ADAL" clId="{CABF1A62-06A3-4992-B582-81180CBC4FAD}" dt="2026-09-08T14:42:30.919" v="3782" actId="2711"/>
          <ac:spMkLst>
            <pc:docMk/>
            <pc:sldMk cId="0" sldId="263"/>
            <ac:spMk id="7" creationId="{00000000-0000-0000-0000-000000000000}"/>
          </ac:spMkLst>
        </pc:spChg>
        <pc:spChg chg="mod">
          <ac:chgData name="OLIVER, Zoe (NHS ENGLAND)" userId="86854dfe-8b23-416c-8188-f2821f64a3b9" providerId="ADAL" clId="{CABF1A62-06A3-4992-B582-81180CBC4FAD}" dt="2026-09-08T14:42:30.919" v="3782" actId="2711"/>
          <ac:spMkLst>
            <pc:docMk/>
            <pc:sldMk cId="0" sldId="263"/>
            <ac:spMk id="8" creationId="{00000000-0000-0000-0000-000000000000}"/>
          </ac:spMkLst>
        </pc:spChg>
        <pc:spChg chg="mod">
          <ac:chgData name="OLIVER, Zoe (NHS ENGLAND)" userId="86854dfe-8b23-416c-8188-f2821f64a3b9" providerId="ADAL" clId="{CABF1A62-06A3-4992-B582-81180CBC4FAD}" dt="2026-09-08T14:42:30.919" v="3782" actId="2711"/>
          <ac:spMkLst>
            <pc:docMk/>
            <pc:sldMk cId="0" sldId="263"/>
            <ac:spMk id="9" creationId="{00000000-0000-0000-0000-000000000000}"/>
          </ac:spMkLst>
        </pc:spChg>
        <pc:spChg chg="mod">
          <ac:chgData name="OLIVER, Zoe (NHS ENGLAND)" userId="86854dfe-8b23-416c-8188-f2821f64a3b9" providerId="ADAL" clId="{CABF1A62-06A3-4992-B582-81180CBC4FAD}" dt="2026-09-08T14:42:30.919" v="3782" actId="2711"/>
          <ac:spMkLst>
            <pc:docMk/>
            <pc:sldMk cId="0" sldId="263"/>
            <ac:spMk id="11" creationId="{00000000-0000-0000-0000-000000000000}"/>
          </ac:spMkLst>
        </pc:spChg>
        <pc:spChg chg="mod">
          <ac:chgData name="OLIVER, Zoe (NHS ENGLAND)" userId="86854dfe-8b23-416c-8188-f2821f64a3b9" providerId="ADAL" clId="{CABF1A62-06A3-4992-B582-81180CBC4FAD}" dt="2026-09-08T14:42:48.267" v="3786" actId="403"/>
          <ac:spMkLst>
            <pc:docMk/>
            <pc:sldMk cId="0" sldId="263"/>
            <ac:spMk id="12" creationId="{00000000-0000-0000-0000-000000000000}"/>
          </ac:spMkLst>
        </pc:spChg>
        <pc:spChg chg="mod">
          <ac:chgData name="OLIVER, Zoe (NHS ENGLAND)" userId="86854dfe-8b23-416c-8188-f2821f64a3b9" providerId="ADAL" clId="{CABF1A62-06A3-4992-B582-81180CBC4FAD}" dt="2026-09-08T14:42:38.412" v="3784" actId="404"/>
          <ac:spMkLst>
            <pc:docMk/>
            <pc:sldMk cId="0" sldId="263"/>
            <ac:spMk id="13" creationId="{00000000-0000-0000-0000-000000000000}"/>
          </ac:spMkLst>
        </pc:spChg>
        <pc:spChg chg="mod">
          <ac:chgData name="OLIVER, Zoe (NHS ENGLAND)" userId="86854dfe-8b23-416c-8188-f2821f64a3b9" providerId="ADAL" clId="{CABF1A62-06A3-4992-B582-81180CBC4FAD}" dt="2026-09-08T14:45:21.906" v="3848" actId="1076"/>
          <ac:spMkLst>
            <pc:docMk/>
            <pc:sldMk cId="0" sldId="263"/>
            <ac:spMk id="15" creationId="{00000000-0000-0000-0000-000000000000}"/>
          </ac:spMkLst>
        </pc:spChg>
        <pc:spChg chg="mod">
          <ac:chgData name="OLIVER, Zoe (NHS ENGLAND)" userId="86854dfe-8b23-416c-8188-f2821f64a3b9" providerId="ADAL" clId="{CABF1A62-06A3-4992-B582-81180CBC4FAD}" dt="2026-09-08T14:42:30.919" v="3782" actId="2711"/>
          <ac:spMkLst>
            <pc:docMk/>
            <pc:sldMk cId="0" sldId="263"/>
            <ac:spMk id="16" creationId="{00000000-0000-0000-0000-000000000000}"/>
          </ac:spMkLst>
        </pc:spChg>
        <pc:spChg chg="mod">
          <ac:chgData name="OLIVER, Zoe (NHS ENGLAND)" userId="86854dfe-8b23-416c-8188-f2821f64a3b9" providerId="ADAL" clId="{CABF1A62-06A3-4992-B582-81180CBC4FAD}" dt="2026-09-08T14:42:30.919" v="3782" actId="2711"/>
          <ac:spMkLst>
            <pc:docMk/>
            <pc:sldMk cId="0" sldId="263"/>
            <ac:spMk id="17" creationId="{00000000-0000-0000-0000-000000000000}"/>
          </ac:spMkLst>
        </pc:spChg>
        <pc:spChg chg="mod">
          <ac:chgData name="OLIVER, Zoe (NHS ENGLAND)" userId="86854dfe-8b23-416c-8188-f2821f64a3b9" providerId="ADAL" clId="{CABF1A62-06A3-4992-B582-81180CBC4FAD}" dt="2026-09-08T14:43:09.497" v="3822" actId="6549"/>
          <ac:spMkLst>
            <pc:docMk/>
            <pc:sldMk cId="0" sldId="263"/>
            <ac:spMk id="20" creationId="{00000000-0000-0000-0000-000000000000}"/>
          </ac:spMkLst>
        </pc:spChg>
        <pc:spChg chg="mod">
          <ac:chgData name="OLIVER, Zoe (NHS ENGLAND)" userId="86854dfe-8b23-416c-8188-f2821f64a3b9" providerId="ADAL" clId="{CABF1A62-06A3-4992-B582-81180CBC4FAD}" dt="2026-09-08T14:45:25.343" v="3849" actId="1076"/>
          <ac:spMkLst>
            <pc:docMk/>
            <pc:sldMk cId="0" sldId="263"/>
            <ac:spMk id="21" creationId="{00000000-0000-0000-0000-000000000000}"/>
          </ac:spMkLst>
        </pc:spChg>
        <pc:spChg chg="mod">
          <ac:chgData name="OLIVER, Zoe (NHS ENGLAND)" userId="86854dfe-8b23-416c-8188-f2821f64a3b9" providerId="ADAL" clId="{CABF1A62-06A3-4992-B582-81180CBC4FAD}" dt="2026-09-08T12:57:51.452" v="1385" actId="20577"/>
          <ac:spMkLst>
            <pc:docMk/>
            <pc:sldMk cId="0" sldId="263"/>
            <ac:spMk id="22" creationId="{00000000-0000-0000-0000-000000000000}"/>
          </ac:spMkLst>
        </pc:spChg>
        <pc:spChg chg="mod">
          <ac:chgData name="OLIVER, Zoe (NHS ENGLAND)" userId="86854dfe-8b23-416c-8188-f2821f64a3b9" providerId="ADAL" clId="{CABF1A62-06A3-4992-B582-81180CBC4FAD}" dt="2026-09-08T15:18:38.228" v="4159" actId="20577"/>
          <ac:spMkLst>
            <pc:docMk/>
            <pc:sldMk cId="0" sldId="263"/>
            <ac:spMk id="23" creationId="{00000000-0000-0000-0000-000000000000}"/>
          </ac:spMkLst>
        </pc:spChg>
      </pc:sldChg>
      <pc:sldChg chg="addSp delSp modSp mod">
        <pc:chgData name="OLIVER, Zoe (NHS ENGLAND)" userId="86854dfe-8b23-416c-8188-f2821f64a3b9" providerId="ADAL" clId="{CABF1A62-06A3-4992-B582-81180CBC4FAD}" dt="2026-09-09T10:52:57.896" v="5233" actId="27636"/>
        <pc:sldMkLst>
          <pc:docMk/>
          <pc:sldMk cId="0" sldId="265"/>
        </pc:sldMkLst>
        <pc:spChg chg="mod">
          <ac:chgData name="OLIVER, Zoe (NHS ENGLAND)" userId="86854dfe-8b23-416c-8188-f2821f64a3b9" providerId="ADAL" clId="{CABF1A62-06A3-4992-B582-81180CBC4FAD}" dt="2026-09-08T12:58:05.320" v="1416" actId="20577"/>
          <ac:spMkLst>
            <pc:docMk/>
            <pc:sldMk cId="0" sldId="265"/>
            <ac:spMk id="37" creationId="{00000000-0000-0000-0000-000000000000}"/>
          </ac:spMkLst>
        </pc:spChg>
        <pc:spChg chg="mod">
          <ac:chgData name="OLIVER, Zoe (NHS ENGLAND)" userId="86854dfe-8b23-416c-8188-f2821f64a3b9" providerId="ADAL" clId="{CABF1A62-06A3-4992-B582-81180CBC4FAD}" dt="2026-09-08T15:04:48.610" v="4078" actId="6549"/>
          <ac:spMkLst>
            <pc:docMk/>
            <pc:sldMk cId="0" sldId="265"/>
            <ac:spMk id="38" creationId="{00000000-0000-0000-0000-000000000000}"/>
          </ac:spMkLst>
        </pc:spChg>
        <pc:spChg chg="add mod">
          <ac:chgData name="OLIVER, Zoe (NHS ENGLAND)" userId="86854dfe-8b23-416c-8188-f2821f64a3b9" providerId="ADAL" clId="{CABF1A62-06A3-4992-B582-81180CBC4FAD}" dt="2026-09-08T15:04:53.148" v="4079" actId="2711"/>
          <ac:spMkLst>
            <pc:docMk/>
            <pc:sldMk cId="0" sldId="265"/>
            <ac:spMk id="82" creationId="{D73A7C20-825A-2A94-6E86-55DDB275CC61}"/>
          </ac:spMkLst>
        </pc:spChg>
        <pc:spChg chg="add mod">
          <ac:chgData name="OLIVER, Zoe (NHS ENGLAND)" userId="86854dfe-8b23-416c-8188-f2821f64a3b9" providerId="ADAL" clId="{CABF1A62-06A3-4992-B582-81180CBC4FAD}" dt="2026-09-08T15:04:53.148" v="4079" actId="2711"/>
          <ac:spMkLst>
            <pc:docMk/>
            <pc:sldMk cId="0" sldId="265"/>
            <ac:spMk id="88" creationId="{49A5F7FC-B07F-E585-8101-1DC2E4B3EB32}"/>
          </ac:spMkLst>
        </pc:spChg>
        <pc:spChg chg="mod">
          <ac:chgData name="OLIVER, Zoe (NHS ENGLAND)" userId="86854dfe-8b23-416c-8188-f2821f64a3b9" providerId="ADAL" clId="{CABF1A62-06A3-4992-B582-81180CBC4FAD}" dt="2026-09-08T15:01:40.389" v="3962" actId="20577"/>
          <ac:spMkLst>
            <pc:docMk/>
            <pc:sldMk cId="0" sldId="265"/>
            <ac:spMk id="90" creationId="{F9912220-D874-7526-611E-F2266A54C5CC}"/>
          </ac:spMkLst>
        </pc:spChg>
        <pc:spChg chg="add mod">
          <ac:chgData name="OLIVER, Zoe (NHS ENGLAND)" userId="86854dfe-8b23-416c-8188-f2821f64a3b9" providerId="ADAL" clId="{CABF1A62-06A3-4992-B582-81180CBC4FAD}" dt="2026-09-08T15:04:53.148" v="4079" actId="2711"/>
          <ac:spMkLst>
            <pc:docMk/>
            <pc:sldMk cId="0" sldId="265"/>
            <ac:spMk id="94" creationId="{7842073E-C157-3487-857B-A9957DA29B59}"/>
          </ac:spMkLst>
        </pc:spChg>
        <pc:spChg chg="add mod">
          <ac:chgData name="OLIVER, Zoe (NHS ENGLAND)" userId="86854dfe-8b23-416c-8188-f2821f64a3b9" providerId="ADAL" clId="{CABF1A62-06A3-4992-B582-81180CBC4FAD}" dt="2026-09-08T15:04:53.148" v="4079" actId="2711"/>
          <ac:spMkLst>
            <pc:docMk/>
            <pc:sldMk cId="0" sldId="265"/>
            <ac:spMk id="96" creationId="{C5C17F34-62F2-F6CF-BA3C-B348C17150EB}"/>
          </ac:spMkLst>
        </pc:spChg>
        <pc:spChg chg="mod">
          <ac:chgData name="OLIVER, Zoe (NHS ENGLAND)" userId="86854dfe-8b23-416c-8188-f2821f64a3b9" providerId="ADAL" clId="{CABF1A62-06A3-4992-B582-81180CBC4FAD}" dt="2026-09-09T10:52:57.896" v="5233" actId="27636"/>
          <ac:spMkLst>
            <pc:docMk/>
            <pc:sldMk cId="0" sldId="265"/>
            <ac:spMk id="100" creationId="{FF6990AF-961C-F8C6-6F63-DEB9D2FD4AED}"/>
          </ac:spMkLst>
        </pc:spChg>
        <pc:spChg chg="add mod">
          <ac:chgData name="OLIVER, Zoe (NHS ENGLAND)" userId="86854dfe-8b23-416c-8188-f2821f64a3b9" providerId="ADAL" clId="{CABF1A62-06A3-4992-B582-81180CBC4FAD}" dt="2026-09-08T15:04:53.148" v="4079" actId="2711"/>
          <ac:spMkLst>
            <pc:docMk/>
            <pc:sldMk cId="0" sldId="265"/>
            <ac:spMk id="104" creationId="{492C50B7-D5A5-C232-3D79-71C135D3F698}"/>
          </ac:spMkLst>
        </pc:spChg>
        <pc:spChg chg="mod">
          <ac:chgData name="OLIVER, Zoe (NHS ENGLAND)" userId="86854dfe-8b23-416c-8188-f2821f64a3b9" providerId="ADAL" clId="{CABF1A62-06A3-4992-B582-81180CBC4FAD}" dt="2026-09-08T15:03:11.438" v="4058"/>
          <ac:spMkLst>
            <pc:docMk/>
            <pc:sldMk cId="0" sldId="265"/>
            <ac:spMk id="108" creationId="{A8EC06B4-F3A8-A737-C32E-CAB986C2C353}"/>
          </ac:spMkLst>
        </pc:spChg>
        <pc:spChg chg="add mod">
          <ac:chgData name="OLIVER, Zoe (NHS ENGLAND)" userId="86854dfe-8b23-416c-8188-f2821f64a3b9" providerId="ADAL" clId="{CABF1A62-06A3-4992-B582-81180CBC4FAD}" dt="2026-09-08T15:04:53.148" v="4079" actId="2711"/>
          <ac:spMkLst>
            <pc:docMk/>
            <pc:sldMk cId="0" sldId="265"/>
            <ac:spMk id="110" creationId="{F067CC81-ADA7-694A-3135-CD66E9747838}"/>
          </ac:spMkLst>
        </pc:spChg>
        <pc:spChg chg="add mod">
          <ac:chgData name="OLIVER, Zoe (NHS ENGLAND)" userId="86854dfe-8b23-416c-8188-f2821f64a3b9" providerId="ADAL" clId="{CABF1A62-06A3-4992-B582-81180CBC4FAD}" dt="2026-09-08T15:04:53.148" v="4079" actId="2711"/>
          <ac:spMkLst>
            <pc:docMk/>
            <pc:sldMk cId="0" sldId="265"/>
            <ac:spMk id="122" creationId="{7C9ADACF-7BB0-FD12-26EB-5D657B24FB82}"/>
          </ac:spMkLst>
        </pc:spChg>
        <pc:spChg chg="mod">
          <ac:chgData name="OLIVER, Zoe (NHS ENGLAND)" userId="86854dfe-8b23-416c-8188-f2821f64a3b9" providerId="ADAL" clId="{CABF1A62-06A3-4992-B582-81180CBC4FAD}" dt="2026-09-08T15:04:35.307" v="4075" actId="1076"/>
          <ac:spMkLst>
            <pc:docMk/>
            <pc:sldMk cId="0" sldId="265"/>
            <ac:spMk id="124" creationId="{CB321A57-69AA-2DB1-E301-3DBDD838F761}"/>
          </ac:spMkLst>
        </pc:spChg>
        <pc:spChg chg="mod">
          <ac:chgData name="OLIVER, Zoe (NHS ENGLAND)" userId="86854dfe-8b23-416c-8188-f2821f64a3b9" providerId="ADAL" clId="{CABF1A62-06A3-4992-B582-81180CBC4FAD}" dt="2026-09-08T15:04:35.307" v="4075" actId="1076"/>
          <ac:spMkLst>
            <pc:docMk/>
            <pc:sldMk cId="0" sldId="265"/>
            <ac:spMk id="126" creationId="{13DBE8A6-DB19-E822-2B95-29391562D4CE}"/>
          </ac:spMkLst>
        </pc:spChg>
        <pc:spChg chg="mod">
          <ac:chgData name="OLIVER, Zoe (NHS ENGLAND)" userId="86854dfe-8b23-416c-8188-f2821f64a3b9" providerId="ADAL" clId="{CABF1A62-06A3-4992-B582-81180CBC4FAD}" dt="2026-09-08T15:04:35.307" v="4075" actId="1076"/>
          <ac:spMkLst>
            <pc:docMk/>
            <pc:sldMk cId="0" sldId="265"/>
            <ac:spMk id="128" creationId="{92BDE9A4-3911-0B2B-4F32-0E00127A966B}"/>
          </ac:spMkLst>
        </pc:spChg>
        <pc:spChg chg="mod">
          <ac:chgData name="OLIVER, Zoe (NHS ENGLAND)" userId="86854dfe-8b23-416c-8188-f2821f64a3b9" providerId="ADAL" clId="{CABF1A62-06A3-4992-B582-81180CBC4FAD}" dt="2026-09-08T15:04:35.307" v="4075" actId="1076"/>
          <ac:spMkLst>
            <pc:docMk/>
            <pc:sldMk cId="0" sldId="265"/>
            <ac:spMk id="130" creationId="{85AADA4D-518A-E313-AF4C-0CDDA8CA6173}"/>
          </ac:spMkLst>
        </pc:spChg>
        <pc:spChg chg="add mod">
          <ac:chgData name="OLIVER, Zoe (NHS ENGLAND)" userId="86854dfe-8b23-416c-8188-f2821f64a3b9" providerId="ADAL" clId="{CABF1A62-06A3-4992-B582-81180CBC4FAD}" dt="2026-09-08T15:04:53.148" v="4079" actId="2711"/>
          <ac:spMkLst>
            <pc:docMk/>
            <pc:sldMk cId="0" sldId="265"/>
            <ac:spMk id="132" creationId="{8F964E83-A848-7A12-F017-A91BF4629749}"/>
          </ac:spMkLst>
        </pc:spChg>
        <pc:spChg chg="mod">
          <ac:chgData name="OLIVER, Zoe (NHS ENGLAND)" userId="86854dfe-8b23-416c-8188-f2821f64a3b9" providerId="ADAL" clId="{CABF1A62-06A3-4992-B582-81180CBC4FAD}" dt="2026-09-08T15:03:50.665" v="4069" actId="1076"/>
          <ac:spMkLst>
            <pc:docMk/>
            <pc:sldMk cId="0" sldId="265"/>
            <ac:spMk id="134" creationId="{81674A49-840F-78A4-84BE-14736FFEB205}"/>
          </ac:spMkLst>
        </pc:spChg>
        <pc:spChg chg="mod">
          <ac:chgData name="OLIVER, Zoe (NHS ENGLAND)" userId="86854dfe-8b23-416c-8188-f2821f64a3b9" providerId="ADAL" clId="{CABF1A62-06A3-4992-B582-81180CBC4FAD}" dt="2026-09-08T15:03:55.347" v="4070" actId="1076"/>
          <ac:spMkLst>
            <pc:docMk/>
            <pc:sldMk cId="0" sldId="265"/>
            <ac:spMk id="136" creationId="{886A6F8F-FBCF-6AD3-504A-7BF8FC548512}"/>
          </ac:spMkLst>
        </pc:spChg>
        <pc:spChg chg="mod">
          <ac:chgData name="OLIVER, Zoe (NHS ENGLAND)" userId="86854dfe-8b23-416c-8188-f2821f64a3b9" providerId="ADAL" clId="{CABF1A62-06A3-4992-B582-81180CBC4FAD}" dt="2026-09-08T15:03:50.665" v="4069" actId="1076"/>
          <ac:spMkLst>
            <pc:docMk/>
            <pc:sldMk cId="0" sldId="265"/>
            <ac:spMk id="138" creationId="{17F873FB-76A1-4177-8986-91020F9706ED}"/>
          </ac:spMkLst>
        </pc:spChg>
        <pc:spChg chg="mod">
          <ac:chgData name="OLIVER, Zoe (NHS ENGLAND)" userId="86854dfe-8b23-416c-8188-f2821f64a3b9" providerId="ADAL" clId="{CABF1A62-06A3-4992-B582-81180CBC4FAD}" dt="2026-09-08T15:03:50.665" v="4069" actId="1076"/>
          <ac:spMkLst>
            <pc:docMk/>
            <pc:sldMk cId="0" sldId="265"/>
            <ac:spMk id="140" creationId="{707E5063-F59D-1406-E83C-5F2A083BE97C}"/>
          </ac:spMkLst>
        </pc:spChg>
        <pc:spChg chg="add mod">
          <ac:chgData name="OLIVER, Zoe (NHS ENGLAND)" userId="86854dfe-8b23-416c-8188-f2821f64a3b9" providerId="ADAL" clId="{CABF1A62-06A3-4992-B582-81180CBC4FAD}" dt="2026-09-08T15:39:36.382" v="4597" actId="14100"/>
          <ac:spMkLst>
            <pc:docMk/>
            <pc:sldMk cId="0" sldId="265"/>
            <ac:spMk id="144" creationId="{AA760F0B-3B01-0224-1DB3-6235E01465C0}"/>
          </ac:spMkLst>
        </pc:spChg>
        <pc:spChg chg="add mod">
          <ac:chgData name="OLIVER, Zoe (NHS ENGLAND)" userId="86854dfe-8b23-416c-8188-f2821f64a3b9" providerId="ADAL" clId="{CABF1A62-06A3-4992-B582-81180CBC4FAD}" dt="2026-09-08T15:39:29.092" v="4595" actId="14100"/>
          <ac:spMkLst>
            <pc:docMk/>
            <pc:sldMk cId="0" sldId="265"/>
            <ac:spMk id="146" creationId="{495ACCAC-C3A2-D1A3-BA62-BC9CCF16B2D6}"/>
          </ac:spMkLst>
        </pc:spChg>
      </pc:sldChg>
      <pc:sldChg chg="addSp delSp modSp add mod">
        <pc:chgData name="OLIVER, Zoe (NHS ENGLAND)" userId="86854dfe-8b23-416c-8188-f2821f64a3b9" providerId="ADAL" clId="{CABF1A62-06A3-4992-B582-81180CBC4FAD}" dt="2026-09-17T14:18:53.773" v="5985" actId="20577"/>
        <pc:sldMkLst>
          <pc:docMk/>
          <pc:sldMk cId="3250397608" sldId="279"/>
        </pc:sldMkLst>
        <pc:spChg chg="mod">
          <ac:chgData name="OLIVER, Zoe (NHS ENGLAND)" userId="86854dfe-8b23-416c-8188-f2821f64a3b9" providerId="ADAL" clId="{CABF1A62-06A3-4992-B582-81180CBC4FAD}" dt="2026-09-17T14:13:44.077" v="5964" actId="14100"/>
          <ac:spMkLst>
            <pc:docMk/>
            <pc:sldMk cId="3250397608" sldId="279"/>
            <ac:spMk id="5" creationId="{9A5E70F0-A5E7-C5DC-C7BE-914432E7BA8A}"/>
          </ac:spMkLst>
        </pc:spChg>
        <pc:spChg chg="ord">
          <ac:chgData name="OLIVER, Zoe (NHS ENGLAND)" userId="86854dfe-8b23-416c-8188-f2821f64a3b9" providerId="ADAL" clId="{CABF1A62-06A3-4992-B582-81180CBC4FAD}" dt="2026-09-17T14:11:55.208" v="5948" actId="166"/>
          <ac:spMkLst>
            <pc:docMk/>
            <pc:sldMk cId="3250397608" sldId="279"/>
            <ac:spMk id="20" creationId="{BD214369-085D-74FF-8525-47AF74B50E49}"/>
          </ac:spMkLst>
        </pc:spChg>
        <pc:spChg chg="mod">
          <ac:chgData name="OLIVER, Zoe (NHS ENGLAND)" userId="86854dfe-8b23-416c-8188-f2821f64a3b9" providerId="ADAL" clId="{CABF1A62-06A3-4992-B582-81180CBC4FAD}" dt="2026-09-08T14:08:47.033" v="2581" actId="1076"/>
          <ac:spMkLst>
            <pc:docMk/>
            <pc:sldMk cId="3250397608" sldId="279"/>
            <ac:spMk id="26" creationId="{36103F7C-BAA4-429E-85A5-8A1733E3159E}"/>
          </ac:spMkLst>
        </pc:spChg>
        <pc:spChg chg="add mod">
          <ac:chgData name="OLIVER, Zoe (NHS ENGLAND)" userId="86854dfe-8b23-416c-8188-f2821f64a3b9" providerId="ADAL" clId="{CABF1A62-06A3-4992-B582-81180CBC4FAD}" dt="2026-09-17T14:09:58.959" v="5933" actId="2711"/>
          <ac:spMkLst>
            <pc:docMk/>
            <pc:sldMk cId="3250397608" sldId="279"/>
            <ac:spMk id="148" creationId="{E665309D-071E-C2B7-720C-C084F1430ABA}"/>
          </ac:spMkLst>
        </pc:spChg>
        <pc:spChg chg="add mod">
          <ac:chgData name="OLIVER, Zoe (NHS ENGLAND)" userId="86854dfe-8b23-416c-8188-f2821f64a3b9" providerId="ADAL" clId="{CABF1A62-06A3-4992-B582-81180CBC4FAD}" dt="2026-09-17T14:09:58.959" v="5933" actId="2711"/>
          <ac:spMkLst>
            <pc:docMk/>
            <pc:sldMk cId="3250397608" sldId="279"/>
            <ac:spMk id="240" creationId="{7A671B10-389A-8B33-589C-3E341EF30C4F}"/>
          </ac:spMkLst>
        </pc:spChg>
        <pc:spChg chg="add mod">
          <ac:chgData name="OLIVER, Zoe (NHS ENGLAND)" userId="86854dfe-8b23-416c-8188-f2821f64a3b9" providerId="ADAL" clId="{CABF1A62-06A3-4992-B582-81180CBC4FAD}" dt="2026-09-17T14:18:53.773" v="5985" actId="20577"/>
          <ac:spMkLst>
            <pc:docMk/>
            <pc:sldMk cId="3250397608" sldId="279"/>
            <ac:spMk id="376" creationId="{E24EA305-813F-6D8A-71F0-D3F0DA6135DF}"/>
          </ac:spMkLst>
        </pc:spChg>
        <pc:spChg chg="add mod">
          <ac:chgData name="OLIVER, Zoe (NHS ENGLAND)" userId="86854dfe-8b23-416c-8188-f2821f64a3b9" providerId="ADAL" clId="{CABF1A62-06A3-4992-B582-81180CBC4FAD}" dt="2026-09-08T15:18:46.084" v="4163" actId="6549"/>
          <ac:spMkLst>
            <pc:docMk/>
            <pc:sldMk cId="3250397608" sldId="279"/>
            <ac:spMk id="378" creationId="{0BB2E87B-1082-2AE1-0769-F460C1F5F580}"/>
          </ac:spMkLst>
        </pc:spChg>
        <pc:spChg chg="add mod">
          <ac:chgData name="OLIVER, Zoe (NHS ENGLAND)" userId="86854dfe-8b23-416c-8188-f2821f64a3b9" providerId="ADAL" clId="{CABF1A62-06A3-4992-B582-81180CBC4FAD}" dt="2026-09-17T14:09:58.959" v="5933" actId="2711"/>
          <ac:spMkLst>
            <pc:docMk/>
            <pc:sldMk cId="3250397608" sldId="279"/>
            <ac:spMk id="463" creationId="{19A0168D-74EB-65E5-8111-1E0AE2B40DEF}"/>
          </ac:spMkLst>
        </pc:spChg>
        <pc:spChg chg="add mod">
          <ac:chgData name="OLIVER, Zoe (NHS ENGLAND)" userId="86854dfe-8b23-416c-8188-f2821f64a3b9" providerId="ADAL" clId="{CABF1A62-06A3-4992-B582-81180CBC4FAD}" dt="2026-09-17T14:09:58.959" v="5933" actId="2711"/>
          <ac:spMkLst>
            <pc:docMk/>
            <pc:sldMk cId="3250397608" sldId="279"/>
            <ac:spMk id="487" creationId="{ADF18DB0-967A-8906-71EA-11625CC019EF}"/>
          </ac:spMkLst>
        </pc:spChg>
        <pc:spChg chg="add mod">
          <ac:chgData name="OLIVER, Zoe (NHS ENGLAND)" userId="86854dfe-8b23-416c-8188-f2821f64a3b9" providerId="ADAL" clId="{CABF1A62-06A3-4992-B582-81180CBC4FAD}" dt="2026-09-17T14:09:58.959" v="5933" actId="2711"/>
          <ac:spMkLst>
            <pc:docMk/>
            <pc:sldMk cId="3250397608" sldId="279"/>
            <ac:spMk id="499" creationId="{D42382EC-8631-9340-A20C-FFB7B3693BB5}"/>
          </ac:spMkLst>
        </pc:spChg>
        <pc:spChg chg="add mod">
          <ac:chgData name="OLIVER, Zoe (NHS ENGLAND)" userId="86854dfe-8b23-416c-8188-f2821f64a3b9" providerId="ADAL" clId="{CABF1A62-06A3-4992-B582-81180CBC4FAD}" dt="2026-09-17T14:09:58.959" v="5933" actId="2711"/>
          <ac:spMkLst>
            <pc:docMk/>
            <pc:sldMk cId="3250397608" sldId="279"/>
            <ac:spMk id="511" creationId="{2C54A71F-F0C6-F281-283D-3FE754091147}"/>
          </ac:spMkLst>
        </pc:spChg>
        <pc:spChg chg="add mod">
          <ac:chgData name="OLIVER, Zoe (NHS ENGLAND)" userId="86854dfe-8b23-416c-8188-f2821f64a3b9" providerId="ADAL" clId="{CABF1A62-06A3-4992-B582-81180CBC4FAD}" dt="2026-09-17T14:09:58.959" v="5933" actId="2711"/>
          <ac:spMkLst>
            <pc:docMk/>
            <pc:sldMk cId="3250397608" sldId="279"/>
            <ac:spMk id="521" creationId="{49C47025-99E9-E2B1-F1CA-3EC6D1856E17}"/>
          </ac:spMkLst>
        </pc:spChg>
        <pc:spChg chg="add mod">
          <ac:chgData name="OLIVER, Zoe (NHS ENGLAND)" userId="86854dfe-8b23-416c-8188-f2821f64a3b9" providerId="ADAL" clId="{CABF1A62-06A3-4992-B582-81180CBC4FAD}" dt="2026-09-17T14:09:58.959" v="5933" actId="2711"/>
          <ac:spMkLst>
            <pc:docMk/>
            <pc:sldMk cId="3250397608" sldId="279"/>
            <ac:spMk id="527" creationId="{05425B3F-5988-AA9A-78AE-9AFC45BF3799}"/>
          </ac:spMkLst>
        </pc:spChg>
        <pc:spChg chg="add mod">
          <ac:chgData name="OLIVER, Zoe (NHS ENGLAND)" userId="86854dfe-8b23-416c-8188-f2821f64a3b9" providerId="ADAL" clId="{CABF1A62-06A3-4992-B582-81180CBC4FAD}" dt="2026-09-17T14:09:58.959" v="5933" actId="2711"/>
          <ac:spMkLst>
            <pc:docMk/>
            <pc:sldMk cId="3250397608" sldId="279"/>
            <ac:spMk id="541" creationId="{2DD7CB6E-88FB-4F47-DB69-4DEBD3521370}"/>
          </ac:spMkLst>
        </pc:spChg>
        <pc:spChg chg="add mod">
          <ac:chgData name="OLIVER, Zoe (NHS ENGLAND)" userId="86854dfe-8b23-416c-8188-f2821f64a3b9" providerId="ADAL" clId="{CABF1A62-06A3-4992-B582-81180CBC4FAD}" dt="2026-09-17T14:09:58.959" v="5933" actId="2711"/>
          <ac:spMkLst>
            <pc:docMk/>
            <pc:sldMk cId="3250397608" sldId="279"/>
            <ac:spMk id="545" creationId="{8D0A6293-D706-DA62-655D-87A4BA160393}"/>
          </ac:spMkLst>
        </pc:spChg>
        <pc:spChg chg="add mod">
          <ac:chgData name="OLIVER, Zoe (NHS ENGLAND)" userId="86854dfe-8b23-416c-8188-f2821f64a3b9" providerId="ADAL" clId="{CABF1A62-06A3-4992-B582-81180CBC4FAD}" dt="2026-09-17T14:13:49.919" v="5966" actId="255"/>
          <ac:spMkLst>
            <pc:docMk/>
            <pc:sldMk cId="3250397608" sldId="279"/>
            <ac:spMk id="553" creationId="{94F47E8D-A07B-56A1-02BD-A6091DBE49EA}"/>
          </ac:spMkLst>
        </pc:spChg>
        <pc:spChg chg="add mod">
          <ac:chgData name="OLIVER, Zoe (NHS ENGLAND)" userId="86854dfe-8b23-416c-8188-f2821f64a3b9" providerId="ADAL" clId="{CABF1A62-06A3-4992-B582-81180CBC4FAD}" dt="2026-09-17T14:13:49.919" v="5966" actId="255"/>
          <ac:spMkLst>
            <pc:docMk/>
            <pc:sldMk cId="3250397608" sldId="279"/>
            <ac:spMk id="555" creationId="{101CB673-3DF3-06FB-9655-5B70A7D822F1}"/>
          </ac:spMkLst>
        </pc:spChg>
        <pc:spChg chg="add mod">
          <ac:chgData name="OLIVER, Zoe (NHS ENGLAND)" userId="86854dfe-8b23-416c-8188-f2821f64a3b9" providerId="ADAL" clId="{CABF1A62-06A3-4992-B582-81180CBC4FAD}" dt="2026-09-17T14:13:49.919" v="5966" actId="255"/>
          <ac:spMkLst>
            <pc:docMk/>
            <pc:sldMk cId="3250397608" sldId="279"/>
            <ac:spMk id="557" creationId="{D18D0837-360A-CD74-7E3C-50F17E43F914}"/>
          </ac:spMkLst>
        </pc:spChg>
        <pc:spChg chg="add mod">
          <ac:chgData name="OLIVER, Zoe (NHS ENGLAND)" userId="86854dfe-8b23-416c-8188-f2821f64a3b9" providerId="ADAL" clId="{CABF1A62-06A3-4992-B582-81180CBC4FAD}" dt="2026-09-17T14:13:49.919" v="5966" actId="255"/>
          <ac:spMkLst>
            <pc:docMk/>
            <pc:sldMk cId="3250397608" sldId="279"/>
            <ac:spMk id="559" creationId="{7F55DF18-7F74-0266-324C-A2C6FC052521}"/>
          </ac:spMkLst>
        </pc:spChg>
        <pc:spChg chg="add mod">
          <ac:chgData name="OLIVER, Zoe (NHS ENGLAND)" userId="86854dfe-8b23-416c-8188-f2821f64a3b9" providerId="ADAL" clId="{CABF1A62-06A3-4992-B582-81180CBC4FAD}" dt="2026-09-17T14:13:49.919" v="5966" actId="255"/>
          <ac:spMkLst>
            <pc:docMk/>
            <pc:sldMk cId="3250397608" sldId="279"/>
            <ac:spMk id="561" creationId="{0006C96D-EEEF-136B-6DA2-FD4EEBCF0638}"/>
          </ac:spMkLst>
        </pc:spChg>
        <pc:spChg chg="add mod">
          <ac:chgData name="OLIVER, Zoe (NHS ENGLAND)" userId="86854dfe-8b23-416c-8188-f2821f64a3b9" providerId="ADAL" clId="{CABF1A62-06A3-4992-B582-81180CBC4FAD}" dt="2026-09-17T14:13:49.919" v="5966" actId="255"/>
          <ac:spMkLst>
            <pc:docMk/>
            <pc:sldMk cId="3250397608" sldId="279"/>
            <ac:spMk id="563" creationId="{34A73468-B18B-27DE-6C82-2B8188AFEAD9}"/>
          </ac:spMkLst>
        </pc:spChg>
        <pc:spChg chg="add mod">
          <ac:chgData name="OLIVER, Zoe (NHS ENGLAND)" userId="86854dfe-8b23-416c-8188-f2821f64a3b9" providerId="ADAL" clId="{CABF1A62-06A3-4992-B582-81180CBC4FAD}" dt="2026-09-17T14:13:49.919" v="5966" actId="255"/>
          <ac:spMkLst>
            <pc:docMk/>
            <pc:sldMk cId="3250397608" sldId="279"/>
            <ac:spMk id="565" creationId="{5DC26819-2ED7-9F10-5208-F05E6AD64870}"/>
          </ac:spMkLst>
        </pc:spChg>
        <pc:spChg chg="add mod">
          <ac:chgData name="OLIVER, Zoe (NHS ENGLAND)" userId="86854dfe-8b23-416c-8188-f2821f64a3b9" providerId="ADAL" clId="{CABF1A62-06A3-4992-B582-81180CBC4FAD}" dt="2026-09-17T14:13:49.919" v="5966" actId="255"/>
          <ac:spMkLst>
            <pc:docMk/>
            <pc:sldMk cId="3250397608" sldId="279"/>
            <ac:spMk id="567" creationId="{6E87DBBD-1844-A54D-FF62-E070656E470C}"/>
          </ac:spMkLst>
        </pc:spChg>
        <pc:spChg chg="add mod">
          <ac:chgData name="OLIVER, Zoe (NHS ENGLAND)" userId="86854dfe-8b23-416c-8188-f2821f64a3b9" providerId="ADAL" clId="{CABF1A62-06A3-4992-B582-81180CBC4FAD}" dt="2026-09-17T14:13:49.919" v="5966" actId="255"/>
          <ac:spMkLst>
            <pc:docMk/>
            <pc:sldMk cId="3250397608" sldId="279"/>
            <ac:spMk id="569" creationId="{8AE00978-8082-ACB1-A59F-367972B51E7B}"/>
          </ac:spMkLst>
        </pc:spChg>
      </pc:sldChg>
      <pc:sldChg chg="addSp delSp modSp add mod">
        <pc:chgData name="OLIVER, Zoe (NHS ENGLAND)" userId="86854dfe-8b23-416c-8188-f2821f64a3b9" providerId="ADAL" clId="{CABF1A62-06A3-4992-B582-81180CBC4FAD}" dt="2026-09-17T14:14:28.487" v="5971" actId="1076"/>
        <pc:sldMkLst>
          <pc:docMk/>
          <pc:sldMk cId="1293489725" sldId="281"/>
        </pc:sldMkLst>
        <pc:spChg chg="mod">
          <ac:chgData name="OLIVER, Zoe (NHS ENGLAND)" userId="86854dfe-8b23-416c-8188-f2821f64a3b9" providerId="ADAL" clId="{CABF1A62-06A3-4992-B582-81180CBC4FAD}" dt="2026-09-08T14:16:45.787" v="2899" actId="2711"/>
          <ac:spMkLst>
            <pc:docMk/>
            <pc:sldMk cId="1293489725" sldId="281"/>
            <ac:spMk id="5" creationId="{99B97F17-0134-E4D7-1E52-8031D609D07B}"/>
          </ac:spMkLst>
        </pc:spChg>
        <pc:spChg chg="mod">
          <ac:chgData name="OLIVER, Zoe (NHS ENGLAND)" userId="86854dfe-8b23-416c-8188-f2821f64a3b9" providerId="ADAL" clId="{CABF1A62-06A3-4992-B582-81180CBC4FAD}" dt="2026-09-08T14:37:25.579" v="3551" actId="207"/>
          <ac:spMkLst>
            <pc:docMk/>
            <pc:sldMk cId="1293489725" sldId="281"/>
            <ac:spMk id="6" creationId="{28F2E2A9-4E2F-4857-3F87-CE6AF7C90F18}"/>
          </ac:spMkLst>
        </pc:spChg>
        <pc:spChg chg="mod">
          <ac:chgData name="OLIVER, Zoe (NHS ENGLAND)" userId="86854dfe-8b23-416c-8188-f2821f64a3b9" providerId="ADAL" clId="{CABF1A62-06A3-4992-B582-81180CBC4FAD}" dt="2026-09-08T15:25:21.706" v="4222" actId="1076"/>
          <ac:spMkLst>
            <pc:docMk/>
            <pc:sldMk cId="1293489725" sldId="281"/>
            <ac:spMk id="10" creationId="{F101F678-151A-5D2C-9D77-D01214639954}"/>
          </ac:spMkLst>
        </pc:spChg>
        <pc:spChg chg="mod">
          <ac:chgData name="OLIVER, Zoe (NHS ENGLAND)" userId="86854dfe-8b23-416c-8188-f2821f64a3b9" providerId="ADAL" clId="{CABF1A62-06A3-4992-B582-81180CBC4FAD}" dt="2026-09-08T15:31:33.166" v="4276" actId="1076"/>
          <ac:spMkLst>
            <pc:docMk/>
            <pc:sldMk cId="1293489725" sldId="281"/>
            <ac:spMk id="12" creationId="{611C0F50-085D-888B-835C-1FC5E676A3D8}"/>
          </ac:spMkLst>
        </pc:spChg>
        <pc:spChg chg="mod">
          <ac:chgData name="OLIVER, Zoe (NHS ENGLAND)" userId="86854dfe-8b23-416c-8188-f2821f64a3b9" providerId="ADAL" clId="{CABF1A62-06A3-4992-B582-81180CBC4FAD}" dt="2026-09-08T15:31:22.317" v="4275" actId="14100"/>
          <ac:spMkLst>
            <pc:docMk/>
            <pc:sldMk cId="1293489725" sldId="281"/>
            <ac:spMk id="961" creationId="{6143FACE-5276-7315-45C7-4F20F0787EA3}"/>
          </ac:spMkLst>
        </pc:spChg>
        <pc:spChg chg="mod">
          <ac:chgData name="OLIVER, Zoe (NHS ENGLAND)" userId="86854dfe-8b23-416c-8188-f2821f64a3b9" providerId="ADAL" clId="{CABF1A62-06A3-4992-B582-81180CBC4FAD}" dt="2026-09-08T15:31:03.404" v="4272" actId="1076"/>
          <ac:spMkLst>
            <pc:docMk/>
            <pc:sldMk cId="1293489725" sldId="281"/>
            <ac:spMk id="969" creationId="{C3578373-CD9C-2706-52B3-A147CE63233D}"/>
          </ac:spMkLst>
        </pc:spChg>
        <pc:spChg chg="add mod">
          <ac:chgData name="OLIVER, Zoe (NHS ENGLAND)" userId="86854dfe-8b23-416c-8188-f2821f64a3b9" providerId="ADAL" clId="{CABF1A62-06A3-4992-B582-81180CBC4FAD}" dt="2026-09-08T15:32:14.842" v="4279" actId="6549"/>
          <ac:spMkLst>
            <pc:docMk/>
            <pc:sldMk cId="1293489725" sldId="281"/>
            <ac:spMk id="1238" creationId="{5AE737CE-8E40-9938-DDDA-6F6F5622CA0A}"/>
          </ac:spMkLst>
        </pc:spChg>
        <pc:spChg chg="add mod">
          <ac:chgData name="OLIVER, Zoe (NHS ENGLAND)" userId="86854dfe-8b23-416c-8188-f2821f64a3b9" providerId="ADAL" clId="{CABF1A62-06A3-4992-B582-81180CBC4FAD}" dt="2026-09-08T15:29:21.717" v="4264" actId="2711"/>
          <ac:spMkLst>
            <pc:docMk/>
            <pc:sldMk cId="1293489725" sldId="281"/>
            <ac:spMk id="1240" creationId="{51123027-4016-34B6-A999-08BEE514FB03}"/>
          </ac:spMkLst>
        </pc:spChg>
        <pc:spChg chg="add mod">
          <ac:chgData name="OLIVER, Zoe (NHS ENGLAND)" userId="86854dfe-8b23-416c-8188-f2821f64a3b9" providerId="ADAL" clId="{CABF1A62-06A3-4992-B582-81180CBC4FAD}" dt="2026-09-08T15:26:00.158" v="4236" actId="403"/>
          <ac:spMkLst>
            <pc:docMk/>
            <pc:sldMk cId="1293489725" sldId="281"/>
            <ac:spMk id="1242" creationId="{6AE6BB7E-164F-9905-46A2-33696D8D5AF3}"/>
          </ac:spMkLst>
        </pc:spChg>
        <pc:spChg chg="add mod">
          <ac:chgData name="OLIVER, Zoe (NHS ENGLAND)" userId="86854dfe-8b23-416c-8188-f2821f64a3b9" providerId="ADAL" clId="{CABF1A62-06A3-4992-B582-81180CBC4FAD}" dt="2026-09-08T15:26:04.238" v="4238" actId="403"/>
          <ac:spMkLst>
            <pc:docMk/>
            <pc:sldMk cId="1293489725" sldId="281"/>
            <ac:spMk id="1245" creationId="{FE09FD72-DF91-9835-18FE-8D96D645BEE5}"/>
          </ac:spMkLst>
        </pc:spChg>
        <pc:spChg chg="add mod">
          <ac:chgData name="OLIVER, Zoe (NHS ENGLAND)" userId="86854dfe-8b23-416c-8188-f2821f64a3b9" providerId="ADAL" clId="{CABF1A62-06A3-4992-B582-81180CBC4FAD}" dt="2026-09-17T14:14:28.487" v="5971" actId="1076"/>
          <ac:spMkLst>
            <pc:docMk/>
            <pc:sldMk cId="1293489725" sldId="281"/>
            <ac:spMk id="1247" creationId="{09DF3D14-4925-A2BE-7242-18D7085BB5B3}"/>
          </ac:spMkLst>
        </pc:spChg>
        <pc:spChg chg="add mod">
          <ac:chgData name="OLIVER, Zoe (NHS ENGLAND)" userId="86854dfe-8b23-416c-8188-f2821f64a3b9" providerId="ADAL" clId="{CABF1A62-06A3-4992-B582-81180CBC4FAD}" dt="2026-09-08T15:24:37.538" v="4212"/>
          <ac:spMkLst>
            <pc:docMk/>
            <pc:sldMk cId="1293489725" sldId="281"/>
            <ac:spMk id="1250" creationId="{EB7799BD-F364-BAB9-B572-0A1A607E3E93}"/>
          </ac:spMkLst>
        </pc:spChg>
        <pc:spChg chg="add mod">
          <ac:chgData name="OLIVER, Zoe (NHS ENGLAND)" userId="86854dfe-8b23-416c-8188-f2821f64a3b9" providerId="ADAL" clId="{CABF1A62-06A3-4992-B582-81180CBC4FAD}" dt="2026-09-08T15:29:21.717" v="4264" actId="2711"/>
          <ac:spMkLst>
            <pc:docMk/>
            <pc:sldMk cId="1293489725" sldId="281"/>
            <ac:spMk id="1252" creationId="{C4E1B45C-B726-1DF4-23E1-24FA97577912}"/>
          </ac:spMkLst>
        </pc:spChg>
        <pc:spChg chg="add mod">
          <ac:chgData name="OLIVER, Zoe (NHS ENGLAND)" userId="86854dfe-8b23-416c-8188-f2821f64a3b9" providerId="ADAL" clId="{CABF1A62-06A3-4992-B582-81180CBC4FAD}" dt="2026-09-08T15:24:37.538" v="4212"/>
          <ac:spMkLst>
            <pc:docMk/>
            <pc:sldMk cId="1293489725" sldId="281"/>
            <ac:spMk id="1253" creationId="{465776B4-915B-9BF7-CCE8-98A5F7F4B981}"/>
          </ac:spMkLst>
        </pc:spChg>
        <pc:spChg chg="mod">
          <ac:chgData name="OLIVER, Zoe (NHS ENGLAND)" userId="86854dfe-8b23-416c-8188-f2821f64a3b9" providerId="ADAL" clId="{CABF1A62-06A3-4992-B582-81180CBC4FAD}" dt="2026-09-08T15:29:21.717" v="4264" actId="2711"/>
          <ac:spMkLst>
            <pc:docMk/>
            <pc:sldMk cId="1293489725" sldId="281"/>
            <ac:spMk id="1256" creationId="{C5920AFB-8607-B760-F790-4C5498EECC4F}"/>
          </ac:spMkLst>
        </pc:spChg>
        <pc:spChg chg="add mod">
          <ac:chgData name="OLIVER, Zoe (NHS ENGLAND)" userId="86854dfe-8b23-416c-8188-f2821f64a3b9" providerId="ADAL" clId="{CABF1A62-06A3-4992-B582-81180CBC4FAD}" dt="2026-09-08T15:24:37.538" v="4212"/>
          <ac:spMkLst>
            <pc:docMk/>
            <pc:sldMk cId="1293489725" sldId="281"/>
            <ac:spMk id="1257" creationId="{E615380A-51A9-1AE3-F0F0-19371D3A820C}"/>
          </ac:spMkLst>
        </pc:spChg>
        <pc:spChg chg="mod">
          <ac:chgData name="OLIVER, Zoe (NHS ENGLAND)" userId="86854dfe-8b23-416c-8188-f2821f64a3b9" providerId="ADAL" clId="{CABF1A62-06A3-4992-B582-81180CBC4FAD}" dt="2026-09-08T15:29:44.998" v="4266" actId="404"/>
          <ac:spMkLst>
            <pc:docMk/>
            <pc:sldMk cId="1293489725" sldId="281"/>
            <ac:spMk id="1258" creationId="{AB3604F0-3CCA-709A-2950-895DFE7D6D90}"/>
          </ac:spMkLst>
        </pc:spChg>
        <pc:spChg chg="mod">
          <ac:chgData name="OLIVER, Zoe (NHS ENGLAND)" userId="86854dfe-8b23-416c-8188-f2821f64a3b9" providerId="ADAL" clId="{CABF1A62-06A3-4992-B582-81180CBC4FAD}" dt="2026-09-08T15:29:21.717" v="4264" actId="2711"/>
          <ac:spMkLst>
            <pc:docMk/>
            <pc:sldMk cId="1293489725" sldId="281"/>
            <ac:spMk id="1261" creationId="{6F602636-D66C-E945-BF1E-AC4AB4AA993F}"/>
          </ac:spMkLst>
        </pc:spChg>
        <pc:spChg chg="mod">
          <ac:chgData name="OLIVER, Zoe (NHS ENGLAND)" userId="86854dfe-8b23-416c-8188-f2821f64a3b9" providerId="ADAL" clId="{CABF1A62-06A3-4992-B582-81180CBC4FAD}" dt="2026-09-08T15:29:44.998" v="4266" actId="404"/>
          <ac:spMkLst>
            <pc:docMk/>
            <pc:sldMk cId="1293489725" sldId="281"/>
            <ac:spMk id="1264" creationId="{4B0FCE84-1D55-0EE7-4B0A-E2FB07CC11B6}"/>
          </ac:spMkLst>
        </pc:spChg>
        <pc:spChg chg="add mod">
          <ac:chgData name="OLIVER, Zoe (NHS ENGLAND)" userId="86854dfe-8b23-416c-8188-f2821f64a3b9" providerId="ADAL" clId="{CABF1A62-06A3-4992-B582-81180CBC4FAD}" dt="2026-09-08T15:24:37.538" v="4212"/>
          <ac:spMkLst>
            <pc:docMk/>
            <pc:sldMk cId="1293489725" sldId="281"/>
            <ac:spMk id="1265" creationId="{1F9A0D01-7CD0-4D06-5940-493A96142B04}"/>
          </ac:spMkLst>
        </pc:spChg>
        <pc:spChg chg="add mod">
          <ac:chgData name="OLIVER, Zoe (NHS ENGLAND)" userId="86854dfe-8b23-416c-8188-f2821f64a3b9" providerId="ADAL" clId="{CABF1A62-06A3-4992-B582-81180CBC4FAD}" dt="2026-09-08T15:29:21.717" v="4264" actId="2711"/>
          <ac:spMkLst>
            <pc:docMk/>
            <pc:sldMk cId="1293489725" sldId="281"/>
            <ac:spMk id="1266" creationId="{73F470A3-31F8-1E39-66BC-53F242846B31}"/>
          </ac:spMkLst>
        </pc:spChg>
        <pc:spChg chg="add mod">
          <ac:chgData name="OLIVER, Zoe (NHS ENGLAND)" userId="86854dfe-8b23-416c-8188-f2821f64a3b9" providerId="ADAL" clId="{CABF1A62-06A3-4992-B582-81180CBC4FAD}" dt="2026-09-08T15:29:21.717" v="4264" actId="2711"/>
          <ac:spMkLst>
            <pc:docMk/>
            <pc:sldMk cId="1293489725" sldId="281"/>
            <ac:spMk id="1268" creationId="{5DFB5F89-C872-4BA0-F081-996BB5694A10}"/>
          </ac:spMkLst>
        </pc:spChg>
        <pc:spChg chg="mod">
          <ac:chgData name="OLIVER, Zoe (NHS ENGLAND)" userId="86854dfe-8b23-416c-8188-f2821f64a3b9" providerId="ADAL" clId="{CABF1A62-06A3-4992-B582-81180CBC4FAD}" dt="2026-09-08T15:29:44.998" v="4266" actId="404"/>
          <ac:spMkLst>
            <pc:docMk/>
            <pc:sldMk cId="1293489725" sldId="281"/>
            <ac:spMk id="1270" creationId="{877A8628-B860-5F65-F884-873F931637F8}"/>
          </ac:spMkLst>
        </pc:spChg>
        <pc:spChg chg="add mod">
          <ac:chgData name="OLIVER, Zoe (NHS ENGLAND)" userId="86854dfe-8b23-416c-8188-f2821f64a3b9" providerId="ADAL" clId="{CABF1A62-06A3-4992-B582-81180CBC4FAD}" dt="2026-09-08T15:27:43.135" v="4239"/>
          <ac:spMkLst>
            <pc:docMk/>
            <pc:sldMk cId="1293489725" sldId="281"/>
            <ac:spMk id="1279" creationId="{0B8D8334-3E90-DC20-E110-6D7E022BCA8D}"/>
          </ac:spMkLst>
        </pc:spChg>
        <pc:spChg chg="add mod">
          <ac:chgData name="OLIVER, Zoe (NHS ENGLAND)" userId="86854dfe-8b23-416c-8188-f2821f64a3b9" providerId="ADAL" clId="{CABF1A62-06A3-4992-B582-81180CBC4FAD}" dt="2026-09-08T15:27:43.135" v="4239"/>
          <ac:spMkLst>
            <pc:docMk/>
            <pc:sldMk cId="1293489725" sldId="281"/>
            <ac:spMk id="1283" creationId="{3F149160-596B-7200-472D-54FDD8D6D8B1}"/>
          </ac:spMkLst>
        </pc:spChg>
        <pc:spChg chg="mod">
          <ac:chgData name="OLIVER, Zoe (NHS ENGLAND)" userId="86854dfe-8b23-416c-8188-f2821f64a3b9" providerId="ADAL" clId="{CABF1A62-06A3-4992-B582-81180CBC4FAD}" dt="2026-09-08T15:29:21.717" v="4264" actId="2711"/>
          <ac:spMkLst>
            <pc:docMk/>
            <pc:sldMk cId="1293489725" sldId="281"/>
            <ac:spMk id="1284" creationId="{34944594-4D1A-77C1-74A4-278FD2BB134A}"/>
          </ac:spMkLst>
        </pc:spChg>
        <pc:spChg chg="add mod">
          <ac:chgData name="OLIVER, Zoe (NHS ENGLAND)" userId="86854dfe-8b23-416c-8188-f2821f64a3b9" providerId="ADAL" clId="{CABF1A62-06A3-4992-B582-81180CBC4FAD}" dt="2026-09-08T15:27:43.135" v="4239"/>
          <ac:spMkLst>
            <pc:docMk/>
            <pc:sldMk cId="1293489725" sldId="281"/>
            <ac:spMk id="1288" creationId="{C4D21D1C-06AA-6A90-51FF-E505EB8D2A35}"/>
          </ac:spMkLst>
        </pc:spChg>
        <pc:spChg chg="mod">
          <ac:chgData name="OLIVER, Zoe (NHS ENGLAND)" userId="86854dfe-8b23-416c-8188-f2821f64a3b9" providerId="ADAL" clId="{CABF1A62-06A3-4992-B582-81180CBC4FAD}" dt="2026-09-08T15:29:38.005" v="4265" actId="404"/>
          <ac:spMkLst>
            <pc:docMk/>
            <pc:sldMk cId="1293489725" sldId="281"/>
            <ac:spMk id="1289" creationId="{B739977D-F0A4-2A88-D411-4EB15B535A7B}"/>
          </ac:spMkLst>
        </pc:spChg>
        <pc:spChg chg="mod">
          <ac:chgData name="OLIVER, Zoe (NHS ENGLAND)" userId="86854dfe-8b23-416c-8188-f2821f64a3b9" providerId="ADAL" clId="{CABF1A62-06A3-4992-B582-81180CBC4FAD}" dt="2026-09-08T15:29:21.717" v="4264" actId="2711"/>
          <ac:spMkLst>
            <pc:docMk/>
            <pc:sldMk cId="1293489725" sldId="281"/>
            <ac:spMk id="1290" creationId="{D82F7959-A705-8192-BC58-E8DE19AF3D35}"/>
          </ac:spMkLst>
        </pc:spChg>
        <pc:spChg chg="mod">
          <ac:chgData name="OLIVER, Zoe (NHS ENGLAND)" userId="86854dfe-8b23-416c-8188-f2821f64a3b9" providerId="ADAL" clId="{CABF1A62-06A3-4992-B582-81180CBC4FAD}" dt="2026-09-08T15:29:21.717" v="4264" actId="2711"/>
          <ac:spMkLst>
            <pc:docMk/>
            <pc:sldMk cId="1293489725" sldId="281"/>
            <ac:spMk id="1291" creationId="{6B8C7425-DDB9-DC12-9F8C-53CC3A3A5050}"/>
          </ac:spMkLst>
        </pc:spChg>
        <pc:spChg chg="add mod">
          <ac:chgData name="OLIVER, Zoe (NHS ENGLAND)" userId="86854dfe-8b23-416c-8188-f2821f64a3b9" providerId="ADAL" clId="{CABF1A62-06A3-4992-B582-81180CBC4FAD}" dt="2026-09-08T15:27:43.135" v="4239"/>
          <ac:spMkLst>
            <pc:docMk/>
            <pc:sldMk cId="1293489725" sldId="281"/>
            <ac:spMk id="1292" creationId="{EFF0AE8D-6710-B682-9C6E-90E9B5E99D23}"/>
          </ac:spMkLst>
        </pc:spChg>
        <pc:spChg chg="mod">
          <ac:chgData name="OLIVER, Zoe (NHS ENGLAND)" userId="86854dfe-8b23-416c-8188-f2821f64a3b9" providerId="ADAL" clId="{CABF1A62-06A3-4992-B582-81180CBC4FAD}" dt="2026-09-08T15:29:38.005" v="4265" actId="404"/>
          <ac:spMkLst>
            <pc:docMk/>
            <pc:sldMk cId="1293489725" sldId="281"/>
            <ac:spMk id="1295" creationId="{2582AF92-8F46-099D-C4D5-C3D4CDE79A9A}"/>
          </ac:spMkLst>
        </pc:spChg>
        <pc:spChg chg="mod">
          <ac:chgData name="OLIVER, Zoe (NHS ENGLAND)" userId="86854dfe-8b23-416c-8188-f2821f64a3b9" providerId="ADAL" clId="{CABF1A62-06A3-4992-B582-81180CBC4FAD}" dt="2026-09-08T15:29:21.717" v="4264" actId="2711"/>
          <ac:spMkLst>
            <pc:docMk/>
            <pc:sldMk cId="1293489725" sldId="281"/>
            <ac:spMk id="1297" creationId="{8EB560A9-90FB-1016-1E4D-B48831E4085C}"/>
          </ac:spMkLst>
        </pc:spChg>
        <pc:spChg chg="add mod">
          <ac:chgData name="OLIVER, Zoe (NHS ENGLAND)" userId="86854dfe-8b23-416c-8188-f2821f64a3b9" providerId="ADAL" clId="{CABF1A62-06A3-4992-B582-81180CBC4FAD}" dt="2026-09-08T15:29:38.005" v="4265" actId="404"/>
          <ac:spMkLst>
            <pc:docMk/>
            <pc:sldMk cId="1293489725" sldId="281"/>
            <ac:spMk id="1301" creationId="{6D24BC9C-416D-4D45-A889-210D4DB4921E}"/>
          </ac:spMkLst>
        </pc:spChg>
        <pc:spChg chg="add mod">
          <ac:chgData name="OLIVER, Zoe (NHS ENGLAND)" userId="86854dfe-8b23-416c-8188-f2821f64a3b9" providerId="ADAL" clId="{CABF1A62-06A3-4992-B582-81180CBC4FAD}" dt="2026-09-08T15:27:43.135" v="4239"/>
          <ac:spMkLst>
            <pc:docMk/>
            <pc:sldMk cId="1293489725" sldId="281"/>
            <ac:spMk id="1305" creationId="{BFFE9075-86F5-A0FE-929F-FC79B5BCD0EB}"/>
          </ac:spMkLst>
        </pc:spChg>
        <pc:grpChg chg="mod">
          <ac:chgData name="OLIVER, Zoe (NHS ENGLAND)" userId="86854dfe-8b23-416c-8188-f2821f64a3b9" providerId="ADAL" clId="{CABF1A62-06A3-4992-B582-81180CBC4FAD}" dt="2026-09-08T15:25:11.298" v="4221" actId="1076"/>
          <ac:grpSpMkLst>
            <pc:docMk/>
            <pc:sldMk cId="1293489725" sldId="281"/>
            <ac:grpSpMk id="1248" creationId="{C36AF411-C647-E0A4-97F6-77E2F9C204A2}"/>
          </ac:grpSpMkLst>
        </pc:grpChg>
        <pc:grpChg chg="mod">
          <ac:chgData name="OLIVER, Zoe (NHS ENGLAND)" userId="86854dfe-8b23-416c-8188-f2821f64a3b9" providerId="ADAL" clId="{CABF1A62-06A3-4992-B582-81180CBC4FAD}" dt="2026-09-09T10:52:27.194" v="5231" actId="14100"/>
          <ac:grpSpMkLst>
            <pc:docMk/>
            <pc:sldMk cId="1293489725" sldId="281"/>
            <ac:grpSpMk id="1277" creationId="{847B721D-A9F7-8DF4-D727-3D3A91D53E42}"/>
          </ac:grpSpMkLst>
        </pc:grpChg>
      </pc:sldChg>
      <pc:sldChg chg="addSp delSp modSp add mod ord">
        <pc:chgData name="OLIVER, Zoe (NHS ENGLAND)" userId="86854dfe-8b23-416c-8188-f2821f64a3b9" providerId="ADAL" clId="{CABF1A62-06A3-4992-B582-81180CBC4FAD}" dt="2026-09-08T16:44:36.372" v="5051" actId="20577"/>
        <pc:sldMkLst>
          <pc:docMk/>
          <pc:sldMk cId="2744439437" sldId="285"/>
        </pc:sldMkLst>
        <pc:spChg chg="add mod">
          <ac:chgData name="OLIVER, Zoe (NHS ENGLAND)" userId="86854dfe-8b23-416c-8188-f2821f64a3b9" providerId="ADAL" clId="{CABF1A62-06A3-4992-B582-81180CBC4FAD}" dt="2026-09-08T16:43:45.375" v="5037"/>
          <ac:spMkLst>
            <pc:docMk/>
            <pc:sldMk cId="2744439437" sldId="285"/>
            <ac:spMk id="4" creationId="{84440A61-B94F-45F4-1596-D161BAA20688}"/>
          </ac:spMkLst>
        </pc:spChg>
        <pc:spChg chg="mod">
          <ac:chgData name="OLIVER, Zoe (NHS ENGLAND)" userId="86854dfe-8b23-416c-8188-f2821f64a3b9" providerId="ADAL" clId="{CABF1A62-06A3-4992-B582-81180CBC4FAD}" dt="2026-09-08T16:44:36.372" v="5051" actId="20577"/>
          <ac:spMkLst>
            <pc:docMk/>
            <pc:sldMk cId="2744439437" sldId="285"/>
            <ac:spMk id="5" creationId="{6E486DC0-99FD-BE33-4222-B2C0C9B36A81}"/>
          </ac:spMkLst>
        </pc:spChg>
        <pc:graphicFrameChg chg="add mod modGraphic">
          <ac:chgData name="OLIVER, Zoe (NHS ENGLAND)" userId="86854dfe-8b23-416c-8188-f2821f64a3b9" providerId="ADAL" clId="{CABF1A62-06A3-4992-B582-81180CBC4FAD}" dt="2026-09-08T16:42:53.835" v="5000" actId="14100"/>
          <ac:graphicFrameMkLst>
            <pc:docMk/>
            <pc:sldMk cId="2744439437" sldId="285"/>
            <ac:graphicFrameMk id="9" creationId="{D2789225-07F3-0D33-28C3-48C767083CDE}"/>
          </ac:graphicFrameMkLst>
        </pc:graphicFrameChg>
      </pc:sldChg>
      <pc:sldChg chg="addSp delSp modSp add mod">
        <pc:chgData name="OLIVER, Zoe (NHS ENGLAND)" userId="86854dfe-8b23-416c-8188-f2821f64a3b9" providerId="ADAL" clId="{CABF1A62-06A3-4992-B582-81180CBC4FAD}" dt="2026-09-17T14:15:06.118" v="5977" actId="6549"/>
        <pc:sldMkLst>
          <pc:docMk/>
          <pc:sldMk cId="3915581171" sldId="287"/>
        </pc:sldMkLst>
        <pc:spChg chg="mod">
          <ac:chgData name="OLIVER, Zoe (NHS ENGLAND)" userId="86854dfe-8b23-416c-8188-f2821f64a3b9" providerId="ADAL" clId="{CABF1A62-06A3-4992-B582-81180CBC4FAD}" dt="2026-09-17T14:15:06.118" v="5977" actId="6549"/>
          <ac:spMkLst>
            <pc:docMk/>
            <pc:sldMk cId="3915581171" sldId="287"/>
            <ac:spMk id="3" creationId="{1462054D-B61A-EB9F-66A6-5E626DF15708}"/>
          </ac:spMkLst>
        </pc:spChg>
        <pc:spChg chg="mod">
          <ac:chgData name="OLIVER, Zoe (NHS ENGLAND)" userId="86854dfe-8b23-416c-8188-f2821f64a3b9" providerId="ADAL" clId="{CABF1A62-06A3-4992-B582-81180CBC4FAD}" dt="2026-09-08T16:43:29.445" v="5034" actId="313"/>
          <ac:spMkLst>
            <pc:docMk/>
            <pc:sldMk cId="3915581171" sldId="287"/>
            <ac:spMk id="4" creationId="{3CFDEBFA-00DF-A5E1-A8DF-28B12409C484}"/>
          </ac:spMkLst>
        </pc:spChg>
        <pc:graphicFrameChg chg="add mod modGraphic">
          <ac:chgData name="OLIVER, Zoe (NHS ENGLAND)" userId="86854dfe-8b23-416c-8188-f2821f64a3b9" providerId="ADAL" clId="{CABF1A62-06A3-4992-B582-81180CBC4FAD}" dt="2026-09-09T10:53:54.328" v="5236" actId="14734"/>
          <ac:graphicFrameMkLst>
            <pc:docMk/>
            <pc:sldMk cId="3915581171" sldId="287"/>
            <ac:graphicFrameMk id="6" creationId="{0E688EA1-D550-20CB-0619-EFF340FCDEC8}"/>
          </ac:graphicFrameMkLst>
        </pc:graphicFrameChg>
      </pc:sldChg>
      <pc:sldChg chg="addSp delSp modSp add mod">
        <pc:chgData name="OLIVER, Zoe (NHS ENGLAND)" userId="86854dfe-8b23-416c-8188-f2821f64a3b9" providerId="ADAL" clId="{CABF1A62-06A3-4992-B582-81180CBC4FAD}" dt="2026-09-17T14:14:48.433" v="5975" actId="1076"/>
        <pc:sldMkLst>
          <pc:docMk/>
          <pc:sldMk cId="1281594071" sldId="290"/>
        </pc:sldMkLst>
        <pc:spChg chg="mod">
          <ac:chgData name="OLIVER, Zoe (NHS ENGLAND)" userId="86854dfe-8b23-416c-8188-f2821f64a3b9" providerId="ADAL" clId="{CABF1A62-06A3-4992-B582-81180CBC4FAD}" dt="2026-09-17T13:51:55.883" v="5811" actId="1076"/>
          <ac:spMkLst>
            <pc:docMk/>
            <pc:sldMk cId="1281594071" sldId="290"/>
            <ac:spMk id="6" creationId="{E8C89D61-CFA6-B26C-2962-B75F1CC5ED43}"/>
          </ac:spMkLst>
        </pc:spChg>
        <pc:spChg chg="mod">
          <ac:chgData name="OLIVER, Zoe (NHS ENGLAND)" userId="86854dfe-8b23-416c-8188-f2821f64a3b9" providerId="ADAL" clId="{CABF1A62-06A3-4992-B582-81180CBC4FAD}" dt="2026-09-17T13:31:32.825" v="5585" actId="14100"/>
          <ac:spMkLst>
            <pc:docMk/>
            <pc:sldMk cId="1281594071" sldId="290"/>
            <ac:spMk id="8" creationId="{CD8566FF-E64D-14A4-6BA7-CD5B4E6A4925}"/>
          </ac:spMkLst>
        </pc:spChg>
        <pc:spChg chg="add">
          <ac:chgData name="OLIVER, Zoe (NHS ENGLAND)" userId="86854dfe-8b23-416c-8188-f2821f64a3b9" providerId="ADAL" clId="{CABF1A62-06A3-4992-B582-81180CBC4FAD}" dt="2026-09-17T13:29:21.114" v="5573" actId="22"/>
          <ac:spMkLst>
            <pc:docMk/>
            <pc:sldMk cId="1281594071" sldId="290"/>
            <ac:spMk id="24" creationId="{E0018B69-010D-F632-E629-66E78C4B8D0D}"/>
          </ac:spMkLst>
        </pc:spChg>
        <pc:spChg chg="mod">
          <ac:chgData name="OLIVER, Zoe (NHS ENGLAND)" userId="86854dfe-8b23-416c-8188-f2821f64a3b9" providerId="ADAL" clId="{CABF1A62-06A3-4992-B582-81180CBC4FAD}" dt="2026-09-17T13:54:37.430" v="5898" actId="1076"/>
          <ac:spMkLst>
            <pc:docMk/>
            <pc:sldMk cId="1281594071" sldId="290"/>
            <ac:spMk id="26" creationId="{5367D365-9CAF-2062-CB7D-3259302B4B20}"/>
          </ac:spMkLst>
        </pc:spChg>
        <pc:spChg chg="add">
          <ac:chgData name="OLIVER, Zoe (NHS ENGLAND)" userId="86854dfe-8b23-416c-8188-f2821f64a3b9" providerId="ADAL" clId="{CABF1A62-06A3-4992-B582-81180CBC4FAD}" dt="2026-09-17T13:29:21.114" v="5573" actId="22"/>
          <ac:spMkLst>
            <pc:docMk/>
            <pc:sldMk cId="1281594071" sldId="290"/>
            <ac:spMk id="963" creationId="{9DE7B132-3BE7-E64F-BA71-7E8DDFC69AF0}"/>
          </ac:spMkLst>
        </pc:spChg>
        <pc:spChg chg="mod">
          <ac:chgData name="OLIVER, Zoe (NHS ENGLAND)" userId="86854dfe-8b23-416c-8188-f2821f64a3b9" providerId="ADAL" clId="{CABF1A62-06A3-4992-B582-81180CBC4FAD}" dt="2026-09-17T13:52:32.526" v="5815" actId="1076"/>
          <ac:spMkLst>
            <pc:docMk/>
            <pc:sldMk cId="1281594071" sldId="290"/>
            <ac:spMk id="979" creationId="{A9704AFD-1E38-B6D2-941D-641B6D96563A}"/>
          </ac:spMkLst>
        </pc:spChg>
        <pc:spChg chg="add">
          <ac:chgData name="OLIVER, Zoe (NHS ENGLAND)" userId="86854dfe-8b23-416c-8188-f2821f64a3b9" providerId="ADAL" clId="{CABF1A62-06A3-4992-B582-81180CBC4FAD}" dt="2026-09-17T13:29:21.114" v="5573" actId="22"/>
          <ac:spMkLst>
            <pc:docMk/>
            <pc:sldMk cId="1281594071" sldId="290"/>
            <ac:spMk id="999" creationId="{CE3C4E76-3785-039A-E5D0-D316D7C6F545}"/>
          </ac:spMkLst>
        </pc:spChg>
        <pc:spChg chg="mod">
          <ac:chgData name="OLIVER, Zoe (NHS ENGLAND)" userId="86854dfe-8b23-416c-8188-f2821f64a3b9" providerId="ADAL" clId="{CABF1A62-06A3-4992-B582-81180CBC4FAD}" dt="2026-09-17T13:52:32.526" v="5815" actId="1076"/>
          <ac:spMkLst>
            <pc:docMk/>
            <pc:sldMk cId="1281594071" sldId="290"/>
            <ac:spMk id="1067" creationId="{70D1AB98-3EB8-ABB3-A0AE-CF08C4CF8A3F}"/>
          </ac:spMkLst>
        </pc:spChg>
        <pc:spChg chg="add">
          <ac:chgData name="OLIVER, Zoe (NHS ENGLAND)" userId="86854dfe-8b23-416c-8188-f2821f64a3b9" providerId="ADAL" clId="{CABF1A62-06A3-4992-B582-81180CBC4FAD}" dt="2026-09-17T13:29:21.114" v="5573" actId="22"/>
          <ac:spMkLst>
            <pc:docMk/>
            <pc:sldMk cId="1281594071" sldId="290"/>
            <ac:spMk id="1091" creationId="{509F754F-CB69-32F3-9905-ACD4805D267D}"/>
          </ac:spMkLst>
        </pc:spChg>
        <pc:spChg chg="mod">
          <ac:chgData name="OLIVER, Zoe (NHS ENGLAND)" userId="86854dfe-8b23-416c-8188-f2821f64a3b9" providerId="ADAL" clId="{CABF1A62-06A3-4992-B582-81180CBC4FAD}" dt="2026-09-17T13:52:32.526" v="5815" actId="1076"/>
          <ac:spMkLst>
            <pc:docMk/>
            <pc:sldMk cId="1281594071" sldId="290"/>
            <ac:spMk id="1099" creationId="{1F4AC33B-71C4-2F68-7948-E5E3E8B3369D}"/>
          </ac:spMkLst>
        </pc:spChg>
        <pc:spChg chg="mod">
          <ac:chgData name="OLIVER, Zoe (NHS ENGLAND)" userId="86854dfe-8b23-416c-8188-f2821f64a3b9" providerId="ADAL" clId="{CABF1A62-06A3-4992-B582-81180CBC4FAD}" dt="2026-09-17T13:52:32.526" v="5815" actId="1076"/>
          <ac:spMkLst>
            <pc:docMk/>
            <pc:sldMk cId="1281594071" sldId="290"/>
            <ac:spMk id="1164" creationId="{6B5B5111-3B45-63DB-FB99-C334959DD9C2}"/>
          </ac:spMkLst>
        </pc:spChg>
        <pc:spChg chg="add">
          <ac:chgData name="OLIVER, Zoe (NHS ENGLAND)" userId="86854dfe-8b23-416c-8188-f2821f64a3b9" providerId="ADAL" clId="{CABF1A62-06A3-4992-B582-81180CBC4FAD}" dt="2026-09-17T13:29:21.114" v="5573" actId="22"/>
          <ac:spMkLst>
            <pc:docMk/>
            <pc:sldMk cId="1281594071" sldId="290"/>
            <ac:spMk id="1198" creationId="{9A82B311-5596-5E49-832A-33477706537F}"/>
          </ac:spMkLst>
        </pc:spChg>
        <pc:spChg chg="add">
          <ac:chgData name="OLIVER, Zoe (NHS ENGLAND)" userId="86854dfe-8b23-416c-8188-f2821f64a3b9" providerId="ADAL" clId="{CABF1A62-06A3-4992-B582-81180CBC4FAD}" dt="2026-09-17T13:29:21.114" v="5573" actId="22"/>
          <ac:spMkLst>
            <pc:docMk/>
            <pc:sldMk cId="1281594071" sldId="290"/>
            <ac:spMk id="1260" creationId="{613426EF-0734-B275-0057-72A67BA7DFAA}"/>
          </ac:spMkLst>
        </pc:spChg>
        <pc:spChg chg="add">
          <ac:chgData name="OLIVER, Zoe (NHS ENGLAND)" userId="86854dfe-8b23-416c-8188-f2821f64a3b9" providerId="ADAL" clId="{CABF1A62-06A3-4992-B582-81180CBC4FAD}" dt="2026-09-17T13:29:21.114" v="5573" actId="22"/>
          <ac:spMkLst>
            <pc:docMk/>
            <pc:sldMk cId="1281594071" sldId="290"/>
            <ac:spMk id="1300" creationId="{18D60854-D725-79BE-7A87-15DB730A7AFF}"/>
          </ac:spMkLst>
        </pc:spChg>
        <pc:spChg chg="mod">
          <ac:chgData name="OLIVER, Zoe (NHS ENGLAND)" userId="86854dfe-8b23-416c-8188-f2821f64a3b9" providerId="ADAL" clId="{CABF1A62-06A3-4992-B582-81180CBC4FAD}" dt="2026-09-17T13:52:32.526" v="5815" actId="1076"/>
          <ac:spMkLst>
            <pc:docMk/>
            <pc:sldMk cId="1281594071" sldId="290"/>
            <ac:spMk id="1318" creationId="{B44621CE-E835-FD35-6AB4-9B0B6008B4C5}"/>
          </ac:spMkLst>
        </pc:spChg>
        <pc:spChg chg="mod">
          <ac:chgData name="OLIVER, Zoe (NHS ENGLAND)" userId="86854dfe-8b23-416c-8188-f2821f64a3b9" providerId="ADAL" clId="{CABF1A62-06A3-4992-B582-81180CBC4FAD}" dt="2026-09-17T13:52:32.526" v="5815" actId="1076"/>
          <ac:spMkLst>
            <pc:docMk/>
            <pc:sldMk cId="1281594071" sldId="290"/>
            <ac:spMk id="1328" creationId="{0938A3B9-5CC0-514F-78D4-C16A16E2EDB4}"/>
          </ac:spMkLst>
        </pc:spChg>
        <pc:spChg chg="add">
          <ac:chgData name="OLIVER, Zoe (NHS ENGLAND)" userId="86854dfe-8b23-416c-8188-f2821f64a3b9" providerId="ADAL" clId="{CABF1A62-06A3-4992-B582-81180CBC4FAD}" dt="2026-09-17T13:29:21.114" v="5573" actId="22"/>
          <ac:spMkLst>
            <pc:docMk/>
            <pc:sldMk cId="1281594071" sldId="290"/>
            <ac:spMk id="1352" creationId="{934CCAC1-3DC1-A3CB-8871-021E76F0C25F}"/>
          </ac:spMkLst>
        </pc:spChg>
        <pc:spChg chg="mod">
          <ac:chgData name="OLIVER, Zoe (NHS ENGLAND)" userId="86854dfe-8b23-416c-8188-f2821f64a3b9" providerId="ADAL" clId="{CABF1A62-06A3-4992-B582-81180CBC4FAD}" dt="2026-09-17T13:52:32.526" v="5815" actId="1076"/>
          <ac:spMkLst>
            <pc:docMk/>
            <pc:sldMk cId="1281594071" sldId="290"/>
            <ac:spMk id="1354" creationId="{D7697519-EE49-CB37-2467-86629AD9160E}"/>
          </ac:spMkLst>
        </pc:spChg>
        <pc:spChg chg="mod">
          <ac:chgData name="OLIVER, Zoe (NHS ENGLAND)" userId="86854dfe-8b23-416c-8188-f2821f64a3b9" providerId="ADAL" clId="{CABF1A62-06A3-4992-B582-81180CBC4FAD}" dt="2026-09-17T13:52:32.526" v="5815" actId="1076"/>
          <ac:spMkLst>
            <pc:docMk/>
            <pc:sldMk cId="1281594071" sldId="290"/>
            <ac:spMk id="1366" creationId="{70D73D94-9C8C-FC33-011B-8F4194BBF3DA}"/>
          </ac:spMkLst>
        </pc:spChg>
        <pc:spChg chg="mod">
          <ac:chgData name="OLIVER, Zoe (NHS ENGLAND)" userId="86854dfe-8b23-416c-8188-f2821f64a3b9" providerId="ADAL" clId="{CABF1A62-06A3-4992-B582-81180CBC4FAD}" dt="2026-09-17T13:52:32.526" v="5815" actId="1076"/>
          <ac:spMkLst>
            <pc:docMk/>
            <pc:sldMk cId="1281594071" sldId="290"/>
            <ac:spMk id="1370" creationId="{EADC2BB9-2D83-A459-500A-8CFB187F5DFA}"/>
          </ac:spMkLst>
        </pc:spChg>
        <pc:spChg chg="add">
          <ac:chgData name="OLIVER, Zoe (NHS ENGLAND)" userId="86854dfe-8b23-416c-8188-f2821f64a3b9" providerId="ADAL" clId="{CABF1A62-06A3-4992-B582-81180CBC4FAD}" dt="2026-09-17T13:29:21.114" v="5573" actId="22"/>
          <ac:spMkLst>
            <pc:docMk/>
            <pc:sldMk cId="1281594071" sldId="290"/>
            <ac:spMk id="1388" creationId="{A93296F3-FB53-6DDB-5F96-C3D7DD13E087}"/>
          </ac:spMkLst>
        </pc:spChg>
        <pc:spChg chg="add">
          <ac:chgData name="OLIVER, Zoe (NHS ENGLAND)" userId="86854dfe-8b23-416c-8188-f2821f64a3b9" providerId="ADAL" clId="{CABF1A62-06A3-4992-B582-81180CBC4FAD}" dt="2026-09-17T13:29:21.114" v="5573" actId="22"/>
          <ac:spMkLst>
            <pc:docMk/>
            <pc:sldMk cId="1281594071" sldId="290"/>
            <ac:spMk id="1418" creationId="{D6239836-EB2E-38A0-FC7C-5B5701AA7BD9}"/>
          </ac:spMkLst>
        </pc:spChg>
        <pc:spChg chg="mod">
          <ac:chgData name="OLIVER, Zoe (NHS ENGLAND)" userId="86854dfe-8b23-416c-8188-f2821f64a3b9" providerId="ADAL" clId="{CABF1A62-06A3-4992-B582-81180CBC4FAD}" dt="2026-09-17T13:52:32.526" v="5815" actId="1076"/>
          <ac:spMkLst>
            <pc:docMk/>
            <pc:sldMk cId="1281594071" sldId="290"/>
            <ac:spMk id="1422" creationId="{CB5A3E7D-EE56-1E4D-CF55-5FF80E18758F}"/>
          </ac:spMkLst>
        </pc:spChg>
        <pc:spChg chg="mod">
          <ac:chgData name="OLIVER, Zoe (NHS ENGLAND)" userId="86854dfe-8b23-416c-8188-f2821f64a3b9" providerId="ADAL" clId="{CABF1A62-06A3-4992-B582-81180CBC4FAD}" dt="2026-09-17T13:35:35.662" v="5610" actId="14100"/>
          <ac:spMkLst>
            <pc:docMk/>
            <pc:sldMk cId="1281594071" sldId="290"/>
            <ac:spMk id="1454" creationId="{249A97C8-54B1-AC42-6072-B75559A1DFAB}"/>
          </ac:spMkLst>
        </pc:spChg>
        <pc:spChg chg="add mod ord">
          <ac:chgData name="OLIVER, Zoe (NHS ENGLAND)" userId="86854dfe-8b23-416c-8188-f2821f64a3b9" providerId="ADAL" clId="{CABF1A62-06A3-4992-B582-81180CBC4FAD}" dt="2026-09-17T13:54:28.613" v="5897" actId="1076"/>
          <ac:spMkLst>
            <pc:docMk/>
            <pc:sldMk cId="1281594071" sldId="290"/>
            <ac:spMk id="1466" creationId="{0C55A8A5-7D9B-75E4-4168-14809C39437D}"/>
          </ac:spMkLst>
        </pc:spChg>
        <pc:spChg chg="add mod">
          <ac:chgData name="OLIVER, Zoe (NHS ENGLAND)" userId="86854dfe-8b23-416c-8188-f2821f64a3b9" providerId="ADAL" clId="{CABF1A62-06A3-4992-B582-81180CBC4FAD}" dt="2026-09-17T13:56:26.303" v="5919" actId="14100"/>
          <ac:spMkLst>
            <pc:docMk/>
            <pc:sldMk cId="1281594071" sldId="290"/>
            <ac:spMk id="1468" creationId="{44D09E31-0BBF-E248-525E-260F12011027}"/>
          </ac:spMkLst>
        </pc:spChg>
        <pc:spChg chg="add mod">
          <ac:chgData name="OLIVER, Zoe (NHS ENGLAND)" userId="86854dfe-8b23-416c-8188-f2821f64a3b9" providerId="ADAL" clId="{CABF1A62-06A3-4992-B582-81180CBC4FAD}" dt="2026-09-17T13:56:19.503" v="5918" actId="14100"/>
          <ac:spMkLst>
            <pc:docMk/>
            <pc:sldMk cId="1281594071" sldId="290"/>
            <ac:spMk id="1470" creationId="{D2CF58A7-1143-E82B-A86A-F4AB4A1A01AB}"/>
          </ac:spMkLst>
        </pc:spChg>
        <pc:spChg chg="add mod">
          <ac:chgData name="OLIVER, Zoe (NHS ENGLAND)" userId="86854dfe-8b23-416c-8188-f2821f64a3b9" providerId="ADAL" clId="{CABF1A62-06A3-4992-B582-81180CBC4FAD}" dt="2026-09-17T14:14:48.433" v="5975" actId="1076"/>
          <ac:spMkLst>
            <pc:docMk/>
            <pc:sldMk cId="1281594071" sldId="290"/>
            <ac:spMk id="1476" creationId="{90F2C41E-7D71-36DE-44EE-72CA962E239C}"/>
          </ac:spMkLst>
        </pc:spChg>
        <pc:spChg chg="add mod">
          <ac:chgData name="OLIVER, Zoe (NHS ENGLAND)" userId="86854dfe-8b23-416c-8188-f2821f64a3b9" providerId="ADAL" clId="{CABF1A62-06A3-4992-B582-81180CBC4FAD}" dt="2026-09-17T14:14:48.433" v="5975" actId="1076"/>
          <ac:spMkLst>
            <pc:docMk/>
            <pc:sldMk cId="1281594071" sldId="290"/>
            <ac:spMk id="1478" creationId="{440CF2FB-B26B-B03D-1327-8DE317BF79DD}"/>
          </ac:spMkLst>
        </pc:spChg>
        <pc:spChg chg="add mod">
          <ac:chgData name="OLIVER, Zoe (NHS ENGLAND)" userId="86854dfe-8b23-416c-8188-f2821f64a3b9" providerId="ADAL" clId="{CABF1A62-06A3-4992-B582-81180CBC4FAD}" dt="2026-09-17T14:14:48.433" v="5975" actId="1076"/>
          <ac:spMkLst>
            <pc:docMk/>
            <pc:sldMk cId="1281594071" sldId="290"/>
            <ac:spMk id="1480" creationId="{2FA47DAF-BC3B-5A7F-8DA3-0FE559B95F8C}"/>
          </ac:spMkLst>
        </pc:spChg>
        <pc:spChg chg="add mod">
          <ac:chgData name="OLIVER, Zoe (NHS ENGLAND)" userId="86854dfe-8b23-416c-8188-f2821f64a3b9" providerId="ADAL" clId="{CABF1A62-06A3-4992-B582-81180CBC4FAD}" dt="2026-09-17T13:52:47.025" v="5816" actId="1076"/>
          <ac:spMkLst>
            <pc:docMk/>
            <pc:sldMk cId="1281594071" sldId="290"/>
            <ac:spMk id="1482" creationId="{EAEAFDAF-E08B-95B6-65C6-D7DD0EB6694F}"/>
          </ac:spMkLst>
        </pc:spChg>
        <pc:spChg chg="add mod">
          <ac:chgData name="OLIVER, Zoe (NHS ENGLAND)" userId="86854dfe-8b23-416c-8188-f2821f64a3b9" providerId="ADAL" clId="{CABF1A62-06A3-4992-B582-81180CBC4FAD}" dt="2026-09-17T13:52:47.025" v="5816" actId="1076"/>
          <ac:spMkLst>
            <pc:docMk/>
            <pc:sldMk cId="1281594071" sldId="290"/>
            <ac:spMk id="1484" creationId="{22A38123-61DA-2429-3169-F2F02BD41852}"/>
          </ac:spMkLst>
        </pc:spChg>
        <pc:spChg chg="add mod">
          <ac:chgData name="OLIVER, Zoe (NHS ENGLAND)" userId="86854dfe-8b23-416c-8188-f2821f64a3b9" providerId="ADAL" clId="{CABF1A62-06A3-4992-B582-81180CBC4FAD}" dt="2026-09-17T13:52:47.025" v="5816" actId="1076"/>
          <ac:spMkLst>
            <pc:docMk/>
            <pc:sldMk cId="1281594071" sldId="290"/>
            <ac:spMk id="1486" creationId="{EF1E5346-327F-4073-A215-5C6D4C2C0B3E}"/>
          </ac:spMkLst>
        </pc:spChg>
        <pc:spChg chg="add mod">
          <ac:chgData name="OLIVER, Zoe (NHS ENGLAND)" userId="86854dfe-8b23-416c-8188-f2821f64a3b9" providerId="ADAL" clId="{CABF1A62-06A3-4992-B582-81180CBC4FAD}" dt="2026-09-17T13:52:47.025" v="5816" actId="1076"/>
          <ac:spMkLst>
            <pc:docMk/>
            <pc:sldMk cId="1281594071" sldId="290"/>
            <ac:spMk id="1488" creationId="{FC08787E-EB66-583A-9B08-738370DD75D0}"/>
          </ac:spMkLst>
        </pc:spChg>
        <pc:spChg chg="add mod">
          <ac:chgData name="OLIVER, Zoe (NHS ENGLAND)" userId="86854dfe-8b23-416c-8188-f2821f64a3b9" providerId="ADAL" clId="{CABF1A62-06A3-4992-B582-81180CBC4FAD}" dt="2026-09-17T13:52:47.025" v="5816" actId="1076"/>
          <ac:spMkLst>
            <pc:docMk/>
            <pc:sldMk cId="1281594071" sldId="290"/>
            <ac:spMk id="1490" creationId="{3A8BF865-75B3-9712-A086-1FC4B32086E3}"/>
          </ac:spMkLst>
        </pc:spChg>
        <pc:spChg chg="add mod">
          <ac:chgData name="OLIVER, Zoe (NHS ENGLAND)" userId="86854dfe-8b23-416c-8188-f2821f64a3b9" providerId="ADAL" clId="{CABF1A62-06A3-4992-B582-81180CBC4FAD}" dt="2026-09-17T13:52:47.025" v="5816" actId="1076"/>
          <ac:spMkLst>
            <pc:docMk/>
            <pc:sldMk cId="1281594071" sldId="290"/>
            <ac:spMk id="1492" creationId="{F5107668-E4FD-ABD0-EBCB-045B1747C985}"/>
          </ac:spMkLst>
        </pc:spChg>
        <pc:spChg chg="add mod">
          <ac:chgData name="OLIVER, Zoe (NHS ENGLAND)" userId="86854dfe-8b23-416c-8188-f2821f64a3b9" providerId="ADAL" clId="{CABF1A62-06A3-4992-B582-81180CBC4FAD}" dt="2026-09-17T13:52:47.025" v="5816" actId="1076"/>
          <ac:spMkLst>
            <pc:docMk/>
            <pc:sldMk cId="1281594071" sldId="290"/>
            <ac:spMk id="1494" creationId="{36E1FD7A-6A93-5053-9D14-12A5EEB3620A}"/>
          </ac:spMkLst>
        </pc:spChg>
        <pc:spChg chg="add mod">
          <ac:chgData name="OLIVER, Zoe (NHS ENGLAND)" userId="86854dfe-8b23-416c-8188-f2821f64a3b9" providerId="ADAL" clId="{CABF1A62-06A3-4992-B582-81180CBC4FAD}" dt="2026-09-17T13:52:47.025" v="5816" actId="1076"/>
          <ac:spMkLst>
            <pc:docMk/>
            <pc:sldMk cId="1281594071" sldId="290"/>
            <ac:spMk id="1496" creationId="{95B269D7-DD4B-EC6F-5300-BAE25FBB2842}"/>
          </ac:spMkLst>
        </pc:spChg>
        <pc:spChg chg="add mod">
          <ac:chgData name="OLIVER, Zoe (NHS ENGLAND)" userId="86854dfe-8b23-416c-8188-f2821f64a3b9" providerId="ADAL" clId="{CABF1A62-06A3-4992-B582-81180CBC4FAD}" dt="2026-09-17T13:52:47.025" v="5816" actId="1076"/>
          <ac:spMkLst>
            <pc:docMk/>
            <pc:sldMk cId="1281594071" sldId="290"/>
            <ac:spMk id="1498" creationId="{82341A74-F36D-34AE-0289-A8B7E74D6B5A}"/>
          </ac:spMkLst>
        </pc:spChg>
        <pc:spChg chg="add mod">
          <ac:chgData name="OLIVER, Zoe (NHS ENGLAND)" userId="86854dfe-8b23-416c-8188-f2821f64a3b9" providerId="ADAL" clId="{CABF1A62-06A3-4992-B582-81180CBC4FAD}" dt="2026-09-17T14:14:36.447" v="5974" actId="6549"/>
          <ac:spMkLst>
            <pc:docMk/>
            <pc:sldMk cId="1281594071" sldId="290"/>
            <ac:spMk id="1500" creationId="{F9D576C9-B7AC-8FF1-5EED-CB0A6EBE80D8}"/>
          </ac:spMkLst>
        </pc:spChg>
      </pc:sldChg>
      <pc:sldChg chg="addSp delSp modSp add mod">
        <pc:chgData name="OLIVER, Zoe (NHS ENGLAND)" userId="86854dfe-8b23-416c-8188-f2821f64a3b9" providerId="ADAL" clId="{CABF1A62-06A3-4992-B582-81180CBC4FAD}" dt="2026-09-17T15:01:01.506" v="5993" actId="166"/>
        <pc:sldMkLst>
          <pc:docMk/>
          <pc:sldMk cId="66896230" sldId="291"/>
        </pc:sldMkLst>
        <pc:spChg chg="ord">
          <ac:chgData name="OLIVER, Zoe (NHS ENGLAND)" userId="86854dfe-8b23-416c-8188-f2821f64a3b9" providerId="ADAL" clId="{CABF1A62-06A3-4992-B582-81180CBC4FAD}" dt="2026-09-17T15:01:01.506" v="5993" actId="166"/>
          <ac:spMkLst>
            <pc:docMk/>
            <pc:sldMk cId="66896230" sldId="291"/>
            <ac:spMk id="31" creationId="{C8C43518-B093-5F34-5F92-543E58A62856}"/>
          </ac:spMkLst>
        </pc:spChg>
        <pc:spChg chg="add mod">
          <ac:chgData name="OLIVER, Zoe (NHS ENGLAND)" userId="86854dfe-8b23-416c-8188-f2821f64a3b9" providerId="ADAL" clId="{CABF1A62-06A3-4992-B582-81180CBC4FAD}" dt="2026-09-17T15:00:54.505" v="5992" actId="1076"/>
          <ac:spMkLst>
            <pc:docMk/>
            <pc:sldMk cId="66896230" sldId="291"/>
            <ac:spMk id="344" creationId="{10E21611-FA65-B4CE-8A84-0B2A9E3841CC}"/>
          </ac:spMkLst>
        </pc:spChg>
        <pc:spChg chg="add mod">
          <ac:chgData name="OLIVER, Zoe (NHS ENGLAND)" userId="86854dfe-8b23-416c-8188-f2821f64a3b9" providerId="ADAL" clId="{CABF1A62-06A3-4992-B582-81180CBC4FAD}" dt="2026-09-17T15:00:54.505" v="5992" actId="1076"/>
          <ac:spMkLst>
            <pc:docMk/>
            <pc:sldMk cId="66896230" sldId="291"/>
            <ac:spMk id="391" creationId="{FF9D9839-EB33-FC63-A3DE-BD54FB122976}"/>
          </ac:spMkLst>
        </pc:spChg>
        <pc:spChg chg="add mod">
          <ac:chgData name="OLIVER, Zoe (NHS ENGLAND)" userId="86854dfe-8b23-416c-8188-f2821f64a3b9" providerId="ADAL" clId="{CABF1A62-06A3-4992-B582-81180CBC4FAD}" dt="2026-09-17T15:00:54.505" v="5992" actId="1076"/>
          <ac:spMkLst>
            <pc:docMk/>
            <pc:sldMk cId="66896230" sldId="291"/>
            <ac:spMk id="419" creationId="{73B04AD7-E095-AB52-08AF-B02FF882C70C}"/>
          </ac:spMkLst>
        </pc:spChg>
        <pc:spChg chg="add mod">
          <ac:chgData name="OLIVER, Zoe (NHS ENGLAND)" userId="86854dfe-8b23-416c-8188-f2821f64a3b9" providerId="ADAL" clId="{CABF1A62-06A3-4992-B582-81180CBC4FAD}" dt="2026-09-17T15:00:54.505" v="5992" actId="1076"/>
          <ac:spMkLst>
            <pc:docMk/>
            <pc:sldMk cId="66896230" sldId="291"/>
            <ac:spMk id="433" creationId="{D03F1F3A-FB2B-25C6-726D-9249F1410785}"/>
          </ac:spMkLst>
        </pc:spChg>
        <pc:spChg chg="add mod">
          <ac:chgData name="OLIVER, Zoe (NHS ENGLAND)" userId="86854dfe-8b23-416c-8188-f2821f64a3b9" providerId="ADAL" clId="{CABF1A62-06A3-4992-B582-81180CBC4FAD}" dt="2026-09-17T15:00:54.505" v="5992" actId="1076"/>
          <ac:spMkLst>
            <pc:docMk/>
            <pc:sldMk cId="66896230" sldId="291"/>
            <ac:spMk id="533" creationId="{1488871E-3731-129C-AD0E-45FBB162C17E}"/>
          </ac:spMkLst>
        </pc:spChg>
        <pc:spChg chg="add mod">
          <ac:chgData name="OLIVER, Zoe (NHS ENGLAND)" userId="86854dfe-8b23-416c-8188-f2821f64a3b9" providerId="ADAL" clId="{CABF1A62-06A3-4992-B582-81180CBC4FAD}" dt="2026-09-17T15:00:54.505" v="5992" actId="1076"/>
          <ac:spMkLst>
            <pc:docMk/>
            <pc:sldMk cId="66896230" sldId="291"/>
            <ac:spMk id="600" creationId="{14886BD4-79F9-C496-10B5-C5172BC79F16}"/>
          </ac:spMkLst>
        </pc:spChg>
        <pc:spChg chg="add mod">
          <ac:chgData name="OLIVER, Zoe (NHS ENGLAND)" userId="86854dfe-8b23-416c-8188-f2821f64a3b9" providerId="ADAL" clId="{CABF1A62-06A3-4992-B582-81180CBC4FAD}" dt="2026-09-17T15:00:54.505" v="5992" actId="1076"/>
          <ac:spMkLst>
            <pc:docMk/>
            <pc:sldMk cId="66896230" sldId="291"/>
            <ac:spMk id="732" creationId="{D50F668B-0F06-D1D3-66F1-2C52218E3B4D}"/>
          </ac:spMkLst>
        </pc:spChg>
        <pc:spChg chg="add mod">
          <ac:chgData name="OLIVER, Zoe (NHS ENGLAND)" userId="86854dfe-8b23-416c-8188-f2821f64a3b9" providerId="ADAL" clId="{CABF1A62-06A3-4992-B582-81180CBC4FAD}" dt="2026-09-17T15:00:54.505" v="5992" actId="1076"/>
          <ac:spMkLst>
            <pc:docMk/>
            <pc:sldMk cId="66896230" sldId="291"/>
            <ac:spMk id="816" creationId="{601B15FB-9D5F-8A01-1283-DCFF36A865F1}"/>
          </ac:spMkLst>
        </pc:spChg>
        <pc:spChg chg="add mod">
          <ac:chgData name="OLIVER, Zoe (NHS ENGLAND)" userId="86854dfe-8b23-416c-8188-f2821f64a3b9" providerId="ADAL" clId="{CABF1A62-06A3-4992-B582-81180CBC4FAD}" dt="2026-09-17T15:00:54.505" v="5992" actId="1076"/>
          <ac:spMkLst>
            <pc:docMk/>
            <pc:sldMk cId="66896230" sldId="291"/>
            <ac:spMk id="825" creationId="{D2DB0236-DBC8-660C-5BB9-3ECBAB7AE833}"/>
          </ac:spMkLst>
        </pc:spChg>
        <pc:spChg chg="add mod">
          <ac:chgData name="OLIVER, Zoe (NHS ENGLAND)" userId="86854dfe-8b23-416c-8188-f2821f64a3b9" providerId="ADAL" clId="{CABF1A62-06A3-4992-B582-81180CBC4FAD}" dt="2026-09-17T15:00:54.505" v="5992" actId="1076"/>
          <ac:spMkLst>
            <pc:docMk/>
            <pc:sldMk cId="66896230" sldId="291"/>
            <ac:spMk id="839" creationId="{1C044246-B76B-23BC-F8FF-191D8D1B0476}"/>
          </ac:spMkLst>
        </pc:spChg>
      </pc:sldChg>
      <pc:sldMasterChg chg="delSldLayout">
        <pc:chgData name="OLIVER, Zoe (NHS ENGLAND)" userId="86854dfe-8b23-416c-8188-f2821f64a3b9" providerId="ADAL" clId="{CABF1A62-06A3-4992-B582-81180CBC4FAD}" dt="2026-09-17T13:55:58.333" v="5917" actId="2696"/>
        <pc:sldMasterMkLst>
          <pc:docMk/>
          <pc:sldMasterMk cId="0" sldId="2147483648"/>
        </pc:sldMasterMkLst>
      </pc:sldMasterChg>
    </pc:docChg>
  </pc:docChgLst>
  <pc:docChgLst>
    <pc:chgData name="WINTER, Jane (NHS ENGLAND)" userId="S::jane.winter3@nhs.net::b98a551c-01c9-4ea7-b064-31a5b086adc5" providerId="AD" clId="Web-{E604D997-45A1-F6C9-08AC-355DAB8EAEB1}"/>
    <pc:docChg chg="modSld">
      <pc:chgData name="WINTER, Jane (NHS ENGLAND)" userId="S::jane.winter3@nhs.net::b98a551c-01c9-4ea7-b064-31a5b086adc5" providerId="AD" clId="Web-{E604D997-45A1-F6C9-08AC-355DAB8EAEB1}" dt="2026-09-21T13:32:20.964" v="13" actId="14100"/>
      <pc:docMkLst>
        <pc:docMk/>
      </pc:docMkLst>
      <pc:sldChg chg="modSp">
        <pc:chgData name="WINTER, Jane (NHS ENGLAND)" userId="S::jane.winter3@nhs.net::b98a551c-01c9-4ea7-b064-31a5b086adc5" providerId="AD" clId="Web-{E604D997-45A1-F6C9-08AC-355DAB8EAEB1}" dt="2026-09-21T13:32:20.964" v="13" actId="14100"/>
        <pc:sldMkLst>
          <pc:docMk/>
          <pc:sldMk cId="0" sldId="256"/>
        </pc:sldMkLst>
        <pc:spChg chg="mod">
          <ac:chgData name="WINTER, Jane (NHS ENGLAND)" userId="S::jane.winter3@nhs.net::b98a551c-01c9-4ea7-b064-31a5b086adc5" providerId="AD" clId="Web-{E604D997-45A1-F6C9-08AC-355DAB8EAEB1}" dt="2026-09-21T13:32:20.964" v="13" actId="14100"/>
          <ac:spMkLst>
            <pc:docMk/>
            <pc:sldMk cId="0" sldId="256"/>
            <ac:spMk id="17" creationId="{7165407A-C86C-C565-418D-6D6FA48A1573}"/>
          </ac:spMkLst>
        </pc:spChg>
      </pc:sldChg>
      <pc:sldChg chg="modSp">
        <pc:chgData name="WINTER, Jane (NHS ENGLAND)" userId="S::jane.winter3@nhs.net::b98a551c-01c9-4ea7-b064-31a5b086adc5" providerId="AD" clId="Web-{E604D997-45A1-F6C9-08AC-355DAB8EAEB1}" dt="2026-09-21T12:57:41.778" v="4" actId="14100"/>
        <pc:sldMkLst>
          <pc:docMk/>
          <pc:sldMk cId="0" sldId="259"/>
        </pc:sldMkLst>
        <pc:spChg chg="mod">
          <ac:chgData name="WINTER, Jane (NHS ENGLAND)" userId="S::jane.winter3@nhs.net::b98a551c-01c9-4ea7-b064-31a5b086adc5" providerId="AD" clId="Web-{E604D997-45A1-F6C9-08AC-355DAB8EAEB1}" dt="2026-09-21T12:57:13.558" v="3" actId="14100"/>
          <ac:spMkLst>
            <pc:docMk/>
            <pc:sldMk cId="0" sldId="259"/>
            <ac:spMk id="16" creationId="{00000000-0000-0000-0000-000000000000}"/>
          </ac:spMkLst>
        </pc:spChg>
        <pc:spChg chg="mod">
          <ac:chgData name="WINTER, Jane (NHS ENGLAND)" userId="S::jane.winter3@nhs.net::b98a551c-01c9-4ea7-b064-31a5b086adc5" providerId="AD" clId="Web-{E604D997-45A1-F6C9-08AC-355DAB8EAEB1}" dt="2026-09-21T12:57:41.778" v="4" actId="14100"/>
          <ac:spMkLst>
            <pc:docMk/>
            <pc:sldMk cId="0" sldId="259"/>
            <ac:spMk id="26" creationId="{00000000-0000-0000-0000-000000000000}"/>
          </ac:spMkLst>
        </pc:spChg>
      </pc:sldChg>
      <pc:sldChg chg="modSp">
        <pc:chgData name="WINTER, Jane (NHS ENGLAND)" userId="S::jane.winter3@nhs.net::b98a551c-01c9-4ea7-b064-31a5b086adc5" providerId="AD" clId="Web-{E604D997-45A1-F6C9-08AC-355DAB8EAEB1}" dt="2026-09-21T12:58:28.810" v="5" actId="14100"/>
        <pc:sldMkLst>
          <pc:docMk/>
          <pc:sldMk cId="0" sldId="260"/>
        </pc:sldMkLst>
        <pc:spChg chg="mod">
          <ac:chgData name="WINTER, Jane (NHS ENGLAND)" userId="S::jane.winter3@nhs.net::b98a551c-01c9-4ea7-b064-31a5b086adc5" providerId="AD" clId="Web-{E604D997-45A1-F6C9-08AC-355DAB8EAEB1}" dt="2026-09-21T12:58:28.810" v="5" actId="14100"/>
          <ac:spMkLst>
            <pc:docMk/>
            <pc:sldMk cId="0" sldId="260"/>
            <ac:spMk id="12" creationId="{00000000-0000-0000-0000-000000000000}"/>
          </ac:spMkLst>
        </pc:spChg>
      </pc:sldChg>
      <pc:sldChg chg="modSp">
        <pc:chgData name="WINTER, Jane (NHS ENGLAND)" userId="S::jane.winter3@nhs.net::b98a551c-01c9-4ea7-b064-31a5b086adc5" providerId="AD" clId="Web-{E604D997-45A1-F6C9-08AC-355DAB8EAEB1}" dt="2026-09-21T12:59:05.202" v="8" actId="14100"/>
        <pc:sldMkLst>
          <pc:docMk/>
          <pc:sldMk cId="0" sldId="261"/>
        </pc:sldMkLst>
        <pc:spChg chg="mod">
          <ac:chgData name="WINTER, Jane (NHS ENGLAND)" userId="S::jane.winter3@nhs.net::b98a551c-01c9-4ea7-b064-31a5b086adc5" providerId="AD" clId="Web-{E604D997-45A1-F6C9-08AC-355DAB8EAEB1}" dt="2026-09-21T12:58:57.233" v="6" actId="14100"/>
          <ac:spMkLst>
            <pc:docMk/>
            <pc:sldMk cId="0" sldId="261"/>
            <ac:spMk id="13" creationId="{00000000-0000-0000-0000-000000000000}"/>
          </ac:spMkLst>
        </pc:spChg>
        <pc:spChg chg="mod">
          <ac:chgData name="WINTER, Jane (NHS ENGLAND)" userId="S::jane.winter3@nhs.net::b98a551c-01c9-4ea7-b064-31a5b086adc5" providerId="AD" clId="Web-{E604D997-45A1-F6C9-08AC-355DAB8EAEB1}" dt="2026-09-21T12:59:05.202" v="8" actId="14100"/>
          <ac:spMkLst>
            <pc:docMk/>
            <pc:sldMk cId="0" sldId="261"/>
            <ac:spMk id="23" creationId="{00000000-0000-0000-0000-000000000000}"/>
          </ac:spMkLst>
        </pc:spChg>
      </pc:sldChg>
      <pc:sldChg chg="modSp">
        <pc:chgData name="WINTER, Jane (NHS ENGLAND)" userId="S::jane.winter3@nhs.net::b98a551c-01c9-4ea7-b064-31a5b086adc5" providerId="AD" clId="Web-{E604D997-45A1-F6C9-08AC-355DAB8EAEB1}" dt="2026-09-21T13:29:41.380" v="12" actId="14100"/>
        <pc:sldMkLst>
          <pc:docMk/>
          <pc:sldMk cId="0" sldId="265"/>
        </pc:sldMkLst>
        <pc:spChg chg="mod">
          <ac:chgData name="WINTER, Jane (NHS ENGLAND)" userId="S::jane.winter3@nhs.net::b98a551c-01c9-4ea7-b064-31a5b086adc5" providerId="AD" clId="Web-{E604D997-45A1-F6C9-08AC-355DAB8EAEB1}" dt="2026-09-21T13:29:36.146" v="11" actId="14100"/>
          <ac:spMkLst>
            <pc:docMk/>
            <pc:sldMk cId="0" sldId="265"/>
            <ac:spMk id="90" creationId="{F9912220-D874-7526-611E-F2266A54C5CC}"/>
          </ac:spMkLst>
        </pc:spChg>
        <pc:spChg chg="mod">
          <ac:chgData name="WINTER, Jane (NHS ENGLAND)" userId="S::jane.winter3@nhs.net::b98a551c-01c9-4ea7-b064-31a5b086adc5" providerId="AD" clId="Web-{E604D997-45A1-F6C9-08AC-355DAB8EAEB1}" dt="2026-09-21T13:29:41.380" v="12" actId="14100"/>
          <ac:spMkLst>
            <pc:docMk/>
            <pc:sldMk cId="0" sldId="265"/>
            <ac:spMk id="140" creationId="{707E5063-F59D-1406-E83C-5F2A083BE97C}"/>
          </ac:spMkLst>
        </pc:spChg>
      </pc:sldChg>
      <pc:sldChg chg="modSp">
        <pc:chgData name="WINTER, Jane (NHS ENGLAND)" userId="S::jane.winter3@nhs.net::b98a551c-01c9-4ea7-b064-31a5b086adc5" providerId="AD" clId="Web-{E604D997-45A1-F6C9-08AC-355DAB8EAEB1}" dt="2026-09-21T13:00:27.986" v="10" actId="1076"/>
        <pc:sldMkLst>
          <pc:docMk/>
          <pc:sldMk cId="1281594071" sldId="290"/>
        </pc:sldMkLst>
        <pc:spChg chg="mod">
          <ac:chgData name="WINTER, Jane (NHS ENGLAND)" userId="S::jane.winter3@nhs.net::b98a551c-01c9-4ea7-b064-31a5b086adc5" providerId="AD" clId="Web-{E604D997-45A1-F6C9-08AC-355DAB8EAEB1}" dt="2026-09-21T13:00:27.986" v="10" actId="1076"/>
          <ac:spMkLst>
            <pc:docMk/>
            <pc:sldMk cId="1281594071" sldId="290"/>
            <ac:spMk id="1470" creationId="{D2CF58A7-1143-E82B-A86A-F4AB4A1A01AB}"/>
          </ac:spMkLst>
        </pc:spChg>
        <pc:spChg chg="mod">
          <ac:chgData name="WINTER, Jane (NHS ENGLAND)" userId="S::jane.winter3@nhs.net::b98a551c-01c9-4ea7-b064-31a5b086adc5" providerId="AD" clId="Web-{E604D997-45A1-F6C9-08AC-355DAB8EAEB1}" dt="2026-09-21T13:00:07.642" v="9" actId="14100"/>
          <ac:spMkLst>
            <pc:docMk/>
            <pc:sldMk cId="1281594071" sldId="290"/>
            <ac:spMk id="1480" creationId="{2FA47DAF-BC3B-5A7F-8DA3-0FE559B95F8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5638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E8276-46C6-194A-C156-4AE05B28DA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833649-01A4-A174-D9FE-CEBFBAA3028C}"/>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9E86EB38-092D-F63F-3191-2B53BC4B7E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8AC7278-F2E6-33F5-D335-29C01B2C44BE}"/>
              </a:ext>
            </a:extLst>
          </p:cNvPr>
          <p:cNvSpPr>
            <a:spLocks noGrp="1"/>
          </p:cNvSpPr>
          <p:nvPr>
            <p:ph type="sldNum" sz="quarter" idx="10"/>
          </p:nvPr>
        </p:nvSpPr>
        <p:spPr/>
        <p:txBody>
          <a:bodyPr/>
          <a:lstStyle/>
          <a:p>
            <a:fld id="{F7021451-1387-4CA6-816F-3879F97B5CBC}" type="slidenum">
              <a:rPr lang="en-US"/>
              <a:t>7</a:t>
            </a:fld>
            <a:endParaRPr lang="en-US" dirty="0"/>
          </a:p>
        </p:txBody>
      </p:sp>
    </p:spTree>
    <p:extLst>
      <p:ext uri="{BB962C8B-B14F-4D97-AF65-F5344CB8AC3E}">
        <p14:creationId xmlns:p14="http://schemas.microsoft.com/office/powerpoint/2010/main" val="10660264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EAE50-F05C-AC60-171B-04663EBF93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6B0D51-8569-45C2-9715-6D8C12AEE6DA}"/>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CC4047FC-80AE-99C4-6AFE-9B7937A2065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227DDBA-74C9-64B2-910E-4C4C73B0532A}"/>
              </a:ext>
            </a:extLst>
          </p:cNvPr>
          <p:cNvSpPr>
            <a:spLocks noGrp="1"/>
          </p:cNvSpPr>
          <p:nvPr>
            <p:ph type="sldNum" sz="quarter" idx="10"/>
          </p:nvPr>
        </p:nvSpPr>
        <p:spPr/>
        <p:txBody>
          <a:bodyPr/>
          <a:lstStyle/>
          <a:p>
            <a:fld id="{F7021451-1387-4CA6-816F-3879F97B5CBC}" type="slidenum">
              <a:rPr lang="en-US"/>
              <a:t>8</a:t>
            </a:fld>
            <a:endParaRPr lang="en-US" dirty="0"/>
          </a:p>
        </p:txBody>
      </p:sp>
    </p:spTree>
    <p:extLst>
      <p:ext uri="{BB962C8B-B14F-4D97-AF65-F5344CB8AC3E}">
        <p14:creationId xmlns:p14="http://schemas.microsoft.com/office/powerpoint/2010/main" val="32558351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B35F5-5951-B70B-E461-2D8D934196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50100E-80A1-D7CF-FD2A-2BE0B1320056}"/>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D43F2A54-4115-F493-7D56-6C5BA14FB9C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1CF35AD-AEEC-80BB-1983-9C0B7A19B8C2}"/>
              </a:ext>
            </a:extLst>
          </p:cNvPr>
          <p:cNvSpPr>
            <a:spLocks noGrp="1"/>
          </p:cNvSpPr>
          <p:nvPr>
            <p:ph type="sldNum" sz="quarter" idx="10"/>
          </p:nvPr>
        </p:nvSpPr>
        <p:spPr/>
        <p:txBody>
          <a:bodyPr/>
          <a:lstStyle/>
          <a:p>
            <a:fld id="{F7021451-1387-4CA6-816F-3879F97B5CBC}" type="slidenum">
              <a:rPr lang="en-US"/>
              <a:t>11</a:t>
            </a:fld>
            <a:endParaRPr lang="en-US" dirty="0"/>
          </a:p>
        </p:txBody>
      </p:sp>
    </p:spTree>
    <p:extLst>
      <p:ext uri="{BB962C8B-B14F-4D97-AF65-F5344CB8AC3E}">
        <p14:creationId xmlns:p14="http://schemas.microsoft.com/office/powerpoint/2010/main" val="17265535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FD422-7A47-A383-DF19-76AF76C756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EBAFC2-396D-8BC8-80EB-6ADE66EB1E84}"/>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B2009FE5-3A32-E94A-D287-BC5F8A40F6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F9477D2-2AD2-D3DE-2D99-4DDE79F01097}"/>
              </a:ext>
            </a:extLst>
          </p:cNvPr>
          <p:cNvSpPr>
            <a:spLocks noGrp="1"/>
          </p:cNvSpPr>
          <p:nvPr>
            <p:ph type="sldNum" sz="quarter" idx="10"/>
          </p:nvPr>
        </p:nvSpPr>
        <p:spPr/>
        <p:txBody>
          <a:bodyPr/>
          <a:lstStyle/>
          <a:p>
            <a:fld id="{F7021451-1387-4CA6-816F-3879F97B5CBC}" type="slidenum">
              <a:rPr lang="en-US"/>
              <a:t>12</a:t>
            </a:fld>
            <a:endParaRPr lang="en-US" dirty="0"/>
          </a:p>
        </p:txBody>
      </p:sp>
    </p:spTree>
    <p:extLst>
      <p:ext uri="{BB962C8B-B14F-4D97-AF65-F5344CB8AC3E}">
        <p14:creationId xmlns:p14="http://schemas.microsoft.com/office/powerpoint/2010/main" val="17757352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02397-68B0-3814-E755-9C20A4A988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F1BB78-0FCC-A540-D324-80CF37E8817B}"/>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DD10A74D-72FD-62B6-1C2B-368935B4B37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5E99AC1-7A94-AEFD-6590-ADB8BA04D817}"/>
              </a:ext>
            </a:extLst>
          </p:cNvPr>
          <p:cNvSpPr>
            <a:spLocks noGrp="1"/>
          </p:cNvSpPr>
          <p:nvPr>
            <p:ph type="sldNum" sz="quarter" idx="10"/>
          </p:nvPr>
        </p:nvSpPr>
        <p:spPr/>
        <p:txBody>
          <a:bodyPr/>
          <a:lstStyle/>
          <a:p>
            <a:fld id="{F7021451-1387-4CA6-816F-3879F97B5CBC}" type="slidenum">
              <a:rPr lang="en-US"/>
              <a:t>13</a:t>
            </a:fld>
            <a:endParaRPr lang="en-US" dirty="0"/>
          </a:p>
        </p:txBody>
      </p:sp>
    </p:spTree>
    <p:extLst>
      <p:ext uri="{BB962C8B-B14F-4D97-AF65-F5344CB8AC3E}">
        <p14:creationId xmlns:p14="http://schemas.microsoft.com/office/powerpoint/2010/main" val="3953437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FA8FF-2D73-2A12-8B64-1156AC0A01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9849AE-14E6-68FE-FFCD-C0521DB637E7}"/>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CD3EE490-41D6-0086-C9A2-FA983598DFF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D2F02CE-1033-150B-7C3A-4D7B3B189ACC}"/>
              </a:ext>
            </a:extLst>
          </p:cNvPr>
          <p:cNvSpPr>
            <a:spLocks noGrp="1"/>
          </p:cNvSpPr>
          <p:nvPr>
            <p:ph type="sldNum" sz="quarter" idx="10"/>
          </p:nvPr>
        </p:nvSpPr>
        <p:spPr/>
        <p:txBody>
          <a:bodyPr/>
          <a:lstStyle/>
          <a:p>
            <a:fld id="{F7021451-1387-4CA6-816F-3879F97B5CBC}" type="slidenum">
              <a:rPr lang="en-US"/>
              <a:t>14</a:t>
            </a:fld>
            <a:endParaRPr lang="en-US" dirty="0"/>
          </a:p>
        </p:txBody>
      </p:sp>
    </p:spTree>
    <p:extLst>
      <p:ext uri="{BB962C8B-B14F-4D97-AF65-F5344CB8AC3E}">
        <p14:creationId xmlns:p14="http://schemas.microsoft.com/office/powerpoint/2010/main" val="36492830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0F4F5"/>
        </a:solidFill>
        <a:effectLst/>
      </p:bgPr>
    </p:bg>
    <p:spTree>
      <p:nvGrpSpPr>
        <p:cNvPr id="1" name=""/>
        <p:cNvGrpSpPr/>
        <p:nvPr/>
      </p:nvGrpSpPr>
      <p:grpSpPr>
        <a:xfrm>
          <a:off x="0" y="0"/>
          <a:ext cx="0" cy="0"/>
          <a:chOff x="0" y="0"/>
          <a:chExt cx="0" cy="0"/>
        </a:xfrm>
      </p:grpSpPr>
      <p:sp>
        <p:nvSpPr>
          <p:cNvPr id="9" name="Text 7"/>
          <p:cNvSpPr txBox="1"/>
          <p:nvPr/>
        </p:nvSpPr>
        <p:spPr>
          <a:xfrm>
            <a:off x="457200" y="1874520"/>
            <a:ext cx="9601200" cy="1554480"/>
          </a:xfrm>
          <a:prstGeom prst="rect">
            <a:avLst/>
          </a:prstGeom>
          <a:noFill/>
          <a:ln/>
        </p:spPr>
        <p:txBody>
          <a:bodyPr wrap="square" lIns="0" tIns="0" rIns="0" bIns="0" rtlCol="0" anchor="ctr"/>
          <a:lstStyle/>
          <a:p>
            <a:pPr marL="0" indent="0">
              <a:lnSpc>
                <a:spcPct val="100000"/>
              </a:lnSpc>
              <a:buNone/>
            </a:pPr>
            <a:r>
              <a:rPr lang="en-US" sz="4400" b="1" dirty="0">
                <a:solidFill>
                  <a:schemeClr val="accent1">
                    <a:lumMod val="75000"/>
                  </a:schemeClr>
                </a:solidFill>
                <a:latin typeface="Arial" panose="020B0604020202020204" pitchFamily="34" charset="0"/>
                <a:ea typeface="Arial" pitchFamily="34" charset="-122"/>
                <a:cs typeface="Arial" panose="020B0604020202020204" pitchFamily="34" charset="0"/>
              </a:rPr>
              <a:t>National Cancer Patient</a:t>
            </a:r>
            <a:endParaRPr lang="en-US" sz="4400" dirty="0">
              <a:solidFill>
                <a:schemeClr val="accent1">
                  <a:lumMod val="75000"/>
                </a:schemeClr>
              </a:solidFill>
              <a:latin typeface="Arial" panose="020B0604020202020204" pitchFamily="34" charset="0"/>
              <a:cs typeface="Arial" panose="020B0604020202020204" pitchFamily="34" charset="0"/>
            </a:endParaRPr>
          </a:p>
          <a:p>
            <a:pPr marL="0" indent="0">
              <a:lnSpc>
                <a:spcPct val="100000"/>
              </a:lnSpc>
              <a:buNone/>
            </a:pPr>
            <a:r>
              <a:rPr lang="en-US" sz="4400" b="1" dirty="0">
                <a:solidFill>
                  <a:schemeClr val="accent1">
                    <a:lumMod val="75000"/>
                  </a:schemeClr>
                </a:solidFill>
                <a:latin typeface="Arial" panose="020B0604020202020204" pitchFamily="34" charset="0"/>
                <a:ea typeface="Arial" pitchFamily="34" charset="-122"/>
                <a:cs typeface="Arial" panose="020B0604020202020204" pitchFamily="34" charset="0"/>
              </a:rPr>
              <a:t>Experience Survey 2025</a:t>
            </a:r>
            <a:endParaRPr lang="en-US" sz="4400" dirty="0">
              <a:solidFill>
                <a:schemeClr val="accent1">
                  <a:lumMod val="75000"/>
                </a:schemeClr>
              </a:solidFill>
              <a:latin typeface="Arial" panose="020B0604020202020204" pitchFamily="34" charset="0"/>
              <a:cs typeface="Arial" panose="020B0604020202020204" pitchFamily="34" charset="0"/>
            </a:endParaRPr>
          </a:p>
        </p:txBody>
      </p:sp>
      <p:sp>
        <p:nvSpPr>
          <p:cNvPr id="10" name="Text 8"/>
          <p:cNvSpPr txBox="1"/>
          <p:nvPr/>
        </p:nvSpPr>
        <p:spPr>
          <a:xfrm>
            <a:off x="457200" y="3429000"/>
            <a:ext cx="9144000" cy="548640"/>
          </a:xfrm>
          <a:prstGeom prst="rect">
            <a:avLst/>
          </a:prstGeom>
          <a:noFill/>
          <a:ln/>
        </p:spPr>
        <p:txBody>
          <a:bodyPr wrap="square" lIns="0" tIns="0" rIns="0" bIns="0" rtlCol="0" anchor="ctr"/>
          <a:lstStyle/>
          <a:p>
            <a:pPr marL="0" indent="0">
              <a:buNone/>
            </a:pPr>
            <a:r>
              <a:rPr lang="en-US" sz="2600" b="1" dirty="0">
                <a:solidFill>
                  <a:schemeClr val="accent1">
                    <a:lumMod val="50000"/>
                  </a:schemeClr>
                </a:solidFill>
                <a:latin typeface="Arial" panose="020B0604020202020204" pitchFamily="34" charset="0"/>
                <a:ea typeface="Arial" pitchFamily="34" charset="-122"/>
                <a:cs typeface="Arial" panose="020B0604020202020204" pitchFamily="34" charset="0"/>
              </a:rPr>
              <a:t>Inequalities Analysis</a:t>
            </a:r>
            <a:endParaRPr lang="en-US" sz="2600" dirty="0">
              <a:solidFill>
                <a:schemeClr val="accent1">
                  <a:lumMod val="50000"/>
                </a:schemeClr>
              </a:solidFill>
              <a:latin typeface="Arial" panose="020B0604020202020204" pitchFamily="34" charset="0"/>
              <a:cs typeface="Arial" panose="020B0604020202020204" pitchFamily="34" charset="0"/>
            </a:endParaRPr>
          </a:p>
        </p:txBody>
      </p:sp>
      <p:pic>
        <p:nvPicPr>
          <p:cNvPr id="15" name="Picture 14">
            <a:extLst>
              <a:ext uri="{FF2B5EF4-FFF2-40B4-BE49-F238E27FC236}">
                <a16:creationId xmlns:a16="http://schemas.microsoft.com/office/drawing/2014/main" id="{8D64023A-84F5-865A-E875-653378198A3A}"/>
              </a:ext>
            </a:extLst>
          </p:cNvPr>
          <p:cNvPicPr>
            <a:picLocks noChangeAspect="1"/>
          </p:cNvPicPr>
          <p:nvPr/>
        </p:nvPicPr>
        <p:blipFill>
          <a:blip r:embed="rId3"/>
          <a:stretch>
            <a:fillRect/>
          </a:stretch>
        </p:blipFill>
        <p:spPr>
          <a:xfrm>
            <a:off x="10403006" y="438906"/>
            <a:ext cx="1331794" cy="1079343"/>
          </a:xfrm>
          <a:prstGeom prst="rect">
            <a:avLst/>
          </a:prstGeom>
        </p:spPr>
      </p:pic>
      <p:sp>
        <p:nvSpPr>
          <p:cNvPr id="17" name="Text 9">
            <a:extLst>
              <a:ext uri="{FF2B5EF4-FFF2-40B4-BE49-F238E27FC236}">
                <a16:creationId xmlns:a16="http://schemas.microsoft.com/office/drawing/2014/main" id="{7165407A-C86C-C565-418D-6D6FA48A1573}"/>
              </a:ext>
            </a:extLst>
          </p:cNvPr>
          <p:cNvSpPr txBox="1"/>
          <p:nvPr/>
        </p:nvSpPr>
        <p:spPr>
          <a:xfrm>
            <a:off x="707366" y="4343400"/>
            <a:ext cx="8889752" cy="640080"/>
          </a:xfrm>
          <a:prstGeom prst="rect">
            <a:avLst/>
          </a:prstGeom>
          <a:noFill/>
          <a:ln/>
        </p:spPr>
        <p:txBody>
          <a:bodyPr wrap="square" lIns="0" tIns="0" rIns="0" bIns="0" rtlCol="0" anchor="ctr"/>
          <a:lstStyle/>
          <a:p>
            <a:pPr marL="0" indent="0">
              <a:lnSpc>
                <a:spcPct val="115000"/>
              </a:lnSpc>
              <a:buNone/>
            </a:pPr>
            <a:r>
              <a:rPr lang="en-US" b="1" dirty="0">
                <a:solidFill>
                  <a:schemeClr val="accent1">
                    <a:lumMod val="75000"/>
                  </a:schemeClr>
                </a:solidFill>
                <a:latin typeface="Arial" panose="020B0604020202020204" pitchFamily="34" charset="0"/>
                <a:ea typeface="Arial" pitchFamily="34" charset="-122"/>
                <a:cs typeface="Arial" panose="020B0604020202020204" pitchFamily="34" charset="0"/>
              </a:rPr>
              <a:t>Exploring which groups experience poorer overall cancer </a:t>
            </a:r>
            <a:r>
              <a:rPr lang="en-US" b="1">
                <a:solidFill>
                  <a:schemeClr val="accent1">
                    <a:lumMod val="75000"/>
                  </a:schemeClr>
                </a:solidFill>
                <a:latin typeface="Arial" panose="020B0604020202020204" pitchFamily="34" charset="0"/>
                <a:ea typeface="Arial" pitchFamily="34" charset="-122"/>
                <a:cs typeface="Arial" panose="020B0604020202020204" pitchFamily="34" charset="0"/>
              </a:rPr>
              <a:t>care experience, </a:t>
            </a:r>
            <a:r>
              <a:rPr lang="en-US" b="1" dirty="0">
                <a:solidFill>
                  <a:schemeClr val="accent1">
                    <a:lumMod val="75000"/>
                  </a:schemeClr>
                </a:solidFill>
                <a:latin typeface="Arial" panose="020B0604020202020204" pitchFamily="34" charset="0"/>
                <a:ea typeface="Arial" pitchFamily="34" charset="-122"/>
                <a:cs typeface="Arial" panose="020B0604020202020204" pitchFamily="34" charset="0"/>
              </a:rPr>
              <a:t>and whether differences remain after adjustment.</a:t>
            </a:r>
            <a:endParaRPr lang="en-US" b="1" dirty="0">
              <a:solidFill>
                <a:schemeClr val="accent1">
                  <a:lumMod val="75000"/>
                </a:schemeClr>
              </a:solidFill>
              <a:latin typeface="Arial" panose="020B0604020202020204" pitchFamily="34" charset="0"/>
              <a:cs typeface="Arial" panose="020B0604020202020204" pitchFamily="34" charset="0"/>
            </a:endParaRPr>
          </a:p>
        </p:txBody>
      </p:sp>
      <p:sp>
        <p:nvSpPr>
          <p:cNvPr id="19" name="Shape 10">
            <a:extLst>
              <a:ext uri="{FF2B5EF4-FFF2-40B4-BE49-F238E27FC236}">
                <a16:creationId xmlns:a16="http://schemas.microsoft.com/office/drawing/2014/main" id="{5376EAA5-3E50-A28D-46B3-CE79EE262AAC}"/>
              </a:ext>
            </a:extLst>
          </p:cNvPr>
          <p:cNvSpPr/>
          <p:nvPr/>
        </p:nvSpPr>
        <p:spPr>
          <a:xfrm>
            <a:off x="457200" y="4343400"/>
            <a:ext cx="54864" cy="640080"/>
          </a:xfrm>
          <a:prstGeom prst="rect">
            <a:avLst/>
          </a:prstGeom>
          <a:solidFill>
            <a:srgbClr val="00A499"/>
          </a:solidFill>
          <a:ln/>
        </p:spPr>
        <p:txBody>
          <a:bodyPr/>
          <a:lstStyle/>
          <a:p>
            <a:endParaRPr lang="en-GB" dirty="0">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457200" y="310896"/>
            <a:ext cx="8686800" cy="274320"/>
          </a:xfrm>
          <a:prstGeom prst="rect">
            <a:avLst/>
          </a:prstGeom>
          <a:noFill/>
          <a:ln/>
        </p:spPr>
        <p:txBody>
          <a:bodyPr wrap="square" lIns="0" tIns="0" rIns="0" bIns="0" rtlCol="0" anchor="ctr"/>
          <a:lstStyle/>
          <a:p>
            <a:pPr marL="0" indent="0">
              <a:buNone/>
            </a:pPr>
            <a:r>
              <a:rPr lang="en-US" sz="1100" b="1" kern="0" spc="150" dirty="0">
                <a:solidFill>
                  <a:srgbClr val="4C6272"/>
                </a:solidFill>
                <a:latin typeface="Arial" pitchFamily="34" charset="0"/>
                <a:ea typeface="Arial" pitchFamily="34" charset="-122"/>
                <a:cs typeface="Arial" pitchFamily="34" charset="-120"/>
              </a:rPr>
              <a:t>INTRODUCTION</a:t>
            </a:r>
            <a:endParaRPr lang="en-US" sz="1100" dirty="0"/>
          </a:p>
        </p:txBody>
      </p:sp>
      <p:sp>
        <p:nvSpPr>
          <p:cNvPr id="5" name="Text 3"/>
          <p:cNvSpPr txBox="1"/>
          <p:nvPr/>
        </p:nvSpPr>
        <p:spPr>
          <a:xfrm>
            <a:off x="457200" y="603504"/>
            <a:ext cx="10652760" cy="566928"/>
          </a:xfrm>
          <a:prstGeom prst="rect">
            <a:avLst/>
          </a:prstGeom>
          <a:noFill/>
          <a:ln/>
        </p:spPr>
        <p:txBody>
          <a:bodyPr wrap="square" lIns="0" tIns="0" rIns="0" bIns="0" rtlCol="0" anchor="ctr"/>
          <a:lstStyle/>
          <a:p>
            <a:pPr marL="0" indent="0">
              <a:buNone/>
            </a:pPr>
            <a:r>
              <a:rPr lang="en-US" sz="2600" b="1" dirty="0">
                <a:solidFill>
                  <a:srgbClr val="005EB8"/>
                </a:solidFill>
                <a:latin typeface="Arial" pitchFamily="34" charset="0"/>
                <a:ea typeface="Arial" pitchFamily="34" charset="-122"/>
                <a:cs typeface="Arial" pitchFamily="34" charset="-120"/>
              </a:rPr>
              <a:t>Overview</a:t>
            </a:r>
            <a:endParaRPr lang="en-US" sz="2600" dirty="0"/>
          </a:p>
        </p:txBody>
      </p:sp>
      <p:sp>
        <p:nvSpPr>
          <p:cNvPr id="7" name="Shape 5"/>
          <p:cNvSpPr/>
          <p:nvPr/>
        </p:nvSpPr>
        <p:spPr>
          <a:xfrm>
            <a:off x="548640" y="1461401"/>
            <a:ext cx="5349240" cy="1874520"/>
          </a:xfrm>
          <a:prstGeom prst="roundRect">
            <a:avLst>
              <a:gd name="adj" fmla="val 3902"/>
            </a:avLst>
          </a:prstGeom>
          <a:solidFill>
            <a:srgbClr val="F0F4F5"/>
          </a:solidFill>
          <a:ln/>
          <a:effectLst>
            <a:outerShdw blurRad="88900" dist="38100" dir="5400000" algn="bl" rotWithShape="0">
              <a:srgbClr val="8FA6B8">
                <a:alpha val="32000"/>
              </a:srgbClr>
            </a:outerShdw>
          </a:effectLst>
        </p:spPr>
        <p:txBody>
          <a:bodyPr/>
          <a:lstStyle/>
          <a:p>
            <a:endParaRPr lang="en-GB" dirty="0"/>
          </a:p>
        </p:txBody>
      </p:sp>
      <p:sp>
        <p:nvSpPr>
          <p:cNvPr id="8" name="Text 6"/>
          <p:cNvSpPr txBox="1"/>
          <p:nvPr/>
        </p:nvSpPr>
        <p:spPr>
          <a:xfrm>
            <a:off x="777240" y="1625993"/>
            <a:ext cx="4892040" cy="320040"/>
          </a:xfrm>
          <a:prstGeom prst="rect">
            <a:avLst/>
          </a:prstGeom>
          <a:noFill/>
          <a:ln/>
        </p:spPr>
        <p:txBody>
          <a:bodyPr wrap="square" lIns="0" tIns="0" rIns="0" bIns="0" rtlCol="0" anchor="ctr"/>
          <a:lstStyle/>
          <a:p>
            <a:pPr marL="0" indent="0">
              <a:buNone/>
            </a:pPr>
            <a:r>
              <a:rPr lang="en-US" sz="1500" b="1" dirty="0">
                <a:solidFill>
                  <a:srgbClr val="005EB8"/>
                </a:solidFill>
                <a:latin typeface="Arial" pitchFamily="34" charset="0"/>
                <a:ea typeface="Arial" pitchFamily="34" charset="-122"/>
                <a:cs typeface="Arial" pitchFamily="34" charset="-120"/>
              </a:rPr>
              <a:t>About the survey</a:t>
            </a:r>
            <a:endParaRPr lang="en-US" sz="1500" dirty="0"/>
          </a:p>
        </p:txBody>
      </p:sp>
      <p:sp>
        <p:nvSpPr>
          <p:cNvPr id="9" name="Text 7"/>
          <p:cNvSpPr txBox="1"/>
          <p:nvPr/>
        </p:nvSpPr>
        <p:spPr>
          <a:xfrm>
            <a:off x="777240" y="1991753"/>
            <a:ext cx="4892040" cy="1234440"/>
          </a:xfrm>
          <a:prstGeom prst="rect">
            <a:avLst/>
          </a:prstGeom>
          <a:noFill/>
          <a:ln/>
        </p:spPr>
        <p:txBody>
          <a:bodyPr wrap="square" lIns="0" tIns="0" rIns="0" bIns="0" rtlCol="0" anchor="t"/>
          <a:lstStyle/>
          <a:p>
            <a:pPr marL="0" indent="0">
              <a:lnSpc>
                <a:spcPct val="108000"/>
              </a:lnSpc>
              <a:buNone/>
            </a:pPr>
            <a:r>
              <a:rPr lang="en-US" sz="1400" dirty="0">
                <a:solidFill>
                  <a:srgbClr val="231F20"/>
                </a:solidFill>
                <a:latin typeface="Arial" pitchFamily="34" charset="0"/>
                <a:ea typeface="Arial" pitchFamily="34" charset="-122"/>
                <a:cs typeface="Arial" pitchFamily="34" charset="-120"/>
              </a:rPr>
              <a:t>The National Cancer Patient Experience Survey (NCPES) collects feedback from people receiving cancer care across England. Annual reporting highlights differences in experience by demographic and clinical characteristics such as age, ethnicity and tumour group.</a:t>
            </a:r>
            <a:endParaRPr lang="en-US" sz="1400" dirty="0"/>
          </a:p>
        </p:txBody>
      </p:sp>
      <p:sp>
        <p:nvSpPr>
          <p:cNvPr id="10" name="Shape 8"/>
          <p:cNvSpPr/>
          <p:nvPr/>
        </p:nvSpPr>
        <p:spPr>
          <a:xfrm>
            <a:off x="6217920" y="1461401"/>
            <a:ext cx="5349240" cy="1874520"/>
          </a:xfrm>
          <a:prstGeom prst="roundRect">
            <a:avLst>
              <a:gd name="adj" fmla="val 3902"/>
            </a:avLst>
          </a:prstGeom>
          <a:solidFill>
            <a:srgbClr val="E6F4F1"/>
          </a:solidFill>
          <a:ln/>
          <a:effectLst>
            <a:outerShdw blurRad="88900" dist="38100" dir="5400000" algn="bl" rotWithShape="0">
              <a:srgbClr val="8FA6B8">
                <a:alpha val="32000"/>
              </a:srgbClr>
            </a:outerShdw>
          </a:effectLst>
        </p:spPr>
        <p:txBody>
          <a:bodyPr/>
          <a:lstStyle/>
          <a:p>
            <a:endParaRPr lang="en-GB" dirty="0"/>
          </a:p>
        </p:txBody>
      </p:sp>
      <p:sp>
        <p:nvSpPr>
          <p:cNvPr id="11" name="Text 9"/>
          <p:cNvSpPr txBox="1"/>
          <p:nvPr/>
        </p:nvSpPr>
        <p:spPr>
          <a:xfrm>
            <a:off x="6446520" y="1625993"/>
            <a:ext cx="4892040" cy="320040"/>
          </a:xfrm>
          <a:prstGeom prst="rect">
            <a:avLst/>
          </a:prstGeom>
          <a:noFill/>
          <a:ln/>
        </p:spPr>
        <p:txBody>
          <a:bodyPr wrap="square" lIns="0" tIns="0" rIns="0" bIns="0" rtlCol="0" anchor="ctr"/>
          <a:lstStyle/>
          <a:p>
            <a:pPr marL="0" indent="0">
              <a:buNone/>
            </a:pPr>
            <a:r>
              <a:rPr lang="en-US" sz="1500" b="1" dirty="0">
                <a:solidFill>
                  <a:srgbClr val="00A499"/>
                </a:solidFill>
                <a:latin typeface="Arial" pitchFamily="34" charset="0"/>
                <a:ea typeface="Arial" pitchFamily="34" charset="-122"/>
                <a:cs typeface="Arial" pitchFamily="34" charset="-120"/>
              </a:rPr>
              <a:t>About this inequalities analysis</a:t>
            </a:r>
            <a:endParaRPr lang="en-US" sz="1500" dirty="0"/>
          </a:p>
        </p:txBody>
      </p:sp>
      <p:sp>
        <p:nvSpPr>
          <p:cNvPr id="12" name="Text 10"/>
          <p:cNvSpPr txBox="1"/>
          <p:nvPr/>
        </p:nvSpPr>
        <p:spPr>
          <a:xfrm>
            <a:off x="6446520" y="1991753"/>
            <a:ext cx="4892040" cy="1234440"/>
          </a:xfrm>
          <a:prstGeom prst="rect">
            <a:avLst/>
          </a:prstGeom>
          <a:noFill/>
          <a:ln/>
        </p:spPr>
        <p:txBody>
          <a:bodyPr wrap="square" lIns="0" tIns="0" rIns="0" bIns="0" rtlCol="0" anchor="t"/>
          <a:lstStyle/>
          <a:p>
            <a:pPr marL="0" indent="0">
              <a:lnSpc>
                <a:spcPct val="108000"/>
              </a:lnSpc>
              <a:buNone/>
            </a:pPr>
            <a:r>
              <a:rPr lang="en-US" sz="1400" dirty="0">
                <a:solidFill>
                  <a:srgbClr val="231F20"/>
                </a:solidFill>
                <a:latin typeface="Arial" pitchFamily="34" charset="0"/>
                <a:ea typeface="Arial" pitchFamily="34" charset="-122"/>
                <a:cs typeface="Arial" pitchFamily="34" charset="-120"/>
              </a:rPr>
              <a:t>This analysis explores which patient groups report poorer overall experience and whether these differences have changed over time. It also explores whether differences in experience between groups remain after other demographics have been taken into account.</a:t>
            </a:r>
            <a:endParaRPr lang="en-US" sz="1400" dirty="0"/>
          </a:p>
        </p:txBody>
      </p:sp>
      <p:sp>
        <p:nvSpPr>
          <p:cNvPr id="13" name="Shape 11"/>
          <p:cNvSpPr/>
          <p:nvPr/>
        </p:nvSpPr>
        <p:spPr>
          <a:xfrm>
            <a:off x="548640" y="3591953"/>
            <a:ext cx="11247120" cy="566928"/>
          </a:xfrm>
          <a:prstGeom prst="roundRect">
            <a:avLst>
              <a:gd name="adj" fmla="val 12903"/>
            </a:avLst>
          </a:prstGeom>
          <a:solidFill>
            <a:srgbClr val="005EB8"/>
          </a:solidFill>
          <a:ln/>
        </p:spPr>
        <p:txBody>
          <a:bodyPr/>
          <a:lstStyle/>
          <a:p>
            <a:endParaRPr lang="en-GB" dirty="0"/>
          </a:p>
        </p:txBody>
      </p:sp>
      <p:sp>
        <p:nvSpPr>
          <p:cNvPr id="14" name="Text 12"/>
          <p:cNvSpPr txBox="1"/>
          <p:nvPr/>
        </p:nvSpPr>
        <p:spPr>
          <a:xfrm>
            <a:off x="777240" y="3500513"/>
            <a:ext cx="10789920" cy="566928"/>
          </a:xfrm>
          <a:prstGeom prst="rect">
            <a:avLst/>
          </a:prstGeom>
          <a:noFill/>
          <a:ln/>
        </p:spPr>
        <p:txBody>
          <a:bodyPr wrap="square" lIns="0" tIns="0" rIns="0" bIns="0" rtlCol="0" anchor="ctr"/>
          <a:lstStyle/>
          <a:p>
            <a:pPr marL="0" indent="0">
              <a:buNone/>
            </a:pPr>
            <a:endParaRPr lang="en-US" sz="1200" dirty="0"/>
          </a:p>
        </p:txBody>
      </p:sp>
      <p:sp>
        <p:nvSpPr>
          <p:cNvPr id="15" name="Text 13"/>
          <p:cNvSpPr txBox="1"/>
          <p:nvPr/>
        </p:nvSpPr>
        <p:spPr>
          <a:xfrm>
            <a:off x="731520" y="3718416"/>
            <a:ext cx="5486400" cy="256032"/>
          </a:xfrm>
          <a:prstGeom prst="rect">
            <a:avLst/>
          </a:prstGeom>
          <a:noFill/>
          <a:ln/>
        </p:spPr>
        <p:txBody>
          <a:bodyPr wrap="square" lIns="0" tIns="0" rIns="0" bIns="0" rtlCol="0" anchor="ctr"/>
          <a:lstStyle/>
          <a:p>
            <a:pPr marL="0" indent="0">
              <a:buNone/>
            </a:pPr>
            <a:r>
              <a:rPr lang="en-US" sz="1600" b="1" kern="0" spc="120" dirty="0">
                <a:solidFill>
                  <a:schemeClr val="bg1"/>
                </a:solidFill>
                <a:latin typeface="Arial" pitchFamily="34" charset="0"/>
                <a:ea typeface="Arial" pitchFamily="34" charset="-122"/>
                <a:cs typeface="Arial" pitchFamily="34" charset="-120"/>
              </a:rPr>
              <a:t>RESEARCH QUESTIONS</a:t>
            </a:r>
            <a:endParaRPr lang="en-US" sz="1600" dirty="0">
              <a:solidFill>
                <a:schemeClr val="bg1"/>
              </a:solidFill>
            </a:endParaRPr>
          </a:p>
        </p:txBody>
      </p:sp>
      <p:sp>
        <p:nvSpPr>
          <p:cNvPr id="16" name="Shape 14"/>
          <p:cNvSpPr/>
          <p:nvPr/>
        </p:nvSpPr>
        <p:spPr>
          <a:xfrm>
            <a:off x="457200" y="4581144"/>
            <a:ext cx="2606040" cy="1097280"/>
          </a:xfrm>
          <a:prstGeom prst="roundRect">
            <a:avLst>
              <a:gd name="adj" fmla="val 6667"/>
            </a:avLst>
          </a:prstGeom>
          <a:solidFill>
            <a:srgbClr val="F0F4F5"/>
          </a:solidFill>
          <a:ln/>
          <a:effectLst>
            <a:outerShdw blurRad="88900" dist="38100" dir="5400000" algn="bl" rotWithShape="0">
              <a:srgbClr val="8FA6B8">
                <a:alpha val="32000"/>
              </a:srgbClr>
            </a:outerShdw>
          </a:effectLst>
        </p:spPr>
        <p:txBody>
          <a:bodyPr/>
          <a:lstStyle/>
          <a:p>
            <a:endParaRPr lang="en-GB" dirty="0"/>
          </a:p>
        </p:txBody>
      </p:sp>
      <p:sp>
        <p:nvSpPr>
          <p:cNvPr id="17" name="Shape 15"/>
          <p:cNvSpPr/>
          <p:nvPr/>
        </p:nvSpPr>
        <p:spPr>
          <a:xfrm>
            <a:off x="658368" y="4764024"/>
            <a:ext cx="457200" cy="457200"/>
          </a:xfrm>
          <a:prstGeom prst="ellipse">
            <a:avLst/>
          </a:prstGeom>
          <a:solidFill>
            <a:srgbClr val="00A499"/>
          </a:solidFill>
          <a:ln/>
        </p:spPr>
        <p:txBody>
          <a:bodyPr/>
          <a:lstStyle/>
          <a:p>
            <a:endParaRPr lang="en-GB" dirty="0"/>
          </a:p>
        </p:txBody>
      </p:sp>
      <p:sp>
        <p:nvSpPr>
          <p:cNvPr id="18" name="Text 16"/>
          <p:cNvSpPr txBox="1"/>
          <p:nvPr/>
        </p:nvSpPr>
        <p:spPr>
          <a:xfrm>
            <a:off x="658368" y="475488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19" name="Text 17"/>
          <p:cNvSpPr txBox="1"/>
          <p:nvPr/>
        </p:nvSpPr>
        <p:spPr>
          <a:xfrm>
            <a:off x="1298448" y="4788178"/>
            <a:ext cx="1505137" cy="753086"/>
          </a:xfrm>
          <a:prstGeom prst="rect">
            <a:avLst/>
          </a:prstGeom>
          <a:noFill/>
          <a:ln/>
        </p:spPr>
        <p:txBody>
          <a:bodyPr wrap="square" lIns="0" tIns="0" rIns="0" bIns="0" rtlCol="0" anchor="t"/>
          <a:lstStyle/>
          <a:p>
            <a:pPr marL="0" indent="0">
              <a:lnSpc>
                <a:spcPct val="100000"/>
              </a:lnSpc>
              <a:buNone/>
            </a:pPr>
            <a:r>
              <a:rPr lang="en-US" sz="1200" dirty="0">
                <a:solidFill>
                  <a:srgbClr val="231F20"/>
                </a:solidFill>
                <a:latin typeface="Arial" pitchFamily="34" charset="0"/>
                <a:ea typeface="Arial" pitchFamily="34" charset="-122"/>
                <a:cs typeface="Arial" pitchFamily="34" charset="-120"/>
              </a:rPr>
              <a:t>Which demographics are associated with poorer experience?</a:t>
            </a:r>
            <a:endParaRPr lang="en-US" sz="1200" dirty="0"/>
          </a:p>
        </p:txBody>
      </p:sp>
      <p:sp>
        <p:nvSpPr>
          <p:cNvPr id="20" name="Shape 18"/>
          <p:cNvSpPr/>
          <p:nvPr/>
        </p:nvSpPr>
        <p:spPr>
          <a:xfrm>
            <a:off x="3337560" y="4581144"/>
            <a:ext cx="2606040" cy="1097280"/>
          </a:xfrm>
          <a:prstGeom prst="roundRect">
            <a:avLst>
              <a:gd name="adj" fmla="val 6667"/>
            </a:avLst>
          </a:prstGeom>
          <a:solidFill>
            <a:srgbClr val="F0F4F5"/>
          </a:solidFill>
          <a:ln/>
          <a:effectLst>
            <a:outerShdw blurRad="88900" dist="38100" dir="5400000" algn="bl" rotWithShape="0">
              <a:srgbClr val="8FA6B8">
                <a:alpha val="32000"/>
              </a:srgbClr>
            </a:outerShdw>
          </a:effectLst>
        </p:spPr>
        <p:txBody>
          <a:bodyPr/>
          <a:lstStyle/>
          <a:p>
            <a:endParaRPr lang="en-GB" dirty="0"/>
          </a:p>
        </p:txBody>
      </p:sp>
      <p:sp>
        <p:nvSpPr>
          <p:cNvPr id="21" name="Shape 19"/>
          <p:cNvSpPr/>
          <p:nvPr/>
        </p:nvSpPr>
        <p:spPr>
          <a:xfrm>
            <a:off x="3538728" y="4764024"/>
            <a:ext cx="457200" cy="457200"/>
          </a:xfrm>
          <a:prstGeom prst="ellipse">
            <a:avLst/>
          </a:prstGeom>
          <a:solidFill>
            <a:srgbClr val="00A499"/>
          </a:solidFill>
          <a:ln/>
        </p:spPr>
        <p:txBody>
          <a:bodyPr/>
          <a:lstStyle/>
          <a:p>
            <a:endParaRPr lang="en-GB" dirty="0"/>
          </a:p>
        </p:txBody>
      </p:sp>
      <p:sp>
        <p:nvSpPr>
          <p:cNvPr id="22" name="Text 20"/>
          <p:cNvSpPr txBox="1"/>
          <p:nvPr/>
        </p:nvSpPr>
        <p:spPr>
          <a:xfrm>
            <a:off x="3538728" y="475488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23" name="Text 21"/>
          <p:cNvSpPr txBox="1"/>
          <p:nvPr/>
        </p:nvSpPr>
        <p:spPr>
          <a:xfrm>
            <a:off x="4114800" y="4788178"/>
            <a:ext cx="1691640" cy="691493"/>
          </a:xfrm>
          <a:prstGeom prst="rect">
            <a:avLst/>
          </a:prstGeom>
          <a:noFill/>
          <a:ln/>
        </p:spPr>
        <p:txBody>
          <a:bodyPr wrap="square" lIns="0" tIns="0" rIns="0" bIns="0" rtlCol="0" anchor="t"/>
          <a:lstStyle/>
          <a:p>
            <a:pPr marL="0" indent="0">
              <a:lnSpc>
                <a:spcPct val="100000"/>
              </a:lnSpc>
              <a:buNone/>
            </a:pPr>
            <a:r>
              <a:rPr lang="en-US" sz="1200" dirty="0">
                <a:solidFill>
                  <a:srgbClr val="231F20"/>
                </a:solidFill>
                <a:latin typeface="Arial" pitchFamily="34" charset="0"/>
                <a:ea typeface="Arial" pitchFamily="34" charset="-122"/>
                <a:cs typeface="Arial" pitchFamily="34" charset="-120"/>
              </a:rPr>
              <a:t>Have inequalities changed over time (2021–2025)?</a:t>
            </a:r>
            <a:endParaRPr lang="en-US" sz="1200" dirty="0"/>
          </a:p>
        </p:txBody>
      </p:sp>
      <p:sp>
        <p:nvSpPr>
          <p:cNvPr id="24" name="Shape 22"/>
          <p:cNvSpPr/>
          <p:nvPr/>
        </p:nvSpPr>
        <p:spPr>
          <a:xfrm>
            <a:off x="6217920" y="4581144"/>
            <a:ext cx="2606040" cy="1097280"/>
          </a:xfrm>
          <a:prstGeom prst="roundRect">
            <a:avLst>
              <a:gd name="adj" fmla="val 6667"/>
            </a:avLst>
          </a:prstGeom>
          <a:solidFill>
            <a:srgbClr val="F0F4F5"/>
          </a:solidFill>
          <a:ln/>
          <a:effectLst>
            <a:outerShdw blurRad="88900" dist="38100" dir="5400000" algn="bl" rotWithShape="0">
              <a:srgbClr val="8FA6B8">
                <a:alpha val="32000"/>
              </a:srgbClr>
            </a:outerShdw>
          </a:effectLst>
        </p:spPr>
        <p:txBody>
          <a:bodyPr/>
          <a:lstStyle/>
          <a:p>
            <a:endParaRPr lang="en-GB" dirty="0"/>
          </a:p>
        </p:txBody>
      </p:sp>
      <p:sp>
        <p:nvSpPr>
          <p:cNvPr id="25" name="Shape 23"/>
          <p:cNvSpPr/>
          <p:nvPr/>
        </p:nvSpPr>
        <p:spPr>
          <a:xfrm>
            <a:off x="6419088" y="4764024"/>
            <a:ext cx="457200" cy="457200"/>
          </a:xfrm>
          <a:prstGeom prst="ellipse">
            <a:avLst/>
          </a:prstGeom>
          <a:solidFill>
            <a:srgbClr val="00A499"/>
          </a:solidFill>
          <a:ln/>
        </p:spPr>
        <p:txBody>
          <a:bodyPr/>
          <a:lstStyle/>
          <a:p>
            <a:endParaRPr lang="en-GB" dirty="0"/>
          </a:p>
        </p:txBody>
      </p:sp>
      <p:sp>
        <p:nvSpPr>
          <p:cNvPr id="26" name="Text 24"/>
          <p:cNvSpPr txBox="1"/>
          <p:nvPr/>
        </p:nvSpPr>
        <p:spPr>
          <a:xfrm>
            <a:off x="6419088" y="475488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27" name="Text 25"/>
          <p:cNvSpPr txBox="1"/>
          <p:nvPr/>
        </p:nvSpPr>
        <p:spPr>
          <a:xfrm>
            <a:off x="6958584" y="4764024"/>
            <a:ext cx="1633325" cy="932688"/>
          </a:xfrm>
          <a:prstGeom prst="rect">
            <a:avLst/>
          </a:prstGeom>
          <a:noFill/>
          <a:ln/>
        </p:spPr>
        <p:txBody>
          <a:bodyPr wrap="square" lIns="0" tIns="0" rIns="0" bIns="0" rtlCol="0" anchor="t"/>
          <a:lstStyle/>
          <a:p>
            <a:pPr marL="0" indent="0">
              <a:lnSpc>
                <a:spcPct val="100000"/>
              </a:lnSpc>
              <a:buNone/>
            </a:pPr>
            <a:r>
              <a:rPr lang="en-US" sz="1200" dirty="0">
                <a:solidFill>
                  <a:srgbClr val="231F20"/>
                </a:solidFill>
                <a:latin typeface="Arial" pitchFamily="34" charset="0"/>
                <a:ea typeface="Arial" pitchFamily="34" charset="-122"/>
                <a:cs typeface="Arial" pitchFamily="34" charset="-120"/>
              </a:rPr>
              <a:t>Do differences persist after adjusting for case mix?</a:t>
            </a:r>
            <a:endParaRPr lang="en-US" sz="1200" dirty="0"/>
          </a:p>
        </p:txBody>
      </p:sp>
      <p:sp>
        <p:nvSpPr>
          <p:cNvPr id="28" name="Shape 26"/>
          <p:cNvSpPr/>
          <p:nvPr/>
        </p:nvSpPr>
        <p:spPr>
          <a:xfrm>
            <a:off x="9098280" y="4581144"/>
            <a:ext cx="2606040" cy="1097280"/>
          </a:xfrm>
          <a:prstGeom prst="roundRect">
            <a:avLst>
              <a:gd name="adj" fmla="val 6667"/>
            </a:avLst>
          </a:prstGeom>
          <a:solidFill>
            <a:srgbClr val="F0F4F5"/>
          </a:solidFill>
          <a:ln/>
          <a:effectLst>
            <a:outerShdw blurRad="88900" dist="38100" dir="5400000" algn="bl" rotWithShape="0">
              <a:srgbClr val="8FA6B8">
                <a:alpha val="32000"/>
              </a:srgbClr>
            </a:outerShdw>
          </a:effectLst>
        </p:spPr>
        <p:txBody>
          <a:bodyPr/>
          <a:lstStyle/>
          <a:p>
            <a:endParaRPr lang="en-GB" dirty="0"/>
          </a:p>
        </p:txBody>
      </p:sp>
      <p:sp>
        <p:nvSpPr>
          <p:cNvPr id="29" name="Shape 27"/>
          <p:cNvSpPr/>
          <p:nvPr/>
        </p:nvSpPr>
        <p:spPr>
          <a:xfrm>
            <a:off x="9299448" y="4764024"/>
            <a:ext cx="457200" cy="457200"/>
          </a:xfrm>
          <a:prstGeom prst="ellipse">
            <a:avLst/>
          </a:prstGeom>
          <a:solidFill>
            <a:srgbClr val="00A499"/>
          </a:solidFill>
          <a:ln/>
        </p:spPr>
        <p:txBody>
          <a:bodyPr/>
          <a:lstStyle/>
          <a:p>
            <a:endParaRPr lang="en-GB" dirty="0"/>
          </a:p>
        </p:txBody>
      </p:sp>
      <p:sp>
        <p:nvSpPr>
          <p:cNvPr id="30" name="Text 28"/>
          <p:cNvSpPr txBox="1"/>
          <p:nvPr/>
        </p:nvSpPr>
        <p:spPr>
          <a:xfrm>
            <a:off x="9299448" y="475488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4</a:t>
            </a:r>
            <a:endParaRPr lang="en-US" sz="1600" dirty="0"/>
          </a:p>
        </p:txBody>
      </p:sp>
      <p:sp>
        <p:nvSpPr>
          <p:cNvPr id="31" name="Text 29"/>
          <p:cNvSpPr txBox="1"/>
          <p:nvPr/>
        </p:nvSpPr>
        <p:spPr>
          <a:xfrm>
            <a:off x="9928098" y="4754880"/>
            <a:ext cx="1708936" cy="789662"/>
          </a:xfrm>
          <a:prstGeom prst="rect">
            <a:avLst/>
          </a:prstGeom>
          <a:noFill/>
          <a:ln/>
        </p:spPr>
        <p:txBody>
          <a:bodyPr wrap="square" lIns="0" tIns="0" rIns="0" bIns="0" rtlCol="0" anchor="t"/>
          <a:lstStyle/>
          <a:p>
            <a:pPr marL="0" indent="0">
              <a:lnSpc>
                <a:spcPct val="100000"/>
              </a:lnSpc>
              <a:buNone/>
            </a:pPr>
            <a:r>
              <a:rPr lang="en-US" sz="1200" dirty="0">
                <a:solidFill>
                  <a:srgbClr val="231F20"/>
                </a:solidFill>
                <a:latin typeface="Arial" pitchFamily="34" charset="0"/>
                <a:ea typeface="Arial" pitchFamily="34" charset="-122"/>
                <a:cs typeface="Arial" pitchFamily="34" charset="-120"/>
              </a:rPr>
              <a:t>Do interactions between variables reveal compounded inequalities?</a:t>
            </a:r>
            <a:endParaRPr lang="en-US" sz="1200" dirty="0"/>
          </a:p>
        </p:txBody>
      </p:sp>
      <p:sp>
        <p:nvSpPr>
          <p:cNvPr id="32" name="Text 30"/>
          <p:cNvSpPr txBox="1"/>
          <p:nvPr/>
        </p:nvSpPr>
        <p:spPr>
          <a:xfrm>
            <a:off x="457200" y="6473952"/>
            <a:ext cx="8229600" cy="256032"/>
          </a:xfrm>
          <a:prstGeom prst="rect">
            <a:avLst/>
          </a:prstGeom>
          <a:noFill/>
          <a:ln/>
        </p:spPr>
        <p:txBody>
          <a:bodyPr wrap="square" lIns="0" tIns="0" rIns="0" bIns="0" rtlCol="0" anchor="ctr"/>
          <a:lstStyle/>
          <a:p>
            <a:pPr marL="0" indent="0">
              <a:buNone/>
            </a:pPr>
            <a:r>
              <a:rPr lang="en-US" sz="900" dirty="0">
                <a:solidFill>
                  <a:srgbClr val="4C6272"/>
                </a:solidFill>
                <a:latin typeface="Arial" pitchFamily="34" charset="0"/>
                <a:ea typeface="Arial" pitchFamily="34" charset="-122"/>
                <a:cs typeface="Arial" pitchFamily="34" charset="-120"/>
              </a:rPr>
              <a:t>NCPES 2025 Inequalities Analysis   </a:t>
            </a:r>
            <a:endParaRPr lang="en-US" sz="900" dirty="0"/>
          </a:p>
        </p:txBody>
      </p:sp>
      <p:sp>
        <p:nvSpPr>
          <p:cNvPr id="33" name="Text 31"/>
          <p:cNvSpPr txBox="1"/>
          <p:nvPr/>
        </p:nvSpPr>
        <p:spPr>
          <a:xfrm>
            <a:off x="10332720" y="6473952"/>
            <a:ext cx="1371600" cy="256032"/>
          </a:xfrm>
          <a:prstGeom prst="rect">
            <a:avLst/>
          </a:prstGeom>
          <a:noFill/>
          <a:ln/>
        </p:spPr>
        <p:txBody>
          <a:bodyPr wrap="square" lIns="0" tIns="0" rIns="0" bIns="0" rtlCol="0" anchor="ctr"/>
          <a:lstStyle/>
          <a:p>
            <a:pPr marL="0" indent="0" algn="r">
              <a:buNone/>
            </a:pPr>
            <a:r>
              <a:rPr lang="en-US" sz="900" dirty="0">
                <a:solidFill>
                  <a:srgbClr val="4C6272"/>
                </a:solidFill>
                <a:latin typeface="Arial" pitchFamily="34" charset="0"/>
                <a:ea typeface="Arial" pitchFamily="34" charset="-122"/>
                <a:cs typeface="Arial"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457200" y="310896"/>
            <a:ext cx="8686800" cy="274320"/>
          </a:xfrm>
          <a:prstGeom prst="rect">
            <a:avLst/>
          </a:prstGeom>
          <a:noFill/>
          <a:ln/>
        </p:spPr>
        <p:txBody>
          <a:bodyPr wrap="square" lIns="0" tIns="0" rIns="0" bIns="0" rtlCol="0" anchor="ctr"/>
          <a:lstStyle/>
          <a:p>
            <a:pPr marL="0" indent="0">
              <a:buNone/>
            </a:pPr>
            <a:r>
              <a:rPr lang="en-US" sz="1100" b="1" kern="0" spc="150" dirty="0">
                <a:solidFill>
                  <a:srgbClr val="4C6272"/>
                </a:solidFill>
                <a:latin typeface="Arial" pitchFamily="34" charset="0"/>
                <a:ea typeface="Arial" pitchFamily="34" charset="-122"/>
                <a:cs typeface="Arial" pitchFamily="34" charset="-120"/>
              </a:rPr>
              <a:t>METHODOLOGY</a:t>
            </a:r>
            <a:endParaRPr lang="en-US" sz="1100" dirty="0"/>
          </a:p>
        </p:txBody>
      </p:sp>
      <p:sp>
        <p:nvSpPr>
          <p:cNvPr id="5" name="Text 3"/>
          <p:cNvSpPr txBox="1"/>
          <p:nvPr/>
        </p:nvSpPr>
        <p:spPr>
          <a:xfrm>
            <a:off x="457200" y="672084"/>
            <a:ext cx="10652760" cy="566928"/>
          </a:xfrm>
          <a:prstGeom prst="rect">
            <a:avLst/>
          </a:prstGeom>
          <a:noFill/>
          <a:ln/>
        </p:spPr>
        <p:txBody>
          <a:bodyPr wrap="square" lIns="0" tIns="0" rIns="0" bIns="0" rtlCol="0" anchor="ctr"/>
          <a:lstStyle/>
          <a:p>
            <a:pPr marL="0" indent="0">
              <a:buNone/>
            </a:pPr>
            <a:r>
              <a:rPr lang="en-US" sz="2600" b="1" dirty="0">
                <a:solidFill>
                  <a:srgbClr val="005EB8"/>
                </a:solidFill>
                <a:latin typeface="Arial" pitchFamily="34" charset="0"/>
                <a:ea typeface="Arial" pitchFamily="34" charset="-122"/>
                <a:cs typeface="Arial" pitchFamily="34" charset="-120"/>
              </a:rPr>
              <a:t>The analytical approach</a:t>
            </a:r>
            <a:endParaRPr lang="en-US" sz="2600" dirty="0"/>
          </a:p>
        </p:txBody>
      </p:sp>
      <p:sp>
        <p:nvSpPr>
          <p:cNvPr id="7" name="Shape 5"/>
          <p:cNvSpPr/>
          <p:nvPr/>
        </p:nvSpPr>
        <p:spPr>
          <a:xfrm>
            <a:off x="356616" y="1741932"/>
            <a:ext cx="3611880" cy="2926080"/>
          </a:xfrm>
          <a:prstGeom prst="roundRect">
            <a:avLst>
              <a:gd name="adj" fmla="val 2500"/>
            </a:avLst>
          </a:prstGeom>
          <a:solidFill>
            <a:srgbClr val="F0F4F5"/>
          </a:solidFill>
          <a:ln/>
          <a:effectLst>
            <a:outerShdw blurRad="88900" dist="38100" dir="5400000" algn="bl" rotWithShape="0">
              <a:srgbClr val="8FA6B8">
                <a:alpha val="32000"/>
              </a:srgbClr>
            </a:outerShdw>
          </a:effectLst>
        </p:spPr>
        <p:txBody>
          <a:bodyPr/>
          <a:lstStyle/>
          <a:p>
            <a:endParaRPr lang="en-GB" dirty="0"/>
          </a:p>
        </p:txBody>
      </p:sp>
      <p:sp>
        <p:nvSpPr>
          <p:cNvPr id="8" name="Shape 6"/>
          <p:cNvSpPr/>
          <p:nvPr/>
        </p:nvSpPr>
        <p:spPr>
          <a:xfrm>
            <a:off x="612648" y="1997964"/>
            <a:ext cx="566928" cy="566928"/>
          </a:xfrm>
          <a:prstGeom prst="ellipse">
            <a:avLst/>
          </a:prstGeom>
          <a:solidFill>
            <a:srgbClr val="005EB8"/>
          </a:solidFill>
          <a:ln/>
        </p:spPr>
        <p:txBody>
          <a:bodyPr/>
          <a:lstStyle/>
          <a:p>
            <a:endParaRPr lang="en-GB" dirty="0"/>
          </a:p>
        </p:txBody>
      </p:sp>
      <p:sp>
        <p:nvSpPr>
          <p:cNvPr id="9" name="Text 7"/>
          <p:cNvSpPr txBox="1"/>
          <p:nvPr/>
        </p:nvSpPr>
        <p:spPr>
          <a:xfrm>
            <a:off x="612648" y="1988820"/>
            <a:ext cx="566928" cy="566928"/>
          </a:xfrm>
          <a:prstGeom prst="rect">
            <a:avLst/>
          </a:prstGeom>
          <a:noFill/>
          <a:ln/>
        </p:spPr>
        <p:txBody>
          <a:bodyPr wrap="square" lIns="0" tIns="0" rIns="0" bIns="0" rtlCol="0" anchor="ctr"/>
          <a:lstStyle/>
          <a:p>
            <a:pPr marL="0" indent="0" algn="ctr">
              <a:buNone/>
            </a:pPr>
            <a:r>
              <a:rPr lang="en-US" sz="2200" b="1" dirty="0">
                <a:solidFill>
                  <a:srgbClr val="FFFFFF"/>
                </a:solidFill>
                <a:latin typeface="Arial" pitchFamily="34" charset="0"/>
                <a:ea typeface="Arial" pitchFamily="34" charset="-122"/>
                <a:cs typeface="Arial" pitchFamily="34" charset="-120"/>
              </a:rPr>
              <a:t>1</a:t>
            </a:r>
            <a:endParaRPr lang="en-US" sz="2200" dirty="0"/>
          </a:p>
        </p:txBody>
      </p:sp>
      <p:sp>
        <p:nvSpPr>
          <p:cNvPr id="10" name="Text 8"/>
          <p:cNvSpPr txBox="1"/>
          <p:nvPr/>
        </p:nvSpPr>
        <p:spPr>
          <a:xfrm>
            <a:off x="1316736" y="2016252"/>
            <a:ext cx="2514600" cy="219456"/>
          </a:xfrm>
          <a:prstGeom prst="rect">
            <a:avLst/>
          </a:prstGeom>
          <a:noFill/>
          <a:ln/>
        </p:spPr>
        <p:txBody>
          <a:bodyPr wrap="square" lIns="0" tIns="0" rIns="0" bIns="0" rtlCol="0" anchor="ctr"/>
          <a:lstStyle/>
          <a:p>
            <a:pPr marL="0" indent="0">
              <a:buNone/>
            </a:pPr>
            <a:r>
              <a:rPr lang="en-US" sz="1050" b="1" kern="0" spc="100" dirty="0">
                <a:solidFill>
                  <a:srgbClr val="4C6272"/>
                </a:solidFill>
                <a:latin typeface="Arial" pitchFamily="34" charset="0"/>
                <a:ea typeface="Arial" pitchFamily="34" charset="-122"/>
                <a:cs typeface="Arial" pitchFamily="34" charset="-120"/>
              </a:rPr>
              <a:t>STEP 1</a:t>
            </a:r>
            <a:endParaRPr lang="en-US" sz="1050" dirty="0"/>
          </a:p>
        </p:txBody>
      </p:sp>
      <p:sp>
        <p:nvSpPr>
          <p:cNvPr id="11" name="Text 9"/>
          <p:cNvSpPr txBox="1"/>
          <p:nvPr/>
        </p:nvSpPr>
        <p:spPr>
          <a:xfrm>
            <a:off x="1316736" y="2235708"/>
            <a:ext cx="2514600" cy="320040"/>
          </a:xfrm>
          <a:prstGeom prst="rect">
            <a:avLst/>
          </a:prstGeom>
          <a:noFill/>
          <a:ln/>
        </p:spPr>
        <p:txBody>
          <a:bodyPr wrap="square" lIns="0" tIns="0" rIns="0" bIns="0" rtlCol="0" anchor="ctr"/>
          <a:lstStyle/>
          <a:p>
            <a:pPr marL="0" indent="0">
              <a:buNone/>
            </a:pPr>
            <a:r>
              <a:rPr lang="en-US" sz="1500" b="1" dirty="0">
                <a:solidFill>
                  <a:srgbClr val="005EB8"/>
                </a:solidFill>
                <a:latin typeface="Arial" pitchFamily="34" charset="0"/>
                <a:ea typeface="Arial" pitchFamily="34" charset="-122"/>
                <a:cs typeface="Arial" pitchFamily="34" charset="-120"/>
              </a:rPr>
              <a:t>Unadjusted analysis</a:t>
            </a:r>
            <a:endParaRPr lang="en-US" sz="1500" dirty="0"/>
          </a:p>
        </p:txBody>
      </p:sp>
      <p:sp>
        <p:nvSpPr>
          <p:cNvPr id="12" name="Text 10"/>
          <p:cNvSpPr txBox="1"/>
          <p:nvPr/>
        </p:nvSpPr>
        <p:spPr>
          <a:xfrm>
            <a:off x="612648" y="2711196"/>
            <a:ext cx="3154680" cy="274320"/>
          </a:xfrm>
          <a:prstGeom prst="rect">
            <a:avLst/>
          </a:prstGeom>
          <a:noFill/>
          <a:ln/>
        </p:spPr>
        <p:txBody>
          <a:bodyPr wrap="square" lIns="0" tIns="0" rIns="0" bIns="0" rtlCol="0" anchor="ctr"/>
          <a:lstStyle/>
          <a:p>
            <a:pPr marL="0" indent="0">
              <a:buNone/>
            </a:pPr>
            <a:r>
              <a:rPr lang="en-US" sz="1150" i="1" dirty="0">
                <a:solidFill>
                  <a:srgbClr val="4C6272"/>
                </a:solidFill>
                <a:latin typeface="Arial" pitchFamily="34" charset="0"/>
                <a:ea typeface="Arial" pitchFamily="34" charset="-122"/>
                <a:cs typeface="Arial" pitchFamily="34" charset="-120"/>
              </a:rPr>
              <a:t>Raw, unadjusted differences</a:t>
            </a:r>
            <a:endParaRPr lang="en-US" sz="1150" dirty="0"/>
          </a:p>
        </p:txBody>
      </p:sp>
      <p:sp>
        <p:nvSpPr>
          <p:cNvPr id="13" name="Text 11"/>
          <p:cNvSpPr txBox="1"/>
          <p:nvPr/>
        </p:nvSpPr>
        <p:spPr>
          <a:xfrm>
            <a:off x="612648" y="3058668"/>
            <a:ext cx="3154680" cy="1463040"/>
          </a:xfrm>
          <a:prstGeom prst="rect">
            <a:avLst/>
          </a:prstGeom>
          <a:noFill/>
          <a:ln/>
        </p:spPr>
        <p:txBody>
          <a:bodyPr wrap="square" lIns="0" tIns="0" rIns="0" bIns="0" rtlCol="0" anchor="t"/>
          <a:lstStyle/>
          <a:p>
            <a:pPr marL="177800" indent="-177800">
              <a:lnSpc>
                <a:spcPct val="102000"/>
              </a:lnSpc>
              <a:spcAft>
                <a:spcPts val="500"/>
              </a:spcAft>
              <a:buSzPct val="100000"/>
              <a:buChar char="•"/>
            </a:pPr>
            <a:r>
              <a:rPr lang="en-US" sz="1100" dirty="0">
                <a:solidFill>
                  <a:srgbClr val="231F20"/>
                </a:solidFill>
                <a:latin typeface="Arial" pitchFamily="34" charset="0"/>
                <a:ea typeface="Arial" pitchFamily="34" charset="-122"/>
                <a:cs typeface="Arial" pitchFamily="34" charset="-120"/>
              </a:rPr>
              <a:t>2025 subgroup means vs the national mean (95% CIs, t-tests)</a:t>
            </a:r>
            <a:endParaRPr lang="en-US" sz="1100" dirty="0"/>
          </a:p>
          <a:p>
            <a:pPr marL="177800" indent="-177800">
              <a:lnSpc>
                <a:spcPct val="102000"/>
              </a:lnSpc>
              <a:spcAft>
                <a:spcPts val="500"/>
              </a:spcAft>
              <a:buSzPct val="100000"/>
              <a:buChar char="•"/>
            </a:pPr>
            <a:r>
              <a:rPr lang="en-US" sz="1100" dirty="0">
                <a:solidFill>
                  <a:srgbClr val="231F20"/>
                </a:solidFill>
                <a:latin typeface="Arial" pitchFamily="34" charset="0"/>
                <a:ea typeface="Arial" pitchFamily="34" charset="-122"/>
                <a:cs typeface="Arial" pitchFamily="34" charset="-120"/>
              </a:rPr>
              <a:t>Across-year 2021–2025 with Benjamini–Hochberg correction</a:t>
            </a:r>
            <a:endParaRPr lang="en-US" sz="1100" dirty="0"/>
          </a:p>
          <a:p>
            <a:pPr marL="177800" indent="-177800">
              <a:lnSpc>
                <a:spcPct val="102000"/>
              </a:lnSpc>
              <a:spcAft>
                <a:spcPts val="500"/>
              </a:spcAft>
              <a:buSzPct val="100000"/>
              <a:buChar char="•"/>
            </a:pPr>
            <a:r>
              <a:rPr lang="en-US" sz="1100" dirty="0">
                <a:solidFill>
                  <a:srgbClr val="231F20"/>
                </a:solidFill>
                <a:latin typeface="Arial" pitchFamily="34" charset="0"/>
                <a:ea typeface="Arial" pitchFamily="34" charset="-122"/>
                <a:cs typeface="Arial" pitchFamily="34" charset="-120"/>
              </a:rPr>
              <a:t>Respondent counts and shares per subgroup</a:t>
            </a:r>
            <a:endParaRPr lang="en-US" sz="1100" dirty="0"/>
          </a:p>
        </p:txBody>
      </p:sp>
      <p:sp>
        <p:nvSpPr>
          <p:cNvPr id="14" name="Shape 12"/>
          <p:cNvSpPr/>
          <p:nvPr/>
        </p:nvSpPr>
        <p:spPr>
          <a:xfrm>
            <a:off x="4224528" y="1741932"/>
            <a:ext cx="3611880" cy="2926080"/>
          </a:xfrm>
          <a:prstGeom prst="roundRect">
            <a:avLst>
              <a:gd name="adj" fmla="val 2500"/>
            </a:avLst>
          </a:prstGeom>
          <a:solidFill>
            <a:srgbClr val="F0F4F5"/>
          </a:solidFill>
          <a:ln/>
          <a:effectLst>
            <a:outerShdw blurRad="88900" dist="38100" dir="5400000" algn="bl" rotWithShape="0">
              <a:srgbClr val="8FA6B8">
                <a:alpha val="32000"/>
              </a:srgbClr>
            </a:outerShdw>
          </a:effectLst>
        </p:spPr>
        <p:txBody>
          <a:bodyPr/>
          <a:lstStyle/>
          <a:p>
            <a:endParaRPr lang="en-GB" dirty="0"/>
          </a:p>
        </p:txBody>
      </p:sp>
      <p:sp>
        <p:nvSpPr>
          <p:cNvPr id="15" name="Shape 13"/>
          <p:cNvSpPr/>
          <p:nvPr/>
        </p:nvSpPr>
        <p:spPr>
          <a:xfrm>
            <a:off x="4480560" y="1997964"/>
            <a:ext cx="566928" cy="566928"/>
          </a:xfrm>
          <a:prstGeom prst="ellipse">
            <a:avLst/>
          </a:prstGeom>
          <a:solidFill>
            <a:srgbClr val="00A499"/>
          </a:solidFill>
          <a:ln/>
        </p:spPr>
        <p:txBody>
          <a:bodyPr/>
          <a:lstStyle/>
          <a:p>
            <a:endParaRPr lang="en-GB" dirty="0"/>
          </a:p>
        </p:txBody>
      </p:sp>
      <p:sp>
        <p:nvSpPr>
          <p:cNvPr id="16" name="Text 14"/>
          <p:cNvSpPr txBox="1"/>
          <p:nvPr/>
        </p:nvSpPr>
        <p:spPr>
          <a:xfrm>
            <a:off x="4480560" y="1988820"/>
            <a:ext cx="566928" cy="566928"/>
          </a:xfrm>
          <a:prstGeom prst="rect">
            <a:avLst/>
          </a:prstGeom>
          <a:noFill/>
          <a:ln/>
        </p:spPr>
        <p:txBody>
          <a:bodyPr wrap="square" lIns="0" tIns="0" rIns="0" bIns="0" rtlCol="0" anchor="ctr"/>
          <a:lstStyle/>
          <a:p>
            <a:pPr marL="0" indent="0" algn="ctr">
              <a:buNone/>
            </a:pPr>
            <a:r>
              <a:rPr lang="en-US" sz="2200" b="1" dirty="0">
                <a:solidFill>
                  <a:srgbClr val="FFFFFF"/>
                </a:solidFill>
                <a:latin typeface="Arial" pitchFamily="34" charset="0"/>
                <a:ea typeface="Arial" pitchFamily="34" charset="-122"/>
                <a:cs typeface="Arial" pitchFamily="34" charset="-120"/>
              </a:rPr>
              <a:t>2</a:t>
            </a:r>
            <a:endParaRPr lang="en-US" sz="2200" dirty="0"/>
          </a:p>
        </p:txBody>
      </p:sp>
      <p:sp>
        <p:nvSpPr>
          <p:cNvPr id="17" name="Text 15"/>
          <p:cNvSpPr txBox="1"/>
          <p:nvPr/>
        </p:nvSpPr>
        <p:spPr>
          <a:xfrm>
            <a:off x="5184648" y="2016252"/>
            <a:ext cx="2514600" cy="219456"/>
          </a:xfrm>
          <a:prstGeom prst="rect">
            <a:avLst/>
          </a:prstGeom>
          <a:noFill/>
          <a:ln/>
        </p:spPr>
        <p:txBody>
          <a:bodyPr wrap="square" lIns="0" tIns="0" rIns="0" bIns="0" rtlCol="0" anchor="ctr"/>
          <a:lstStyle/>
          <a:p>
            <a:pPr marL="0" indent="0">
              <a:buNone/>
            </a:pPr>
            <a:r>
              <a:rPr lang="en-US" sz="1050" b="1" kern="0" spc="100" dirty="0">
                <a:solidFill>
                  <a:srgbClr val="4C6272"/>
                </a:solidFill>
                <a:latin typeface="Arial" pitchFamily="34" charset="0"/>
                <a:ea typeface="Arial" pitchFamily="34" charset="-122"/>
                <a:cs typeface="Arial" pitchFamily="34" charset="-120"/>
              </a:rPr>
              <a:t>STEP 2</a:t>
            </a:r>
            <a:endParaRPr lang="en-US" sz="1050" dirty="0"/>
          </a:p>
        </p:txBody>
      </p:sp>
      <p:sp>
        <p:nvSpPr>
          <p:cNvPr id="18" name="Text 16"/>
          <p:cNvSpPr txBox="1"/>
          <p:nvPr/>
        </p:nvSpPr>
        <p:spPr>
          <a:xfrm>
            <a:off x="5184648" y="2235708"/>
            <a:ext cx="2514600" cy="320040"/>
          </a:xfrm>
          <a:prstGeom prst="rect">
            <a:avLst/>
          </a:prstGeom>
          <a:noFill/>
          <a:ln/>
        </p:spPr>
        <p:txBody>
          <a:bodyPr wrap="square" lIns="0" tIns="0" rIns="0" bIns="0" rtlCol="0" anchor="ctr"/>
          <a:lstStyle/>
          <a:p>
            <a:pPr marL="0" indent="0">
              <a:buNone/>
            </a:pPr>
            <a:r>
              <a:rPr lang="en-US" sz="1500" b="1" dirty="0">
                <a:solidFill>
                  <a:srgbClr val="00A499"/>
                </a:solidFill>
                <a:latin typeface="Arial" pitchFamily="34" charset="0"/>
                <a:ea typeface="Arial" pitchFamily="34" charset="-122"/>
                <a:cs typeface="Arial" pitchFamily="34" charset="-120"/>
              </a:rPr>
              <a:t>Adjusted analysis</a:t>
            </a:r>
            <a:endParaRPr lang="en-US" sz="1500" dirty="0"/>
          </a:p>
        </p:txBody>
      </p:sp>
      <p:sp>
        <p:nvSpPr>
          <p:cNvPr id="19" name="Text 17"/>
          <p:cNvSpPr txBox="1"/>
          <p:nvPr/>
        </p:nvSpPr>
        <p:spPr>
          <a:xfrm>
            <a:off x="4480560" y="2711196"/>
            <a:ext cx="3154680" cy="274320"/>
          </a:xfrm>
          <a:prstGeom prst="rect">
            <a:avLst/>
          </a:prstGeom>
          <a:noFill/>
          <a:ln/>
        </p:spPr>
        <p:txBody>
          <a:bodyPr wrap="square" lIns="0" tIns="0" rIns="0" bIns="0" rtlCol="0" anchor="ctr"/>
          <a:lstStyle/>
          <a:p>
            <a:pPr marL="0" indent="0">
              <a:buNone/>
            </a:pPr>
            <a:r>
              <a:rPr lang="en-US" sz="1150" i="1" dirty="0">
                <a:solidFill>
                  <a:srgbClr val="4C6272"/>
                </a:solidFill>
                <a:latin typeface="Arial" pitchFamily="34" charset="0"/>
                <a:ea typeface="Arial" pitchFamily="34" charset="-122"/>
                <a:cs typeface="Arial" pitchFamily="34" charset="-120"/>
              </a:rPr>
              <a:t>Independent associations</a:t>
            </a:r>
            <a:endParaRPr lang="en-US" sz="1150" dirty="0"/>
          </a:p>
        </p:txBody>
      </p:sp>
      <p:sp>
        <p:nvSpPr>
          <p:cNvPr id="20" name="Text 18"/>
          <p:cNvSpPr txBox="1"/>
          <p:nvPr/>
        </p:nvSpPr>
        <p:spPr>
          <a:xfrm>
            <a:off x="4480560" y="3058668"/>
            <a:ext cx="3154680" cy="1463040"/>
          </a:xfrm>
          <a:prstGeom prst="rect">
            <a:avLst/>
          </a:prstGeom>
          <a:noFill/>
          <a:ln/>
        </p:spPr>
        <p:txBody>
          <a:bodyPr wrap="square" lIns="0" tIns="0" rIns="0" bIns="0" rtlCol="0" anchor="t"/>
          <a:lstStyle/>
          <a:p>
            <a:pPr marL="177800" indent="-177800">
              <a:lnSpc>
                <a:spcPct val="102000"/>
              </a:lnSpc>
              <a:spcAft>
                <a:spcPts val="500"/>
              </a:spcAft>
              <a:buSzPct val="100000"/>
              <a:buChar char="•"/>
            </a:pPr>
            <a:r>
              <a:rPr lang="en-US" sz="1100" dirty="0">
                <a:solidFill>
                  <a:srgbClr val="231F20"/>
                </a:solidFill>
                <a:latin typeface="Arial" pitchFamily="34" charset="0"/>
                <a:ea typeface="Arial" pitchFamily="34" charset="-122"/>
                <a:cs typeface="Arial" pitchFamily="34" charset="-120"/>
              </a:rPr>
              <a:t>Linear regression of the overall experience score (rated 0–10)</a:t>
            </a:r>
            <a:endParaRPr lang="en-US" sz="1100" dirty="0"/>
          </a:p>
          <a:p>
            <a:pPr marL="177800" indent="-177800">
              <a:lnSpc>
                <a:spcPct val="102000"/>
              </a:lnSpc>
              <a:spcAft>
                <a:spcPts val="500"/>
              </a:spcAft>
              <a:buSzPct val="100000"/>
              <a:buChar char="•"/>
            </a:pPr>
            <a:r>
              <a:rPr lang="en-US" sz="1100" dirty="0">
                <a:solidFill>
                  <a:srgbClr val="231F20"/>
                </a:solidFill>
                <a:latin typeface="Arial" pitchFamily="34" charset="0"/>
                <a:ea typeface="Arial" pitchFamily="34" charset="-122"/>
                <a:cs typeface="Arial" pitchFamily="34" charset="-120"/>
              </a:rPr>
              <a:t>Predictors: ethnicity, ‘which of the following best describes you?’, age, IMD, number of long-term conditions, sexual orientation, tumour group</a:t>
            </a:r>
            <a:endParaRPr lang="en-US" sz="1100" dirty="0"/>
          </a:p>
          <a:p>
            <a:pPr marL="177800" indent="-177800">
              <a:lnSpc>
                <a:spcPct val="102000"/>
              </a:lnSpc>
              <a:spcAft>
                <a:spcPts val="500"/>
              </a:spcAft>
              <a:buSzPct val="100000"/>
              <a:buChar char="•"/>
            </a:pPr>
            <a:r>
              <a:rPr lang="en-US" sz="1100" dirty="0">
                <a:solidFill>
                  <a:srgbClr val="231F20"/>
                </a:solidFill>
                <a:latin typeface="Arial" pitchFamily="34" charset="0"/>
                <a:ea typeface="Arial" pitchFamily="34" charset="-122"/>
                <a:cs typeface="Arial" pitchFamily="34" charset="-120"/>
              </a:rPr>
              <a:t>Quality checks found no concern about strong overlap between predictors </a:t>
            </a:r>
            <a:endParaRPr lang="en-US" sz="1100" dirty="0"/>
          </a:p>
        </p:txBody>
      </p:sp>
      <p:sp>
        <p:nvSpPr>
          <p:cNvPr id="21" name="Shape 19"/>
          <p:cNvSpPr/>
          <p:nvPr/>
        </p:nvSpPr>
        <p:spPr>
          <a:xfrm>
            <a:off x="8092440" y="1741932"/>
            <a:ext cx="3611880" cy="2926080"/>
          </a:xfrm>
          <a:prstGeom prst="roundRect">
            <a:avLst>
              <a:gd name="adj" fmla="val 2500"/>
            </a:avLst>
          </a:prstGeom>
          <a:solidFill>
            <a:srgbClr val="F0F4F5"/>
          </a:solidFill>
          <a:ln/>
          <a:effectLst>
            <a:outerShdw blurRad="88900" dist="38100" dir="5400000" algn="bl" rotWithShape="0">
              <a:srgbClr val="8FA6B8">
                <a:alpha val="32000"/>
              </a:srgbClr>
            </a:outerShdw>
          </a:effectLst>
        </p:spPr>
        <p:txBody>
          <a:bodyPr/>
          <a:lstStyle/>
          <a:p>
            <a:endParaRPr lang="en-GB" dirty="0"/>
          </a:p>
        </p:txBody>
      </p:sp>
      <p:sp>
        <p:nvSpPr>
          <p:cNvPr id="22" name="Shape 20"/>
          <p:cNvSpPr/>
          <p:nvPr/>
        </p:nvSpPr>
        <p:spPr>
          <a:xfrm>
            <a:off x="8348472" y="1997964"/>
            <a:ext cx="566928" cy="566928"/>
          </a:xfrm>
          <a:prstGeom prst="ellipse">
            <a:avLst/>
          </a:prstGeom>
          <a:solidFill>
            <a:srgbClr val="0072CE"/>
          </a:solidFill>
          <a:ln/>
        </p:spPr>
        <p:txBody>
          <a:bodyPr/>
          <a:lstStyle/>
          <a:p>
            <a:endParaRPr lang="en-GB" dirty="0"/>
          </a:p>
        </p:txBody>
      </p:sp>
      <p:sp>
        <p:nvSpPr>
          <p:cNvPr id="23" name="Text 21"/>
          <p:cNvSpPr txBox="1"/>
          <p:nvPr/>
        </p:nvSpPr>
        <p:spPr>
          <a:xfrm>
            <a:off x="8348472" y="1988820"/>
            <a:ext cx="566928" cy="566928"/>
          </a:xfrm>
          <a:prstGeom prst="rect">
            <a:avLst/>
          </a:prstGeom>
          <a:noFill/>
          <a:ln/>
        </p:spPr>
        <p:txBody>
          <a:bodyPr wrap="square" lIns="0" tIns="0" rIns="0" bIns="0" rtlCol="0" anchor="ctr"/>
          <a:lstStyle/>
          <a:p>
            <a:pPr marL="0" indent="0" algn="ctr">
              <a:buNone/>
            </a:pPr>
            <a:r>
              <a:rPr lang="en-US" sz="2200" b="1" dirty="0">
                <a:solidFill>
                  <a:srgbClr val="FFFFFF"/>
                </a:solidFill>
                <a:latin typeface="Arial" pitchFamily="34" charset="0"/>
                <a:ea typeface="Arial" pitchFamily="34" charset="-122"/>
                <a:cs typeface="Arial" pitchFamily="34" charset="-120"/>
              </a:rPr>
              <a:t>3</a:t>
            </a:r>
            <a:endParaRPr lang="en-US" sz="2200" dirty="0"/>
          </a:p>
        </p:txBody>
      </p:sp>
      <p:sp>
        <p:nvSpPr>
          <p:cNvPr id="24" name="Text 22"/>
          <p:cNvSpPr txBox="1"/>
          <p:nvPr/>
        </p:nvSpPr>
        <p:spPr>
          <a:xfrm>
            <a:off x="9052560" y="2016252"/>
            <a:ext cx="2514600" cy="219456"/>
          </a:xfrm>
          <a:prstGeom prst="rect">
            <a:avLst/>
          </a:prstGeom>
          <a:noFill/>
          <a:ln/>
        </p:spPr>
        <p:txBody>
          <a:bodyPr wrap="square" lIns="0" tIns="0" rIns="0" bIns="0" rtlCol="0" anchor="ctr"/>
          <a:lstStyle/>
          <a:p>
            <a:pPr marL="0" indent="0">
              <a:buNone/>
            </a:pPr>
            <a:r>
              <a:rPr lang="en-US" sz="1050" b="1" kern="0" spc="100" dirty="0">
                <a:solidFill>
                  <a:srgbClr val="4C6272"/>
                </a:solidFill>
                <a:latin typeface="Arial" pitchFamily="34" charset="0"/>
                <a:ea typeface="Arial" pitchFamily="34" charset="-122"/>
                <a:cs typeface="Arial" pitchFamily="34" charset="-120"/>
              </a:rPr>
              <a:t>STEP 3</a:t>
            </a:r>
            <a:endParaRPr lang="en-US" sz="1050" dirty="0"/>
          </a:p>
        </p:txBody>
      </p:sp>
      <p:sp>
        <p:nvSpPr>
          <p:cNvPr id="25" name="Text 23"/>
          <p:cNvSpPr txBox="1"/>
          <p:nvPr/>
        </p:nvSpPr>
        <p:spPr>
          <a:xfrm>
            <a:off x="9052560" y="2235708"/>
            <a:ext cx="2514600" cy="320040"/>
          </a:xfrm>
          <a:prstGeom prst="rect">
            <a:avLst/>
          </a:prstGeom>
          <a:noFill/>
          <a:ln/>
        </p:spPr>
        <p:txBody>
          <a:bodyPr wrap="square" lIns="0" tIns="0" rIns="0" bIns="0" rtlCol="0" anchor="ctr"/>
          <a:lstStyle/>
          <a:p>
            <a:pPr marL="0" indent="0">
              <a:buNone/>
            </a:pPr>
            <a:r>
              <a:rPr lang="en-US" sz="1500" b="1" dirty="0">
                <a:solidFill>
                  <a:srgbClr val="0072CE"/>
                </a:solidFill>
                <a:latin typeface="Arial" pitchFamily="34" charset="0"/>
                <a:ea typeface="Arial" pitchFamily="34" charset="-122"/>
                <a:cs typeface="Arial" pitchFamily="34" charset="-120"/>
              </a:rPr>
              <a:t>Interaction analysis</a:t>
            </a:r>
            <a:endParaRPr lang="en-US" sz="1500" dirty="0"/>
          </a:p>
        </p:txBody>
      </p:sp>
      <p:sp>
        <p:nvSpPr>
          <p:cNvPr id="26" name="Text 24"/>
          <p:cNvSpPr txBox="1"/>
          <p:nvPr/>
        </p:nvSpPr>
        <p:spPr>
          <a:xfrm>
            <a:off x="8348472" y="2711196"/>
            <a:ext cx="3154680" cy="274320"/>
          </a:xfrm>
          <a:prstGeom prst="rect">
            <a:avLst/>
          </a:prstGeom>
          <a:noFill/>
          <a:ln/>
        </p:spPr>
        <p:txBody>
          <a:bodyPr wrap="square" lIns="0" tIns="0" rIns="0" bIns="0" rtlCol="0" anchor="ctr"/>
          <a:lstStyle/>
          <a:p>
            <a:pPr marL="0" indent="0">
              <a:buNone/>
            </a:pPr>
            <a:r>
              <a:rPr lang="en-US" sz="1150" i="1" dirty="0">
                <a:solidFill>
                  <a:srgbClr val="4C6272"/>
                </a:solidFill>
                <a:latin typeface="Arial" pitchFamily="34" charset="0"/>
                <a:ea typeface="Arial" pitchFamily="34" charset="-122"/>
                <a:cs typeface="Arial" pitchFamily="34" charset="-120"/>
              </a:rPr>
              <a:t>Compounded inequalities</a:t>
            </a:r>
            <a:endParaRPr lang="en-US" sz="1150" dirty="0"/>
          </a:p>
        </p:txBody>
      </p:sp>
      <p:sp>
        <p:nvSpPr>
          <p:cNvPr id="27" name="Text 25"/>
          <p:cNvSpPr txBox="1"/>
          <p:nvPr/>
        </p:nvSpPr>
        <p:spPr>
          <a:xfrm>
            <a:off x="8348472" y="3058668"/>
            <a:ext cx="3154680" cy="1463040"/>
          </a:xfrm>
          <a:prstGeom prst="rect">
            <a:avLst/>
          </a:prstGeom>
          <a:noFill/>
          <a:ln/>
        </p:spPr>
        <p:txBody>
          <a:bodyPr wrap="square" lIns="0" tIns="0" rIns="0" bIns="0" rtlCol="0" anchor="t"/>
          <a:lstStyle/>
          <a:p>
            <a:pPr marL="177800" indent="-177800">
              <a:lnSpc>
                <a:spcPct val="102000"/>
              </a:lnSpc>
              <a:spcAft>
                <a:spcPts val="500"/>
              </a:spcAft>
              <a:buSzPct val="100000"/>
              <a:buChar char="•"/>
            </a:pPr>
            <a:r>
              <a:rPr lang="en-US" sz="1100" dirty="0">
                <a:solidFill>
                  <a:srgbClr val="231F20"/>
                </a:solidFill>
                <a:latin typeface="Arial" pitchFamily="34" charset="0"/>
                <a:ea typeface="Arial" pitchFamily="34" charset="-122"/>
                <a:cs typeface="Arial" pitchFamily="34" charset="-120"/>
              </a:rPr>
              <a:t>Interaction terms added to the model</a:t>
            </a:r>
            <a:endParaRPr lang="en-US" sz="1100" dirty="0"/>
          </a:p>
          <a:p>
            <a:pPr marL="177800" indent="-177800">
              <a:lnSpc>
                <a:spcPct val="102000"/>
              </a:lnSpc>
              <a:spcAft>
                <a:spcPts val="500"/>
              </a:spcAft>
              <a:buSzPct val="100000"/>
              <a:buChar char="•"/>
            </a:pPr>
            <a:r>
              <a:rPr lang="en-US" sz="1100" dirty="0">
                <a:solidFill>
                  <a:srgbClr val="231F20"/>
                </a:solidFill>
                <a:latin typeface="Arial" pitchFamily="34" charset="0"/>
                <a:ea typeface="Arial" pitchFamily="34" charset="-122"/>
                <a:cs typeface="Arial" pitchFamily="34" charset="-120"/>
              </a:rPr>
              <a:t>Ethnicity × IMD and Age × Tumour group were tested</a:t>
            </a:r>
            <a:endParaRPr lang="en-US" sz="1100" dirty="0"/>
          </a:p>
          <a:p>
            <a:pPr marL="177800" indent="-177800">
              <a:lnSpc>
                <a:spcPct val="102000"/>
              </a:lnSpc>
              <a:spcAft>
                <a:spcPts val="500"/>
              </a:spcAft>
              <a:buSzPct val="100000"/>
              <a:buChar char="•"/>
            </a:pPr>
            <a:r>
              <a:rPr lang="en-US" sz="1100" dirty="0">
                <a:solidFill>
                  <a:srgbClr val="231F20"/>
                </a:solidFill>
                <a:latin typeface="Arial" pitchFamily="34" charset="0"/>
                <a:ea typeface="Arial" pitchFamily="34" charset="-122"/>
                <a:cs typeface="Arial" pitchFamily="34" charset="-120"/>
              </a:rPr>
              <a:t>Estimated marginal means were compared across these two combinations</a:t>
            </a:r>
            <a:endParaRPr lang="en-US" sz="1100" dirty="0"/>
          </a:p>
        </p:txBody>
      </p:sp>
      <p:sp>
        <p:nvSpPr>
          <p:cNvPr id="28" name="Shape 26"/>
          <p:cNvSpPr/>
          <p:nvPr/>
        </p:nvSpPr>
        <p:spPr>
          <a:xfrm>
            <a:off x="457200" y="5129784"/>
            <a:ext cx="11247120" cy="658368"/>
          </a:xfrm>
          <a:prstGeom prst="roundRect">
            <a:avLst>
              <a:gd name="adj" fmla="val 11111"/>
            </a:avLst>
          </a:prstGeom>
          <a:solidFill>
            <a:srgbClr val="003087"/>
          </a:solidFill>
          <a:ln/>
        </p:spPr>
        <p:txBody>
          <a:bodyPr/>
          <a:lstStyle/>
          <a:p>
            <a:endParaRPr lang="en-GB" dirty="0"/>
          </a:p>
        </p:txBody>
      </p:sp>
      <p:sp>
        <p:nvSpPr>
          <p:cNvPr id="29" name="Text 27"/>
          <p:cNvSpPr txBox="1"/>
          <p:nvPr/>
        </p:nvSpPr>
        <p:spPr>
          <a:xfrm>
            <a:off x="685800" y="5129784"/>
            <a:ext cx="10789920" cy="658368"/>
          </a:xfrm>
          <a:prstGeom prst="rect">
            <a:avLst/>
          </a:prstGeom>
          <a:noFill/>
          <a:ln/>
        </p:spPr>
        <p:txBody>
          <a:bodyPr wrap="square" lIns="0" tIns="0" rIns="0" bIns="0" rtlCol="0" anchor="ctr"/>
          <a:lstStyle/>
          <a:p>
            <a:pPr marL="0" indent="0">
              <a:lnSpc>
                <a:spcPct val="102000"/>
              </a:lnSpc>
              <a:buNone/>
            </a:pPr>
            <a:r>
              <a:rPr lang="en-US" sz="1150" b="1" dirty="0">
                <a:solidFill>
                  <a:srgbClr val="FFB81C"/>
                </a:solidFill>
                <a:latin typeface="Arial" pitchFamily="34" charset="0"/>
                <a:ea typeface="Arial" pitchFamily="34" charset="-122"/>
                <a:cs typeface="Arial" pitchFamily="34" charset="-120"/>
              </a:rPr>
              <a:t>ROBUSTNESS   </a:t>
            </a:r>
            <a:r>
              <a:rPr lang="en-US" sz="1200" dirty="0">
                <a:solidFill>
                  <a:srgbClr val="FFFFFF"/>
                </a:solidFill>
                <a:latin typeface="Arial" pitchFamily="34" charset="0"/>
                <a:ea typeface="Arial" pitchFamily="34" charset="-122"/>
                <a:cs typeface="Arial" pitchFamily="34" charset="-120"/>
              </a:rPr>
              <a:t>As an additional robustness check, findings were assessed against a pooled 2021–2025 model (sensitivity check) and a decision-tree model using a different analytical approach. The pooled model can be found in the technical appendix.</a:t>
            </a:r>
            <a:endParaRPr lang="en-US" sz="1150" dirty="0"/>
          </a:p>
        </p:txBody>
      </p:sp>
      <p:sp>
        <p:nvSpPr>
          <p:cNvPr id="31" name="Text 29"/>
          <p:cNvSpPr txBox="1"/>
          <p:nvPr/>
        </p:nvSpPr>
        <p:spPr>
          <a:xfrm>
            <a:off x="457200" y="6473952"/>
            <a:ext cx="8229600" cy="256032"/>
          </a:xfrm>
          <a:prstGeom prst="rect">
            <a:avLst/>
          </a:prstGeom>
          <a:noFill/>
          <a:ln/>
        </p:spPr>
        <p:txBody>
          <a:bodyPr wrap="square" lIns="0" tIns="0" rIns="0" bIns="0" rtlCol="0" anchor="ctr"/>
          <a:lstStyle/>
          <a:p>
            <a:pPr marL="0" indent="0">
              <a:buNone/>
            </a:pPr>
            <a:r>
              <a:rPr lang="en-US" sz="900" dirty="0">
                <a:solidFill>
                  <a:srgbClr val="4C6272"/>
                </a:solidFill>
                <a:latin typeface="Arial" pitchFamily="34" charset="0"/>
                <a:ea typeface="Arial" pitchFamily="34" charset="-122"/>
                <a:cs typeface="Arial" pitchFamily="34" charset="-120"/>
              </a:rPr>
              <a:t>NCPES 2025 Inequalities Analysis   </a:t>
            </a:r>
            <a:endParaRPr lang="en-US" sz="900" dirty="0"/>
          </a:p>
        </p:txBody>
      </p:sp>
      <p:sp>
        <p:nvSpPr>
          <p:cNvPr id="32" name="Text 30"/>
          <p:cNvSpPr txBox="1"/>
          <p:nvPr/>
        </p:nvSpPr>
        <p:spPr>
          <a:xfrm>
            <a:off x="10332720" y="6473952"/>
            <a:ext cx="1371600" cy="256032"/>
          </a:xfrm>
          <a:prstGeom prst="rect">
            <a:avLst/>
          </a:prstGeom>
          <a:noFill/>
          <a:ln/>
        </p:spPr>
        <p:txBody>
          <a:bodyPr wrap="square" lIns="0" tIns="0" rIns="0" bIns="0" rtlCol="0" anchor="ctr"/>
          <a:lstStyle/>
          <a:p>
            <a:pPr marL="0" indent="0" algn="r">
              <a:buNone/>
            </a:pPr>
            <a:r>
              <a:rPr lang="en-US" sz="900" dirty="0">
                <a:solidFill>
                  <a:srgbClr val="4C6272"/>
                </a:solidFill>
                <a:latin typeface="Arial" pitchFamily="34" charset="0"/>
                <a:ea typeface="Arial" pitchFamily="34" charset="-122"/>
                <a:cs typeface="Arial" pitchFamily="34" charset="-120"/>
              </a:rPr>
              <a:t>3 </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457200" y="310896"/>
            <a:ext cx="8686800" cy="274320"/>
          </a:xfrm>
          <a:prstGeom prst="rect">
            <a:avLst/>
          </a:prstGeom>
          <a:noFill/>
          <a:ln/>
        </p:spPr>
        <p:txBody>
          <a:bodyPr wrap="square" lIns="0" tIns="0" rIns="0" bIns="0" rtlCol="0" anchor="ctr"/>
          <a:lstStyle/>
          <a:p>
            <a:pPr marL="0" indent="0">
              <a:buNone/>
            </a:pPr>
            <a:r>
              <a:rPr lang="en-US" sz="1100" b="1" kern="0" spc="150" dirty="0">
                <a:solidFill>
                  <a:srgbClr val="4C6272"/>
                </a:solidFill>
                <a:latin typeface="Arial" pitchFamily="34" charset="0"/>
                <a:ea typeface="Arial" pitchFamily="34" charset="-122"/>
                <a:cs typeface="Arial" pitchFamily="34" charset="-120"/>
              </a:rPr>
              <a:t>RESULTS</a:t>
            </a:r>
            <a:endParaRPr lang="en-US" sz="1100" dirty="0"/>
          </a:p>
        </p:txBody>
      </p:sp>
      <p:sp>
        <p:nvSpPr>
          <p:cNvPr id="5" name="Text 3"/>
          <p:cNvSpPr txBox="1"/>
          <p:nvPr/>
        </p:nvSpPr>
        <p:spPr>
          <a:xfrm>
            <a:off x="457200" y="603504"/>
            <a:ext cx="10652760" cy="566928"/>
          </a:xfrm>
          <a:prstGeom prst="rect">
            <a:avLst/>
          </a:prstGeom>
          <a:noFill/>
          <a:ln/>
        </p:spPr>
        <p:txBody>
          <a:bodyPr wrap="square" lIns="0" tIns="0" rIns="0" bIns="0" rtlCol="0" anchor="ctr"/>
          <a:lstStyle/>
          <a:p>
            <a:pPr marL="0" indent="0">
              <a:buNone/>
            </a:pPr>
            <a:r>
              <a:rPr lang="en-US" sz="2600" b="1" dirty="0">
                <a:solidFill>
                  <a:srgbClr val="005EB8"/>
                </a:solidFill>
                <a:latin typeface="Arial" pitchFamily="34" charset="0"/>
                <a:ea typeface="Arial" pitchFamily="34" charset="-122"/>
                <a:cs typeface="Arial" pitchFamily="34" charset="-120"/>
              </a:rPr>
              <a:t>Headline findings</a:t>
            </a:r>
            <a:endParaRPr lang="en-US" sz="2600" dirty="0"/>
          </a:p>
        </p:txBody>
      </p:sp>
      <p:sp>
        <p:nvSpPr>
          <p:cNvPr id="6" name="Text 4"/>
          <p:cNvSpPr txBox="1"/>
          <p:nvPr/>
        </p:nvSpPr>
        <p:spPr>
          <a:xfrm>
            <a:off x="457200" y="1170432"/>
            <a:ext cx="11247120" cy="310896"/>
          </a:xfrm>
          <a:prstGeom prst="rect">
            <a:avLst/>
          </a:prstGeom>
          <a:noFill/>
          <a:ln/>
        </p:spPr>
        <p:txBody>
          <a:bodyPr wrap="square" lIns="0" tIns="0" rIns="0" bIns="0" rtlCol="0" anchor="ctr"/>
          <a:lstStyle/>
          <a:p>
            <a:r>
              <a:rPr lang="en-US" sz="1300" i="1" dirty="0">
                <a:solidFill>
                  <a:srgbClr val="4C6272"/>
                </a:solidFill>
                <a:latin typeface="Arial" pitchFamily="34" charset="0"/>
                <a:ea typeface="Arial" pitchFamily="34" charset="-122"/>
                <a:cs typeface="Arial" pitchFamily="34" charset="-120"/>
              </a:rPr>
              <a:t>Inequalities in reported overall experience of NHS cancer care are real, mostly persist after adjustment, and compound for younger adults</a:t>
            </a:r>
            <a:endParaRPr lang="en-US" sz="1300" dirty="0"/>
          </a:p>
        </p:txBody>
      </p:sp>
      <p:sp>
        <p:nvSpPr>
          <p:cNvPr id="7" name="Shape 5"/>
          <p:cNvSpPr/>
          <p:nvPr/>
        </p:nvSpPr>
        <p:spPr>
          <a:xfrm>
            <a:off x="457200" y="1664208"/>
            <a:ext cx="5349240" cy="1783080"/>
          </a:xfrm>
          <a:prstGeom prst="roundRect">
            <a:avLst>
              <a:gd name="adj" fmla="val 4103"/>
            </a:avLst>
          </a:prstGeom>
          <a:solidFill>
            <a:srgbClr val="F0F4F5"/>
          </a:solidFill>
          <a:ln/>
          <a:effectLst>
            <a:outerShdw blurRad="88900" dist="38100" dir="5400000" algn="bl" rotWithShape="0">
              <a:srgbClr val="8FA6B8">
                <a:alpha val="32000"/>
              </a:srgbClr>
            </a:outerShdw>
          </a:effectLst>
        </p:spPr>
        <p:txBody>
          <a:bodyPr/>
          <a:lstStyle/>
          <a:p>
            <a:endParaRPr lang="en-GB" dirty="0"/>
          </a:p>
        </p:txBody>
      </p:sp>
      <p:sp>
        <p:nvSpPr>
          <p:cNvPr id="8" name="Shape 6"/>
          <p:cNvSpPr/>
          <p:nvPr/>
        </p:nvSpPr>
        <p:spPr>
          <a:xfrm>
            <a:off x="713232" y="1920240"/>
            <a:ext cx="548640" cy="548640"/>
          </a:xfrm>
          <a:prstGeom prst="ellipse">
            <a:avLst/>
          </a:prstGeom>
          <a:solidFill>
            <a:srgbClr val="005EB8"/>
          </a:solidFill>
          <a:ln/>
        </p:spPr>
        <p:txBody>
          <a:bodyPr/>
          <a:lstStyle/>
          <a:p>
            <a:endParaRPr lang="en-GB" dirty="0"/>
          </a:p>
        </p:txBody>
      </p:sp>
      <p:sp>
        <p:nvSpPr>
          <p:cNvPr id="9" name="Text 7"/>
          <p:cNvSpPr txBox="1"/>
          <p:nvPr/>
        </p:nvSpPr>
        <p:spPr>
          <a:xfrm>
            <a:off x="713232" y="1911096"/>
            <a:ext cx="548640" cy="54864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cs typeface="Arial" pitchFamily="34" charset="-120"/>
              </a:rPr>
              <a:t>1</a:t>
            </a:r>
            <a:endParaRPr lang="en-US" sz="2000" dirty="0"/>
          </a:p>
        </p:txBody>
      </p:sp>
      <p:sp>
        <p:nvSpPr>
          <p:cNvPr id="10" name="Text 8"/>
          <p:cNvSpPr txBox="1"/>
          <p:nvPr/>
        </p:nvSpPr>
        <p:spPr>
          <a:xfrm>
            <a:off x="1417320" y="1901952"/>
            <a:ext cx="4160520" cy="548640"/>
          </a:xfrm>
          <a:prstGeom prst="rect">
            <a:avLst/>
          </a:prstGeom>
          <a:noFill/>
          <a:ln/>
        </p:spPr>
        <p:txBody>
          <a:bodyPr wrap="square" lIns="0" tIns="0" rIns="0" bIns="0" rtlCol="0" anchor="ctr"/>
          <a:lstStyle/>
          <a:p>
            <a:pPr marL="0" indent="0">
              <a:lnSpc>
                <a:spcPct val="98000"/>
              </a:lnSpc>
              <a:buNone/>
            </a:pPr>
            <a:r>
              <a:rPr lang="en-US" sz="1450" b="1" dirty="0">
                <a:solidFill>
                  <a:srgbClr val="005EB8"/>
                </a:solidFill>
                <a:latin typeface="Arial" pitchFamily="34" charset="0"/>
                <a:ea typeface="Arial" pitchFamily="34" charset="-122"/>
                <a:cs typeface="Arial" pitchFamily="34" charset="-120"/>
              </a:rPr>
              <a:t>Real, measurable inequalities</a:t>
            </a:r>
            <a:endParaRPr lang="en-US" sz="1450" dirty="0"/>
          </a:p>
        </p:txBody>
      </p:sp>
      <p:sp>
        <p:nvSpPr>
          <p:cNvPr id="11" name="Text 9"/>
          <p:cNvSpPr txBox="1"/>
          <p:nvPr/>
        </p:nvSpPr>
        <p:spPr>
          <a:xfrm>
            <a:off x="713232" y="2560320"/>
            <a:ext cx="4837176" cy="777240"/>
          </a:xfrm>
          <a:prstGeom prst="rect">
            <a:avLst/>
          </a:prstGeom>
          <a:noFill/>
          <a:ln/>
        </p:spPr>
        <p:txBody>
          <a:bodyPr wrap="square" lIns="0" tIns="0" rIns="0" bIns="0" rtlCol="0" anchor="t"/>
          <a:lstStyle/>
          <a:p>
            <a:pPr marL="0" indent="0">
              <a:lnSpc>
                <a:spcPct val="105000"/>
              </a:lnSpc>
              <a:buNone/>
            </a:pPr>
            <a:r>
              <a:rPr lang="en-US" sz="1150" dirty="0">
                <a:solidFill>
                  <a:srgbClr val="231F20"/>
                </a:solidFill>
                <a:latin typeface="Arial" pitchFamily="34" charset="0"/>
                <a:ea typeface="Arial" pitchFamily="34" charset="-122"/>
                <a:cs typeface="Arial" pitchFamily="34" charset="-120"/>
              </a:rPr>
              <a:t>Younger patients, several ethnic minority groups, LGBQ+ groups, those with multiple long-term conditions and certain tumour pathways score below the national mean.</a:t>
            </a:r>
            <a:endParaRPr lang="en-US" sz="1150" dirty="0"/>
          </a:p>
        </p:txBody>
      </p:sp>
      <p:sp>
        <p:nvSpPr>
          <p:cNvPr id="12" name="Shape 10"/>
          <p:cNvSpPr/>
          <p:nvPr/>
        </p:nvSpPr>
        <p:spPr>
          <a:xfrm>
            <a:off x="6126480" y="1664208"/>
            <a:ext cx="5349240" cy="1783080"/>
          </a:xfrm>
          <a:prstGeom prst="roundRect">
            <a:avLst>
              <a:gd name="adj" fmla="val 4103"/>
            </a:avLst>
          </a:prstGeom>
          <a:solidFill>
            <a:srgbClr val="F0F4F5"/>
          </a:solidFill>
          <a:ln/>
          <a:effectLst>
            <a:outerShdw blurRad="88900" dist="38100" dir="5400000" algn="bl" rotWithShape="0">
              <a:srgbClr val="8FA6B8">
                <a:alpha val="32000"/>
              </a:srgbClr>
            </a:outerShdw>
          </a:effectLst>
        </p:spPr>
        <p:txBody>
          <a:bodyPr/>
          <a:lstStyle/>
          <a:p>
            <a:endParaRPr lang="en-GB" dirty="0"/>
          </a:p>
        </p:txBody>
      </p:sp>
      <p:sp>
        <p:nvSpPr>
          <p:cNvPr id="13" name="Shape 11"/>
          <p:cNvSpPr/>
          <p:nvPr/>
        </p:nvSpPr>
        <p:spPr>
          <a:xfrm>
            <a:off x="6382512" y="1920240"/>
            <a:ext cx="548640" cy="548640"/>
          </a:xfrm>
          <a:prstGeom prst="ellipse">
            <a:avLst/>
          </a:prstGeom>
          <a:solidFill>
            <a:srgbClr val="00A499"/>
          </a:solidFill>
          <a:ln/>
        </p:spPr>
        <p:txBody>
          <a:bodyPr/>
          <a:lstStyle/>
          <a:p>
            <a:endParaRPr lang="en-GB" dirty="0"/>
          </a:p>
        </p:txBody>
      </p:sp>
      <p:sp>
        <p:nvSpPr>
          <p:cNvPr id="14" name="Text 12"/>
          <p:cNvSpPr txBox="1"/>
          <p:nvPr/>
        </p:nvSpPr>
        <p:spPr>
          <a:xfrm>
            <a:off x="6382512" y="1911096"/>
            <a:ext cx="548640" cy="54864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2</a:t>
            </a:r>
            <a:endParaRPr lang="en-US" sz="2000" dirty="0"/>
          </a:p>
        </p:txBody>
      </p:sp>
      <p:sp>
        <p:nvSpPr>
          <p:cNvPr id="15" name="Text 13"/>
          <p:cNvSpPr txBox="1"/>
          <p:nvPr/>
        </p:nvSpPr>
        <p:spPr>
          <a:xfrm>
            <a:off x="7086600" y="1901952"/>
            <a:ext cx="4160520" cy="548640"/>
          </a:xfrm>
          <a:prstGeom prst="rect">
            <a:avLst/>
          </a:prstGeom>
          <a:noFill/>
          <a:ln/>
        </p:spPr>
        <p:txBody>
          <a:bodyPr wrap="square" lIns="0" tIns="0" rIns="0" bIns="0" rtlCol="0" anchor="ctr"/>
          <a:lstStyle/>
          <a:p>
            <a:pPr marL="0" indent="0">
              <a:lnSpc>
                <a:spcPct val="98000"/>
              </a:lnSpc>
              <a:buNone/>
            </a:pPr>
            <a:r>
              <a:rPr lang="en-US" sz="1450" b="1" dirty="0">
                <a:solidFill>
                  <a:srgbClr val="00A499"/>
                </a:solidFill>
                <a:latin typeface="Arial" pitchFamily="34" charset="0"/>
                <a:ea typeface="Arial" pitchFamily="34" charset="-122"/>
                <a:cs typeface="Arial" pitchFamily="34" charset="-120"/>
              </a:rPr>
              <a:t>Broadly stable over time</a:t>
            </a:r>
            <a:endParaRPr lang="en-US" sz="1450" dirty="0"/>
          </a:p>
        </p:txBody>
      </p:sp>
      <p:sp>
        <p:nvSpPr>
          <p:cNvPr id="16" name="Text 14"/>
          <p:cNvSpPr txBox="1"/>
          <p:nvPr/>
        </p:nvSpPr>
        <p:spPr>
          <a:xfrm>
            <a:off x="6382512" y="2560320"/>
            <a:ext cx="4865054" cy="777240"/>
          </a:xfrm>
          <a:prstGeom prst="rect">
            <a:avLst/>
          </a:prstGeom>
          <a:noFill/>
          <a:ln/>
        </p:spPr>
        <p:txBody>
          <a:bodyPr wrap="square" lIns="0" tIns="0" rIns="0" bIns="0" rtlCol="0" anchor="t"/>
          <a:lstStyle/>
          <a:p>
            <a:pPr marL="0" indent="0">
              <a:lnSpc>
                <a:spcPct val="105000"/>
              </a:lnSpc>
              <a:buNone/>
            </a:pPr>
            <a:r>
              <a:rPr lang="en-US" sz="1150" dirty="0">
                <a:solidFill>
                  <a:srgbClr val="231F20"/>
                </a:solidFill>
                <a:latin typeface="Arial"/>
                <a:ea typeface="Arial" pitchFamily="34" charset="-122"/>
                <a:cs typeface="Arial"/>
              </a:rPr>
              <a:t>After correction, almost all subgroups are unchanged 2021–2025. There is one improvement (learning disability) and one decline (age 45–64) over the 5-year period.</a:t>
            </a:r>
            <a:endParaRPr lang="en-US" sz="1150" dirty="0">
              <a:latin typeface="Arial"/>
              <a:cs typeface="Arial"/>
            </a:endParaRPr>
          </a:p>
        </p:txBody>
      </p:sp>
      <p:sp>
        <p:nvSpPr>
          <p:cNvPr id="17" name="Shape 15"/>
          <p:cNvSpPr/>
          <p:nvPr/>
        </p:nvSpPr>
        <p:spPr>
          <a:xfrm>
            <a:off x="457200" y="3721608"/>
            <a:ext cx="5349240" cy="1783080"/>
          </a:xfrm>
          <a:prstGeom prst="roundRect">
            <a:avLst>
              <a:gd name="adj" fmla="val 4103"/>
            </a:avLst>
          </a:prstGeom>
          <a:solidFill>
            <a:srgbClr val="F0F4F5"/>
          </a:solidFill>
          <a:ln/>
          <a:effectLst>
            <a:outerShdw blurRad="88900" dist="38100" dir="5400000" algn="bl" rotWithShape="0">
              <a:srgbClr val="8FA6B8">
                <a:alpha val="32000"/>
              </a:srgbClr>
            </a:outerShdw>
          </a:effectLst>
        </p:spPr>
        <p:txBody>
          <a:bodyPr/>
          <a:lstStyle/>
          <a:p>
            <a:endParaRPr lang="en-GB" dirty="0"/>
          </a:p>
        </p:txBody>
      </p:sp>
      <p:sp>
        <p:nvSpPr>
          <p:cNvPr id="18" name="Shape 16"/>
          <p:cNvSpPr/>
          <p:nvPr/>
        </p:nvSpPr>
        <p:spPr>
          <a:xfrm>
            <a:off x="713232" y="3977640"/>
            <a:ext cx="548640" cy="548640"/>
          </a:xfrm>
          <a:prstGeom prst="ellipse">
            <a:avLst/>
          </a:prstGeom>
          <a:solidFill>
            <a:srgbClr val="0072CE"/>
          </a:solidFill>
          <a:ln/>
        </p:spPr>
        <p:txBody>
          <a:bodyPr/>
          <a:lstStyle/>
          <a:p>
            <a:endParaRPr lang="en-GB" dirty="0"/>
          </a:p>
        </p:txBody>
      </p:sp>
      <p:sp>
        <p:nvSpPr>
          <p:cNvPr id="19" name="Text 17"/>
          <p:cNvSpPr txBox="1"/>
          <p:nvPr/>
        </p:nvSpPr>
        <p:spPr>
          <a:xfrm>
            <a:off x="713232" y="3968496"/>
            <a:ext cx="548640" cy="54864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cs typeface="Arial" pitchFamily="34" charset="-120"/>
              </a:rPr>
              <a:t>3</a:t>
            </a:r>
            <a:endParaRPr lang="en-US" sz="2000" dirty="0"/>
          </a:p>
        </p:txBody>
      </p:sp>
      <p:sp>
        <p:nvSpPr>
          <p:cNvPr id="20" name="Text 18"/>
          <p:cNvSpPr txBox="1"/>
          <p:nvPr/>
        </p:nvSpPr>
        <p:spPr>
          <a:xfrm>
            <a:off x="1417320" y="3959352"/>
            <a:ext cx="4160520" cy="548640"/>
          </a:xfrm>
          <a:prstGeom prst="rect">
            <a:avLst/>
          </a:prstGeom>
          <a:noFill/>
          <a:ln/>
        </p:spPr>
        <p:txBody>
          <a:bodyPr wrap="square" lIns="0" tIns="0" rIns="0" bIns="0" rtlCol="0" anchor="ctr"/>
          <a:lstStyle/>
          <a:p>
            <a:pPr marL="0" indent="0">
              <a:lnSpc>
                <a:spcPct val="98000"/>
              </a:lnSpc>
              <a:buNone/>
            </a:pPr>
            <a:r>
              <a:rPr lang="en-US" sz="1450" b="1" dirty="0">
                <a:solidFill>
                  <a:srgbClr val="0072CE"/>
                </a:solidFill>
                <a:latin typeface="Arial" pitchFamily="34" charset="0"/>
                <a:ea typeface="Arial" pitchFamily="34" charset="-122"/>
                <a:cs typeface="Arial" pitchFamily="34" charset="-120"/>
              </a:rPr>
              <a:t>Most gaps persist after adjustment</a:t>
            </a:r>
            <a:endParaRPr lang="en-US" sz="1450" dirty="0"/>
          </a:p>
        </p:txBody>
      </p:sp>
      <p:sp>
        <p:nvSpPr>
          <p:cNvPr id="21" name="Text 19"/>
          <p:cNvSpPr txBox="1"/>
          <p:nvPr/>
        </p:nvSpPr>
        <p:spPr>
          <a:xfrm>
            <a:off x="713232" y="4617720"/>
            <a:ext cx="4837176" cy="777240"/>
          </a:xfrm>
          <a:prstGeom prst="rect">
            <a:avLst/>
          </a:prstGeom>
          <a:noFill/>
          <a:ln/>
        </p:spPr>
        <p:txBody>
          <a:bodyPr wrap="square" lIns="0" tIns="0" rIns="0" bIns="0" rtlCol="0" anchor="t"/>
          <a:lstStyle/>
          <a:p>
            <a:pPr marL="0" indent="0">
              <a:lnSpc>
                <a:spcPct val="105000"/>
              </a:lnSpc>
              <a:buNone/>
            </a:pPr>
            <a:r>
              <a:rPr lang="en-US" sz="1150" dirty="0">
                <a:solidFill>
                  <a:srgbClr val="231F20"/>
                </a:solidFill>
                <a:latin typeface="Arial" pitchFamily="34" charset="0"/>
                <a:ea typeface="Arial" pitchFamily="34" charset="-122"/>
                <a:cs typeface="Arial" pitchFamily="34" charset="-120"/>
              </a:rPr>
              <a:t>Age, number of long-term conditions and tumour group remain the strongest independent drivers; ethnicity, sexual orientation and ‘which of the following best describes you?’ show smaller effects.</a:t>
            </a:r>
            <a:endParaRPr lang="en-US" sz="1150" dirty="0"/>
          </a:p>
        </p:txBody>
      </p:sp>
      <p:sp>
        <p:nvSpPr>
          <p:cNvPr id="22" name="Shape 20"/>
          <p:cNvSpPr/>
          <p:nvPr/>
        </p:nvSpPr>
        <p:spPr>
          <a:xfrm>
            <a:off x="6126480" y="3721608"/>
            <a:ext cx="5349240" cy="1783080"/>
          </a:xfrm>
          <a:prstGeom prst="roundRect">
            <a:avLst>
              <a:gd name="adj" fmla="val 4103"/>
            </a:avLst>
          </a:prstGeom>
          <a:solidFill>
            <a:srgbClr val="F0F4F5"/>
          </a:solidFill>
          <a:ln/>
          <a:effectLst>
            <a:outerShdw blurRad="88900" dist="38100" dir="5400000" algn="bl" rotWithShape="0">
              <a:srgbClr val="8FA6B8">
                <a:alpha val="32000"/>
              </a:srgbClr>
            </a:outerShdw>
          </a:effectLst>
        </p:spPr>
        <p:txBody>
          <a:bodyPr/>
          <a:lstStyle/>
          <a:p>
            <a:endParaRPr lang="en-GB" dirty="0"/>
          </a:p>
        </p:txBody>
      </p:sp>
      <p:sp>
        <p:nvSpPr>
          <p:cNvPr id="23" name="Shape 21"/>
          <p:cNvSpPr/>
          <p:nvPr/>
        </p:nvSpPr>
        <p:spPr>
          <a:xfrm>
            <a:off x="6382512" y="3977640"/>
            <a:ext cx="548640" cy="548640"/>
          </a:xfrm>
          <a:prstGeom prst="ellipse">
            <a:avLst/>
          </a:prstGeom>
          <a:solidFill>
            <a:srgbClr val="AE2573"/>
          </a:solidFill>
          <a:ln/>
        </p:spPr>
        <p:txBody>
          <a:bodyPr/>
          <a:lstStyle/>
          <a:p>
            <a:endParaRPr lang="en-GB" dirty="0"/>
          </a:p>
        </p:txBody>
      </p:sp>
      <p:sp>
        <p:nvSpPr>
          <p:cNvPr id="24" name="Text 22"/>
          <p:cNvSpPr txBox="1"/>
          <p:nvPr/>
        </p:nvSpPr>
        <p:spPr>
          <a:xfrm>
            <a:off x="6382512" y="3968496"/>
            <a:ext cx="548640" cy="54864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4</a:t>
            </a:r>
            <a:endParaRPr lang="en-US" sz="2000" dirty="0"/>
          </a:p>
        </p:txBody>
      </p:sp>
      <p:sp>
        <p:nvSpPr>
          <p:cNvPr id="25" name="Text 23"/>
          <p:cNvSpPr txBox="1"/>
          <p:nvPr/>
        </p:nvSpPr>
        <p:spPr>
          <a:xfrm>
            <a:off x="7086600" y="3959352"/>
            <a:ext cx="4160520" cy="548640"/>
          </a:xfrm>
          <a:prstGeom prst="rect">
            <a:avLst/>
          </a:prstGeom>
          <a:noFill/>
          <a:ln/>
        </p:spPr>
        <p:txBody>
          <a:bodyPr wrap="square" lIns="0" tIns="0" rIns="0" bIns="0" rtlCol="0" anchor="ctr"/>
          <a:lstStyle/>
          <a:p>
            <a:pPr marL="0" indent="0">
              <a:lnSpc>
                <a:spcPct val="98000"/>
              </a:lnSpc>
              <a:buNone/>
            </a:pPr>
            <a:r>
              <a:rPr lang="en-US" sz="1450" b="1" dirty="0">
                <a:solidFill>
                  <a:srgbClr val="AE2573"/>
                </a:solidFill>
                <a:latin typeface="Arial" pitchFamily="34" charset="0"/>
                <a:ea typeface="Arial" pitchFamily="34" charset="-122"/>
                <a:cs typeface="Arial" pitchFamily="34" charset="-120"/>
              </a:rPr>
              <a:t>Limited compounding</a:t>
            </a:r>
            <a:endParaRPr lang="en-US" sz="1450" dirty="0"/>
          </a:p>
        </p:txBody>
      </p:sp>
      <p:sp>
        <p:nvSpPr>
          <p:cNvPr id="26" name="Text 24"/>
          <p:cNvSpPr txBox="1"/>
          <p:nvPr/>
        </p:nvSpPr>
        <p:spPr>
          <a:xfrm>
            <a:off x="6382512" y="4617720"/>
            <a:ext cx="4874346" cy="777240"/>
          </a:xfrm>
          <a:prstGeom prst="rect">
            <a:avLst/>
          </a:prstGeom>
          <a:noFill/>
          <a:ln/>
        </p:spPr>
        <p:txBody>
          <a:bodyPr wrap="square" lIns="0" tIns="0" rIns="0" bIns="0" rtlCol="0" anchor="t"/>
          <a:lstStyle/>
          <a:p>
            <a:pPr marL="0" indent="0">
              <a:lnSpc>
                <a:spcPct val="105000"/>
              </a:lnSpc>
              <a:buNone/>
            </a:pPr>
            <a:r>
              <a:rPr lang="en-US" sz="1150" dirty="0">
                <a:solidFill>
                  <a:srgbClr val="231F20"/>
                </a:solidFill>
                <a:latin typeface="Arial" pitchFamily="34" charset="0"/>
                <a:ea typeface="Arial" pitchFamily="34" charset="-122"/>
                <a:cs typeface="Arial" pitchFamily="34" charset="-120"/>
              </a:rPr>
              <a:t>Ethnicity × IMD is not statistically significant. Age × tumour group is the clear interaction: 16–44s report worse overall experience across almost all tumour groups.</a:t>
            </a:r>
            <a:endParaRPr lang="en-US" sz="1150" dirty="0"/>
          </a:p>
        </p:txBody>
      </p:sp>
      <p:sp>
        <p:nvSpPr>
          <p:cNvPr id="27" name="Text 25"/>
          <p:cNvSpPr txBox="1"/>
          <p:nvPr/>
        </p:nvSpPr>
        <p:spPr>
          <a:xfrm>
            <a:off x="457200" y="5559552"/>
            <a:ext cx="11247120" cy="237744"/>
          </a:xfrm>
          <a:prstGeom prst="rect">
            <a:avLst/>
          </a:prstGeom>
          <a:noFill/>
          <a:ln/>
        </p:spPr>
        <p:txBody>
          <a:bodyPr wrap="square" lIns="0" tIns="0" rIns="0" bIns="0" rtlCol="0" anchor="ctr"/>
          <a:lstStyle/>
          <a:p>
            <a:pPr marL="0" indent="0">
              <a:buNone/>
            </a:pPr>
            <a:r>
              <a:rPr lang="en-US" sz="950" i="1" dirty="0">
                <a:solidFill>
                  <a:srgbClr val="4C6272"/>
                </a:solidFill>
                <a:latin typeface="Arial" pitchFamily="34" charset="0"/>
                <a:ea typeface="Arial" pitchFamily="34" charset="-122"/>
                <a:cs typeface="Arial" pitchFamily="34" charset="-120"/>
              </a:rPr>
              <a:t>Each card maps to one of the four research questions explored in the following slides.</a:t>
            </a:r>
            <a:endParaRPr lang="en-US" sz="950" dirty="0"/>
          </a:p>
        </p:txBody>
      </p:sp>
      <p:sp>
        <p:nvSpPr>
          <p:cNvPr id="28" name="Text 26"/>
          <p:cNvSpPr txBox="1"/>
          <p:nvPr/>
        </p:nvSpPr>
        <p:spPr>
          <a:xfrm>
            <a:off x="457200" y="6473952"/>
            <a:ext cx="8229600" cy="256032"/>
          </a:xfrm>
          <a:prstGeom prst="rect">
            <a:avLst/>
          </a:prstGeom>
          <a:noFill/>
          <a:ln/>
        </p:spPr>
        <p:txBody>
          <a:bodyPr wrap="square" lIns="0" tIns="0" rIns="0" bIns="0" rtlCol="0" anchor="ctr"/>
          <a:lstStyle/>
          <a:p>
            <a:pPr marL="0" indent="0">
              <a:buNone/>
            </a:pPr>
            <a:r>
              <a:rPr lang="en-US" sz="900" dirty="0">
                <a:solidFill>
                  <a:srgbClr val="4C6272"/>
                </a:solidFill>
                <a:latin typeface="Arial" pitchFamily="34" charset="0"/>
                <a:ea typeface="Arial" pitchFamily="34" charset="-122"/>
                <a:cs typeface="Arial" pitchFamily="34" charset="-120"/>
              </a:rPr>
              <a:t>NCPES 2025 Inequalities Analysis   </a:t>
            </a:r>
            <a:endParaRPr lang="en-US" sz="900" dirty="0"/>
          </a:p>
        </p:txBody>
      </p:sp>
      <p:sp>
        <p:nvSpPr>
          <p:cNvPr id="29" name="Text 27"/>
          <p:cNvSpPr txBox="1"/>
          <p:nvPr/>
        </p:nvSpPr>
        <p:spPr>
          <a:xfrm>
            <a:off x="10332720" y="6473952"/>
            <a:ext cx="1371600" cy="256032"/>
          </a:xfrm>
          <a:prstGeom prst="rect">
            <a:avLst/>
          </a:prstGeom>
          <a:noFill/>
          <a:ln/>
        </p:spPr>
        <p:txBody>
          <a:bodyPr wrap="square" lIns="0" tIns="0" rIns="0" bIns="0" rtlCol="0" anchor="ctr"/>
          <a:lstStyle/>
          <a:p>
            <a:pPr marL="0" indent="0" algn="r">
              <a:buNone/>
            </a:pPr>
            <a:r>
              <a:rPr lang="en-US" sz="900" dirty="0">
                <a:solidFill>
                  <a:srgbClr val="4C6272"/>
                </a:solidFill>
                <a:latin typeface="Arial" pitchFamily="34" charset="0"/>
                <a:ea typeface="Arial" pitchFamily="34" charset="-122"/>
                <a:cs typeface="Arial" pitchFamily="34" charset="-120"/>
              </a:rPr>
              <a:t>4 </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457200" y="310896"/>
            <a:ext cx="8686800" cy="274320"/>
          </a:xfrm>
          <a:prstGeom prst="rect">
            <a:avLst/>
          </a:prstGeom>
          <a:noFill/>
          <a:ln/>
        </p:spPr>
        <p:txBody>
          <a:bodyPr wrap="square" lIns="0" tIns="0" rIns="0" bIns="0" rtlCol="0" anchor="ctr"/>
          <a:lstStyle/>
          <a:p>
            <a:pPr marL="0" indent="0">
              <a:buNone/>
            </a:pPr>
            <a:r>
              <a:rPr lang="en-US" sz="1100" b="1" kern="0" spc="150" dirty="0">
                <a:solidFill>
                  <a:srgbClr val="4C6272"/>
                </a:solidFill>
                <a:latin typeface="Arial" pitchFamily="34" charset="0"/>
                <a:ea typeface="Arial" pitchFamily="34" charset="-122"/>
                <a:cs typeface="Arial" pitchFamily="34" charset="-120"/>
              </a:rPr>
              <a:t>RESEARCH QUESTION 1  |  UNADJUSTED ANALYSIS</a:t>
            </a:r>
            <a:endParaRPr lang="en-US" sz="1100" dirty="0"/>
          </a:p>
        </p:txBody>
      </p:sp>
      <p:sp>
        <p:nvSpPr>
          <p:cNvPr id="5" name="Text 3"/>
          <p:cNvSpPr txBox="1"/>
          <p:nvPr/>
        </p:nvSpPr>
        <p:spPr>
          <a:xfrm>
            <a:off x="457200" y="603504"/>
            <a:ext cx="10652760" cy="566928"/>
          </a:xfrm>
          <a:prstGeom prst="rect">
            <a:avLst/>
          </a:prstGeom>
          <a:noFill/>
          <a:ln/>
        </p:spPr>
        <p:txBody>
          <a:bodyPr wrap="square" lIns="0" tIns="0" rIns="0" bIns="0" rtlCol="0" anchor="ctr"/>
          <a:lstStyle/>
          <a:p>
            <a:pPr marL="0" indent="0">
              <a:buNone/>
            </a:pPr>
            <a:r>
              <a:rPr lang="en-US" sz="2600" b="1" dirty="0">
                <a:solidFill>
                  <a:srgbClr val="005EB8"/>
                </a:solidFill>
                <a:latin typeface="Arial" pitchFamily="34" charset="0"/>
                <a:ea typeface="Arial" pitchFamily="34" charset="-122"/>
                <a:cs typeface="Arial" pitchFamily="34" charset="-120"/>
              </a:rPr>
              <a:t>Which demographics are associated with poorer experience?</a:t>
            </a:r>
            <a:endParaRPr lang="en-US" sz="2600" dirty="0"/>
          </a:p>
        </p:txBody>
      </p:sp>
      <p:sp>
        <p:nvSpPr>
          <p:cNvPr id="6" name="Text 4"/>
          <p:cNvSpPr txBox="1"/>
          <p:nvPr/>
        </p:nvSpPr>
        <p:spPr>
          <a:xfrm>
            <a:off x="457200" y="1170432"/>
            <a:ext cx="11247120" cy="310896"/>
          </a:xfrm>
          <a:prstGeom prst="rect">
            <a:avLst/>
          </a:prstGeom>
          <a:noFill/>
          <a:ln/>
        </p:spPr>
        <p:txBody>
          <a:bodyPr wrap="square" lIns="0" tIns="0" rIns="0" bIns="0" rtlCol="0" anchor="ctr"/>
          <a:lstStyle/>
          <a:p>
            <a:pPr marL="0" indent="0">
              <a:buNone/>
            </a:pPr>
            <a:r>
              <a:rPr lang="en-US" sz="1300" i="1" dirty="0">
                <a:solidFill>
                  <a:srgbClr val="4C6272"/>
                </a:solidFill>
                <a:latin typeface="Arial" pitchFamily="34" charset="0"/>
                <a:ea typeface="Arial" pitchFamily="34" charset="-122"/>
                <a:cs typeface="Arial" pitchFamily="34" charset="-120"/>
              </a:rPr>
              <a:t>Raw (unadjusted) 2025 differences from the national mean</a:t>
            </a:r>
            <a:endParaRPr lang="en-US" sz="1300" dirty="0"/>
          </a:p>
        </p:txBody>
      </p:sp>
      <p:sp>
        <p:nvSpPr>
          <p:cNvPr id="7" name="Shape 5"/>
          <p:cNvSpPr/>
          <p:nvPr/>
        </p:nvSpPr>
        <p:spPr>
          <a:xfrm>
            <a:off x="457200" y="1691640"/>
            <a:ext cx="5486400" cy="3977640"/>
          </a:xfrm>
          <a:prstGeom prst="roundRect">
            <a:avLst>
              <a:gd name="adj" fmla="val 1839"/>
            </a:avLst>
          </a:prstGeom>
          <a:solidFill>
            <a:srgbClr val="F0F4F5"/>
          </a:solidFill>
          <a:ln/>
          <a:effectLst>
            <a:outerShdw blurRad="88900" dist="38100" dir="5400000" algn="bl" rotWithShape="0">
              <a:srgbClr val="8FA6B8">
                <a:alpha val="32000"/>
              </a:srgbClr>
            </a:outerShdw>
          </a:effectLst>
        </p:spPr>
        <p:txBody>
          <a:bodyPr/>
          <a:lstStyle/>
          <a:p>
            <a:endParaRPr lang="en-GB" dirty="0"/>
          </a:p>
        </p:txBody>
      </p:sp>
      <p:sp>
        <p:nvSpPr>
          <p:cNvPr id="8" name="Text 6"/>
          <p:cNvSpPr txBox="1"/>
          <p:nvPr/>
        </p:nvSpPr>
        <p:spPr>
          <a:xfrm>
            <a:off x="713232" y="1892808"/>
            <a:ext cx="4974336" cy="310896"/>
          </a:xfrm>
          <a:prstGeom prst="rect">
            <a:avLst/>
          </a:prstGeom>
          <a:noFill/>
          <a:ln/>
        </p:spPr>
        <p:txBody>
          <a:bodyPr wrap="square" lIns="0" tIns="0" rIns="0" bIns="0" rtlCol="0" anchor="ctr"/>
          <a:lstStyle/>
          <a:p>
            <a:pPr marL="0" indent="0">
              <a:buNone/>
            </a:pPr>
            <a:r>
              <a:rPr lang="en-US" sz="1600" b="1" dirty="0">
                <a:solidFill>
                  <a:srgbClr val="005EB8"/>
                </a:solidFill>
                <a:latin typeface="Arial" pitchFamily="34" charset="0"/>
                <a:ea typeface="Arial" pitchFamily="34" charset="-122"/>
                <a:cs typeface="Arial" pitchFamily="34" charset="-120"/>
              </a:rPr>
              <a:t>Scoring below the national mean</a:t>
            </a:r>
            <a:endParaRPr lang="en-US" sz="1600" dirty="0"/>
          </a:p>
        </p:txBody>
      </p:sp>
      <p:sp>
        <p:nvSpPr>
          <p:cNvPr id="9" name="Text 7"/>
          <p:cNvSpPr txBox="1"/>
          <p:nvPr/>
        </p:nvSpPr>
        <p:spPr>
          <a:xfrm>
            <a:off x="713232" y="2377440"/>
            <a:ext cx="4974336" cy="3200400"/>
          </a:xfrm>
          <a:prstGeom prst="rect">
            <a:avLst/>
          </a:prstGeom>
          <a:noFill/>
          <a:ln/>
        </p:spPr>
        <p:txBody>
          <a:bodyPr wrap="square" lIns="0" tIns="0" rIns="0" bIns="0" rtlCol="0" anchor="t"/>
          <a:lstStyle/>
          <a:p>
            <a:pPr marL="177800" indent="-177800">
              <a:lnSpc>
                <a:spcPct val="102000"/>
              </a:lnSpc>
              <a:spcAft>
                <a:spcPts val="1000"/>
              </a:spcAft>
              <a:buSzPct val="100000"/>
              <a:buChar char="•"/>
            </a:pPr>
            <a:r>
              <a:rPr lang="en-US" sz="1400" dirty="0">
                <a:solidFill>
                  <a:srgbClr val="4D4B4C"/>
                </a:solidFill>
                <a:latin typeface="Arial" panose="020B0604020202020204" pitchFamily="34" charset="0"/>
                <a:ea typeface="Arial" pitchFamily="34" charset="-122"/>
                <a:cs typeface="Arial" panose="020B0604020202020204" pitchFamily="34" charset="0"/>
              </a:rPr>
              <a:t>Younger adults: ages 16–44, and to a lesser extent 45–64</a:t>
            </a:r>
            <a:endParaRPr lang="en-US" sz="1400" dirty="0">
              <a:solidFill>
                <a:srgbClr val="4D4B4C"/>
              </a:solidFill>
              <a:latin typeface="Arial" panose="020B0604020202020204" pitchFamily="34" charset="0"/>
              <a:cs typeface="Arial" panose="020B0604020202020204" pitchFamily="34" charset="0"/>
            </a:endParaRPr>
          </a:p>
          <a:p>
            <a:pPr marL="177800" indent="-177800">
              <a:lnSpc>
                <a:spcPct val="102000"/>
              </a:lnSpc>
              <a:spcAft>
                <a:spcPts val="1000"/>
              </a:spcAft>
              <a:buSzPct val="100000"/>
              <a:buChar char="•"/>
            </a:pPr>
            <a:r>
              <a:rPr lang="en-US" sz="1400" dirty="0">
                <a:solidFill>
                  <a:srgbClr val="4D4B4C"/>
                </a:solidFill>
                <a:latin typeface="Arial" panose="020B0604020202020204" pitchFamily="34" charset="0"/>
                <a:ea typeface="Arial" pitchFamily="34" charset="-122"/>
                <a:cs typeface="Arial" panose="020B0604020202020204" pitchFamily="34" charset="0"/>
              </a:rPr>
              <a:t>Ethnic minority groups: Asian, Black and Mixed, plus Not given</a:t>
            </a:r>
            <a:endParaRPr lang="en-US" sz="1400" dirty="0">
              <a:solidFill>
                <a:srgbClr val="4D4B4C"/>
              </a:solidFill>
              <a:latin typeface="Arial" panose="020B0604020202020204" pitchFamily="34" charset="0"/>
              <a:cs typeface="Arial" panose="020B0604020202020204" pitchFamily="34" charset="0"/>
            </a:endParaRPr>
          </a:p>
          <a:p>
            <a:pPr marL="177800" indent="-177800">
              <a:lnSpc>
                <a:spcPct val="102000"/>
              </a:lnSpc>
              <a:spcAft>
                <a:spcPts val="1000"/>
              </a:spcAft>
              <a:buSzPct val="100000"/>
              <a:buChar char="•"/>
            </a:pPr>
            <a:r>
              <a:rPr lang="en-US" sz="1400" dirty="0">
                <a:solidFill>
                  <a:srgbClr val="4D4B4C"/>
                </a:solidFill>
                <a:latin typeface="Arial" panose="020B0604020202020204" pitchFamily="34" charset="0"/>
                <a:ea typeface="Arial" pitchFamily="34" charset="-122"/>
                <a:cs typeface="Arial" panose="020B0604020202020204" pitchFamily="34" charset="0"/>
              </a:rPr>
              <a:t>LGBQ+ / not straight respondents</a:t>
            </a:r>
            <a:endParaRPr lang="en-US" sz="1400" dirty="0">
              <a:solidFill>
                <a:srgbClr val="4D4B4C"/>
              </a:solidFill>
              <a:latin typeface="Arial" panose="020B0604020202020204" pitchFamily="34" charset="0"/>
              <a:cs typeface="Arial" panose="020B0604020202020204" pitchFamily="34" charset="0"/>
            </a:endParaRPr>
          </a:p>
          <a:p>
            <a:pPr marL="177800" indent="-177800">
              <a:lnSpc>
                <a:spcPct val="102000"/>
              </a:lnSpc>
              <a:spcAft>
                <a:spcPts val="1000"/>
              </a:spcAft>
              <a:buSzPct val="100000"/>
              <a:buChar char="•"/>
            </a:pPr>
            <a:r>
              <a:rPr lang="en-US" sz="1400" dirty="0">
                <a:solidFill>
                  <a:srgbClr val="4D4B4C"/>
                </a:solidFill>
                <a:latin typeface="Arial" panose="020B0604020202020204" pitchFamily="34" charset="0"/>
                <a:ea typeface="Arial" pitchFamily="34" charset="-122"/>
                <a:cs typeface="Arial" panose="020B0604020202020204" pitchFamily="34" charset="0"/>
              </a:rPr>
              <a:t>Patients with multiple long-term conditions (2, and 3 or more)</a:t>
            </a:r>
            <a:endParaRPr lang="en-US" sz="1400" dirty="0">
              <a:solidFill>
                <a:srgbClr val="4D4B4C"/>
              </a:solidFill>
              <a:latin typeface="Arial" panose="020B0604020202020204" pitchFamily="34" charset="0"/>
              <a:cs typeface="Arial" panose="020B0604020202020204" pitchFamily="34" charset="0"/>
            </a:endParaRPr>
          </a:p>
          <a:p>
            <a:pPr marL="177800" indent="-177800">
              <a:lnSpc>
                <a:spcPct val="102000"/>
              </a:lnSpc>
              <a:spcAft>
                <a:spcPts val="1000"/>
              </a:spcAft>
              <a:buSzPct val="100000"/>
              <a:buChar char="•"/>
            </a:pPr>
            <a:r>
              <a:rPr lang="en-US" sz="1400" dirty="0">
                <a:solidFill>
                  <a:srgbClr val="4D4B4C"/>
                </a:solidFill>
                <a:latin typeface="Arial" panose="020B0604020202020204" pitchFamily="34" charset="0"/>
                <a:ea typeface="Arial" pitchFamily="34" charset="-122"/>
                <a:cs typeface="Arial" panose="020B0604020202020204" pitchFamily="34" charset="0"/>
              </a:rPr>
              <a:t>Tumour groups: Brain/CNS, Sarcoma, Urological, Gynaecological and Other</a:t>
            </a:r>
          </a:p>
          <a:p>
            <a:pPr>
              <a:lnSpc>
                <a:spcPct val="102000"/>
              </a:lnSpc>
              <a:spcAft>
                <a:spcPts val="1000"/>
              </a:spcAft>
              <a:buSzPct val="100000"/>
            </a:pPr>
            <a:endParaRPr lang="en-US" sz="1250" dirty="0"/>
          </a:p>
        </p:txBody>
      </p:sp>
      <p:sp>
        <p:nvSpPr>
          <p:cNvPr id="10" name="Shape 8"/>
          <p:cNvSpPr/>
          <p:nvPr/>
        </p:nvSpPr>
        <p:spPr>
          <a:xfrm>
            <a:off x="6263640" y="1691640"/>
            <a:ext cx="5440680" cy="1874520"/>
          </a:xfrm>
          <a:prstGeom prst="roundRect">
            <a:avLst>
              <a:gd name="adj" fmla="val 3902"/>
            </a:avLst>
          </a:prstGeom>
          <a:solidFill>
            <a:srgbClr val="E6F4F1"/>
          </a:solidFill>
          <a:ln/>
          <a:effectLst>
            <a:outerShdw blurRad="88900" dist="38100" dir="5400000" algn="bl" rotWithShape="0">
              <a:srgbClr val="8FA6B8">
                <a:alpha val="32000"/>
              </a:srgbClr>
            </a:outerShdw>
          </a:effectLst>
        </p:spPr>
        <p:txBody>
          <a:bodyPr/>
          <a:lstStyle/>
          <a:p>
            <a:endParaRPr lang="en-GB" dirty="0"/>
          </a:p>
        </p:txBody>
      </p:sp>
      <p:sp>
        <p:nvSpPr>
          <p:cNvPr id="11" name="Text 9"/>
          <p:cNvSpPr txBox="1"/>
          <p:nvPr/>
        </p:nvSpPr>
        <p:spPr>
          <a:xfrm>
            <a:off x="6519672" y="1892808"/>
            <a:ext cx="4928616" cy="310896"/>
          </a:xfrm>
          <a:prstGeom prst="rect">
            <a:avLst/>
          </a:prstGeom>
          <a:noFill/>
          <a:ln/>
        </p:spPr>
        <p:txBody>
          <a:bodyPr wrap="square" lIns="0" tIns="0" rIns="0" bIns="0" rtlCol="0" anchor="ctr"/>
          <a:lstStyle/>
          <a:p>
            <a:pPr marL="0" indent="0">
              <a:buNone/>
            </a:pPr>
            <a:r>
              <a:rPr lang="en-US" sz="1600" b="1" dirty="0">
                <a:solidFill>
                  <a:srgbClr val="00A499"/>
                </a:solidFill>
                <a:latin typeface="Arial" pitchFamily="34" charset="0"/>
                <a:ea typeface="Arial" pitchFamily="34" charset="-122"/>
                <a:cs typeface="Arial" pitchFamily="34" charset="-120"/>
              </a:rPr>
              <a:t>Little or no raw difference</a:t>
            </a:r>
            <a:endParaRPr lang="en-US" sz="1600" dirty="0"/>
          </a:p>
        </p:txBody>
      </p:sp>
      <p:sp>
        <p:nvSpPr>
          <p:cNvPr id="12" name="Text 10"/>
          <p:cNvSpPr txBox="1"/>
          <p:nvPr/>
        </p:nvSpPr>
        <p:spPr>
          <a:xfrm>
            <a:off x="6501087" y="2295144"/>
            <a:ext cx="4984371" cy="1142257"/>
          </a:xfrm>
          <a:prstGeom prst="rect">
            <a:avLst/>
          </a:prstGeom>
          <a:noFill/>
          <a:ln/>
        </p:spPr>
        <p:txBody>
          <a:bodyPr wrap="square" lIns="0" tIns="0" rIns="0" bIns="0" rtlCol="0" anchor="t"/>
          <a:lstStyle/>
          <a:p>
            <a:pPr marL="177800" indent="-177800">
              <a:lnSpc>
                <a:spcPct val="102000"/>
              </a:lnSpc>
              <a:spcAft>
                <a:spcPts val="800"/>
              </a:spcAft>
              <a:buSzPct val="100000"/>
              <a:buChar char="•"/>
            </a:pPr>
            <a:r>
              <a:rPr lang="en-US" sz="1400" dirty="0">
                <a:solidFill>
                  <a:srgbClr val="4D4B4C"/>
                </a:solidFill>
                <a:latin typeface="Arial" pitchFamily="34" charset="0"/>
                <a:ea typeface="Arial" pitchFamily="34" charset="-122"/>
                <a:cs typeface="Arial" pitchFamily="34" charset="-120"/>
              </a:rPr>
              <a:t>No consistent gradient by deprivation (IMD)</a:t>
            </a:r>
            <a:endParaRPr lang="en-US" sz="1400" dirty="0">
              <a:solidFill>
                <a:srgbClr val="4D4B4C"/>
              </a:solidFill>
            </a:endParaRPr>
          </a:p>
          <a:p>
            <a:pPr marL="177800" indent="-177800">
              <a:lnSpc>
                <a:spcPct val="102000"/>
              </a:lnSpc>
              <a:spcAft>
                <a:spcPts val="800"/>
              </a:spcAft>
              <a:buSzPct val="100000"/>
              <a:buChar char="•"/>
            </a:pPr>
            <a:r>
              <a:rPr lang="en-US" sz="1400" dirty="0">
                <a:solidFill>
                  <a:srgbClr val="4D4B4C"/>
                </a:solidFill>
                <a:latin typeface="Arial" pitchFamily="34" charset="0"/>
                <a:ea typeface="Arial" pitchFamily="34" charset="-122"/>
                <a:cs typeface="Arial" pitchFamily="34" charset="-120"/>
              </a:rPr>
              <a:t>Only small, isolated differences at IMD quintiles 3 and 5, not meaningful overall</a:t>
            </a:r>
            <a:endParaRPr lang="en-US" sz="1400" dirty="0">
              <a:solidFill>
                <a:srgbClr val="4D4B4C"/>
              </a:solidFill>
            </a:endParaRPr>
          </a:p>
        </p:txBody>
      </p:sp>
      <p:sp>
        <p:nvSpPr>
          <p:cNvPr id="13" name="Shape 11"/>
          <p:cNvSpPr/>
          <p:nvPr/>
        </p:nvSpPr>
        <p:spPr>
          <a:xfrm>
            <a:off x="6263640" y="3794760"/>
            <a:ext cx="5440680" cy="1874520"/>
          </a:xfrm>
          <a:prstGeom prst="roundRect">
            <a:avLst>
              <a:gd name="adj" fmla="val 3902"/>
            </a:avLst>
          </a:prstGeom>
          <a:solidFill>
            <a:srgbClr val="C9DBF0"/>
          </a:solidFill>
          <a:ln/>
          <a:effectLst>
            <a:outerShdw blurRad="88900" dist="38100" dir="5400000" algn="bl" rotWithShape="0">
              <a:srgbClr val="8FA6B8">
                <a:alpha val="32000"/>
              </a:srgbClr>
            </a:outerShdw>
          </a:effectLst>
        </p:spPr>
        <p:txBody>
          <a:bodyPr/>
          <a:lstStyle/>
          <a:p>
            <a:endParaRPr lang="en-GB" dirty="0"/>
          </a:p>
        </p:txBody>
      </p:sp>
      <p:sp>
        <p:nvSpPr>
          <p:cNvPr id="14" name="Shape 12"/>
          <p:cNvSpPr/>
          <p:nvPr/>
        </p:nvSpPr>
        <p:spPr>
          <a:xfrm>
            <a:off x="6501384" y="3977640"/>
            <a:ext cx="402336" cy="402336"/>
          </a:xfrm>
          <a:prstGeom prst="ellipse">
            <a:avLst/>
          </a:prstGeom>
          <a:solidFill>
            <a:srgbClr val="005EB8"/>
          </a:solidFill>
          <a:ln/>
        </p:spPr>
        <p:txBody>
          <a:bodyPr/>
          <a:lstStyle/>
          <a:p>
            <a:endParaRPr lang="en-GB" dirty="0"/>
          </a:p>
        </p:txBody>
      </p:sp>
      <p:sp>
        <p:nvSpPr>
          <p:cNvPr id="15" name="Text 13"/>
          <p:cNvSpPr txBox="1"/>
          <p:nvPr/>
        </p:nvSpPr>
        <p:spPr>
          <a:xfrm>
            <a:off x="6501384" y="3968496"/>
            <a:ext cx="402336" cy="402336"/>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i</a:t>
            </a:r>
            <a:endParaRPr lang="en-US" sz="1400" dirty="0"/>
          </a:p>
        </p:txBody>
      </p:sp>
      <p:sp>
        <p:nvSpPr>
          <p:cNvPr id="16" name="Text 14"/>
          <p:cNvSpPr txBox="1"/>
          <p:nvPr/>
        </p:nvSpPr>
        <p:spPr>
          <a:xfrm>
            <a:off x="7031736" y="3977640"/>
            <a:ext cx="4434840" cy="402336"/>
          </a:xfrm>
          <a:prstGeom prst="rect">
            <a:avLst/>
          </a:prstGeom>
          <a:noFill/>
          <a:ln/>
        </p:spPr>
        <p:txBody>
          <a:bodyPr wrap="square" lIns="0" tIns="0" rIns="0" bIns="0" rtlCol="0" anchor="ctr"/>
          <a:lstStyle/>
          <a:p>
            <a:pPr marL="0" indent="0">
              <a:buNone/>
            </a:pPr>
            <a:r>
              <a:rPr lang="en-US" sz="1600" b="1" dirty="0">
                <a:solidFill>
                  <a:srgbClr val="005EB8"/>
                </a:solidFill>
                <a:latin typeface="Arial" pitchFamily="34" charset="0"/>
                <a:ea typeface="Arial" pitchFamily="34" charset="-122"/>
                <a:cs typeface="Arial" pitchFamily="34" charset="-120"/>
              </a:rPr>
              <a:t>Read alongside adjustment</a:t>
            </a:r>
            <a:endParaRPr lang="en-US" sz="1600" dirty="0"/>
          </a:p>
        </p:txBody>
      </p:sp>
      <p:sp>
        <p:nvSpPr>
          <p:cNvPr id="17" name="Text 15"/>
          <p:cNvSpPr txBox="1"/>
          <p:nvPr/>
        </p:nvSpPr>
        <p:spPr>
          <a:xfrm>
            <a:off x="6519672" y="4576572"/>
            <a:ext cx="5024628" cy="1097280"/>
          </a:xfrm>
          <a:prstGeom prst="rect">
            <a:avLst/>
          </a:prstGeom>
          <a:noFill/>
          <a:ln/>
        </p:spPr>
        <p:txBody>
          <a:bodyPr wrap="square" lIns="0" tIns="0" rIns="0" bIns="0" rtlCol="0" anchor="t"/>
          <a:lstStyle/>
          <a:p>
            <a:pPr marL="0" indent="0">
              <a:lnSpc>
                <a:spcPct val="108000"/>
              </a:lnSpc>
              <a:buNone/>
            </a:pPr>
            <a:r>
              <a:rPr lang="en-US" sz="1400" dirty="0">
                <a:solidFill>
                  <a:srgbClr val="4D4B4C"/>
                </a:solidFill>
                <a:latin typeface="Arial" pitchFamily="34" charset="0"/>
                <a:ea typeface="Arial" pitchFamily="34" charset="-122"/>
                <a:cs typeface="Arial" pitchFamily="34" charset="-120"/>
              </a:rPr>
              <a:t>These are raw differences. Full subgroup means and 95% CIs are available on request, and non-collapsed subgroup results are available in the published outputs.</a:t>
            </a:r>
            <a:endParaRPr lang="en-US" sz="1400" dirty="0">
              <a:solidFill>
                <a:srgbClr val="4D4B4C"/>
              </a:solidFill>
            </a:endParaRPr>
          </a:p>
        </p:txBody>
      </p:sp>
      <p:sp>
        <p:nvSpPr>
          <p:cNvPr id="18" name="Text 16"/>
          <p:cNvSpPr txBox="1"/>
          <p:nvPr/>
        </p:nvSpPr>
        <p:spPr>
          <a:xfrm>
            <a:off x="457200" y="6473952"/>
            <a:ext cx="8229600" cy="256032"/>
          </a:xfrm>
          <a:prstGeom prst="rect">
            <a:avLst/>
          </a:prstGeom>
          <a:noFill/>
          <a:ln/>
        </p:spPr>
        <p:txBody>
          <a:bodyPr wrap="square" lIns="0" tIns="0" rIns="0" bIns="0" rtlCol="0" anchor="ctr"/>
          <a:lstStyle/>
          <a:p>
            <a:pPr marL="0" indent="0">
              <a:buNone/>
            </a:pPr>
            <a:r>
              <a:rPr lang="en-US" sz="900" dirty="0">
                <a:solidFill>
                  <a:srgbClr val="4C6272"/>
                </a:solidFill>
                <a:latin typeface="Arial" pitchFamily="34" charset="0"/>
                <a:ea typeface="Arial" pitchFamily="34" charset="-122"/>
                <a:cs typeface="Arial" pitchFamily="34" charset="-120"/>
              </a:rPr>
              <a:t>NCPES 2025 Inequalities Analysis  </a:t>
            </a:r>
            <a:endParaRPr lang="en-US" sz="900" dirty="0"/>
          </a:p>
        </p:txBody>
      </p:sp>
      <p:sp>
        <p:nvSpPr>
          <p:cNvPr id="19" name="Text 17"/>
          <p:cNvSpPr txBox="1"/>
          <p:nvPr/>
        </p:nvSpPr>
        <p:spPr>
          <a:xfrm>
            <a:off x="10332720" y="6473952"/>
            <a:ext cx="1371600" cy="256032"/>
          </a:xfrm>
          <a:prstGeom prst="rect">
            <a:avLst/>
          </a:prstGeom>
          <a:noFill/>
          <a:ln/>
        </p:spPr>
        <p:txBody>
          <a:bodyPr wrap="square" lIns="0" tIns="0" rIns="0" bIns="0" rtlCol="0" anchor="ctr"/>
          <a:lstStyle/>
          <a:p>
            <a:pPr marL="0" indent="0" algn="r">
              <a:buNone/>
            </a:pPr>
            <a:r>
              <a:rPr lang="en-US" sz="900" dirty="0">
                <a:solidFill>
                  <a:srgbClr val="4C6272"/>
                </a:solidFill>
                <a:latin typeface="Arial" pitchFamily="34" charset="0"/>
                <a:ea typeface="Arial" pitchFamily="34" charset="-122"/>
                <a:cs typeface="Arial" pitchFamily="34" charset="-120"/>
              </a:rPr>
              <a:t>5 </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457200" y="310896"/>
            <a:ext cx="8686800" cy="274320"/>
          </a:xfrm>
          <a:prstGeom prst="rect">
            <a:avLst/>
          </a:prstGeom>
          <a:noFill/>
          <a:ln/>
        </p:spPr>
        <p:txBody>
          <a:bodyPr wrap="square" lIns="0" tIns="0" rIns="0" bIns="0" rtlCol="0" anchor="ctr"/>
          <a:lstStyle/>
          <a:p>
            <a:pPr marL="0" indent="0">
              <a:buNone/>
            </a:pPr>
            <a:r>
              <a:rPr lang="en-US" sz="1100" b="1" kern="0" spc="150" dirty="0">
                <a:solidFill>
                  <a:srgbClr val="4C6272"/>
                </a:solidFill>
                <a:latin typeface="Arial" panose="020B0604020202020204" pitchFamily="34" charset="0"/>
                <a:ea typeface="Arial" pitchFamily="34" charset="-122"/>
                <a:cs typeface="Arial" panose="020B0604020202020204" pitchFamily="34" charset="0"/>
              </a:rPr>
              <a:t>RESEARCH QUESTION 2  |  UNADJUSTED ANALYSIS</a:t>
            </a:r>
            <a:endParaRPr lang="en-US" sz="1100" dirty="0">
              <a:latin typeface="Arial" panose="020B0604020202020204" pitchFamily="34" charset="0"/>
              <a:cs typeface="Arial" panose="020B0604020202020204" pitchFamily="34" charset="0"/>
            </a:endParaRPr>
          </a:p>
        </p:txBody>
      </p:sp>
      <p:sp>
        <p:nvSpPr>
          <p:cNvPr id="5" name="Text 3"/>
          <p:cNvSpPr txBox="1"/>
          <p:nvPr/>
        </p:nvSpPr>
        <p:spPr>
          <a:xfrm>
            <a:off x="457200" y="603504"/>
            <a:ext cx="10652760" cy="566928"/>
          </a:xfrm>
          <a:prstGeom prst="rect">
            <a:avLst/>
          </a:prstGeom>
          <a:noFill/>
          <a:ln/>
        </p:spPr>
        <p:txBody>
          <a:bodyPr wrap="square" lIns="0" tIns="0" rIns="0" bIns="0" rtlCol="0" anchor="ctr"/>
          <a:lstStyle/>
          <a:p>
            <a:pPr marL="0" indent="0">
              <a:buNone/>
            </a:pPr>
            <a:r>
              <a:rPr lang="en-US" sz="2600" b="1" dirty="0">
                <a:solidFill>
                  <a:srgbClr val="005EB8"/>
                </a:solidFill>
                <a:latin typeface="Arial" panose="020B0604020202020204" pitchFamily="34" charset="0"/>
                <a:ea typeface="Arial" pitchFamily="34" charset="-122"/>
                <a:cs typeface="Arial" panose="020B0604020202020204" pitchFamily="34" charset="0"/>
              </a:rPr>
              <a:t>Have inequalities changed between 2021 and 2025?</a:t>
            </a:r>
            <a:endParaRPr lang="en-US" sz="2600" dirty="0">
              <a:latin typeface="Arial" panose="020B0604020202020204" pitchFamily="34" charset="0"/>
              <a:cs typeface="Arial" panose="020B0604020202020204" pitchFamily="34" charset="0"/>
            </a:endParaRPr>
          </a:p>
        </p:txBody>
      </p:sp>
      <p:sp>
        <p:nvSpPr>
          <p:cNvPr id="6" name="Text 4"/>
          <p:cNvSpPr txBox="1"/>
          <p:nvPr/>
        </p:nvSpPr>
        <p:spPr>
          <a:xfrm>
            <a:off x="457200" y="1170432"/>
            <a:ext cx="11247120" cy="310896"/>
          </a:xfrm>
          <a:prstGeom prst="rect">
            <a:avLst/>
          </a:prstGeom>
          <a:noFill/>
          <a:ln/>
        </p:spPr>
        <p:txBody>
          <a:bodyPr wrap="square" lIns="0" tIns="0" rIns="0" bIns="0" rtlCol="0" anchor="ctr"/>
          <a:lstStyle/>
          <a:p>
            <a:pPr marL="0" indent="0">
              <a:buNone/>
            </a:pPr>
            <a:r>
              <a:rPr lang="en-US" sz="1300" i="1" dirty="0">
                <a:solidFill>
                  <a:srgbClr val="4C6272"/>
                </a:solidFill>
                <a:latin typeface="Arial" pitchFamily="34" charset="0"/>
                <a:ea typeface="Arial" pitchFamily="34" charset="-122"/>
                <a:cs typeface="Arial" pitchFamily="34" charset="-120"/>
              </a:rPr>
              <a:t>Across-year subgroup means compared, with Benjamini–Hochberg correction for multiple testing</a:t>
            </a:r>
            <a:endParaRPr lang="en-US" sz="1300" dirty="0"/>
          </a:p>
        </p:txBody>
      </p:sp>
      <p:sp>
        <p:nvSpPr>
          <p:cNvPr id="7" name="Shape 5"/>
          <p:cNvSpPr/>
          <p:nvPr/>
        </p:nvSpPr>
        <p:spPr>
          <a:xfrm>
            <a:off x="457200" y="1664208"/>
            <a:ext cx="11247120" cy="658368"/>
          </a:xfrm>
          <a:prstGeom prst="roundRect">
            <a:avLst>
              <a:gd name="adj" fmla="val 11111"/>
            </a:avLst>
          </a:prstGeom>
          <a:solidFill>
            <a:srgbClr val="F0F4F5"/>
          </a:solidFill>
          <a:ln/>
          <a:effectLst>
            <a:outerShdw blurRad="88900" dist="38100" dir="5400000" algn="bl" rotWithShape="0">
              <a:srgbClr val="8FA6B8">
                <a:alpha val="32000"/>
              </a:srgbClr>
            </a:outerShdw>
          </a:effectLst>
        </p:spPr>
        <p:txBody>
          <a:bodyPr/>
          <a:lstStyle/>
          <a:p>
            <a:endParaRPr lang="en-GB" dirty="0"/>
          </a:p>
        </p:txBody>
      </p:sp>
      <p:sp>
        <p:nvSpPr>
          <p:cNvPr id="8" name="Text 6"/>
          <p:cNvSpPr txBox="1"/>
          <p:nvPr/>
        </p:nvSpPr>
        <p:spPr>
          <a:xfrm>
            <a:off x="713232" y="1664208"/>
            <a:ext cx="10735056" cy="658368"/>
          </a:xfrm>
          <a:prstGeom prst="rect">
            <a:avLst/>
          </a:prstGeom>
          <a:noFill/>
          <a:ln/>
        </p:spPr>
        <p:txBody>
          <a:bodyPr wrap="square" lIns="0" tIns="0" rIns="0" bIns="0" rtlCol="0" anchor="ctr"/>
          <a:lstStyle/>
          <a:p>
            <a:pPr marL="0" indent="0">
              <a:buNone/>
            </a:pPr>
            <a:r>
              <a:rPr lang="en-US" sz="1350" b="1" dirty="0">
                <a:solidFill>
                  <a:srgbClr val="005EB8"/>
                </a:solidFill>
                <a:latin typeface="Arial" panose="020B0604020202020204" pitchFamily="34" charset="0"/>
                <a:ea typeface="Arial" pitchFamily="34" charset="-122"/>
                <a:cs typeface="Arial" panose="020B0604020202020204" pitchFamily="34" charset="0"/>
              </a:rPr>
              <a:t>Inequalities remain broadly stable.  </a:t>
            </a:r>
            <a:r>
              <a:rPr lang="en-US" sz="1250" dirty="0">
                <a:solidFill>
                  <a:srgbClr val="231F20"/>
                </a:solidFill>
                <a:latin typeface="Arial" panose="020B0604020202020204" pitchFamily="34" charset="0"/>
                <a:ea typeface="Arial" pitchFamily="34" charset="-122"/>
                <a:cs typeface="Arial" panose="020B0604020202020204" pitchFamily="34" charset="0"/>
              </a:rPr>
              <a:t>After correcting for multiple comparisons, the large majority of subgroups show no significant change in experience scores between 2021 and 2025.</a:t>
            </a:r>
            <a:endParaRPr lang="en-US" sz="1350" dirty="0">
              <a:latin typeface="Arial" panose="020B0604020202020204" pitchFamily="34" charset="0"/>
              <a:cs typeface="Arial" panose="020B0604020202020204" pitchFamily="34" charset="0"/>
            </a:endParaRPr>
          </a:p>
        </p:txBody>
      </p:sp>
      <p:sp>
        <p:nvSpPr>
          <p:cNvPr id="9" name="Shape 7"/>
          <p:cNvSpPr/>
          <p:nvPr/>
        </p:nvSpPr>
        <p:spPr>
          <a:xfrm>
            <a:off x="457200" y="2578608"/>
            <a:ext cx="3566160" cy="2514600"/>
          </a:xfrm>
          <a:prstGeom prst="roundRect">
            <a:avLst>
              <a:gd name="adj" fmla="val 2909"/>
            </a:avLst>
          </a:prstGeom>
          <a:solidFill>
            <a:srgbClr val="F0F4F5"/>
          </a:solidFill>
          <a:ln/>
          <a:effectLst>
            <a:outerShdw blurRad="88900" dist="38100" dir="5400000" algn="bl" rotWithShape="0">
              <a:srgbClr val="8FA6B8">
                <a:alpha val="32000"/>
              </a:srgbClr>
            </a:outerShdw>
          </a:effectLst>
        </p:spPr>
        <p:txBody>
          <a:bodyPr/>
          <a:lstStyle/>
          <a:p>
            <a:endParaRPr lang="en-GB" dirty="0">
              <a:latin typeface="Arial" panose="020B0604020202020204" pitchFamily="34" charset="0"/>
              <a:cs typeface="Arial" panose="020B0604020202020204" pitchFamily="34" charset="0"/>
            </a:endParaRPr>
          </a:p>
        </p:txBody>
      </p:sp>
      <p:sp>
        <p:nvSpPr>
          <p:cNvPr id="10" name="Shape 8"/>
          <p:cNvSpPr/>
          <p:nvPr/>
        </p:nvSpPr>
        <p:spPr>
          <a:xfrm>
            <a:off x="713232" y="2816352"/>
            <a:ext cx="512064" cy="512064"/>
          </a:xfrm>
          <a:prstGeom prst="ellipse">
            <a:avLst/>
          </a:prstGeom>
          <a:solidFill>
            <a:srgbClr val="00A499"/>
          </a:solidFill>
          <a:ln/>
        </p:spPr>
        <p:txBody>
          <a:bodyPr/>
          <a:lstStyle/>
          <a:p>
            <a:endParaRPr lang="en-GB" dirty="0">
              <a:latin typeface="Arial" panose="020B0604020202020204" pitchFamily="34" charset="0"/>
              <a:cs typeface="Arial" panose="020B0604020202020204" pitchFamily="34" charset="0"/>
            </a:endParaRPr>
          </a:p>
        </p:txBody>
      </p:sp>
      <p:sp>
        <p:nvSpPr>
          <p:cNvPr id="11" name="Text 9"/>
          <p:cNvSpPr txBox="1"/>
          <p:nvPr/>
        </p:nvSpPr>
        <p:spPr>
          <a:xfrm>
            <a:off x="713232" y="2807208"/>
            <a:ext cx="512064" cy="512064"/>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a:t>
            </a:r>
            <a:endParaRPr lang="en-US" sz="2000" dirty="0">
              <a:latin typeface="Arial" panose="020B0604020202020204" pitchFamily="34" charset="0"/>
              <a:cs typeface="Arial" panose="020B0604020202020204" pitchFamily="34" charset="0"/>
            </a:endParaRPr>
          </a:p>
        </p:txBody>
      </p:sp>
      <p:sp>
        <p:nvSpPr>
          <p:cNvPr id="12" name="Text 10"/>
          <p:cNvSpPr txBox="1"/>
          <p:nvPr/>
        </p:nvSpPr>
        <p:spPr>
          <a:xfrm>
            <a:off x="1325880" y="2816352"/>
            <a:ext cx="2560320" cy="512064"/>
          </a:xfrm>
          <a:prstGeom prst="rect">
            <a:avLst/>
          </a:prstGeom>
          <a:noFill/>
          <a:ln/>
        </p:spPr>
        <p:txBody>
          <a:bodyPr wrap="square" lIns="0" tIns="0" rIns="0" bIns="0" rtlCol="0" anchor="ctr"/>
          <a:lstStyle/>
          <a:p>
            <a:pPr marL="0" indent="0">
              <a:lnSpc>
                <a:spcPct val="98000"/>
              </a:lnSpc>
              <a:buNone/>
            </a:pPr>
            <a:r>
              <a:rPr lang="en-US" sz="1350" b="1" dirty="0">
                <a:solidFill>
                  <a:srgbClr val="00A499"/>
                </a:solidFill>
                <a:latin typeface="Arial" panose="020B0604020202020204" pitchFamily="34" charset="0"/>
                <a:ea typeface="Arial" pitchFamily="34" charset="-122"/>
                <a:cs typeface="Arial" panose="020B0604020202020204" pitchFamily="34" charset="0"/>
              </a:rPr>
              <a:t>Significant improvement</a:t>
            </a:r>
            <a:endParaRPr lang="en-US" sz="1350" dirty="0">
              <a:latin typeface="Arial" panose="020B0604020202020204" pitchFamily="34" charset="0"/>
              <a:cs typeface="Arial" panose="020B0604020202020204" pitchFamily="34" charset="0"/>
            </a:endParaRPr>
          </a:p>
        </p:txBody>
      </p:sp>
      <p:sp>
        <p:nvSpPr>
          <p:cNvPr id="13" name="Text 11"/>
          <p:cNvSpPr txBox="1"/>
          <p:nvPr/>
        </p:nvSpPr>
        <p:spPr>
          <a:xfrm>
            <a:off x="713232" y="3511296"/>
            <a:ext cx="3174900" cy="1463040"/>
          </a:xfrm>
          <a:prstGeom prst="rect">
            <a:avLst/>
          </a:prstGeom>
          <a:noFill/>
          <a:ln/>
        </p:spPr>
        <p:txBody>
          <a:bodyPr wrap="square" lIns="0" tIns="0" rIns="0" bIns="0" rtlCol="0" anchor="t"/>
          <a:lstStyle/>
          <a:p>
            <a:pPr marL="177800" indent="-177800">
              <a:lnSpc>
                <a:spcPct val="102000"/>
              </a:lnSpc>
              <a:spcAft>
                <a:spcPts val="700"/>
              </a:spcAft>
              <a:buSzPct val="100000"/>
              <a:buChar char="•"/>
            </a:pPr>
            <a:r>
              <a:rPr lang="en-US" sz="1150" dirty="0">
                <a:solidFill>
                  <a:srgbClr val="231F20"/>
                </a:solidFill>
                <a:latin typeface="Arial" panose="020B0604020202020204" pitchFamily="34" charset="0"/>
                <a:ea typeface="Arial" pitchFamily="34" charset="-122"/>
                <a:cs typeface="Arial" panose="020B0604020202020204" pitchFamily="34" charset="0"/>
              </a:rPr>
              <a:t>Patients with a learning disability: the one subgroup showing a clear rise in experience since 2021.</a:t>
            </a:r>
            <a:endParaRPr lang="en-US" sz="1150" dirty="0">
              <a:latin typeface="Arial" panose="020B0604020202020204" pitchFamily="34" charset="0"/>
              <a:cs typeface="Arial" panose="020B0604020202020204" pitchFamily="34" charset="0"/>
            </a:endParaRPr>
          </a:p>
        </p:txBody>
      </p:sp>
      <p:sp>
        <p:nvSpPr>
          <p:cNvPr id="14" name="Shape 12"/>
          <p:cNvSpPr/>
          <p:nvPr/>
        </p:nvSpPr>
        <p:spPr>
          <a:xfrm>
            <a:off x="4297680" y="2578608"/>
            <a:ext cx="3566160" cy="2514600"/>
          </a:xfrm>
          <a:prstGeom prst="roundRect">
            <a:avLst>
              <a:gd name="adj" fmla="val 2909"/>
            </a:avLst>
          </a:prstGeom>
          <a:solidFill>
            <a:srgbClr val="F0F4F5"/>
          </a:solidFill>
          <a:ln/>
          <a:effectLst>
            <a:outerShdw blurRad="88900" dist="38100" dir="5400000" algn="bl" rotWithShape="0">
              <a:srgbClr val="8FA6B8">
                <a:alpha val="32000"/>
              </a:srgbClr>
            </a:outerShdw>
          </a:effectLst>
        </p:spPr>
        <p:txBody>
          <a:bodyPr/>
          <a:lstStyle/>
          <a:p>
            <a:endParaRPr lang="en-GB" dirty="0">
              <a:latin typeface="Arial" panose="020B0604020202020204" pitchFamily="34" charset="0"/>
              <a:cs typeface="Arial" panose="020B0604020202020204" pitchFamily="34" charset="0"/>
            </a:endParaRPr>
          </a:p>
        </p:txBody>
      </p:sp>
      <p:sp>
        <p:nvSpPr>
          <p:cNvPr id="15" name="Shape 13"/>
          <p:cNvSpPr/>
          <p:nvPr/>
        </p:nvSpPr>
        <p:spPr>
          <a:xfrm>
            <a:off x="4553712" y="2816352"/>
            <a:ext cx="512064" cy="512064"/>
          </a:xfrm>
          <a:prstGeom prst="ellipse">
            <a:avLst/>
          </a:prstGeom>
          <a:solidFill>
            <a:srgbClr val="4C6272"/>
          </a:solidFill>
          <a:ln/>
        </p:spPr>
        <p:txBody>
          <a:bodyPr/>
          <a:lstStyle/>
          <a:p>
            <a:endParaRPr lang="en-GB" dirty="0">
              <a:latin typeface="Arial" panose="020B0604020202020204" pitchFamily="34" charset="0"/>
              <a:cs typeface="Arial" panose="020B0604020202020204" pitchFamily="34" charset="0"/>
            </a:endParaRPr>
          </a:p>
        </p:txBody>
      </p:sp>
      <p:sp>
        <p:nvSpPr>
          <p:cNvPr id="16" name="Text 14"/>
          <p:cNvSpPr txBox="1"/>
          <p:nvPr/>
        </p:nvSpPr>
        <p:spPr>
          <a:xfrm>
            <a:off x="4553712" y="2807208"/>
            <a:ext cx="512064" cy="512064"/>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a:t>
            </a:r>
            <a:endParaRPr lang="en-US" sz="2000" dirty="0">
              <a:latin typeface="Arial" panose="020B0604020202020204" pitchFamily="34" charset="0"/>
              <a:cs typeface="Arial" panose="020B0604020202020204" pitchFamily="34" charset="0"/>
            </a:endParaRPr>
          </a:p>
        </p:txBody>
      </p:sp>
      <p:sp>
        <p:nvSpPr>
          <p:cNvPr id="17" name="Text 15"/>
          <p:cNvSpPr txBox="1"/>
          <p:nvPr/>
        </p:nvSpPr>
        <p:spPr>
          <a:xfrm>
            <a:off x="5166360" y="2816352"/>
            <a:ext cx="2560320" cy="512064"/>
          </a:xfrm>
          <a:prstGeom prst="rect">
            <a:avLst/>
          </a:prstGeom>
          <a:noFill/>
          <a:ln/>
        </p:spPr>
        <p:txBody>
          <a:bodyPr wrap="square" lIns="0" tIns="0" rIns="0" bIns="0" rtlCol="0" anchor="ctr"/>
          <a:lstStyle/>
          <a:p>
            <a:pPr marL="0" indent="0">
              <a:lnSpc>
                <a:spcPct val="98000"/>
              </a:lnSpc>
              <a:buNone/>
            </a:pPr>
            <a:r>
              <a:rPr lang="en-US" sz="1350" b="1" dirty="0">
                <a:solidFill>
                  <a:srgbClr val="4C6272"/>
                </a:solidFill>
                <a:latin typeface="Arial" panose="020B0604020202020204" pitchFamily="34" charset="0"/>
                <a:ea typeface="Arial" pitchFamily="34" charset="-122"/>
                <a:cs typeface="Arial" panose="020B0604020202020204" pitchFamily="34" charset="0"/>
              </a:rPr>
              <a:t>No significant change</a:t>
            </a:r>
            <a:endParaRPr lang="en-US" sz="1350" dirty="0">
              <a:latin typeface="Arial" panose="020B0604020202020204" pitchFamily="34" charset="0"/>
              <a:cs typeface="Arial" panose="020B0604020202020204" pitchFamily="34" charset="0"/>
            </a:endParaRPr>
          </a:p>
        </p:txBody>
      </p:sp>
      <p:sp>
        <p:nvSpPr>
          <p:cNvPr id="18" name="Text 16"/>
          <p:cNvSpPr txBox="1"/>
          <p:nvPr/>
        </p:nvSpPr>
        <p:spPr>
          <a:xfrm>
            <a:off x="4553712" y="3511296"/>
            <a:ext cx="3054096" cy="1463040"/>
          </a:xfrm>
          <a:prstGeom prst="rect">
            <a:avLst/>
          </a:prstGeom>
          <a:noFill/>
          <a:ln/>
        </p:spPr>
        <p:txBody>
          <a:bodyPr wrap="square" lIns="0" tIns="0" rIns="0" bIns="0" rtlCol="0" anchor="t"/>
          <a:lstStyle/>
          <a:p>
            <a:pPr marL="177800" indent="-177800">
              <a:lnSpc>
                <a:spcPct val="102000"/>
              </a:lnSpc>
              <a:spcAft>
                <a:spcPts val="700"/>
              </a:spcAft>
              <a:buSzPct val="100000"/>
              <a:buChar char="•"/>
            </a:pPr>
            <a:r>
              <a:rPr lang="en-US" sz="1150" dirty="0">
                <a:solidFill>
                  <a:srgbClr val="231F20"/>
                </a:solidFill>
                <a:latin typeface="Arial" panose="020B0604020202020204" pitchFamily="34" charset="0"/>
                <a:ea typeface="Arial" pitchFamily="34" charset="-122"/>
                <a:cs typeface="Arial" panose="020B0604020202020204" pitchFamily="34" charset="0"/>
              </a:rPr>
              <a:t>Almost all other subgroups across ethnicity, ‘which of the following best describes you?’, IMD, long-term conditions, sexual orientation and tumour group show no significant change.</a:t>
            </a:r>
            <a:endParaRPr lang="en-US" sz="1150" dirty="0">
              <a:latin typeface="Arial" panose="020B0604020202020204" pitchFamily="34" charset="0"/>
              <a:cs typeface="Arial" panose="020B0604020202020204" pitchFamily="34" charset="0"/>
            </a:endParaRPr>
          </a:p>
        </p:txBody>
      </p:sp>
      <p:sp>
        <p:nvSpPr>
          <p:cNvPr id="19" name="Shape 17"/>
          <p:cNvSpPr/>
          <p:nvPr/>
        </p:nvSpPr>
        <p:spPr>
          <a:xfrm>
            <a:off x="8138160" y="2578608"/>
            <a:ext cx="3566160" cy="2514600"/>
          </a:xfrm>
          <a:prstGeom prst="roundRect">
            <a:avLst>
              <a:gd name="adj" fmla="val 2909"/>
            </a:avLst>
          </a:prstGeom>
          <a:solidFill>
            <a:srgbClr val="F0F4F5"/>
          </a:solidFill>
          <a:ln/>
          <a:effectLst>
            <a:outerShdw blurRad="88900" dist="38100" dir="5400000" algn="bl" rotWithShape="0">
              <a:srgbClr val="8FA6B8">
                <a:alpha val="32000"/>
              </a:srgbClr>
            </a:outerShdw>
          </a:effectLst>
        </p:spPr>
        <p:txBody>
          <a:bodyPr/>
          <a:lstStyle/>
          <a:p>
            <a:endParaRPr lang="en-GB" dirty="0"/>
          </a:p>
        </p:txBody>
      </p:sp>
      <p:sp>
        <p:nvSpPr>
          <p:cNvPr id="20" name="Shape 18"/>
          <p:cNvSpPr/>
          <p:nvPr/>
        </p:nvSpPr>
        <p:spPr>
          <a:xfrm>
            <a:off x="8394192" y="2816352"/>
            <a:ext cx="512064" cy="512064"/>
          </a:xfrm>
          <a:prstGeom prst="ellipse">
            <a:avLst/>
          </a:prstGeom>
          <a:solidFill>
            <a:srgbClr val="AE2573"/>
          </a:solidFill>
          <a:ln/>
        </p:spPr>
        <p:txBody>
          <a:bodyPr/>
          <a:lstStyle/>
          <a:p>
            <a:endParaRPr lang="en-GB" dirty="0">
              <a:latin typeface="Arial" panose="020B0604020202020204" pitchFamily="34" charset="0"/>
              <a:cs typeface="Arial" panose="020B0604020202020204" pitchFamily="34" charset="0"/>
            </a:endParaRPr>
          </a:p>
        </p:txBody>
      </p:sp>
      <p:sp>
        <p:nvSpPr>
          <p:cNvPr id="21" name="Text 19"/>
          <p:cNvSpPr txBox="1"/>
          <p:nvPr/>
        </p:nvSpPr>
        <p:spPr>
          <a:xfrm>
            <a:off x="8394192" y="2807208"/>
            <a:ext cx="512064" cy="512064"/>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a:t>
            </a:r>
            <a:endParaRPr lang="en-US" sz="2000" dirty="0">
              <a:latin typeface="Arial" panose="020B0604020202020204" pitchFamily="34" charset="0"/>
              <a:cs typeface="Arial" panose="020B0604020202020204" pitchFamily="34" charset="0"/>
            </a:endParaRPr>
          </a:p>
        </p:txBody>
      </p:sp>
      <p:sp>
        <p:nvSpPr>
          <p:cNvPr id="22" name="Text 20"/>
          <p:cNvSpPr txBox="1"/>
          <p:nvPr/>
        </p:nvSpPr>
        <p:spPr>
          <a:xfrm>
            <a:off x="9006840" y="2816352"/>
            <a:ext cx="2560320" cy="512064"/>
          </a:xfrm>
          <a:prstGeom prst="rect">
            <a:avLst/>
          </a:prstGeom>
          <a:noFill/>
          <a:ln/>
        </p:spPr>
        <p:txBody>
          <a:bodyPr wrap="square" lIns="0" tIns="0" rIns="0" bIns="0" rtlCol="0" anchor="ctr"/>
          <a:lstStyle/>
          <a:p>
            <a:pPr marL="0" indent="0">
              <a:lnSpc>
                <a:spcPct val="98000"/>
              </a:lnSpc>
              <a:buNone/>
            </a:pPr>
            <a:r>
              <a:rPr lang="en-US" sz="1350" b="1" dirty="0">
                <a:solidFill>
                  <a:srgbClr val="AE2573"/>
                </a:solidFill>
                <a:latin typeface="Arial" panose="020B0604020202020204" pitchFamily="34" charset="0"/>
                <a:ea typeface="Arial" pitchFamily="34" charset="-122"/>
                <a:cs typeface="Arial" panose="020B0604020202020204" pitchFamily="34" charset="0"/>
              </a:rPr>
              <a:t>Significant decline</a:t>
            </a:r>
            <a:endParaRPr lang="en-US" sz="1350" dirty="0">
              <a:latin typeface="Arial" panose="020B0604020202020204" pitchFamily="34" charset="0"/>
              <a:cs typeface="Arial" panose="020B0604020202020204" pitchFamily="34" charset="0"/>
            </a:endParaRPr>
          </a:p>
        </p:txBody>
      </p:sp>
      <p:sp>
        <p:nvSpPr>
          <p:cNvPr id="23" name="Text 21"/>
          <p:cNvSpPr txBox="1"/>
          <p:nvPr/>
        </p:nvSpPr>
        <p:spPr>
          <a:xfrm>
            <a:off x="8394192" y="3511296"/>
            <a:ext cx="3332875" cy="1463040"/>
          </a:xfrm>
          <a:prstGeom prst="rect">
            <a:avLst/>
          </a:prstGeom>
          <a:noFill/>
          <a:ln/>
        </p:spPr>
        <p:txBody>
          <a:bodyPr wrap="square" lIns="0" tIns="0" rIns="0" bIns="0" rtlCol="0" anchor="t"/>
          <a:lstStyle/>
          <a:p>
            <a:pPr marL="177800" indent="-177800">
              <a:lnSpc>
                <a:spcPct val="102000"/>
              </a:lnSpc>
              <a:spcAft>
                <a:spcPts val="700"/>
              </a:spcAft>
              <a:buSzPct val="100000"/>
              <a:buChar char="•"/>
            </a:pPr>
            <a:r>
              <a:rPr lang="en-US" sz="1150" dirty="0">
                <a:solidFill>
                  <a:srgbClr val="231F20"/>
                </a:solidFill>
                <a:latin typeface="Arial" panose="020B0604020202020204" pitchFamily="34" charset="0"/>
                <a:ea typeface="Arial" pitchFamily="34" charset="-122"/>
                <a:cs typeface="Arial" panose="020B0604020202020204" pitchFamily="34" charset="0"/>
              </a:rPr>
              <a:t>Patients aged 45–64: the one subgroup with a small but significant decrease in overall experience.</a:t>
            </a:r>
            <a:endParaRPr lang="en-US" sz="1150" dirty="0">
              <a:latin typeface="Arial" panose="020B0604020202020204" pitchFamily="34" charset="0"/>
              <a:cs typeface="Arial" panose="020B0604020202020204" pitchFamily="34" charset="0"/>
            </a:endParaRPr>
          </a:p>
        </p:txBody>
      </p:sp>
      <p:sp>
        <p:nvSpPr>
          <p:cNvPr id="24" name="Text 22"/>
          <p:cNvSpPr txBox="1"/>
          <p:nvPr/>
        </p:nvSpPr>
        <p:spPr>
          <a:xfrm>
            <a:off x="457200" y="6473952"/>
            <a:ext cx="8229600" cy="256032"/>
          </a:xfrm>
          <a:prstGeom prst="rect">
            <a:avLst/>
          </a:prstGeom>
          <a:noFill/>
          <a:ln/>
        </p:spPr>
        <p:txBody>
          <a:bodyPr wrap="square" lIns="0" tIns="0" rIns="0" bIns="0" rtlCol="0" anchor="ctr"/>
          <a:lstStyle/>
          <a:p>
            <a:pPr marL="0" indent="0">
              <a:buNone/>
            </a:pPr>
            <a:r>
              <a:rPr lang="en-US" sz="900" dirty="0">
                <a:solidFill>
                  <a:srgbClr val="4C6272"/>
                </a:solidFill>
                <a:latin typeface="Arial" pitchFamily="34" charset="0"/>
                <a:ea typeface="Arial" pitchFamily="34" charset="-122"/>
                <a:cs typeface="Arial" pitchFamily="34" charset="-120"/>
              </a:rPr>
              <a:t>NCPES 2025 Inequalities Analysis</a:t>
            </a:r>
            <a:endParaRPr lang="en-US" sz="900" dirty="0"/>
          </a:p>
        </p:txBody>
      </p:sp>
      <p:sp>
        <p:nvSpPr>
          <p:cNvPr id="25" name="Text 23"/>
          <p:cNvSpPr txBox="1"/>
          <p:nvPr/>
        </p:nvSpPr>
        <p:spPr>
          <a:xfrm>
            <a:off x="10332720" y="6473952"/>
            <a:ext cx="1371600" cy="256032"/>
          </a:xfrm>
          <a:prstGeom prst="rect">
            <a:avLst/>
          </a:prstGeom>
          <a:noFill/>
          <a:ln/>
        </p:spPr>
        <p:txBody>
          <a:bodyPr wrap="square" lIns="0" tIns="0" rIns="0" bIns="0" rtlCol="0" anchor="ctr"/>
          <a:lstStyle/>
          <a:p>
            <a:pPr marL="0" indent="0" algn="r">
              <a:buNone/>
            </a:pPr>
            <a:r>
              <a:rPr lang="en-US" sz="900" dirty="0">
                <a:solidFill>
                  <a:srgbClr val="4C6272"/>
                </a:solidFill>
                <a:latin typeface="Arial" pitchFamily="34" charset="0"/>
                <a:ea typeface="Arial" pitchFamily="34" charset="-122"/>
                <a:cs typeface="Arial" pitchFamily="34" charset="-120"/>
              </a:rPr>
              <a:t>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4B7DFB21-3B16-7950-3A1E-F3245737C8BE}"/>
            </a:ext>
          </a:extLst>
        </p:cNvPr>
        <p:cNvGrpSpPr/>
        <p:nvPr/>
      </p:nvGrpSpPr>
      <p:grpSpPr>
        <a:xfrm>
          <a:off x="0" y="0"/>
          <a:ext cx="0" cy="0"/>
          <a:chOff x="0" y="0"/>
          <a:chExt cx="0" cy="0"/>
        </a:xfrm>
      </p:grpSpPr>
      <p:sp>
        <p:nvSpPr>
          <p:cNvPr id="1466" name="Shape 3">
            <a:extLst>
              <a:ext uri="{FF2B5EF4-FFF2-40B4-BE49-F238E27FC236}">
                <a16:creationId xmlns:a16="http://schemas.microsoft.com/office/drawing/2014/main" id="{0C55A8A5-7D9B-75E4-4168-14809C39437D}"/>
              </a:ext>
            </a:extLst>
          </p:cNvPr>
          <p:cNvSpPr/>
          <p:nvPr/>
        </p:nvSpPr>
        <p:spPr>
          <a:xfrm>
            <a:off x="8119072" y="1537038"/>
            <a:ext cx="3657600" cy="2999932"/>
          </a:xfrm>
          <a:prstGeom prst="roundRect">
            <a:avLst/>
          </a:prstGeom>
          <a:solidFill>
            <a:srgbClr val="005EB8"/>
          </a:solidFill>
          <a:ln w="12700">
            <a:solidFill>
              <a:srgbClr val="005EB8"/>
            </a:solidFill>
            <a:prstDash val="solid"/>
          </a:ln>
        </p:spPr>
        <p:txBody>
          <a:bodyPr/>
          <a:lstStyle/>
          <a:p>
            <a:endParaRPr lang="en-GB" dirty="0"/>
          </a:p>
        </p:txBody>
      </p:sp>
      <p:sp>
        <p:nvSpPr>
          <p:cNvPr id="4" name="Text 2">
            <a:extLst>
              <a:ext uri="{FF2B5EF4-FFF2-40B4-BE49-F238E27FC236}">
                <a16:creationId xmlns:a16="http://schemas.microsoft.com/office/drawing/2014/main" id="{7C3B1367-2D4E-44F1-5459-979854B63A5A}"/>
              </a:ext>
            </a:extLst>
          </p:cNvPr>
          <p:cNvSpPr txBox="1"/>
          <p:nvPr/>
        </p:nvSpPr>
        <p:spPr>
          <a:xfrm>
            <a:off x="457200" y="310896"/>
            <a:ext cx="8686800" cy="274320"/>
          </a:xfrm>
          <a:prstGeom prst="rect">
            <a:avLst/>
          </a:prstGeom>
          <a:noFill/>
          <a:ln/>
        </p:spPr>
        <p:txBody>
          <a:bodyPr wrap="square" lIns="0" tIns="0" rIns="0" bIns="0" rtlCol="0" anchor="ctr"/>
          <a:lstStyle/>
          <a:p>
            <a:pPr marL="0" indent="0">
              <a:buNone/>
            </a:pPr>
            <a:r>
              <a:rPr lang="en-US" sz="1100" b="1" kern="0" spc="150" dirty="0">
                <a:solidFill>
                  <a:srgbClr val="4C6272"/>
                </a:solidFill>
                <a:latin typeface="Arial" panose="020B0604020202020204" pitchFamily="34" charset="0"/>
                <a:ea typeface="Arial" pitchFamily="34" charset="-122"/>
                <a:cs typeface="Arial" panose="020B0604020202020204" pitchFamily="34" charset="0"/>
              </a:rPr>
              <a:t>RESEARCH QUESTION 3  |  ADJUSTED ANALYSIS</a:t>
            </a:r>
            <a:endParaRPr lang="en-US" sz="1100" dirty="0">
              <a:latin typeface="Arial" panose="020B0604020202020204" pitchFamily="34" charset="0"/>
              <a:cs typeface="Arial" panose="020B0604020202020204" pitchFamily="34" charset="0"/>
            </a:endParaRPr>
          </a:p>
        </p:txBody>
      </p:sp>
      <p:sp>
        <p:nvSpPr>
          <p:cNvPr id="5" name="Text 3">
            <a:extLst>
              <a:ext uri="{FF2B5EF4-FFF2-40B4-BE49-F238E27FC236}">
                <a16:creationId xmlns:a16="http://schemas.microsoft.com/office/drawing/2014/main" id="{5E6F4271-6E7F-68B0-31BE-4479ECAA45E2}"/>
              </a:ext>
            </a:extLst>
          </p:cNvPr>
          <p:cNvSpPr txBox="1"/>
          <p:nvPr/>
        </p:nvSpPr>
        <p:spPr>
          <a:xfrm>
            <a:off x="457200" y="603504"/>
            <a:ext cx="10652760" cy="566928"/>
          </a:xfrm>
          <a:prstGeom prst="rect">
            <a:avLst/>
          </a:prstGeom>
          <a:noFill/>
          <a:ln/>
        </p:spPr>
        <p:txBody>
          <a:bodyPr wrap="square" lIns="0" tIns="0" rIns="0" bIns="0" rtlCol="0" anchor="ctr"/>
          <a:lstStyle/>
          <a:p>
            <a:pPr marL="0" indent="0">
              <a:buNone/>
            </a:pPr>
            <a:r>
              <a:rPr lang="en-US" sz="2600" b="1" dirty="0">
                <a:solidFill>
                  <a:srgbClr val="005EB8"/>
                </a:solidFill>
                <a:latin typeface="Arial" panose="020B0604020202020204" pitchFamily="34" charset="0"/>
                <a:ea typeface="Arial" pitchFamily="34" charset="-122"/>
                <a:cs typeface="Arial" panose="020B0604020202020204" pitchFamily="34" charset="0"/>
              </a:rPr>
              <a:t>Do inequalities persist after adjustment?</a:t>
            </a:r>
            <a:endParaRPr lang="en-US" sz="2600" dirty="0">
              <a:latin typeface="Arial" panose="020B0604020202020204" pitchFamily="34" charset="0"/>
              <a:cs typeface="Arial" panose="020B0604020202020204" pitchFamily="34" charset="0"/>
            </a:endParaRPr>
          </a:p>
        </p:txBody>
      </p:sp>
      <p:sp>
        <p:nvSpPr>
          <p:cNvPr id="6" name="Text 4">
            <a:extLst>
              <a:ext uri="{FF2B5EF4-FFF2-40B4-BE49-F238E27FC236}">
                <a16:creationId xmlns:a16="http://schemas.microsoft.com/office/drawing/2014/main" id="{E8C89D61-CFA6-B26C-2962-B75F1CC5ED43}"/>
              </a:ext>
            </a:extLst>
          </p:cNvPr>
          <p:cNvSpPr txBox="1"/>
          <p:nvPr/>
        </p:nvSpPr>
        <p:spPr>
          <a:xfrm>
            <a:off x="408390" y="1042208"/>
            <a:ext cx="11247120" cy="310896"/>
          </a:xfrm>
          <a:prstGeom prst="rect">
            <a:avLst/>
          </a:prstGeom>
          <a:noFill/>
          <a:ln/>
        </p:spPr>
        <p:txBody>
          <a:bodyPr wrap="square" lIns="0" tIns="0" rIns="0" bIns="0" rtlCol="0" anchor="ctr"/>
          <a:lstStyle/>
          <a:p>
            <a:pPr marL="0" indent="0">
              <a:buNone/>
            </a:pPr>
            <a:r>
              <a:rPr lang="en-US" sz="1300" i="1" dirty="0">
                <a:solidFill>
                  <a:srgbClr val="4C6272"/>
                </a:solidFill>
                <a:latin typeface="Arial" panose="020B0604020202020204" pitchFamily="34" charset="0"/>
                <a:ea typeface="Arial" pitchFamily="34" charset="-122"/>
                <a:cs typeface="Arial" panose="020B0604020202020204" pitchFamily="34" charset="0"/>
              </a:rPr>
              <a:t>Multivariable regression on Q59; values are the adjusted difference in score vs each reference group; bars show 95% confidence intervals</a:t>
            </a:r>
            <a:endParaRPr lang="en-US" sz="1300" dirty="0">
              <a:latin typeface="Arial" panose="020B0604020202020204" pitchFamily="34" charset="0"/>
              <a:cs typeface="Arial" panose="020B0604020202020204" pitchFamily="34" charset="0"/>
            </a:endParaRPr>
          </a:p>
        </p:txBody>
      </p:sp>
      <p:sp>
        <p:nvSpPr>
          <p:cNvPr id="8" name="Text 5">
            <a:extLst>
              <a:ext uri="{FF2B5EF4-FFF2-40B4-BE49-F238E27FC236}">
                <a16:creationId xmlns:a16="http://schemas.microsoft.com/office/drawing/2014/main" id="{CD8566FF-E64D-14A4-6BA7-CD5B4E6A4925}"/>
              </a:ext>
            </a:extLst>
          </p:cNvPr>
          <p:cNvSpPr txBox="1"/>
          <p:nvPr/>
        </p:nvSpPr>
        <p:spPr>
          <a:xfrm>
            <a:off x="424691" y="6491608"/>
            <a:ext cx="5189725" cy="366392"/>
          </a:xfrm>
          <a:prstGeom prst="rect">
            <a:avLst/>
          </a:prstGeom>
          <a:noFill/>
          <a:ln/>
        </p:spPr>
        <p:txBody>
          <a:bodyPr wrap="square" lIns="0" tIns="0" rIns="0" bIns="0" rtlCol="0" anchor="ctr"/>
          <a:lstStyle/>
          <a:p>
            <a:pPr marL="0" indent="0">
              <a:buNone/>
            </a:pPr>
            <a:r>
              <a:rPr lang="en-US" sz="900" i="1" dirty="0">
                <a:solidFill>
                  <a:srgbClr val="4C6272"/>
                </a:solidFill>
                <a:latin typeface="Arial" panose="020B0604020202020204" pitchFamily="34" charset="0"/>
                <a:ea typeface="Arial" pitchFamily="34" charset="-122"/>
                <a:cs typeface="Arial" panose="020B0604020202020204" pitchFamily="34" charset="0"/>
              </a:rPr>
              <a:t>Reference groups: White · Female · Age 75+ · least-deprived IMD · 0 LTCs · Straight · Breast.</a:t>
            </a:r>
            <a:endParaRPr lang="en-US" sz="900" dirty="0">
              <a:latin typeface="Arial" panose="020B0604020202020204" pitchFamily="34" charset="0"/>
              <a:cs typeface="Arial" panose="020B0604020202020204" pitchFamily="34" charset="0"/>
            </a:endParaRPr>
          </a:p>
          <a:p>
            <a:pPr marL="0" indent="0">
              <a:buNone/>
            </a:pPr>
            <a:endParaRPr lang="en-US" sz="850" dirty="0"/>
          </a:p>
        </p:txBody>
      </p:sp>
      <p:sp>
        <p:nvSpPr>
          <p:cNvPr id="26" name="Text 23">
            <a:extLst>
              <a:ext uri="{FF2B5EF4-FFF2-40B4-BE49-F238E27FC236}">
                <a16:creationId xmlns:a16="http://schemas.microsoft.com/office/drawing/2014/main" id="{5367D365-9CAF-2062-CB7D-3259302B4B20}"/>
              </a:ext>
            </a:extLst>
          </p:cNvPr>
          <p:cNvSpPr txBox="1"/>
          <p:nvPr/>
        </p:nvSpPr>
        <p:spPr>
          <a:xfrm>
            <a:off x="10230851" y="6373368"/>
            <a:ext cx="1371600" cy="256032"/>
          </a:xfrm>
          <a:prstGeom prst="rect">
            <a:avLst/>
          </a:prstGeom>
          <a:noFill/>
          <a:ln/>
        </p:spPr>
        <p:txBody>
          <a:bodyPr wrap="square" lIns="0" tIns="0" rIns="0" bIns="0" rtlCol="0" anchor="ctr"/>
          <a:lstStyle/>
          <a:p>
            <a:pPr marL="0" indent="0" algn="r">
              <a:buNone/>
            </a:pPr>
            <a:r>
              <a:rPr lang="en-US" sz="900" dirty="0">
                <a:solidFill>
                  <a:srgbClr val="4C6272"/>
                </a:solidFill>
                <a:latin typeface="Arial" pitchFamily="34" charset="0"/>
                <a:ea typeface="Arial" pitchFamily="34" charset="-122"/>
                <a:cs typeface="Arial" pitchFamily="34" charset="-120"/>
              </a:rPr>
              <a:t>7</a:t>
            </a:r>
            <a:endParaRPr lang="en-US" sz="900" dirty="0"/>
          </a:p>
        </p:txBody>
      </p:sp>
      <p:sp>
        <p:nvSpPr>
          <p:cNvPr id="10" name="Shape 75">
            <a:extLst>
              <a:ext uri="{FF2B5EF4-FFF2-40B4-BE49-F238E27FC236}">
                <a16:creationId xmlns:a16="http://schemas.microsoft.com/office/drawing/2014/main" id="{D969CFC3-3FA4-1307-4B64-BC42183F10F0}"/>
              </a:ext>
            </a:extLst>
          </p:cNvPr>
          <p:cNvSpPr/>
          <p:nvPr/>
        </p:nvSpPr>
        <p:spPr>
          <a:xfrm>
            <a:off x="600415" y="2769118"/>
            <a:ext cx="6903720" cy="1"/>
          </a:xfrm>
          <a:prstGeom prst="line">
            <a:avLst/>
          </a:prstGeom>
          <a:noFill/>
          <a:ln w="5715">
            <a:solidFill>
              <a:srgbClr val="E6EAED"/>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 name="Shape 87">
            <a:extLst>
              <a:ext uri="{FF2B5EF4-FFF2-40B4-BE49-F238E27FC236}">
                <a16:creationId xmlns:a16="http://schemas.microsoft.com/office/drawing/2014/main" id="{0830A144-6B65-86C1-B5F4-887654348C15}"/>
              </a:ext>
            </a:extLst>
          </p:cNvPr>
          <p:cNvSpPr/>
          <p:nvPr/>
        </p:nvSpPr>
        <p:spPr>
          <a:xfrm>
            <a:off x="600415" y="2909228"/>
            <a:ext cx="6903720" cy="140110"/>
          </a:xfrm>
          <a:prstGeom prst="rect">
            <a:avLst/>
          </a:prstGeom>
          <a:solidFill>
            <a:srgbClr val="F7F9FA">
              <a:alpha val="95000"/>
            </a:srgbClr>
          </a:solidFill>
          <a:ln w="12700">
            <a:solidFill>
              <a:srgbClr val="F7F9FA">
                <a:alpha val="0"/>
              </a:srgbClr>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 name="Shape 88">
            <a:extLst>
              <a:ext uri="{FF2B5EF4-FFF2-40B4-BE49-F238E27FC236}">
                <a16:creationId xmlns:a16="http://schemas.microsoft.com/office/drawing/2014/main" id="{AAB70343-7412-246D-DEA8-3803CD3F31E9}"/>
              </a:ext>
            </a:extLst>
          </p:cNvPr>
          <p:cNvSpPr/>
          <p:nvPr/>
        </p:nvSpPr>
        <p:spPr>
          <a:xfrm>
            <a:off x="600415" y="3049337"/>
            <a:ext cx="6903720" cy="1"/>
          </a:xfrm>
          <a:prstGeom prst="line">
            <a:avLst/>
          </a:prstGeom>
          <a:noFill/>
          <a:ln w="5715">
            <a:solidFill>
              <a:srgbClr val="E6EAED"/>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6" name="Shape 100">
            <a:extLst>
              <a:ext uri="{FF2B5EF4-FFF2-40B4-BE49-F238E27FC236}">
                <a16:creationId xmlns:a16="http://schemas.microsoft.com/office/drawing/2014/main" id="{E0F7EB67-2344-132A-823E-11D7B0DE2BC2}"/>
              </a:ext>
            </a:extLst>
          </p:cNvPr>
          <p:cNvSpPr/>
          <p:nvPr/>
        </p:nvSpPr>
        <p:spPr>
          <a:xfrm>
            <a:off x="600415" y="3189447"/>
            <a:ext cx="6903720" cy="140110"/>
          </a:xfrm>
          <a:prstGeom prst="rect">
            <a:avLst/>
          </a:prstGeom>
          <a:solidFill>
            <a:srgbClr val="F7F9FA">
              <a:alpha val="95000"/>
            </a:srgbClr>
          </a:solidFill>
          <a:ln w="12700">
            <a:solidFill>
              <a:srgbClr val="F7F9FA">
                <a:alpha val="0"/>
              </a:srgbClr>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8" name="Shape 113">
            <a:extLst>
              <a:ext uri="{FF2B5EF4-FFF2-40B4-BE49-F238E27FC236}">
                <a16:creationId xmlns:a16="http://schemas.microsoft.com/office/drawing/2014/main" id="{FD4252AB-C6A3-A7D2-0782-9376A69604B5}"/>
              </a:ext>
            </a:extLst>
          </p:cNvPr>
          <p:cNvSpPr/>
          <p:nvPr/>
        </p:nvSpPr>
        <p:spPr>
          <a:xfrm>
            <a:off x="600415" y="3469666"/>
            <a:ext cx="6903720" cy="140110"/>
          </a:xfrm>
          <a:prstGeom prst="rect">
            <a:avLst/>
          </a:prstGeom>
          <a:solidFill>
            <a:srgbClr val="F7F9FA">
              <a:alpha val="95000"/>
            </a:srgbClr>
          </a:solidFill>
          <a:ln w="12700">
            <a:solidFill>
              <a:srgbClr val="F7F9FA">
                <a:alpha val="0"/>
              </a:srgbClr>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20" name="Shape 61">
            <a:extLst>
              <a:ext uri="{FF2B5EF4-FFF2-40B4-BE49-F238E27FC236}">
                <a16:creationId xmlns:a16="http://schemas.microsoft.com/office/drawing/2014/main" id="{BD714C20-BFCE-E15A-BCA4-6766F67438C3}"/>
              </a:ext>
            </a:extLst>
          </p:cNvPr>
          <p:cNvSpPr/>
          <p:nvPr/>
        </p:nvSpPr>
        <p:spPr>
          <a:xfrm>
            <a:off x="600415" y="2348789"/>
            <a:ext cx="6903720" cy="140110"/>
          </a:xfrm>
          <a:prstGeom prst="rect">
            <a:avLst/>
          </a:prstGeom>
          <a:solidFill>
            <a:srgbClr val="F7F9FA">
              <a:alpha val="95000"/>
            </a:srgbClr>
          </a:solidFill>
          <a:ln w="12700">
            <a:solidFill>
              <a:srgbClr val="F7F9FA">
                <a:alpha val="0"/>
              </a:srgbClr>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22" name="Shape 62">
            <a:extLst>
              <a:ext uri="{FF2B5EF4-FFF2-40B4-BE49-F238E27FC236}">
                <a16:creationId xmlns:a16="http://schemas.microsoft.com/office/drawing/2014/main" id="{700A4894-49AB-1813-A6AF-2CB3F3E2A65F}"/>
              </a:ext>
            </a:extLst>
          </p:cNvPr>
          <p:cNvSpPr/>
          <p:nvPr/>
        </p:nvSpPr>
        <p:spPr>
          <a:xfrm>
            <a:off x="600415" y="2488899"/>
            <a:ext cx="6903720" cy="1"/>
          </a:xfrm>
          <a:prstGeom prst="line">
            <a:avLst/>
          </a:prstGeom>
          <a:noFill/>
          <a:ln w="5715">
            <a:solidFill>
              <a:srgbClr val="E6EAED"/>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24" name="Shape 35">
            <a:extLst>
              <a:ext uri="{FF2B5EF4-FFF2-40B4-BE49-F238E27FC236}">
                <a16:creationId xmlns:a16="http://schemas.microsoft.com/office/drawing/2014/main" id="{E0018B69-010D-F632-E629-66E78C4B8D0D}"/>
              </a:ext>
            </a:extLst>
          </p:cNvPr>
          <p:cNvSpPr/>
          <p:nvPr/>
        </p:nvSpPr>
        <p:spPr>
          <a:xfrm>
            <a:off x="600415" y="1788350"/>
            <a:ext cx="6903720" cy="140110"/>
          </a:xfrm>
          <a:prstGeom prst="rect">
            <a:avLst/>
          </a:prstGeom>
          <a:solidFill>
            <a:srgbClr val="F7F9FA">
              <a:alpha val="95000"/>
            </a:srgbClr>
          </a:solidFill>
          <a:ln w="12700">
            <a:solidFill>
              <a:srgbClr val="F7F9FA">
                <a:alpha val="0"/>
              </a:srgbClr>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897" name="Shape 22">
            <a:extLst>
              <a:ext uri="{FF2B5EF4-FFF2-40B4-BE49-F238E27FC236}">
                <a16:creationId xmlns:a16="http://schemas.microsoft.com/office/drawing/2014/main" id="{B60836AC-10A6-BAD3-8CC3-326BAB492238}"/>
              </a:ext>
            </a:extLst>
          </p:cNvPr>
          <p:cNvSpPr/>
          <p:nvPr/>
        </p:nvSpPr>
        <p:spPr>
          <a:xfrm>
            <a:off x="600415" y="1508131"/>
            <a:ext cx="6903720" cy="140110"/>
          </a:xfrm>
          <a:prstGeom prst="rect">
            <a:avLst/>
          </a:prstGeom>
          <a:solidFill>
            <a:srgbClr val="F7F9FA">
              <a:alpha val="95000"/>
            </a:srgbClr>
          </a:solidFill>
          <a:ln w="12700">
            <a:solidFill>
              <a:srgbClr val="F7F9FA">
                <a:alpha val="0"/>
              </a:srgbClr>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901" name="Shape 23">
            <a:extLst>
              <a:ext uri="{FF2B5EF4-FFF2-40B4-BE49-F238E27FC236}">
                <a16:creationId xmlns:a16="http://schemas.microsoft.com/office/drawing/2014/main" id="{6F39FE6D-9EB5-B1CD-F7FA-9C2378D1F91B}"/>
              </a:ext>
            </a:extLst>
          </p:cNvPr>
          <p:cNvSpPr/>
          <p:nvPr/>
        </p:nvSpPr>
        <p:spPr>
          <a:xfrm>
            <a:off x="600415" y="1648241"/>
            <a:ext cx="6903720" cy="1"/>
          </a:xfrm>
          <a:prstGeom prst="line">
            <a:avLst/>
          </a:prstGeom>
          <a:noFill/>
          <a:ln w="5715">
            <a:solidFill>
              <a:srgbClr val="E6EAED"/>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905" name="Shape 36">
            <a:extLst>
              <a:ext uri="{FF2B5EF4-FFF2-40B4-BE49-F238E27FC236}">
                <a16:creationId xmlns:a16="http://schemas.microsoft.com/office/drawing/2014/main" id="{9BB6CD7E-9937-1DB7-46FC-E1CB91D9782F}"/>
              </a:ext>
            </a:extLst>
          </p:cNvPr>
          <p:cNvSpPr/>
          <p:nvPr/>
        </p:nvSpPr>
        <p:spPr>
          <a:xfrm>
            <a:off x="600415" y="1928460"/>
            <a:ext cx="6903720" cy="1"/>
          </a:xfrm>
          <a:prstGeom prst="line">
            <a:avLst/>
          </a:prstGeom>
          <a:noFill/>
          <a:ln w="5715">
            <a:solidFill>
              <a:srgbClr val="E6EAED"/>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909" name="Shape 48">
            <a:extLst>
              <a:ext uri="{FF2B5EF4-FFF2-40B4-BE49-F238E27FC236}">
                <a16:creationId xmlns:a16="http://schemas.microsoft.com/office/drawing/2014/main" id="{205F0FAA-3018-5E6C-9482-E5B6CEE27C3A}"/>
              </a:ext>
            </a:extLst>
          </p:cNvPr>
          <p:cNvSpPr/>
          <p:nvPr/>
        </p:nvSpPr>
        <p:spPr>
          <a:xfrm>
            <a:off x="600415" y="2068570"/>
            <a:ext cx="6903720" cy="140110"/>
          </a:xfrm>
          <a:prstGeom prst="rect">
            <a:avLst/>
          </a:prstGeom>
          <a:solidFill>
            <a:srgbClr val="F7F9FA">
              <a:alpha val="95000"/>
            </a:srgbClr>
          </a:solidFill>
          <a:ln w="12700">
            <a:solidFill>
              <a:srgbClr val="F7F9FA">
                <a:alpha val="0"/>
              </a:srgbClr>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913" name="Shape 49">
            <a:extLst>
              <a:ext uri="{FF2B5EF4-FFF2-40B4-BE49-F238E27FC236}">
                <a16:creationId xmlns:a16="http://schemas.microsoft.com/office/drawing/2014/main" id="{89D23ACA-93DC-2E42-08BA-CF438BFAEC1A}"/>
              </a:ext>
            </a:extLst>
          </p:cNvPr>
          <p:cNvSpPr/>
          <p:nvPr/>
        </p:nvSpPr>
        <p:spPr>
          <a:xfrm>
            <a:off x="600415" y="2208679"/>
            <a:ext cx="6903720" cy="1"/>
          </a:xfrm>
          <a:prstGeom prst="line">
            <a:avLst/>
          </a:prstGeom>
          <a:noFill/>
          <a:ln w="5715">
            <a:solidFill>
              <a:srgbClr val="E6EAED"/>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953" name="Shape 12">
            <a:extLst>
              <a:ext uri="{FF2B5EF4-FFF2-40B4-BE49-F238E27FC236}">
                <a16:creationId xmlns:a16="http://schemas.microsoft.com/office/drawing/2014/main" id="{30DC9CEB-B8A8-BE79-C53A-18E5848A6625}"/>
              </a:ext>
            </a:extLst>
          </p:cNvPr>
          <p:cNvSpPr/>
          <p:nvPr/>
        </p:nvSpPr>
        <p:spPr>
          <a:xfrm>
            <a:off x="3184317" y="1508131"/>
            <a:ext cx="1" cy="4343400"/>
          </a:xfrm>
          <a:prstGeom prst="line">
            <a:avLst/>
          </a:prstGeom>
          <a:noFill/>
          <a:ln w="7620">
            <a:solidFill>
              <a:srgbClr val="DDE3E8"/>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959" name="Text 13">
            <a:extLst>
              <a:ext uri="{FF2B5EF4-FFF2-40B4-BE49-F238E27FC236}">
                <a16:creationId xmlns:a16="http://schemas.microsoft.com/office/drawing/2014/main" id="{43947AD2-B5A4-0266-5B30-B2E3C90A9507}"/>
              </a:ext>
            </a:extLst>
          </p:cNvPr>
          <p:cNvSpPr/>
          <p:nvPr/>
        </p:nvSpPr>
        <p:spPr>
          <a:xfrm>
            <a:off x="3001437" y="5888107"/>
            <a:ext cx="365760" cy="164592"/>
          </a:xfrm>
          <a:prstGeom prst="rect">
            <a:avLst/>
          </a:prstGeom>
          <a:noFill/>
          <a:ln/>
        </p:spPr>
        <p:txBody>
          <a:bodyPr wrap="square" lIns="0" tIns="0" rIns="0" bIns="0" rtlCol="0" anchor="ctr"/>
          <a:lstStyle/>
          <a:p>
            <a:pPr marL="0" indent="0" algn="ctr">
              <a:buNone/>
            </a:pPr>
            <a:r>
              <a:rPr lang="en-US" sz="800" dirty="0">
                <a:solidFill>
                  <a:srgbClr val="4C6272"/>
                </a:solidFill>
                <a:latin typeface="Arial" panose="020B0604020202020204" pitchFamily="34" charset="0"/>
                <a:cs typeface="Arial" panose="020B0604020202020204" pitchFamily="34" charset="0"/>
              </a:rPr>
              <a:t>-0.6</a:t>
            </a:r>
            <a:endParaRPr lang="en-US" sz="800" dirty="0">
              <a:latin typeface="Arial" panose="020B0604020202020204" pitchFamily="34" charset="0"/>
              <a:cs typeface="Arial" panose="020B0604020202020204" pitchFamily="34" charset="0"/>
            </a:endParaRPr>
          </a:p>
        </p:txBody>
      </p:sp>
      <p:sp>
        <p:nvSpPr>
          <p:cNvPr id="963" name="Shape 14">
            <a:extLst>
              <a:ext uri="{FF2B5EF4-FFF2-40B4-BE49-F238E27FC236}">
                <a16:creationId xmlns:a16="http://schemas.microsoft.com/office/drawing/2014/main" id="{9DE7B132-3BE7-E64F-BA71-7E8DDFC69AF0}"/>
              </a:ext>
            </a:extLst>
          </p:cNvPr>
          <p:cNvSpPr/>
          <p:nvPr/>
        </p:nvSpPr>
        <p:spPr>
          <a:xfrm>
            <a:off x="4200745" y="1508131"/>
            <a:ext cx="1" cy="4343400"/>
          </a:xfrm>
          <a:prstGeom prst="line">
            <a:avLst/>
          </a:prstGeom>
          <a:noFill/>
          <a:ln w="7620">
            <a:solidFill>
              <a:srgbClr val="DDE3E8"/>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969" name="Text 15">
            <a:extLst>
              <a:ext uri="{FF2B5EF4-FFF2-40B4-BE49-F238E27FC236}">
                <a16:creationId xmlns:a16="http://schemas.microsoft.com/office/drawing/2014/main" id="{957596EC-6477-58CF-167E-778B28A44E18}"/>
              </a:ext>
            </a:extLst>
          </p:cNvPr>
          <p:cNvSpPr/>
          <p:nvPr/>
        </p:nvSpPr>
        <p:spPr>
          <a:xfrm>
            <a:off x="4017865" y="5888107"/>
            <a:ext cx="365760" cy="164592"/>
          </a:xfrm>
          <a:prstGeom prst="rect">
            <a:avLst/>
          </a:prstGeom>
          <a:noFill/>
          <a:ln/>
        </p:spPr>
        <p:txBody>
          <a:bodyPr wrap="square" lIns="0" tIns="0" rIns="0" bIns="0" rtlCol="0" anchor="ctr"/>
          <a:lstStyle/>
          <a:p>
            <a:pPr marL="0" indent="0" algn="ctr">
              <a:buNone/>
            </a:pPr>
            <a:r>
              <a:rPr lang="en-US" sz="800" dirty="0">
                <a:solidFill>
                  <a:srgbClr val="4C6272"/>
                </a:solidFill>
                <a:latin typeface="Arial" panose="020B0604020202020204" pitchFamily="34" charset="0"/>
                <a:cs typeface="Arial" panose="020B0604020202020204" pitchFamily="34" charset="0"/>
              </a:rPr>
              <a:t>-0.4</a:t>
            </a:r>
            <a:endParaRPr lang="en-US" sz="800" dirty="0">
              <a:latin typeface="Arial" panose="020B0604020202020204" pitchFamily="34" charset="0"/>
              <a:cs typeface="Arial" panose="020B0604020202020204" pitchFamily="34" charset="0"/>
            </a:endParaRPr>
          </a:p>
        </p:txBody>
      </p:sp>
      <p:sp>
        <p:nvSpPr>
          <p:cNvPr id="975" name="Shape 16">
            <a:extLst>
              <a:ext uri="{FF2B5EF4-FFF2-40B4-BE49-F238E27FC236}">
                <a16:creationId xmlns:a16="http://schemas.microsoft.com/office/drawing/2014/main" id="{F7A9C145-E176-0844-31A0-990C14E23F18}"/>
              </a:ext>
            </a:extLst>
          </p:cNvPr>
          <p:cNvSpPr/>
          <p:nvPr/>
        </p:nvSpPr>
        <p:spPr>
          <a:xfrm>
            <a:off x="5217172" y="1508131"/>
            <a:ext cx="1" cy="4343400"/>
          </a:xfrm>
          <a:prstGeom prst="line">
            <a:avLst/>
          </a:prstGeom>
          <a:noFill/>
          <a:ln w="7620">
            <a:solidFill>
              <a:srgbClr val="DDE3E8"/>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979" name="Text 17">
            <a:extLst>
              <a:ext uri="{FF2B5EF4-FFF2-40B4-BE49-F238E27FC236}">
                <a16:creationId xmlns:a16="http://schemas.microsoft.com/office/drawing/2014/main" id="{A9704AFD-1E38-B6D2-941D-641B6D96563A}"/>
              </a:ext>
            </a:extLst>
          </p:cNvPr>
          <p:cNvSpPr/>
          <p:nvPr/>
        </p:nvSpPr>
        <p:spPr>
          <a:xfrm>
            <a:off x="5034292" y="5888107"/>
            <a:ext cx="365760" cy="164592"/>
          </a:xfrm>
          <a:prstGeom prst="rect">
            <a:avLst/>
          </a:prstGeom>
          <a:noFill/>
          <a:ln/>
        </p:spPr>
        <p:txBody>
          <a:bodyPr wrap="square" lIns="0" tIns="0" rIns="0" bIns="0" rtlCol="0" anchor="ctr"/>
          <a:lstStyle/>
          <a:p>
            <a:pPr marL="0" indent="0" algn="ctr">
              <a:buNone/>
            </a:pPr>
            <a:r>
              <a:rPr lang="en-US" sz="800" dirty="0">
                <a:solidFill>
                  <a:srgbClr val="4C6272"/>
                </a:solidFill>
                <a:latin typeface="Arial" panose="020B0604020202020204" pitchFamily="34" charset="0"/>
                <a:cs typeface="Arial" panose="020B0604020202020204" pitchFamily="34" charset="0"/>
              </a:rPr>
              <a:t>-0.2</a:t>
            </a:r>
            <a:endParaRPr lang="en-US" sz="800" dirty="0">
              <a:latin typeface="Arial" panose="020B0604020202020204" pitchFamily="34" charset="0"/>
              <a:cs typeface="Arial" panose="020B0604020202020204" pitchFamily="34" charset="0"/>
            </a:endParaRPr>
          </a:p>
        </p:txBody>
      </p:sp>
      <p:sp>
        <p:nvSpPr>
          <p:cNvPr id="983" name="Text 19">
            <a:extLst>
              <a:ext uri="{FF2B5EF4-FFF2-40B4-BE49-F238E27FC236}">
                <a16:creationId xmlns:a16="http://schemas.microsoft.com/office/drawing/2014/main" id="{9504CE6C-E852-760E-5B56-752FB8D81361}"/>
              </a:ext>
            </a:extLst>
          </p:cNvPr>
          <p:cNvSpPr/>
          <p:nvPr/>
        </p:nvSpPr>
        <p:spPr>
          <a:xfrm>
            <a:off x="6050720" y="5888107"/>
            <a:ext cx="365760" cy="164592"/>
          </a:xfrm>
          <a:prstGeom prst="rect">
            <a:avLst/>
          </a:prstGeom>
          <a:noFill/>
          <a:ln/>
        </p:spPr>
        <p:txBody>
          <a:bodyPr wrap="square" lIns="0" tIns="0" rIns="0" bIns="0" rtlCol="0" anchor="ctr"/>
          <a:lstStyle/>
          <a:p>
            <a:pPr marL="0" indent="0" algn="ctr">
              <a:buNone/>
            </a:pPr>
            <a:r>
              <a:rPr lang="en-US" sz="800" dirty="0">
                <a:solidFill>
                  <a:srgbClr val="4C6272"/>
                </a:solidFill>
                <a:latin typeface="Arial" panose="020B0604020202020204" pitchFamily="34" charset="0"/>
                <a:cs typeface="Arial" panose="020B0604020202020204" pitchFamily="34" charset="0"/>
              </a:rPr>
              <a:t>0.0</a:t>
            </a:r>
            <a:endParaRPr lang="en-US" sz="800" dirty="0">
              <a:latin typeface="Arial" panose="020B0604020202020204" pitchFamily="34" charset="0"/>
              <a:cs typeface="Arial" panose="020B0604020202020204" pitchFamily="34" charset="0"/>
            </a:endParaRPr>
          </a:p>
        </p:txBody>
      </p:sp>
      <p:sp>
        <p:nvSpPr>
          <p:cNvPr id="989" name="Shape 20">
            <a:extLst>
              <a:ext uri="{FF2B5EF4-FFF2-40B4-BE49-F238E27FC236}">
                <a16:creationId xmlns:a16="http://schemas.microsoft.com/office/drawing/2014/main" id="{94E0F5ED-86AF-2736-C643-1B12983A5251}"/>
              </a:ext>
            </a:extLst>
          </p:cNvPr>
          <p:cNvSpPr/>
          <p:nvPr/>
        </p:nvSpPr>
        <p:spPr>
          <a:xfrm>
            <a:off x="7250028" y="1508131"/>
            <a:ext cx="1" cy="4343400"/>
          </a:xfrm>
          <a:prstGeom prst="line">
            <a:avLst/>
          </a:prstGeom>
          <a:noFill/>
          <a:ln w="7620">
            <a:solidFill>
              <a:srgbClr val="DDE3E8"/>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995" name="Text 21">
            <a:extLst>
              <a:ext uri="{FF2B5EF4-FFF2-40B4-BE49-F238E27FC236}">
                <a16:creationId xmlns:a16="http://schemas.microsoft.com/office/drawing/2014/main" id="{F9FE08DB-F714-6225-BD3A-F60D3310C8C0}"/>
              </a:ext>
            </a:extLst>
          </p:cNvPr>
          <p:cNvSpPr/>
          <p:nvPr/>
        </p:nvSpPr>
        <p:spPr>
          <a:xfrm>
            <a:off x="7067148" y="5888107"/>
            <a:ext cx="365760" cy="164592"/>
          </a:xfrm>
          <a:prstGeom prst="rect">
            <a:avLst/>
          </a:prstGeom>
          <a:noFill/>
          <a:ln/>
        </p:spPr>
        <p:txBody>
          <a:bodyPr wrap="square" lIns="0" tIns="0" rIns="0" bIns="0" rtlCol="0" anchor="ctr"/>
          <a:lstStyle/>
          <a:p>
            <a:pPr marL="0" indent="0" algn="ctr">
              <a:buNone/>
            </a:pPr>
            <a:r>
              <a:rPr lang="en-US" sz="800" dirty="0">
                <a:solidFill>
                  <a:srgbClr val="4C6272"/>
                </a:solidFill>
                <a:latin typeface="Arial" panose="020B0604020202020204" pitchFamily="34" charset="0"/>
                <a:cs typeface="Arial" panose="020B0604020202020204" pitchFamily="34" charset="0"/>
              </a:rPr>
              <a:t>0.2</a:t>
            </a:r>
            <a:endParaRPr lang="en-US" sz="800" dirty="0">
              <a:latin typeface="Arial" panose="020B0604020202020204" pitchFamily="34" charset="0"/>
              <a:cs typeface="Arial" panose="020B0604020202020204" pitchFamily="34" charset="0"/>
            </a:endParaRPr>
          </a:p>
        </p:txBody>
      </p:sp>
      <p:sp>
        <p:nvSpPr>
          <p:cNvPr id="999" name="Text 24">
            <a:extLst>
              <a:ext uri="{FF2B5EF4-FFF2-40B4-BE49-F238E27FC236}">
                <a16:creationId xmlns:a16="http://schemas.microsoft.com/office/drawing/2014/main" id="{CE3C4E76-3785-039A-E5D0-D316D7C6F545}"/>
              </a:ext>
            </a:extLst>
          </p:cNvPr>
          <p:cNvSpPr/>
          <p:nvPr/>
        </p:nvSpPr>
        <p:spPr>
          <a:xfrm>
            <a:off x="618703" y="1524944"/>
            <a:ext cx="1984248" cy="106483"/>
          </a:xfrm>
          <a:prstGeom prst="rect">
            <a:avLst/>
          </a:prstGeom>
          <a:noFill/>
          <a:ln/>
        </p:spPr>
        <p:txBody>
          <a:bodyPr wrap="square" lIns="0" tIns="0" rIns="0" bIns="0" rtlCol="0" anchor="ctr"/>
          <a:lstStyle/>
          <a:p>
            <a:pPr marL="0" indent="0">
              <a:buNone/>
            </a:pPr>
            <a:r>
              <a:rPr lang="en-US" sz="760" dirty="0">
                <a:solidFill>
                  <a:srgbClr val="17324D"/>
                </a:solidFill>
                <a:latin typeface="Arial" panose="020B0604020202020204" pitchFamily="34" charset="0"/>
                <a:cs typeface="Arial" panose="020B0604020202020204" pitchFamily="34" charset="0"/>
              </a:rPr>
              <a:t>Age 16–44</a:t>
            </a:r>
            <a:endParaRPr lang="en-US" sz="760" dirty="0">
              <a:latin typeface="Arial" panose="020B0604020202020204" pitchFamily="34" charset="0"/>
              <a:cs typeface="Arial" panose="020B0604020202020204" pitchFamily="34" charset="0"/>
            </a:endParaRPr>
          </a:p>
        </p:txBody>
      </p:sp>
      <p:sp>
        <p:nvSpPr>
          <p:cNvPr id="1003" name="Shape 25">
            <a:extLst>
              <a:ext uri="{FF2B5EF4-FFF2-40B4-BE49-F238E27FC236}">
                <a16:creationId xmlns:a16="http://schemas.microsoft.com/office/drawing/2014/main" id="{D75C96E9-8A4E-1AF6-3C38-14496273CBCF}"/>
              </a:ext>
            </a:extLst>
          </p:cNvPr>
          <p:cNvSpPr/>
          <p:nvPr/>
        </p:nvSpPr>
        <p:spPr>
          <a:xfrm>
            <a:off x="2894635" y="1578186"/>
            <a:ext cx="650514" cy="1"/>
          </a:xfrm>
          <a:prstGeom prst="line">
            <a:avLst/>
          </a:prstGeom>
          <a:noFill/>
          <a:ln w="254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009" name="Shape 26">
            <a:extLst>
              <a:ext uri="{FF2B5EF4-FFF2-40B4-BE49-F238E27FC236}">
                <a16:creationId xmlns:a16="http://schemas.microsoft.com/office/drawing/2014/main" id="{14F2A105-E1C7-9E2C-C67D-CB315819BD90}"/>
              </a:ext>
            </a:extLst>
          </p:cNvPr>
          <p:cNvSpPr/>
          <p:nvPr/>
        </p:nvSpPr>
        <p:spPr>
          <a:xfrm>
            <a:off x="2894635" y="1546182"/>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015" name="Shape 27">
            <a:extLst>
              <a:ext uri="{FF2B5EF4-FFF2-40B4-BE49-F238E27FC236}">
                <a16:creationId xmlns:a16="http://schemas.microsoft.com/office/drawing/2014/main" id="{F1E22B6D-4333-1CC0-E60A-8A41D7B5EE5D}"/>
              </a:ext>
            </a:extLst>
          </p:cNvPr>
          <p:cNvSpPr/>
          <p:nvPr/>
        </p:nvSpPr>
        <p:spPr>
          <a:xfrm>
            <a:off x="3545149" y="1546182"/>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019" name="Shape 28">
            <a:extLst>
              <a:ext uri="{FF2B5EF4-FFF2-40B4-BE49-F238E27FC236}">
                <a16:creationId xmlns:a16="http://schemas.microsoft.com/office/drawing/2014/main" id="{CEA7195E-14C4-CA29-DE20-2ED5A27FFA00}"/>
              </a:ext>
            </a:extLst>
          </p:cNvPr>
          <p:cNvSpPr/>
          <p:nvPr/>
        </p:nvSpPr>
        <p:spPr>
          <a:xfrm>
            <a:off x="3178744" y="1537038"/>
            <a:ext cx="82296" cy="82296"/>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023" name="Shape 29">
            <a:extLst>
              <a:ext uri="{FF2B5EF4-FFF2-40B4-BE49-F238E27FC236}">
                <a16:creationId xmlns:a16="http://schemas.microsoft.com/office/drawing/2014/main" id="{ABC8971D-2F05-2868-8521-19204875CB4F}"/>
              </a:ext>
            </a:extLst>
          </p:cNvPr>
          <p:cNvSpPr/>
          <p:nvPr/>
        </p:nvSpPr>
        <p:spPr>
          <a:xfrm>
            <a:off x="600415" y="1788350"/>
            <a:ext cx="6903720" cy="1"/>
          </a:xfrm>
          <a:prstGeom prst="line">
            <a:avLst/>
          </a:prstGeom>
          <a:noFill/>
          <a:ln w="5715">
            <a:solidFill>
              <a:srgbClr val="E6EAED"/>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027" name="Text 30">
            <a:extLst>
              <a:ext uri="{FF2B5EF4-FFF2-40B4-BE49-F238E27FC236}">
                <a16:creationId xmlns:a16="http://schemas.microsoft.com/office/drawing/2014/main" id="{36156324-8010-31E5-B4C4-B8F091991810}"/>
              </a:ext>
            </a:extLst>
          </p:cNvPr>
          <p:cNvSpPr/>
          <p:nvPr/>
        </p:nvSpPr>
        <p:spPr>
          <a:xfrm>
            <a:off x="618703" y="1665054"/>
            <a:ext cx="1984248" cy="106483"/>
          </a:xfrm>
          <a:prstGeom prst="rect">
            <a:avLst/>
          </a:prstGeom>
          <a:noFill/>
          <a:ln/>
        </p:spPr>
        <p:txBody>
          <a:bodyPr wrap="square" lIns="0" tIns="0" rIns="0" bIns="0" rtlCol="0" anchor="ctr"/>
          <a:lstStyle/>
          <a:p>
            <a:pPr marL="0" indent="0">
              <a:buNone/>
            </a:pPr>
            <a:r>
              <a:rPr lang="en-US" sz="760" dirty="0">
                <a:solidFill>
                  <a:srgbClr val="17324D"/>
                </a:solidFill>
                <a:latin typeface="Arial" panose="020B0604020202020204" pitchFamily="34" charset="0"/>
                <a:cs typeface="Arial" panose="020B0604020202020204" pitchFamily="34" charset="0"/>
              </a:rPr>
              <a:t>3+ long-term conditions</a:t>
            </a:r>
            <a:endParaRPr lang="en-US" sz="760" dirty="0">
              <a:latin typeface="Arial" panose="020B0604020202020204" pitchFamily="34" charset="0"/>
              <a:cs typeface="Arial" panose="020B0604020202020204" pitchFamily="34" charset="0"/>
            </a:endParaRPr>
          </a:p>
        </p:txBody>
      </p:sp>
      <p:sp>
        <p:nvSpPr>
          <p:cNvPr id="1031" name="Shape 31">
            <a:extLst>
              <a:ext uri="{FF2B5EF4-FFF2-40B4-BE49-F238E27FC236}">
                <a16:creationId xmlns:a16="http://schemas.microsoft.com/office/drawing/2014/main" id="{44D164BA-37E5-478C-6AD5-B3DE3372390E}"/>
              </a:ext>
            </a:extLst>
          </p:cNvPr>
          <p:cNvSpPr/>
          <p:nvPr/>
        </p:nvSpPr>
        <p:spPr>
          <a:xfrm>
            <a:off x="3850077" y="1718296"/>
            <a:ext cx="391325" cy="1"/>
          </a:xfrm>
          <a:prstGeom prst="line">
            <a:avLst/>
          </a:prstGeom>
          <a:noFill/>
          <a:ln w="254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035" name="Shape 32">
            <a:extLst>
              <a:ext uri="{FF2B5EF4-FFF2-40B4-BE49-F238E27FC236}">
                <a16:creationId xmlns:a16="http://schemas.microsoft.com/office/drawing/2014/main" id="{B06D34CE-F9FA-5599-FFA2-77E21F01B6A0}"/>
              </a:ext>
            </a:extLst>
          </p:cNvPr>
          <p:cNvSpPr/>
          <p:nvPr/>
        </p:nvSpPr>
        <p:spPr>
          <a:xfrm>
            <a:off x="3850077" y="1686292"/>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039" name="Shape 33">
            <a:extLst>
              <a:ext uri="{FF2B5EF4-FFF2-40B4-BE49-F238E27FC236}">
                <a16:creationId xmlns:a16="http://schemas.microsoft.com/office/drawing/2014/main" id="{888877E5-7704-1A23-F1FB-4CB86BCADE68}"/>
              </a:ext>
            </a:extLst>
          </p:cNvPr>
          <p:cNvSpPr/>
          <p:nvPr/>
        </p:nvSpPr>
        <p:spPr>
          <a:xfrm>
            <a:off x="4241402" y="1686292"/>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043" name="Shape 34">
            <a:extLst>
              <a:ext uri="{FF2B5EF4-FFF2-40B4-BE49-F238E27FC236}">
                <a16:creationId xmlns:a16="http://schemas.microsoft.com/office/drawing/2014/main" id="{5AF9B70E-8421-8FFA-BBDD-EE85B3C0BA32}"/>
              </a:ext>
            </a:extLst>
          </p:cNvPr>
          <p:cNvSpPr/>
          <p:nvPr/>
        </p:nvSpPr>
        <p:spPr>
          <a:xfrm>
            <a:off x="4007133" y="1677148"/>
            <a:ext cx="82296" cy="82296"/>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047" name="Text 37">
            <a:extLst>
              <a:ext uri="{FF2B5EF4-FFF2-40B4-BE49-F238E27FC236}">
                <a16:creationId xmlns:a16="http://schemas.microsoft.com/office/drawing/2014/main" id="{339B6290-A731-FC9D-A418-DC71808ABD74}"/>
              </a:ext>
            </a:extLst>
          </p:cNvPr>
          <p:cNvSpPr/>
          <p:nvPr/>
        </p:nvSpPr>
        <p:spPr>
          <a:xfrm>
            <a:off x="618703" y="1805164"/>
            <a:ext cx="1984248" cy="106483"/>
          </a:xfrm>
          <a:prstGeom prst="rect">
            <a:avLst/>
          </a:prstGeom>
          <a:noFill/>
          <a:ln/>
        </p:spPr>
        <p:txBody>
          <a:bodyPr wrap="square" lIns="0" tIns="0" rIns="0" bIns="0" rtlCol="0" anchor="ctr"/>
          <a:lstStyle/>
          <a:p>
            <a:pPr marL="0" indent="0">
              <a:buNone/>
            </a:pPr>
            <a:r>
              <a:rPr lang="en-US" sz="760" dirty="0">
                <a:solidFill>
                  <a:srgbClr val="17324D"/>
                </a:solidFill>
                <a:latin typeface="Arial" panose="020B0604020202020204" pitchFamily="34" charset="0"/>
                <a:cs typeface="Arial" panose="020B0604020202020204" pitchFamily="34" charset="0"/>
              </a:rPr>
              <a:t>Urological</a:t>
            </a:r>
            <a:endParaRPr lang="en-US" sz="760" dirty="0">
              <a:latin typeface="Arial" panose="020B0604020202020204" pitchFamily="34" charset="0"/>
              <a:cs typeface="Arial" panose="020B0604020202020204" pitchFamily="34" charset="0"/>
            </a:endParaRPr>
          </a:p>
        </p:txBody>
      </p:sp>
      <p:sp>
        <p:nvSpPr>
          <p:cNvPr id="1051" name="Shape 38">
            <a:extLst>
              <a:ext uri="{FF2B5EF4-FFF2-40B4-BE49-F238E27FC236}">
                <a16:creationId xmlns:a16="http://schemas.microsoft.com/office/drawing/2014/main" id="{60476F34-DC07-D7E8-3112-2EEF4B30B658}"/>
              </a:ext>
            </a:extLst>
          </p:cNvPr>
          <p:cNvSpPr/>
          <p:nvPr/>
        </p:nvSpPr>
        <p:spPr>
          <a:xfrm>
            <a:off x="4480262" y="1858405"/>
            <a:ext cx="548871" cy="1"/>
          </a:xfrm>
          <a:prstGeom prst="line">
            <a:avLst/>
          </a:prstGeom>
          <a:noFill/>
          <a:ln w="254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055" name="Shape 39">
            <a:extLst>
              <a:ext uri="{FF2B5EF4-FFF2-40B4-BE49-F238E27FC236}">
                <a16:creationId xmlns:a16="http://schemas.microsoft.com/office/drawing/2014/main" id="{D9AB636D-83DF-5677-A060-ECED8AB0A36F}"/>
              </a:ext>
            </a:extLst>
          </p:cNvPr>
          <p:cNvSpPr/>
          <p:nvPr/>
        </p:nvSpPr>
        <p:spPr>
          <a:xfrm>
            <a:off x="4480262" y="1826401"/>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059" name="Shape 40">
            <a:extLst>
              <a:ext uri="{FF2B5EF4-FFF2-40B4-BE49-F238E27FC236}">
                <a16:creationId xmlns:a16="http://schemas.microsoft.com/office/drawing/2014/main" id="{490A0DA6-A0C5-1A90-7CD3-5905A28F126A}"/>
              </a:ext>
            </a:extLst>
          </p:cNvPr>
          <p:cNvSpPr/>
          <p:nvPr/>
        </p:nvSpPr>
        <p:spPr>
          <a:xfrm>
            <a:off x="5029133" y="1826401"/>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063" name="Shape 41">
            <a:extLst>
              <a:ext uri="{FF2B5EF4-FFF2-40B4-BE49-F238E27FC236}">
                <a16:creationId xmlns:a16="http://schemas.microsoft.com/office/drawing/2014/main" id="{2DFEE8DD-B94A-6D16-E03F-F5551E73A608}"/>
              </a:ext>
            </a:extLst>
          </p:cNvPr>
          <p:cNvSpPr/>
          <p:nvPr/>
        </p:nvSpPr>
        <p:spPr>
          <a:xfrm>
            <a:off x="4713550" y="1817257"/>
            <a:ext cx="82296" cy="82296"/>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067" name="Shape 42">
            <a:extLst>
              <a:ext uri="{FF2B5EF4-FFF2-40B4-BE49-F238E27FC236}">
                <a16:creationId xmlns:a16="http://schemas.microsoft.com/office/drawing/2014/main" id="{70D1AB98-3EB8-ABB3-A0AE-CF08C4CF8A3F}"/>
              </a:ext>
            </a:extLst>
          </p:cNvPr>
          <p:cNvSpPr/>
          <p:nvPr/>
        </p:nvSpPr>
        <p:spPr>
          <a:xfrm>
            <a:off x="600415" y="2068570"/>
            <a:ext cx="6903720" cy="1"/>
          </a:xfrm>
          <a:prstGeom prst="line">
            <a:avLst/>
          </a:prstGeom>
          <a:noFill/>
          <a:ln w="5715">
            <a:solidFill>
              <a:srgbClr val="E6EAED"/>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071" name="Text 43">
            <a:extLst>
              <a:ext uri="{FF2B5EF4-FFF2-40B4-BE49-F238E27FC236}">
                <a16:creationId xmlns:a16="http://schemas.microsoft.com/office/drawing/2014/main" id="{3118B8A2-00F1-1046-54DC-5588CECDB0D3}"/>
              </a:ext>
            </a:extLst>
          </p:cNvPr>
          <p:cNvSpPr/>
          <p:nvPr/>
        </p:nvSpPr>
        <p:spPr>
          <a:xfrm>
            <a:off x="618703" y="1945273"/>
            <a:ext cx="1984248" cy="106483"/>
          </a:xfrm>
          <a:prstGeom prst="rect">
            <a:avLst/>
          </a:prstGeom>
          <a:noFill/>
          <a:ln/>
        </p:spPr>
        <p:txBody>
          <a:bodyPr wrap="square" lIns="0" tIns="0" rIns="0" bIns="0" rtlCol="0" anchor="ctr"/>
          <a:lstStyle/>
          <a:p>
            <a:pPr marL="0" indent="0">
              <a:buNone/>
            </a:pPr>
            <a:r>
              <a:rPr lang="en-US" sz="760" dirty="0">
                <a:solidFill>
                  <a:srgbClr val="17324D"/>
                </a:solidFill>
                <a:latin typeface="Arial" panose="020B0604020202020204" pitchFamily="34" charset="0"/>
                <a:cs typeface="Arial" panose="020B0604020202020204" pitchFamily="34" charset="0"/>
              </a:rPr>
              <a:t>Brain / CNS</a:t>
            </a:r>
            <a:endParaRPr lang="en-US" sz="760" dirty="0">
              <a:latin typeface="Arial" panose="020B0604020202020204" pitchFamily="34" charset="0"/>
              <a:cs typeface="Arial" panose="020B0604020202020204" pitchFamily="34" charset="0"/>
            </a:endParaRPr>
          </a:p>
        </p:txBody>
      </p:sp>
      <p:sp>
        <p:nvSpPr>
          <p:cNvPr id="1075" name="Shape 44">
            <a:extLst>
              <a:ext uri="{FF2B5EF4-FFF2-40B4-BE49-F238E27FC236}">
                <a16:creationId xmlns:a16="http://schemas.microsoft.com/office/drawing/2014/main" id="{7F7AB84D-9007-0563-7280-E3A51A5CF50D}"/>
              </a:ext>
            </a:extLst>
          </p:cNvPr>
          <p:cNvSpPr/>
          <p:nvPr/>
        </p:nvSpPr>
        <p:spPr>
          <a:xfrm>
            <a:off x="3834831" y="1998515"/>
            <a:ext cx="2134498" cy="1"/>
          </a:xfrm>
          <a:prstGeom prst="line">
            <a:avLst/>
          </a:prstGeom>
          <a:noFill/>
          <a:ln w="254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079" name="Shape 45">
            <a:extLst>
              <a:ext uri="{FF2B5EF4-FFF2-40B4-BE49-F238E27FC236}">
                <a16:creationId xmlns:a16="http://schemas.microsoft.com/office/drawing/2014/main" id="{3A71FB93-DBF8-4EF0-EC44-AE4DACE596E0}"/>
              </a:ext>
            </a:extLst>
          </p:cNvPr>
          <p:cNvSpPr/>
          <p:nvPr/>
        </p:nvSpPr>
        <p:spPr>
          <a:xfrm>
            <a:off x="3834831" y="1966511"/>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083" name="Shape 46">
            <a:extLst>
              <a:ext uri="{FF2B5EF4-FFF2-40B4-BE49-F238E27FC236}">
                <a16:creationId xmlns:a16="http://schemas.microsoft.com/office/drawing/2014/main" id="{BD31815E-F5EC-D7FD-353D-76468A95FDB6}"/>
              </a:ext>
            </a:extLst>
          </p:cNvPr>
          <p:cNvSpPr/>
          <p:nvPr/>
        </p:nvSpPr>
        <p:spPr>
          <a:xfrm>
            <a:off x="5969329" y="1966511"/>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087" name="Shape 47">
            <a:extLst>
              <a:ext uri="{FF2B5EF4-FFF2-40B4-BE49-F238E27FC236}">
                <a16:creationId xmlns:a16="http://schemas.microsoft.com/office/drawing/2014/main" id="{80A2F830-6A31-B039-9F75-35FDCCD2E3D8}"/>
              </a:ext>
            </a:extLst>
          </p:cNvPr>
          <p:cNvSpPr/>
          <p:nvPr/>
        </p:nvSpPr>
        <p:spPr>
          <a:xfrm>
            <a:off x="4860932" y="1957367"/>
            <a:ext cx="82296" cy="82296"/>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091" name="Text 50">
            <a:extLst>
              <a:ext uri="{FF2B5EF4-FFF2-40B4-BE49-F238E27FC236}">
                <a16:creationId xmlns:a16="http://schemas.microsoft.com/office/drawing/2014/main" id="{509F754F-CB69-32F3-9905-ACD4805D267D}"/>
              </a:ext>
            </a:extLst>
          </p:cNvPr>
          <p:cNvSpPr/>
          <p:nvPr/>
        </p:nvSpPr>
        <p:spPr>
          <a:xfrm>
            <a:off x="618703" y="2085383"/>
            <a:ext cx="1984248" cy="106483"/>
          </a:xfrm>
          <a:prstGeom prst="rect">
            <a:avLst/>
          </a:prstGeom>
          <a:noFill/>
          <a:ln/>
        </p:spPr>
        <p:txBody>
          <a:bodyPr wrap="square" lIns="0" tIns="0" rIns="0" bIns="0" rtlCol="0" anchor="ctr"/>
          <a:lstStyle/>
          <a:p>
            <a:pPr marL="0" indent="0">
              <a:buNone/>
            </a:pPr>
            <a:r>
              <a:rPr lang="en-US" sz="760" dirty="0">
                <a:solidFill>
                  <a:srgbClr val="17324D"/>
                </a:solidFill>
                <a:latin typeface="Arial" panose="020B0604020202020204" pitchFamily="34" charset="0"/>
                <a:cs typeface="Arial" panose="020B0604020202020204" pitchFamily="34" charset="0"/>
              </a:rPr>
              <a:t>Prostate</a:t>
            </a:r>
            <a:endParaRPr lang="en-US" sz="760" dirty="0">
              <a:latin typeface="Arial" panose="020B0604020202020204" pitchFamily="34" charset="0"/>
              <a:cs typeface="Arial" panose="020B0604020202020204" pitchFamily="34" charset="0"/>
            </a:endParaRPr>
          </a:p>
        </p:txBody>
      </p:sp>
      <p:sp>
        <p:nvSpPr>
          <p:cNvPr id="1095" name="Shape 51">
            <a:extLst>
              <a:ext uri="{FF2B5EF4-FFF2-40B4-BE49-F238E27FC236}">
                <a16:creationId xmlns:a16="http://schemas.microsoft.com/office/drawing/2014/main" id="{EB78CF05-C912-61C0-38F8-FA879D00535F}"/>
              </a:ext>
            </a:extLst>
          </p:cNvPr>
          <p:cNvSpPr/>
          <p:nvPr/>
        </p:nvSpPr>
        <p:spPr>
          <a:xfrm>
            <a:off x="4683548" y="2138625"/>
            <a:ext cx="508214" cy="1"/>
          </a:xfrm>
          <a:prstGeom prst="line">
            <a:avLst/>
          </a:prstGeom>
          <a:noFill/>
          <a:ln w="254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099" name="Shape 52">
            <a:extLst>
              <a:ext uri="{FF2B5EF4-FFF2-40B4-BE49-F238E27FC236}">
                <a16:creationId xmlns:a16="http://schemas.microsoft.com/office/drawing/2014/main" id="{1F4AC33B-71C4-2F68-7948-E5E3E8B3369D}"/>
              </a:ext>
            </a:extLst>
          </p:cNvPr>
          <p:cNvSpPr/>
          <p:nvPr/>
        </p:nvSpPr>
        <p:spPr>
          <a:xfrm>
            <a:off x="4683548" y="2106621"/>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103" name="Shape 53">
            <a:extLst>
              <a:ext uri="{FF2B5EF4-FFF2-40B4-BE49-F238E27FC236}">
                <a16:creationId xmlns:a16="http://schemas.microsoft.com/office/drawing/2014/main" id="{9AFB219A-26C0-76CB-B205-6F5275271189}"/>
              </a:ext>
            </a:extLst>
          </p:cNvPr>
          <p:cNvSpPr/>
          <p:nvPr/>
        </p:nvSpPr>
        <p:spPr>
          <a:xfrm>
            <a:off x="5191762" y="2106621"/>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107" name="Shape 54">
            <a:extLst>
              <a:ext uri="{FF2B5EF4-FFF2-40B4-BE49-F238E27FC236}">
                <a16:creationId xmlns:a16="http://schemas.microsoft.com/office/drawing/2014/main" id="{7649A26B-E26F-FF71-96BE-EE58EDA92C30}"/>
              </a:ext>
            </a:extLst>
          </p:cNvPr>
          <p:cNvSpPr/>
          <p:nvPr/>
        </p:nvSpPr>
        <p:spPr>
          <a:xfrm>
            <a:off x="4896507" y="2097477"/>
            <a:ext cx="82296" cy="82296"/>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111" name="Shape 55">
            <a:extLst>
              <a:ext uri="{FF2B5EF4-FFF2-40B4-BE49-F238E27FC236}">
                <a16:creationId xmlns:a16="http://schemas.microsoft.com/office/drawing/2014/main" id="{AB4089BD-0CD7-F822-1AF0-6609E8D2A3AF}"/>
              </a:ext>
            </a:extLst>
          </p:cNvPr>
          <p:cNvSpPr/>
          <p:nvPr/>
        </p:nvSpPr>
        <p:spPr>
          <a:xfrm>
            <a:off x="600415" y="2348789"/>
            <a:ext cx="6903720" cy="1"/>
          </a:xfrm>
          <a:prstGeom prst="line">
            <a:avLst/>
          </a:prstGeom>
          <a:noFill/>
          <a:ln w="5715">
            <a:solidFill>
              <a:srgbClr val="E6EAED"/>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115" name="Text 56">
            <a:extLst>
              <a:ext uri="{FF2B5EF4-FFF2-40B4-BE49-F238E27FC236}">
                <a16:creationId xmlns:a16="http://schemas.microsoft.com/office/drawing/2014/main" id="{8E4EFA13-3459-4BF1-E8F3-D0BBD055BB08}"/>
              </a:ext>
            </a:extLst>
          </p:cNvPr>
          <p:cNvSpPr/>
          <p:nvPr/>
        </p:nvSpPr>
        <p:spPr>
          <a:xfrm>
            <a:off x="618703" y="2225493"/>
            <a:ext cx="1984248" cy="106483"/>
          </a:xfrm>
          <a:prstGeom prst="rect">
            <a:avLst/>
          </a:prstGeom>
          <a:noFill/>
          <a:ln/>
        </p:spPr>
        <p:txBody>
          <a:bodyPr wrap="square" lIns="0" tIns="0" rIns="0" bIns="0" rtlCol="0" anchor="ctr"/>
          <a:lstStyle/>
          <a:p>
            <a:pPr marL="0" indent="0">
              <a:buNone/>
            </a:pPr>
            <a:r>
              <a:rPr lang="en-US" sz="760" dirty="0">
                <a:solidFill>
                  <a:srgbClr val="17324D"/>
                </a:solidFill>
                <a:latin typeface="Arial" panose="020B0604020202020204" pitchFamily="34" charset="0"/>
                <a:cs typeface="Arial" panose="020B0604020202020204" pitchFamily="34" charset="0"/>
              </a:rPr>
              <a:t>Age 45–64</a:t>
            </a:r>
            <a:endParaRPr lang="en-US" sz="760" dirty="0">
              <a:latin typeface="Arial" panose="020B0604020202020204" pitchFamily="34" charset="0"/>
              <a:cs typeface="Arial" panose="020B0604020202020204" pitchFamily="34" charset="0"/>
            </a:endParaRPr>
          </a:p>
        </p:txBody>
      </p:sp>
      <p:sp>
        <p:nvSpPr>
          <p:cNvPr id="1119" name="Shape 57">
            <a:extLst>
              <a:ext uri="{FF2B5EF4-FFF2-40B4-BE49-F238E27FC236}">
                <a16:creationId xmlns:a16="http://schemas.microsoft.com/office/drawing/2014/main" id="{331F181C-0197-2E1D-EFE6-5F4695CC402F}"/>
              </a:ext>
            </a:extLst>
          </p:cNvPr>
          <p:cNvSpPr/>
          <p:nvPr/>
        </p:nvSpPr>
        <p:spPr>
          <a:xfrm>
            <a:off x="4795355" y="2278734"/>
            <a:ext cx="310010" cy="1"/>
          </a:xfrm>
          <a:prstGeom prst="line">
            <a:avLst/>
          </a:prstGeom>
          <a:noFill/>
          <a:ln w="254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123" name="Shape 58">
            <a:extLst>
              <a:ext uri="{FF2B5EF4-FFF2-40B4-BE49-F238E27FC236}">
                <a16:creationId xmlns:a16="http://schemas.microsoft.com/office/drawing/2014/main" id="{210BC825-993A-A455-DB74-54B0F3F759CB}"/>
              </a:ext>
            </a:extLst>
          </p:cNvPr>
          <p:cNvSpPr/>
          <p:nvPr/>
        </p:nvSpPr>
        <p:spPr>
          <a:xfrm>
            <a:off x="4795355" y="2246730"/>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127" name="Shape 59">
            <a:extLst>
              <a:ext uri="{FF2B5EF4-FFF2-40B4-BE49-F238E27FC236}">
                <a16:creationId xmlns:a16="http://schemas.microsoft.com/office/drawing/2014/main" id="{55574C0A-B2FF-A348-C981-F42797C1A086}"/>
              </a:ext>
            </a:extLst>
          </p:cNvPr>
          <p:cNvSpPr/>
          <p:nvPr/>
        </p:nvSpPr>
        <p:spPr>
          <a:xfrm>
            <a:off x="5105365" y="2246730"/>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131" name="Shape 60">
            <a:extLst>
              <a:ext uri="{FF2B5EF4-FFF2-40B4-BE49-F238E27FC236}">
                <a16:creationId xmlns:a16="http://schemas.microsoft.com/office/drawing/2014/main" id="{C9948245-8B51-ECE2-7B93-F1D88C837E4B}"/>
              </a:ext>
            </a:extLst>
          </p:cNvPr>
          <p:cNvSpPr/>
          <p:nvPr/>
        </p:nvSpPr>
        <p:spPr>
          <a:xfrm>
            <a:off x="4911753" y="2237586"/>
            <a:ext cx="82296" cy="82296"/>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135" name="Text 63">
            <a:extLst>
              <a:ext uri="{FF2B5EF4-FFF2-40B4-BE49-F238E27FC236}">
                <a16:creationId xmlns:a16="http://schemas.microsoft.com/office/drawing/2014/main" id="{12AEFEE0-D5B2-3138-8F35-087DBE65FF9A}"/>
              </a:ext>
            </a:extLst>
          </p:cNvPr>
          <p:cNvSpPr/>
          <p:nvPr/>
        </p:nvSpPr>
        <p:spPr>
          <a:xfrm>
            <a:off x="618703" y="2365602"/>
            <a:ext cx="1984248" cy="106483"/>
          </a:xfrm>
          <a:prstGeom prst="rect">
            <a:avLst/>
          </a:prstGeom>
          <a:noFill/>
          <a:ln/>
        </p:spPr>
        <p:txBody>
          <a:bodyPr wrap="square" lIns="0" tIns="0" rIns="0" bIns="0" rtlCol="0" anchor="ctr"/>
          <a:lstStyle/>
          <a:p>
            <a:pPr marL="0" indent="0">
              <a:buNone/>
            </a:pPr>
            <a:r>
              <a:rPr lang="en-US" sz="760" dirty="0">
                <a:solidFill>
                  <a:srgbClr val="17324D"/>
                </a:solidFill>
                <a:latin typeface="Arial" panose="020B0604020202020204" pitchFamily="34" charset="0"/>
                <a:cs typeface="Arial" panose="020B0604020202020204" pitchFamily="34" charset="0"/>
              </a:rPr>
              <a:t>Sarcoma</a:t>
            </a:r>
            <a:endParaRPr lang="en-US" sz="760" dirty="0">
              <a:latin typeface="Arial" panose="020B0604020202020204" pitchFamily="34" charset="0"/>
              <a:cs typeface="Arial" panose="020B0604020202020204" pitchFamily="34" charset="0"/>
            </a:endParaRPr>
          </a:p>
        </p:txBody>
      </p:sp>
      <p:sp>
        <p:nvSpPr>
          <p:cNvPr id="1139" name="Shape 64">
            <a:extLst>
              <a:ext uri="{FF2B5EF4-FFF2-40B4-BE49-F238E27FC236}">
                <a16:creationId xmlns:a16="http://schemas.microsoft.com/office/drawing/2014/main" id="{DD0034AA-7E6C-A0B2-331A-578C91F05D7D}"/>
              </a:ext>
            </a:extLst>
          </p:cNvPr>
          <p:cNvSpPr/>
          <p:nvPr/>
        </p:nvSpPr>
        <p:spPr>
          <a:xfrm>
            <a:off x="4261730" y="2418844"/>
            <a:ext cx="1397588" cy="1"/>
          </a:xfrm>
          <a:prstGeom prst="line">
            <a:avLst/>
          </a:prstGeom>
          <a:noFill/>
          <a:ln w="254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143" name="Shape 65">
            <a:extLst>
              <a:ext uri="{FF2B5EF4-FFF2-40B4-BE49-F238E27FC236}">
                <a16:creationId xmlns:a16="http://schemas.microsoft.com/office/drawing/2014/main" id="{47FC0313-CB03-2303-4653-604F499A0856}"/>
              </a:ext>
            </a:extLst>
          </p:cNvPr>
          <p:cNvSpPr/>
          <p:nvPr/>
        </p:nvSpPr>
        <p:spPr>
          <a:xfrm>
            <a:off x="4261730" y="2386840"/>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147" name="Shape 66">
            <a:extLst>
              <a:ext uri="{FF2B5EF4-FFF2-40B4-BE49-F238E27FC236}">
                <a16:creationId xmlns:a16="http://schemas.microsoft.com/office/drawing/2014/main" id="{54D2602E-F96D-0D80-4B22-FF53E698E234}"/>
              </a:ext>
            </a:extLst>
          </p:cNvPr>
          <p:cNvSpPr/>
          <p:nvPr/>
        </p:nvSpPr>
        <p:spPr>
          <a:xfrm>
            <a:off x="5659319" y="2386840"/>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151" name="Shape 67">
            <a:extLst>
              <a:ext uri="{FF2B5EF4-FFF2-40B4-BE49-F238E27FC236}">
                <a16:creationId xmlns:a16="http://schemas.microsoft.com/office/drawing/2014/main" id="{36C0CEFA-9610-AE7F-002A-097A763E924D}"/>
              </a:ext>
            </a:extLst>
          </p:cNvPr>
          <p:cNvSpPr/>
          <p:nvPr/>
        </p:nvSpPr>
        <p:spPr>
          <a:xfrm>
            <a:off x="4916835" y="2377696"/>
            <a:ext cx="82296" cy="82296"/>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154" name="Shape 68">
            <a:extLst>
              <a:ext uri="{FF2B5EF4-FFF2-40B4-BE49-F238E27FC236}">
                <a16:creationId xmlns:a16="http://schemas.microsoft.com/office/drawing/2014/main" id="{E7DCB1BA-48EB-7A00-D6FF-9E36AEB0C228}"/>
              </a:ext>
            </a:extLst>
          </p:cNvPr>
          <p:cNvSpPr/>
          <p:nvPr/>
        </p:nvSpPr>
        <p:spPr>
          <a:xfrm>
            <a:off x="600415" y="2629008"/>
            <a:ext cx="6903720" cy="1"/>
          </a:xfrm>
          <a:prstGeom prst="line">
            <a:avLst/>
          </a:prstGeom>
          <a:noFill/>
          <a:ln w="5715">
            <a:solidFill>
              <a:srgbClr val="E6EAED"/>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156" name="Text 69">
            <a:extLst>
              <a:ext uri="{FF2B5EF4-FFF2-40B4-BE49-F238E27FC236}">
                <a16:creationId xmlns:a16="http://schemas.microsoft.com/office/drawing/2014/main" id="{30B906E0-CA74-2825-2994-A78938781C51}"/>
              </a:ext>
            </a:extLst>
          </p:cNvPr>
          <p:cNvSpPr/>
          <p:nvPr/>
        </p:nvSpPr>
        <p:spPr>
          <a:xfrm>
            <a:off x="618703" y="2505712"/>
            <a:ext cx="1984248" cy="106483"/>
          </a:xfrm>
          <a:prstGeom prst="rect">
            <a:avLst/>
          </a:prstGeom>
          <a:noFill/>
          <a:ln/>
        </p:spPr>
        <p:txBody>
          <a:bodyPr wrap="square" lIns="0" tIns="0" rIns="0" bIns="0" rtlCol="0" anchor="ctr"/>
          <a:lstStyle/>
          <a:p>
            <a:pPr marL="0" indent="0">
              <a:buNone/>
            </a:pPr>
            <a:r>
              <a:rPr lang="en-US" sz="760" dirty="0">
                <a:solidFill>
                  <a:srgbClr val="17324D"/>
                </a:solidFill>
                <a:latin typeface="Arial" panose="020B0604020202020204" pitchFamily="34" charset="0"/>
                <a:cs typeface="Arial" panose="020B0604020202020204" pitchFamily="34" charset="0"/>
              </a:rPr>
              <a:t>Other tumour</a:t>
            </a:r>
            <a:endParaRPr lang="en-US" sz="760" dirty="0">
              <a:latin typeface="Arial" panose="020B0604020202020204" pitchFamily="34" charset="0"/>
              <a:cs typeface="Arial" panose="020B0604020202020204" pitchFamily="34" charset="0"/>
            </a:endParaRPr>
          </a:p>
        </p:txBody>
      </p:sp>
      <p:sp>
        <p:nvSpPr>
          <p:cNvPr id="1158" name="Shape 70">
            <a:extLst>
              <a:ext uri="{FF2B5EF4-FFF2-40B4-BE49-F238E27FC236}">
                <a16:creationId xmlns:a16="http://schemas.microsoft.com/office/drawing/2014/main" id="{9901284C-26CA-AB5C-EA6E-26D2F323A4D4}"/>
              </a:ext>
            </a:extLst>
          </p:cNvPr>
          <p:cNvSpPr/>
          <p:nvPr/>
        </p:nvSpPr>
        <p:spPr>
          <a:xfrm>
            <a:off x="4815683" y="2558954"/>
            <a:ext cx="467557" cy="1"/>
          </a:xfrm>
          <a:prstGeom prst="line">
            <a:avLst/>
          </a:prstGeom>
          <a:noFill/>
          <a:ln w="254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160" name="Shape 71">
            <a:extLst>
              <a:ext uri="{FF2B5EF4-FFF2-40B4-BE49-F238E27FC236}">
                <a16:creationId xmlns:a16="http://schemas.microsoft.com/office/drawing/2014/main" id="{9B8C5218-2019-B1D1-4C75-CAB204DBDE69}"/>
              </a:ext>
            </a:extLst>
          </p:cNvPr>
          <p:cNvSpPr/>
          <p:nvPr/>
        </p:nvSpPr>
        <p:spPr>
          <a:xfrm>
            <a:off x="4815683" y="2526950"/>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162" name="Shape 72">
            <a:extLst>
              <a:ext uri="{FF2B5EF4-FFF2-40B4-BE49-F238E27FC236}">
                <a16:creationId xmlns:a16="http://schemas.microsoft.com/office/drawing/2014/main" id="{11E935FB-BC7F-5A60-9990-606F0B03A332}"/>
              </a:ext>
            </a:extLst>
          </p:cNvPr>
          <p:cNvSpPr/>
          <p:nvPr/>
        </p:nvSpPr>
        <p:spPr>
          <a:xfrm>
            <a:off x="5283240" y="2526950"/>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164" name="Shape 73">
            <a:extLst>
              <a:ext uri="{FF2B5EF4-FFF2-40B4-BE49-F238E27FC236}">
                <a16:creationId xmlns:a16="http://schemas.microsoft.com/office/drawing/2014/main" id="{6B5B5111-3B45-63DB-FB99-C334959DD9C2}"/>
              </a:ext>
            </a:extLst>
          </p:cNvPr>
          <p:cNvSpPr/>
          <p:nvPr/>
        </p:nvSpPr>
        <p:spPr>
          <a:xfrm>
            <a:off x="5008314" y="2517806"/>
            <a:ext cx="82296" cy="82296"/>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166" name="Shape 74">
            <a:extLst>
              <a:ext uri="{FF2B5EF4-FFF2-40B4-BE49-F238E27FC236}">
                <a16:creationId xmlns:a16="http://schemas.microsoft.com/office/drawing/2014/main" id="{4D33F617-CEE0-EE42-BB81-C6235422B511}"/>
              </a:ext>
            </a:extLst>
          </p:cNvPr>
          <p:cNvSpPr/>
          <p:nvPr/>
        </p:nvSpPr>
        <p:spPr>
          <a:xfrm>
            <a:off x="600415" y="2629008"/>
            <a:ext cx="6903720" cy="140110"/>
          </a:xfrm>
          <a:prstGeom prst="rect">
            <a:avLst/>
          </a:prstGeom>
          <a:solidFill>
            <a:srgbClr val="F7F9FA">
              <a:alpha val="95000"/>
            </a:srgbClr>
          </a:solidFill>
          <a:ln w="12700">
            <a:solidFill>
              <a:srgbClr val="F7F9FA">
                <a:alpha val="0"/>
              </a:srgbClr>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168" name="Text 76">
            <a:extLst>
              <a:ext uri="{FF2B5EF4-FFF2-40B4-BE49-F238E27FC236}">
                <a16:creationId xmlns:a16="http://schemas.microsoft.com/office/drawing/2014/main" id="{7623EE53-464C-2992-B4CB-355C7751970D}"/>
              </a:ext>
            </a:extLst>
          </p:cNvPr>
          <p:cNvSpPr/>
          <p:nvPr/>
        </p:nvSpPr>
        <p:spPr>
          <a:xfrm>
            <a:off x="618703" y="2645822"/>
            <a:ext cx="1984248" cy="106483"/>
          </a:xfrm>
          <a:prstGeom prst="rect">
            <a:avLst/>
          </a:prstGeom>
          <a:noFill/>
          <a:ln/>
        </p:spPr>
        <p:txBody>
          <a:bodyPr wrap="square" lIns="0" tIns="0" rIns="0" bIns="0" rtlCol="0" anchor="ctr"/>
          <a:lstStyle/>
          <a:p>
            <a:pPr marL="0" indent="0">
              <a:buNone/>
            </a:pPr>
            <a:r>
              <a:rPr lang="en-US" sz="760" dirty="0">
                <a:solidFill>
                  <a:srgbClr val="17324D"/>
                </a:solidFill>
                <a:latin typeface="Arial" panose="020B0604020202020204" pitchFamily="34" charset="0"/>
                <a:cs typeface="Arial" panose="020B0604020202020204" pitchFamily="34" charset="0"/>
              </a:rPr>
              <a:t>2 long-term conditions</a:t>
            </a:r>
            <a:endParaRPr lang="en-US" sz="760" dirty="0">
              <a:latin typeface="Arial" panose="020B0604020202020204" pitchFamily="34" charset="0"/>
              <a:cs typeface="Arial" panose="020B0604020202020204" pitchFamily="34" charset="0"/>
            </a:endParaRPr>
          </a:p>
        </p:txBody>
      </p:sp>
      <p:sp>
        <p:nvSpPr>
          <p:cNvPr id="1170" name="Shape 77">
            <a:extLst>
              <a:ext uri="{FF2B5EF4-FFF2-40B4-BE49-F238E27FC236}">
                <a16:creationId xmlns:a16="http://schemas.microsoft.com/office/drawing/2014/main" id="{AF34869B-9FEE-6AB7-B6AC-4775C2B1E897}"/>
              </a:ext>
            </a:extLst>
          </p:cNvPr>
          <p:cNvSpPr/>
          <p:nvPr/>
        </p:nvSpPr>
        <p:spPr>
          <a:xfrm>
            <a:off x="4902080" y="2699063"/>
            <a:ext cx="335421" cy="1"/>
          </a:xfrm>
          <a:prstGeom prst="line">
            <a:avLst/>
          </a:prstGeom>
          <a:noFill/>
          <a:ln w="254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172" name="Shape 78">
            <a:extLst>
              <a:ext uri="{FF2B5EF4-FFF2-40B4-BE49-F238E27FC236}">
                <a16:creationId xmlns:a16="http://schemas.microsoft.com/office/drawing/2014/main" id="{6DD24873-78F6-D4E6-CC74-9DC1B0206215}"/>
              </a:ext>
            </a:extLst>
          </p:cNvPr>
          <p:cNvSpPr/>
          <p:nvPr/>
        </p:nvSpPr>
        <p:spPr>
          <a:xfrm>
            <a:off x="4902080" y="2667059"/>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174" name="Shape 79">
            <a:extLst>
              <a:ext uri="{FF2B5EF4-FFF2-40B4-BE49-F238E27FC236}">
                <a16:creationId xmlns:a16="http://schemas.microsoft.com/office/drawing/2014/main" id="{C7D7ACA0-BAB9-1F8A-B368-B5131F5F06CD}"/>
              </a:ext>
            </a:extLst>
          </p:cNvPr>
          <p:cNvSpPr/>
          <p:nvPr/>
        </p:nvSpPr>
        <p:spPr>
          <a:xfrm>
            <a:off x="5237501" y="2667059"/>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176" name="Shape 80">
            <a:extLst>
              <a:ext uri="{FF2B5EF4-FFF2-40B4-BE49-F238E27FC236}">
                <a16:creationId xmlns:a16="http://schemas.microsoft.com/office/drawing/2014/main" id="{3262E8DB-15CF-AB6E-E2AB-720669FE5A2C}"/>
              </a:ext>
            </a:extLst>
          </p:cNvPr>
          <p:cNvSpPr/>
          <p:nvPr/>
        </p:nvSpPr>
        <p:spPr>
          <a:xfrm>
            <a:off x="5028642" y="2657915"/>
            <a:ext cx="82296" cy="82296"/>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178" name="Shape 81">
            <a:extLst>
              <a:ext uri="{FF2B5EF4-FFF2-40B4-BE49-F238E27FC236}">
                <a16:creationId xmlns:a16="http://schemas.microsoft.com/office/drawing/2014/main" id="{ACC68893-1C8D-7AB8-79B1-573F8A1E4802}"/>
              </a:ext>
            </a:extLst>
          </p:cNvPr>
          <p:cNvSpPr/>
          <p:nvPr/>
        </p:nvSpPr>
        <p:spPr>
          <a:xfrm>
            <a:off x="600415" y="2909228"/>
            <a:ext cx="6903720" cy="1"/>
          </a:xfrm>
          <a:prstGeom prst="line">
            <a:avLst/>
          </a:prstGeom>
          <a:noFill/>
          <a:ln w="5715">
            <a:solidFill>
              <a:srgbClr val="E6EAED"/>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180" name="Text 82">
            <a:extLst>
              <a:ext uri="{FF2B5EF4-FFF2-40B4-BE49-F238E27FC236}">
                <a16:creationId xmlns:a16="http://schemas.microsoft.com/office/drawing/2014/main" id="{7A9AA074-FFAF-935E-C367-F92FCFED3830}"/>
              </a:ext>
            </a:extLst>
          </p:cNvPr>
          <p:cNvSpPr/>
          <p:nvPr/>
        </p:nvSpPr>
        <p:spPr>
          <a:xfrm>
            <a:off x="618703" y="2785931"/>
            <a:ext cx="1984248" cy="106483"/>
          </a:xfrm>
          <a:prstGeom prst="rect">
            <a:avLst/>
          </a:prstGeom>
          <a:noFill/>
          <a:ln/>
        </p:spPr>
        <p:txBody>
          <a:bodyPr wrap="square" lIns="0" tIns="0" rIns="0" bIns="0" rtlCol="0" anchor="ctr"/>
          <a:lstStyle/>
          <a:p>
            <a:pPr marL="0" indent="0">
              <a:buNone/>
            </a:pPr>
            <a:r>
              <a:rPr lang="en-US" sz="760" dirty="0">
                <a:solidFill>
                  <a:srgbClr val="17324D"/>
                </a:solidFill>
                <a:latin typeface="Arial" panose="020B0604020202020204" pitchFamily="34" charset="0"/>
                <a:cs typeface="Arial" panose="020B0604020202020204" pitchFamily="34" charset="0"/>
              </a:rPr>
              <a:t>Asian</a:t>
            </a:r>
            <a:endParaRPr lang="en-US" sz="760" dirty="0">
              <a:latin typeface="Arial" panose="020B0604020202020204" pitchFamily="34" charset="0"/>
              <a:cs typeface="Arial" panose="020B0604020202020204" pitchFamily="34" charset="0"/>
            </a:endParaRPr>
          </a:p>
        </p:txBody>
      </p:sp>
      <p:sp>
        <p:nvSpPr>
          <p:cNvPr id="1182" name="Shape 83">
            <a:extLst>
              <a:ext uri="{FF2B5EF4-FFF2-40B4-BE49-F238E27FC236}">
                <a16:creationId xmlns:a16="http://schemas.microsoft.com/office/drawing/2014/main" id="{811AFA6A-BB5F-7468-E3E9-311D30F509FB}"/>
              </a:ext>
            </a:extLst>
          </p:cNvPr>
          <p:cNvSpPr/>
          <p:nvPr/>
        </p:nvSpPr>
        <p:spPr>
          <a:xfrm>
            <a:off x="4739451" y="2839173"/>
            <a:ext cx="686089" cy="1"/>
          </a:xfrm>
          <a:prstGeom prst="line">
            <a:avLst/>
          </a:prstGeom>
          <a:noFill/>
          <a:ln w="254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184" name="Shape 84">
            <a:extLst>
              <a:ext uri="{FF2B5EF4-FFF2-40B4-BE49-F238E27FC236}">
                <a16:creationId xmlns:a16="http://schemas.microsoft.com/office/drawing/2014/main" id="{F1F5E9A9-B2BA-396A-1C0E-AF1E95FBF39D}"/>
              </a:ext>
            </a:extLst>
          </p:cNvPr>
          <p:cNvSpPr/>
          <p:nvPr/>
        </p:nvSpPr>
        <p:spPr>
          <a:xfrm>
            <a:off x="4739451" y="2807169"/>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186" name="Shape 85">
            <a:extLst>
              <a:ext uri="{FF2B5EF4-FFF2-40B4-BE49-F238E27FC236}">
                <a16:creationId xmlns:a16="http://schemas.microsoft.com/office/drawing/2014/main" id="{6CCA71E9-92E8-7638-5156-965C5F9E92B6}"/>
              </a:ext>
            </a:extLst>
          </p:cNvPr>
          <p:cNvSpPr/>
          <p:nvPr/>
        </p:nvSpPr>
        <p:spPr>
          <a:xfrm>
            <a:off x="5425540" y="2807169"/>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188" name="Shape 86">
            <a:extLst>
              <a:ext uri="{FF2B5EF4-FFF2-40B4-BE49-F238E27FC236}">
                <a16:creationId xmlns:a16="http://schemas.microsoft.com/office/drawing/2014/main" id="{F8DAACA5-C187-621F-D142-1B60CE1041DD}"/>
              </a:ext>
            </a:extLst>
          </p:cNvPr>
          <p:cNvSpPr/>
          <p:nvPr/>
        </p:nvSpPr>
        <p:spPr>
          <a:xfrm>
            <a:off x="5038807" y="2798025"/>
            <a:ext cx="82296" cy="82296"/>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190" name="Text 89">
            <a:extLst>
              <a:ext uri="{FF2B5EF4-FFF2-40B4-BE49-F238E27FC236}">
                <a16:creationId xmlns:a16="http://schemas.microsoft.com/office/drawing/2014/main" id="{32C2EFA0-EDFC-8BD9-7134-6F9070A1A04F}"/>
              </a:ext>
            </a:extLst>
          </p:cNvPr>
          <p:cNvSpPr/>
          <p:nvPr/>
        </p:nvSpPr>
        <p:spPr>
          <a:xfrm>
            <a:off x="618703" y="2926041"/>
            <a:ext cx="1984248" cy="106483"/>
          </a:xfrm>
          <a:prstGeom prst="rect">
            <a:avLst/>
          </a:prstGeom>
          <a:noFill/>
          <a:ln/>
        </p:spPr>
        <p:txBody>
          <a:bodyPr wrap="square" lIns="0" tIns="0" rIns="0" bIns="0" rtlCol="0" anchor="ctr"/>
          <a:lstStyle/>
          <a:p>
            <a:pPr marL="0" indent="0">
              <a:buNone/>
            </a:pPr>
            <a:r>
              <a:rPr lang="en-US" sz="760" dirty="0">
                <a:solidFill>
                  <a:srgbClr val="17324D"/>
                </a:solidFill>
                <a:latin typeface="Arial" panose="020B0604020202020204" pitchFamily="34" charset="0"/>
                <a:cs typeface="Arial" panose="020B0604020202020204" pitchFamily="34" charset="0"/>
              </a:rPr>
              <a:t>LTC not given</a:t>
            </a:r>
            <a:endParaRPr lang="en-US" sz="760" dirty="0">
              <a:latin typeface="Arial" panose="020B0604020202020204" pitchFamily="34" charset="0"/>
              <a:cs typeface="Arial" panose="020B0604020202020204" pitchFamily="34" charset="0"/>
            </a:endParaRPr>
          </a:p>
        </p:txBody>
      </p:sp>
      <p:sp>
        <p:nvSpPr>
          <p:cNvPr id="1192" name="Shape 90">
            <a:extLst>
              <a:ext uri="{FF2B5EF4-FFF2-40B4-BE49-F238E27FC236}">
                <a16:creationId xmlns:a16="http://schemas.microsoft.com/office/drawing/2014/main" id="{7DF1E663-3266-4E9B-9176-AEF986FB57D3}"/>
              </a:ext>
            </a:extLst>
          </p:cNvPr>
          <p:cNvSpPr/>
          <p:nvPr/>
        </p:nvSpPr>
        <p:spPr>
          <a:xfrm>
            <a:off x="4861423" y="2979283"/>
            <a:ext cx="741992" cy="1"/>
          </a:xfrm>
          <a:prstGeom prst="line">
            <a:avLst/>
          </a:prstGeom>
          <a:noFill/>
          <a:ln w="254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194" name="Shape 91">
            <a:extLst>
              <a:ext uri="{FF2B5EF4-FFF2-40B4-BE49-F238E27FC236}">
                <a16:creationId xmlns:a16="http://schemas.microsoft.com/office/drawing/2014/main" id="{3A37A58F-BA30-F5E1-723F-DA72EEE85EC9}"/>
              </a:ext>
            </a:extLst>
          </p:cNvPr>
          <p:cNvSpPr/>
          <p:nvPr/>
        </p:nvSpPr>
        <p:spPr>
          <a:xfrm>
            <a:off x="4861423" y="2947279"/>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196" name="Shape 92">
            <a:extLst>
              <a:ext uri="{FF2B5EF4-FFF2-40B4-BE49-F238E27FC236}">
                <a16:creationId xmlns:a16="http://schemas.microsoft.com/office/drawing/2014/main" id="{A56FBF54-8C7C-3D12-12DA-FAEBE4A330B8}"/>
              </a:ext>
            </a:extLst>
          </p:cNvPr>
          <p:cNvSpPr/>
          <p:nvPr/>
        </p:nvSpPr>
        <p:spPr>
          <a:xfrm>
            <a:off x="5603415" y="2947279"/>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198" name="Shape 93">
            <a:extLst>
              <a:ext uri="{FF2B5EF4-FFF2-40B4-BE49-F238E27FC236}">
                <a16:creationId xmlns:a16="http://schemas.microsoft.com/office/drawing/2014/main" id="{9A82B311-5596-5E49-832A-33477706537F}"/>
              </a:ext>
            </a:extLst>
          </p:cNvPr>
          <p:cNvSpPr/>
          <p:nvPr/>
        </p:nvSpPr>
        <p:spPr>
          <a:xfrm>
            <a:off x="5191271" y="2938135"/>
            <a:ext cx="82296" cy="82296"/>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00" name="Shape 94">
            <a:extLst>
              <a:ext uri="{FF2B5EF4-FFF2-40B4-BE49-F238E27FC236}">
                <a16:creationId xmlns:a16="http://schemas.microsoft.com/office/drawing/2014/main" id="{5760FDC0-AB98-CC23-725C-6DA4DEF9E203}"/>
              </a:ext>
            </a:extLst>
          </p:cNvPr>
          <p:cNvSpPr/>
          <p:nvPr/>
        </p:nvSpPr>
        <p:spPr>
          <a:xfrm>
            <a:off x="600415" y="3189447"/>
            <a:ext cx="6903720" cy="1"/>
          </a:xfrm>
          <a:prstGeom prst="line">
            <a:avLst/>
          </a:prstGeom>
          <a:noFill/>
          <a:ln w="5715">
            <a:solidFill>
              <a:srgbClr val="E6EAED"/>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02" name="Text 95">
            <a:extLst>
              <a:ext uri="{FF2B5EF4-FFF2-40B4-BE49-F238E27FC236}">
                <a16:creationId xmlns:a16="http://schemas.microsoft.com/office/drawing/2014/main" id="{B9DDC91F-EFE8-2506-A5C7-060BA918BFEA}"/>
              </a:ext>
            </a:extLst>
          </p:cNvPr>
          <p:cNvSpPr/>
          <p:nvPr/>
        </p:nvSpPr>
        <p:spPr>
          <a:xfrm>
            <a:off x="618703" y="3066151"/>
            <a:ext cx="1984248" cy="106483"/>
          </a:xfrm>
          <a:prstGeom prst="rect">
            <a:avLst/>
          </a:prstGeom>
          <a:noFill/>
          <a:ln/>
        </p:spPr>
        <p:txBody>
          <a:bodyPr wrap="square" lIns="0" tIns="0" rIns="0" bIns="0" rtlCol="0" anchor="ctr"/>
          <a:lstStyle/>
          <a:p>
            <a:pPr marL="0" indent="0">
              <a:buNone/>
            </a:pPr>
            <a:r>
              <a:rPr lang="en-US" sz="760" dirty="0">
                <a:solidFill>
                  <a:srgbClr val="17324D"/>
                </a:solidFill>
                <a:latin typeface="Arial" panose="020B0604020202020204" pitchFamily="34" charset="0"/>
                <a:cs typeface="Arial" panose="020B0604020202020204" pitchFamily="34" charset="0"/>
              </a:rPr>
              <a:t>Male</a:t>
            </a:r>
            <a:endParaRPr lang="en-US" sz="760" dirty="0">
              <a:latin typeface="Arial" panose="020B0604020202020204" pitchFamily="34" charset="0"/>
              <a:cs typeface="Arial" panose="020B0604020202020204" pitchFamily="34" charset="0"/>
            </a:endParaRPr>
          </a:p>
        </p:txBody>
      </p:sp>
      <p:sp>
        <p:nvSpPr>
          <p:cNvPr id="1204" name="Shape 96">
            <a:extLst>
              <a:ext uri="{FF2B5EF4-FFF2-40B4-BE49-F238E27FC236}">
                <a16:creationId xmlns:a16="http://schemas.microsoft.com/office/drawing/2014/main" id="{7A366AEF-8A67-4555-10B0-F69620C6CB75}"/>
              </a:ext>
            </a:extLst>
          </p:cNvPr>
          <p:cNvSpPr/>
          <p:nvPr/>
        </p:nvSpPr>
        <p:spPr>
          <a:xfrm>
            <a:off x="7021332" y="3119392"/>
            <a:ext cx="299846" cy="1"/>
          </a:xfrm>
          <a:prstGeom prst="line">
            <a:avLst/>
          </a:prstGeom>
          <a:noFill/>
          <a:ln w="2540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06" name="Shape 97">
            <a:extLst>
              <a:ext uri="{FF2B5EF4-FFF2-40B4-BE49-F238E27FC236}">
                <a16:creationId xmlns:a16="http://schemas.microsoft.com/office/drawing/2014/main" id="{1EA3A8EA-5ACC-ED60-1850-816DFA3F3D85}"/>
              </a:ext>
            </a:extLst>
          </p:cNvPr>
          <p:cNvSpPr/>
          <p:nvPr/>
        </p:nvSpPr>
        <p:spPr>
          <a:xfrm>
            <a:off x="7021332" y="3087388"/>
            <a:ext cx="1" cy="64008"/>
          </a:xfrm>
          <a:prstGeom prst="line">
            <a:avLst/>
          </a:prstGeom>
          <a:noFill/>
          <a:ln w="1270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08" name="Shape 98">
            <a:extLst>
              <a:ext uri="{FF2B5EF4-FFF2-40B4-BE49-F238E27FC236}">
                <a16:creationId xmlns:a16="http://schemas.microsoft.com/office/drawing/2014/main" id="{551AA2C2-458A-A06B-27B8-9D2A8FB419B6}"/>
              </a:ext>
            </a:extLst>
          </p:cNvPr>
          <p:cNvSpPr/>
          <p:nvPr/>
        </p:nvSpPr>
        <p:spPr>
          <a:xfrm>
            <a:off x="7321178" y="3087388"/>
            <a:ext cx="1" cy="64008"/>
          </a:xfrm>
          <a:prstGeom prst="line">
            <a:avLst/>
          </a:prstGeom>
          <a:noFill/>
          <a:ln w="1270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10" name="Shape 99">
            <a:extLst>
              <a:ext uri="{FF2B5EF4-FFF2-40B4-BE49-F238E27FC236}">
                <a16:creationId xmlns:a16="http://schemas.microsoft.com/office/drawing/2014/main" id="{B7E35216-281C-FDCC-E441-31ADEB9E917D}"/>
              </a:ext>
            </a:extLst>
          </p:cNvPr>
          <p:cNvSpPr/>
          <p:nvPr/>
        </p:nvSpPr>
        <p:spPr>
          <a:xfrm>
            <a:off x="7132648" y="3078244"/>
            <a:ext cx="82296" cy="82296"/>
          </a:xfrm>
          <a:prstGeom prst="ellipse">
            <a:avLst/>
          </a:prstGeom>
          <a:solidFill>
            <a:srgbClr val="007F3B"/>
          </a:solidFill>
          <a:ln w="1270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12" name="Shape 101">
            <a:extLst>
              <a:ext uri="{FF2B5EF4-FFF2-40B4-BE49-F238E27FC236}">
                <a16:creationId xmlns:a16="http://schemas.microsoft.com/office/drawing/2014/main" id="{58E481F7-81BE-5611-34D9-50E8BC303CA1}"/>
              </a:ext>
            </a:extLst>
          </p:cNvPr>
          <p:cNvSpPr/>
          <p:nvPr/>
        </p:nvSpPr>
        <p:spPr>
          <a:xfrm>
            <a:off x="600415" y="3329557"/>
            <a:ext cx="6903720" cy="1"/>
          </a:xfrm>
          <a:prstGeom prst="line">
            <a:avLst/>
          </a:prstGeom>
          <a:noFill/>
          <a:ln w="5715">
            <a:solidFill>
              <a:srgbClr val="E6EAED"/>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14" name="Text 102">
            <a:extLst>
              <a:ext uri="{FF2B5EF4-FFF2-40B4-BE49-F238E27FC236}">
                <a16:creationId xmlns:a16="http://schemas.microsoft.com/office/drawing/2014/main" id="{F55D2139-FCCC-3570-70F1-C2DEED48AE17}"/>
              </a:ext>
            </a:extLst>
          </p:cNvPr>
          <p:cNvSpPr/>
          <p:nvPr/>
        </p:nvSpPr>
        <p:spPr>
          <a:xfrm>
            <a:off x="618703" y="3206260"/>
            <a:ext cx="1984248" cy="106483"/>
          </a:xfrm>
          <a:prstGeom prst="rect">
            <a:avLst/>
          </a:prstGeom>
          <a:noFill/>
          <a:ln/>
        </p:spPr>
        <p:txBody>
          <a:bodyPr wrap="square" lIns="0" tIns="0" rIns="0" bIns="0" rtlCol="0" anchor="ctr"/>
          <a:lstStyle/>
          <a:p>
            <a:pPr marL="0" indent="0">
              <a:buNone/>
            </a:pPr>
            <a:r>
              <a:rPr lang="en-US" sz="760" dirty="0">
                <a:solidFill>
                  <a:srgbClr val="17324D"/>
                </a:solidFill>
                <a:latin typeface="Arial" panose="020B0604020202020204" pitchFamily="34" charset="0"/>
                <a:cs typeface="Arial" panose="020B0604020202020204" pitchFamily="34" charset="0"/>
              </a:rPr>
              <a:t>Upper gastrointestinal</a:t>
            </a:r>
            <a:endParaRPr lang="en-US" sz="760" dirty="0">
              <a:latin typeface="Arial" panose="020B0604020202020204" pitchFamily="34" charset="0"/>
              <a:cs typeface="Arial" panose="020B0604020202020204" pitchFamily="34" charset="0"/>
            </a:endParaRPr>
          </a:p>
        </p:txBody>
      </p:sp>
      <p:sp>
        <p:nvSpPr>
          <p:cNvPr id="1216" name="Shape 103">
            <a:extLst>
              <a:ext uri="{FF2B5EF4-FFF2-40B4-BE49-F238E27FC236}">
                <a16:creationId xmlns:a16="http://schemas.microsoft.com/office/drawing/2014/main" id="{DF08D9B4-A132-36DB-AD4D-85520B39B169}"/>
              </a:ext>
            </a:extLst>
          </p:cNvPr>
          <p:cNvSpPr/>
          <p:nvPr/>
        </p:nvSpPr>
        <p:spPr>
          <a:xfrm>
            <a:off x="5003723" y="3259502"/>
            <a:ext cx="620021" cy="1"/>
          </a:xfrm>
          <a:prstGeom prst="line">
            <a:avLst/>
          </a:prstGeom>
          <a:noFill/>
          <a:ln w="254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18" name="Shape 104">
            <a:extLst>
              <a:ext uri="{FF2B5EF4-FFF2-40B4-BE49-F238E27FC236}">
                <a16:creationId xmlns:a16="http://schemas.microsoft.com/office/drawing/2014/main" id="{1E5AABE2-300B-0454-71F3-D86B88181FD3}"/>
              </a:ext>
            </a:extLst>
          </p:cNvPr>
          <p:cNvSpPr/>
          <p:nvPr/>
        </p:nvSpPr>
        <p:spPr>
          <a:xfrm>
            <a:off x="5003723" y="3227498"/>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20" name="Shape 105">
            <a:extLst>
              <a:ext uri="{FF2B5EF4-FFF2-40B4-BE49-F238E27FC236}">
                <a16:creationId xmlns:a16="http://schemas.microsoft.com/office/drawing/2014/main" id="{D50AC2FE-199F-03B5-9217-23F949A05FBB}"/>
              </a:ext>
            </a:extLst>
          </p:cNvPr>
          <p:cNvSpPr/>
          <p:nvPr/>
        </p:nvSpPr>
        <p:spPr>
          <a:xfrm>
            <a:off x="5623744" y="3227498"/>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22" name="Shape 106">
            <a:extLst>
              <a:ext uri="{FF2B5EF4-FFF2-40B4-BE49-F238E27FC236}">
                <a16:creationId xmlns:a16="http://schemas.microsoft.com/office/drawing/2014/main" id="{AB421890-6CD3-D9C8-6C66-E5F47F397D5C}"/>
              </a:ext>
            </a:extLst>
          </p:cNvPr>
          <p:cNvSpPr/>
          <p:nvPr/>
        </p:nvSpPr>
        <p:spPr>
          <a:xfrm>
            <a:off x="5272585" y="3218354"/>
            <a:ext cx="82296" cy="82296"/>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24" name="Shape 107">
            <a:extLst>
              <a:ext uri="{FF2B5EF4-FFF2-40B4-BE49-F238E27FC236}">
                <a16:creationId xmlns:a16="http://schemas.microsoft.com/office/drawing/2014/main" id="{CDABB570-CE67-D664-8153-9CB95DAB067D}"/>
              </a:ext>
            </a:extLst>
          </p:cNvPr>
          <p:cNvSpPr/>
          <p:nvPr/>
        </p:nvSpPr>
        <p:spPr>
          <a:xfrm>
            <a:off x="600415" y="3469666"/>
            <a:ext cx="6903720" cy="1"/>
          </a:xfrm>
          <a:prstGeom prst="line">
            <a:avLst/>
          </a:prstGeom>
          <a:noFill/>
          <a:ln w="5715">
            <a:solidFill>
              <a:srgbClr val="E6EAED"/>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26" name="Text 108">
            <a:extLst>
              <a:ext uri="{FF2B5EF4-FFF2-40B4-BE49-F238E27FC236}">
                <a16:creationId xmlns:a16="http://schemas.microsoft.com/office/drawing/2014/main" id="{7F528400-4E3F-3B52-DBAD-EF6514F04562}"/>
              </a:ext>
            </a:extLst>
          </p:cNvPr>
          <p:cNvSpPr/>
          <p:nvPr/>
        </p:nvSpPr>
        <p:spPr>
          <a:xfrm>
            <a:off x="618703" y="3346370"/>
            <a:ext cx="1984248" cy="106483"/>
          </a:xfrm>
          <a:prstGeom prst="rect">
            <a:avLst/>
          </a:prstGeom>
          <a:noFill/>
          <a:ln/>
        </p:spPr>
        <p:txBody>
          <a:bodyPr wrap="square" lIns="0" tIns="0" rIns="0" bIns="0" rtlCol="0" anchor="ctr"/>
          <a:lstStyle/>
          <a:p>
            <a:pPr marL="0" indent="0">
              <a:buNone/>
            </a:pPr>
            <a:r>
              <a:rPr lang="en-US" sz="760" dirty="0">
                <a:solidFill>
                  <a:srgbClr val="17324D"/>
                </a:solidFill>
                <a:latin typeface="Arial" panose="020B0604020202020204" pitchFamily="34" charset="0"/>
                <a:cs typeface="Arial" panose="020B0604020202020204" pitchFamily="34" charset="0"/>
              </a:rPr>
              <a:t>LGBQ+ / not straight</a:t>
            </a:r>
            <a:endParaRPr lang="en-US" sz="760" dirty="0">
              <a:latin typeface="Arial" panose="020B0604020202020204" pitchFamily="34" charset="0"/>
              <a:cs typeface="Arial" panose="020B0604020202020204" pitchFamily="34" charset="0"/>
            </a:endParaRPr>
          </a:p>
        </p:txBody>
      </p:sp>
      <p:sp>
        <p:nvSpPr>
          <p:cNvPr id="1228" name="Shape 109">
            <a:extLst>
              <a:ext uri="{FF2B5EF4-FFF2-40B4-BE49-F238E27FC236}">
                <a16:creationId xmlns:a16="http://schemas.microsoft.com/office/drawing/2014/main" id="{4400FB27-7ABE-4413-AC5B-B5C139EEC7B4}"/>
              </a:ext>
            </a:extLst>
          </p:cNvPr>
          <p:cNvSpPr/>
          <p:nvPr/>
        </p:nvSpPr>
        <p:spPr>
          <a:xfrm>
            <a:off x="4957983" y="3399612"/>
            <a:ext cx="899539" cy="1"/>
          </a:xfrm>
          <a:prstGeom prst="line">
            <a:avLst/>
          </a:prstGeom>
          <a:noFill/>
          <a:ln w="254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30" name="Shape 110">
            <a:extLst>
              <a:ext uri="{FF2B5EF4-FFF2-40B4-BE49-F238E27FC236}">
                <a16:creationId xmlns:a16="http://schemas.microsoft.com/office/drawing/2014/main" id="{3BE634BA-EF77-989B-9070-19137281860E}"/>
              </a:ext>
            </a:extLst>
          </p:cNvPr>
          <p:cNvSpPr/>
          <p:nvPr/>
        </p:nvSpPr>
        <p:spPr>
          <a:xfrm>
            <a:off x="4957983" y="3367608"/>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32" name="Shape 111">
            <a:extLst>
              <a:ext uri="{FF2B5EF4-FFF2-40B4-BE49-F238E27FC236}">
                <a16:creationId xmlns:a16="http://schemas.microsoft.com/office/drawing/2014/main" id="{6B7363A5-8DC8-9C0C-C160-FCEDD76030EE}"/>
              </a:ext>
            </a:extLst>
          </p:cNvPr>
          <p:cNvSpPr/>
          <p:nvPr/>
        </p:nvSpPr>
        <p:spPr>
          <a:xfrm>
            <a:off x="5857522" y="3367608"/>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34" name="Shape 112">
            <a:extLst>
              <a:ext uri="{FF2B5EF4-FFF2-40B4-BE49-F238E27FC236}">
                <a16:creationId xmlns:a16="http://schemas.microsoft.com/office/drawing/2014/main" id="{8FC66FE3-08CB-A5A6-B0F8-EFFD518B4C5D}"/>
              </a:ext>
            </a:extLst>
          </p:cNvPr>
          <p:cNvSpPr/>
          <p:nvPr/>
        </p:nvSpPr>
        <p:spPr>
          <a:xfrm>
            <a:off x="5364064" y="3358464"/>
            <a:ext cx="82296" cy="82296"/>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36" name="Shape 114">
            <a:extLst>
              <a:ext uri="{FF2B5EF4-FFF2-40B4-BE49-F238E27FC236}">
                <a16:creationId xmlns:a16="http://schemas.microsoft.com/office/drawing/2014/main" id="{B51246BE-3555-8361-FABF-CC21D2F50993}"/>
              </a:ext>
            </a:extLst>
          </p:cNvPr>
          <p:cNvSpPr/>
          <p:nvPr/>
        </p:nvSpPr>
        <p:spPr>
          <a:xfrm>
            <a:off x="600415" y="3609776"/>
            <a:ext cx="6903720" cy="1"/>
          </a:xfrm>
          <a:prstGeom prst="line">
            <a:avLst/>
          </a:prstGeom>
          <a:noFill/>
          <a:ln w="5715">
            <a:solidFill>
              <a:srgbClr val="E6EAED"/>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38" name="Text 115">
            <a:extLst>
              <a:ext uri="{FF2B5EF4-FFF2-40B4-BE49-F238E27FC236}">
                <a16:creationId xmlns:a16="http://schemas.microsoft.com/office/drawing/2014/main" id="{3BE54CD9-1A88-EF09-C54C-EF6733496B43}"/>
              </a:ext>
            </a:extLst>
          </p:cNvPr>
          <p:cNvSpPr/>
          <p:nvPr/>
        </p:nvSpPr>
        <p:spPr>
          <a:xfrm>
            <a:off x="618703" y="3486480"/>
            <a:ext cx="1984248" cy="106483"/>
          </a:xfrm>
          <a:prstGeom prst="rect">
            <a:avLst/>
          </a:prstGeom>
          <a:noFill/>
          <a:ln/>
        </p:spPr>
        <p:txBody>
          <a:bodyPr wrap="square" lIns="0" tIns="0" rIns="0" bIns="0" rtlCol="0" anchor="ctr"/>
          <a:lstStyle/>
          <a:p>
            <a:pPr marL="0" indent="0">
              <a:buNone/>
            </a:pPr>
            <a:r>
              <a:rPr lang="en-US" sz="760" dirty="0">
                <a:solidFill>
                  <a:srgbClr val="17324D"/>
                </a:solidFill>
                <a:latin typeface="Arial" panose="020B0604020202020204" pitchFamily="34" charset="0"/>
                <a:cs typeface="Arial" panose="020B0604020202020204" pitchFamily="34" charset="0"/>
              </a:rPr>
              <a:t>Ethnicity not given</a:t>
            </a:r>
            <a:endParaRPr lang="en-US" sz="760" dirty="0">
              <a:latin typeface="Arial" panose="020B0604020202020204" pitchFamily="34" charset="0"/>
              <a:cs typeface="Arial" panose="020B0604020202020204" pitchFamily="34" charset="0"/>
            </a:endParaRPr>
          </a:p>
        </p:txBody>
      </p:sp>
      <p:sp>
        <p:nvSpPr>
          <p:cNvPr id="1240" name="Shape 116">
            <a:extLst>
              <a:ext uri="{FF2B5EF4-FFF2-40B4-BE49-F238E27FC236}">
                <a16:creationId xmlns:a16="http://schemas.microsoft.com/office/drawing/2014/main" id="{CBC3F28B-E450-148E-973E-2922F456BA88}"/>
              </a:ext>
            </a:extLst>
          </p:cNvPr>
          <p:cNvSpPr/>
          <p:nvPr/>
        </p:nvSpPr>
        <p:spPr>
          <a:xfrm>
            <a:off x="4988476" y="3539721"/>
            <a:ext cx="940196" cy="1"/>
          </a:xfrm>
          <a:prstGeom prst="line">
            <a:avLst/>
          </a:prstGeom>
          <a:noFill/>
          <a:ln w="254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42" name="Shape 117">
            <a:extLst>
              <a:ext uri="{FF2B5EF4-FFF2-40B4-BE49-F238E27FC236}">
                <a16:creationId xmlns:a16="http://schemas.microsoft.com/office/drawing/2014/main" id="{AA926CAB-7C3E-12D6-42BF-CD9BC6F4851B}"/>
              </a:ext>
            </a:extLst>
          </p:cNvPr>
          <p:cNvSpPr/>
          <p:nvPr/>
        </p:nvSpPr>
        <p:spPr>
          <a:xfrm>
            <a:off x="4988476" y="3507717"/>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44" name="Shape 118">
            <a:extLst>
              <a:ext uri="{FF2B5EF4-FFF2-40B4-BE49-F238E27FC236}">
                <a16:creationId xmlns:a16="http://schemas.microsoft.com/office/drawing/2014/main" id="{F7C3461B-B283-E6DC-BCB1-F4E6454ABB37}"/>
              </a:ext>
            </a:extLst>
          </p:cNvPr>
          <p:cNvSpPr/>
          <p:nvPr/>
        </p:nvSpPr>
        <p:spPr>
          <a:xfrm>
            <a:off x="5928672" y="3507717"/>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46" name="Shape 119">
            <a:extLst>
              <a:ext uri="{FF2B5EF4-FFF2-40B4-BE49-F238E27FC236}">
                <a16:creationId xmlns:a16="http://schemas.microsoft.com/office/drawing/2014/main" id="{64BF4BB2-0B2C-813A-4510-D4825DFF4D06}"/>
              </a:ext>
            </a:extLst>
          </p:cNvPr>
          <p:cNvSpPr/>
          <p:nvPr/>
        </p:nvSpPr>
        <p:spPr>
          <a:xfrm>
            <a:off x="5419967" y="3498573"/>
            <a:ext cx="82296" cy="82296"/>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48" name="Shape 120">
            <a:extLst>
              <a:ext uri="{FF2B5EF4-FFF2-40B4-BE49-F238E27FC236}">
                <a16:creationId xmlns:a16="http://schemas.microsoft.com/office/drawing/2014/main" id="{6584F4E5-16DD-C195-B112-D3FF4FE642E7}"/>
              </a:ext>
            </a:extLst>
          </p:cNvPr>
          <p:cNvSpPr/>
          <p:nvPr/>
        </p:nvSpPr>
        <p:spPr>
          <a:xfrm>
            <a:off x="600415" y="3749886"/>
            <a:ext cx="6903720" cy="1"/>
          </a:xfrm>
          <a:prstGeom prst="line">
            <a:avLst/>
          </a:prstGeom>
          <a:noFill/>
          <a:ln w="5715">
            <a:solidFill>
              <a:srgbClr val="E6EAED"/>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50" name="Text 121">
            <a:extLst>
              <a:ext uri="{FF2B5EF4-FFF2-40B4-BE49-F238E27FC236}">
                <a16:creationId xmlns:a16="http://schemas.microsoft.com/office/drawing/2014/main" id="{7613E311-5C73-A930-D07F-0E89606AFF55}"/>
              </a:ext>
            </a:extLst>
          </p:cNvPr>
          <p:cNvSpPr/>
          <p:nvPr/>
        </p:nvSpPr>
        <p:spPr>
          <a:xfrm>
            <a:off x="618703" y="3626589"/>
            <a:ext cx="1984248" cy="106483"/>
          </a:xfrm>
          <a:prstGeom prst="rect">
            <a:avLst/>
          </a:prstGeom>
          <a:noFill/>
          <a:ln/>
        </p:spPr>
        <p:txBody>
          <a:bodyPr wrap="square" lIns="0" tIns="0" rIns="0" bIns="0" rtlCol="0" anchor="ctr"/>
          <a:lstStyle/>
          <a:p>
            <a:pPr marL="0" indent="0">
              <a:buNone/>
            </a:pPr>
            <a:r>
              <a:rPr lang="en-US" sz="760" dirty="0">
                <a:solidFill>
                  <a:srgbClr val="17324D"/>
                </a:solidFill>
                <a:latin typeface="Arial" panose="020B0604020202020204" pitchFamily="34" charset="0"/>
                <a:cs typeface="Arial" panose="020B0604020202020204" pitchFamily="34" charset="0"/>
              </a:rPr>
              <a:t>Most deprived IMD</a:t>
            </a:r>
            <a:endParaRPr lang="en-US" sz="760" dirty="0">
              <a:latin typeface="Arial" panose="020B0604020202020204" pitchFamily="34" charset="0"/>
              <a:cs typeface="Arial" panose="020B0604020202020204" pitchFamily="34" charset="0"/>
            </a:endParaRPr>
          </a:p>
        </p:txBody>
      </p:sp>
      <p:sp>
        <p:nvSpPr>
          <p:cNvPr id="1252" name="Shape 122">
            <a:extLst>
              <a:ext uri="{FF2B5EF4-FFF2-40B4-BE49-F238E27FC236}">
                <a16:creationId xmlns:a16="http://schemas.microsoft.com/office/drawing/2014/main" id="{C9167A04-7491-25D2-1218-38FDF4A237F4}"/>
              </a:ext>
            </a:extLst>
          </p:cNvPr>
          <p:cNvSpPr/>
          <p:nvPr/>
        </p:nvSpPr>
        <p:spPr>
          <a:xfrm>
            <a:off x="6726568" y="3679831"/>
            <a:ext cx="416735" cy="1"/>
          </a:xfrm>
          <a:prstGeom prst="line">
            <a:avLst/>
          </a:prstGeom>
          <a:noFill/>
          <a:ln w="2540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54" name="Shape 123">
            <a:extLst>
              <a:ext uri="{FF2B5EF4-FFF2-40B4-BE49-F238E27FC236}">
                <a16:creationId xmlns:a16="http://schemas.microsoft.com/office/drawing/2014/main" id="{D50404A5-6996-60C9-BB9B-42B3B53A123A}"/>
              </a:ext>
            </a:extLst>
          </p:cNvPr>
          <p:cNvSpPr/>
          <p:nvPr/>
        </p:nvSpPr>
        <p:spPr>
          <a:xfrm>
            <a:off x="6726568" y="3647827"/>
            <a:ext cx="1" cy="64008"/>
          </a:xfrm>
          <a:prstGeom prst="line">
            <a:avLst/>
          </a:prstGeom>
          <a:noFill/>
          <a:ln w="1270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56" name="Shape 124">
            <a:extLst>
              <a:ext uri="{FF2B5EF4-FFF2-40B4-BE49-F238E27FC236}">
                <a16:creationId xmlns:a16="http://schemas.microsoft.com/office/drawing/2014/main" id="{4ED28236-6627-F440-11C8-A1856A630B87}"/>
              </a:ext>
            </a:extLst>
          </p:cNvPr>
          <p:cNvSpPr/>
          <p:nvPr/>
        </p:nvSpPr>
        <p:spPr>
          <a:xfrm>
            <a:off x="7143303" y="3647827"/>
            <a:ext cx="1" cy="64008"/>
          </a:xfrm>
          <a:prstGeom prst="line">
            <a:avLst/>
          </a:prstGeom>
          <a:noFill/>
          <a:ln w="1270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58" name="Shape 125">
            <a:extLst>
              <a:ext uri="{FF2B5EF4-FFF2-40B4-BE49-F238E27FC236}">
                <a16:creationId xmlns:a16="http://schemas.microsoft.com/office/drawing/2014/main" id="{4A3A9500-A82E-F810-8360-0BD6B24949D8}"/>
              </a:ext>
            </a:extLst>
          </p:cNvPr>
          <p:cNvSpPr/>
          <p:nvPr/>
        </p:nvSpPr>
        <p:spPr>
          <a:xfrm>
            <a:off x="6893787" y="3638683"/>
            <a:ext cx="82296" cy="82296"/>
          </a:xfrm>
          <a:prstGeom prst="ellipse">
            <a:avLst/>
          </a:prstGeom>
          <a:solidFill>
            <a:srgbClr val="007F3B"/>
          </a:solidFill>
          <a:ln w="1270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60" name="Shape 126">
            <a:extLst>
              <a:ext uri="{FF2B5EF4-FFF2-40B4-BE49-F238E27FC236}">
                <a16:creationId xmlns:a16="http://schemas.microsoft.com/office/drawing/2014/main" id="{613426EF-0734-B275-0057-72A67BA7DFAA}"/>
              </a:ext>
            </a:extLst>
          </p:cNvPr>
          <p:cNvSpPr/>
          <p:nvPr/>
        </p:nvSpPr>
        <p:spPr>
          <a:xfrm>
            <a:off x="600415" y="3749886"/>
            <a:ext cx="6903720" cy="140110"/>
          </a:xfrm>
          <a:prstGeom prst="rect">
            <a:avLst/>
          </a:prstGeom>
          <a:solidFill>
            <a:srgbClr val="F7F9FA">
              <a:alpha val="95000"/>
            </a:srgbClr>
          </a:solidFill>
          <a:ln w="12700">
            <a:solidFill>
              <a:srgbClr val="F7F9FA">
                <a:alpha val="0"/>
              </a:srgbClr>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62" name="Shape 127">
            <a:extLst>
              <a:ext uri="{FF2B5EF4-FFF2-40B4-BE49-F238E27FC236}">
                <a16:creationId xmlns:a16="http://schemas.microsoft.com/office/drawing/2014/main" id="{BC11F37F-04A6-A4DA-6F87-DF4E06728FA1}"/>
              </a:ext>
            </a:extLst>
          </p:cNvPr>
          <p:cNvSpPr/>
          <p:nvPr/>
        </p:nvSpPr>
        <p:spPr>
          <a:xfrm>
            <a:off x="600415" y="3889996"/>
            <a:ext cx="6903720" cy="1"/>
          </a:xfrm>
          <a:prstGeom prst="line">
            <a:avLst/>
          </a:prstGeom>
          <a:noFill/>
          <a:ln w="5715">
            <a:solidFill>
              <a:srgbClr val="E6EAED"/>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64" name="Text 128">
            <a:extLst>
              <a:ext uri="{FF2B5EF4-FFF2-40B4-BE49-F238E27FC236}">
                <a16:creationId xmlns:a16="http://schemas.microsoft.com/office/drawing/2014/main" id="{5519AE21-3188-D6A1-1B8E-CA00B6D88B98}"/>
              </a:ext>
            </a:extLst>
          </p:cNvPr>
          <p:cNvSpPr/>
          <p:nvPr/>
        </p:nvSpPr>
        <p:spPr>
          <a:xfrm>
            <a:off x="618703" y="3766699"/>
            <a:ext cx="1984248" cy="106483"/>
          </a:xfrm>
          <a:prstGeom prst="rect">
            <a:avLst/>
          </a:prstGeom>
          <a:noFill/>
          <a:ln/>
        </p:spPr>
        <p:txBody>
          <a:bodyPr wrap="square" lIns="0" tIns="0" rIns="0" bIns="0" rtlCol="0" anchor="ctr"/>
          <a:lstStyle/>
          <a:p>
            <a:pPr marL="0" indent="0">
              <a:buNone/>
            </a:pPr>
            <a:r>
              <a:rPr lang="en-US" sz="760" dirty="0">
                <a:solidFill>
                  <a:srgbClr val="17324D"/>
                </a:solidFill>
                <a:latin typeface="Arial" panose="020B0604020202020204" pitchFamily="34" charset="0"/>
                <a:cs typeface="Arial" panose="020B0604020202020204" pitchFamily="34" charset="0"/>
              </a:rPr>
              <a:t>Colorectal / LGT</a:t>
            </a:r>
            <a:endParaRPr lang="en-US" sz="760" dirty="0">
              <a:latin typeface="Arial" panose="020B0604020202020204" pitchFamily="34" charset="0"/>
              <a:cs typeface="Arial" panose="020B0604020202020204" pitchFamily="34" charset="0"/>
            </a:endParaRPr>
          </a:p>
        </p:txBody>
      </p:sp>
      <p:sp>
        <p:nvSpPr>
          <p:cNvPr id="1266" name="Shape 129">
            <a:extLst>
              <a:ext uri="{FF2B5EF4-FFF2-40B4-BE49-F238E27FC236}">
                <a16:creationId xmlns:a16="http://schemas.microsoft.com/office/drawing/2014/main" id="{3E2260A8-BB42-0114-C95F-7D249D7DFCA5}"/>
              </a:ext>
            </a:extLst>
          </p:cNvPr>
          <p:cNvSpPr/>
          <p:nvPr/>
        </p:nvSpPr>
        <p:spPr>
          <a:xfrm>
            <a:off x="5344226" y="3819941"/>
            <a:ext cx="457393" cy="1"/>
          </a:xfrm>
          <a:prstGeom prst="line">
            <a:avLst/>
          </a:prstGeom>
          <a:noFill/>
          <a:ln w="254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68" name="Shape 130">
            <a:extLst>
              <a:ext uri="{FF2B5EF4-FFF2-40B4-BE49-F238E27FC236}">
                <a16:creationId xmlns:a16="http://schemas.microsoft.com/office/drawing/2014/main" id="{1C939936-E84F-5C8B-D1F3-592E1A2BCA29}"/>
              </a:ext>
            </a:extLst>
          </p:cNvPr>
          <p:cNvSpPr/>
          <p:nvPr/>
        </p:nvSpPr>
        <p:spPr>
          <a:xfrm>
            <a:off x="5344226" y="3787937"/>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70" name="Shape 131">
            <a:extLst>
              <a:ext uri="{FF2B5EF4-FFF2-40B4-BE49-F238E27FC236}">
                <a16:creationId xmlns:a16="http://schemas.microsoft.com/office/drawing/2014/main" id="{D5B73374-8FAB-0CD6-C08E-06A0923E96E8}"/>
              </a:ext>
            </a:extLst>
          </p:cNvPr>
          <p:cNvSpPr/>
          <p:nvPr/>
        </p:nvSpPr>
        <p:spPr>
          <a:xfrm>
            <a:off x="5801618" y="3787937"/>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72" name="Shape 132">
            <a:extLst>
              <a:ext uri="{FF2B5EF4-FFF2-40B4-BE49-F238E27FC236}">
                <a16:creationId xmlns:a16="http://schemas.microsoft.com/office/drawing/2014/main" id="{4213F695-1C90-AEC8-4CA7-ABE42F1C694D}"/>
              </a:ext>
            </a:extLst>
          </p:cNvPr>
          <p:cNvSpPr/>
          <p:nvPr/>
        </p:nvSpPr>
        <p:spPr>
          <a:xfrm>
            <a:off x="5531774" y="3778793"/>
            <a:ext cx="82296" cy="82296"/>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74" name="Shape 133">
            <a:extLst>
              <a:ext uri="{FF2B5EF4-FFF2-40B4-BE49-F238E27FC236}">
                <a16:creationId xmlns:a16="http://schemas.microsoft.com/office/drawing/2014/main" id="{D85EF623-C591-7832-065C-FDA44B32A8D3}"/>
              </a:ext>
            </a:extLst>
          </p:cNvPr>
          <p:cNvSpPr/>
          <p:nvPr/>
        </p:nvSpPr>
        <p:spPr>
          <a:xfrm>
            <a:off x="600415" y="4030105"/>
            <a:ext cx="6903720" cy="1"/>
          </a:xfrm>
          <a:prstGeom prst="line">
            <a:avLst/>
          </a:prstGeom>
          <a:noFill/>
          <a:ln w="5715">
            <a:solidFill>
              <a:srgbClr val="E6EAED"/>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76" name="Text 134">
            <a:extLst>
              <a:ext uri="{FF2B5EF4-FFF2-40B4-BE49-F238E27FC236}">
                <a16:creationId xmlns:a16="http://schemas.microsoft.com/office/drawing/2014/main" id="{9A98BEA5-8120-46C2-ADD1-709CA2B1C974}"/>
              </a:ext>
            </a:extLst>
          </p:cNvPr>
          <p:cNvSpPr/>
          <p:nvPr/>
        </p:nvSpPr>
        <p:spPr>
          <a:xfrm>
            <a:off x="618703" y="3906809"/>
            <a:ext cx="1984248" cy="106483"/>
          </a:xfrm>
          <a:prstGeom prst="rect">
            <a:avLst/>
          </a:prstGeom>
          <a:noFill/>
          <a:ln/>
        </p:spPr>
        <p:txBody>
          <a:bodyPr wrap="square" lIns="0" tIns="0" rIns="0" bIns="0" rtlCol="0" anchor="ctr"/>
          <a:lstStyle/>
          <a:p>
            <a:pPr marL="0" indent="0">
              <a:buNone/>
            </a:pPr>
            <a:r>
              <a:rPr lang="en-US" sz="760" dirty="0">
                <a:solidFill>
                  <a:srgbClr val="17324D"/>
                </a:solidFill>
                <a:latin typeface="Arial" panose="020B0604020202020204" pitchFamily="34" charset="0"/>
                <a:cs typeface="Arial" panose="020B0604020202020204" pitchFamily="34" charset="0"/>
              </a:rPr>
              <a:t>Black</a:t>
            </a:r>
            <a:endParaRPr lang="en-US" sz="760" dirty="0">
              <a:latin typeface="Arial" panose="020B0604020202020204" pitchFamily="34" charset="0"/>
              <a:cs typeface="Arial" panose="020B0604020202020204" pitchFamily="34" charset="0"/>
            </a:endParaRPr>
          </a:p>
        </p:txBody>
      </p:sp>
      <p:sp>
        <p:nvSpPr>
          <p:cNvPr id="1278" name="Shape 135">
            <a:extLst>
              <a:ext uri="{FF2B5EF4-FFF2-40B4-BE49-F238E27FC236}">
                <a16:creationId xmlns:a16="http://schemas.microsoft.com/office/drawing/2014/main" id="{49A51F7B-F2AE-8E37-7C44-C6A1DB945E54}"/>
              </a:ext>
            </a:extLst>
          </p:cNvPr>
          <p:cNvSpPr/>
          <p:nvPr/>
        </p:nvSpPr>
        <p:spPr>
          <a:xfrm>
            <a:off x="5166351" y="3960050"/>
            <a:ext cx="858881" cy="1"/>
          </a:xfrm>
          <a:prstGeom prst="line">
            <a:avLst/>
          </a:prstGeom>
          <a:noFill/>
          <a:ln w="254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80" name="Shape 136">
            <a:extLst>
              <a:ext uri="{FF2B5EF4-FFF2-40B4-BE49-F238E27FC236}">
                <a16:creationId xmlns:a16="http://schemas.microsoft.com/office/drawing/2014/main" id="{4DBBE4F6-E773-D319-4120-54F7252BD833}"/>
              </a:ext>
            </a:extLst>
          </p:cNvPr>
          <p:cNvSpPr/>
          <p:nvPr/>
        </p:nvSpPr>
        <p:spPr>
          <a:xfrm>
            <a:off x="5166351" y="3928046"/>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82" name="Shape 137">
            <a:extLst>
              <a:ext uri="{FF2B5EF4-FFF2-40B4-BE49-F238E27FC236}">
                <a16:creationId xmlns:a16="http://schemas.microsoft.com/office/drawing/2014/main" id="{15A47B2D-9B03-EC12-51D7-AD7B92DC9B11}"/>
              </a:ext>
            </a:extLst>
          </p:cNvPr>
          <p:cNvSpPr/>
          <p:nvPr/>
        </p:nvSpPr>
        <p:spPr>
          <a:xfrm>
            <a:off x="6025233" y="3928046"/>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84" name="Shape 138">
            <a:extLst>
              <a:ext uri="{FF2B5EF4-FFF2-40B4-BE49-F238E27FC236}">
                <a16:creationId xmlns:a16="http://schemas.microsoft.com/office/drawing/2014/main" id="{9152E90E-E926-4D84-AC6C-2BF56B56A50A}"/>
              </a:ext>
            </a:extLst>
          </p:cNvPr>
          <p:cNvSpPr/>
          <p:nvPr/>
        </p:nvSpPr>
        <p:spPr>
          <a:xfrm>
            <a:off x="5552103" y="3918902"/>
            <a:ext cx="82296" cy="82296"/>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86" name="Shape 139">
            <a:extLst>
              <a:ext uri="{FF2B5EF4-FFF2-40B4-BE49-F238E27FC236}">
                <a16:creationId xmlns:a16="http://schemas.microsoft.com/office/drawing/2014/main" id="{20BD5D43-9859-4A54-8E38-176A1735959B}"/>
              </a:ext>
            </a:extLst>
          </p:cNvPr>
          <p:cNvSpPr/>
          <p:nvPr/>
        </p:nvSpPr>
        <p:spPr>
          <a:xfrm>
            <a:off x="600415" y="4030105"/>
            <a:ext cx="6903720" cy="140110"/>
          </a:xfrm>
          <a:prstGeom prst="rect">
            <a:avLst/>
          </a:prstGeom>
          <a:solidFill>
            <a:srgbClr val="F7F9FA">
              <a:alpha val="95000"/>
            </a:srgbClr>
          </a:solidFill>
          <a:ln w="12700">
            <a:solidFill>
              <a:srgbClr val="F7F9FA">
                <a:alpha val="0"/>
              </a:srgbClr>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88" name="Shape 140">
            <a:extLst>
              <a:ext uri="{FF2B5EF4-FFF2-40B4-BE49-F238E27FC236}">
                <a16:creationId xmlns:a16="http://schemas.microsoft.com/office/drawing/2014/main" id="{CF0730CE-8F86-FC3D-046E-D441C7C5EE25}"/>
              </a:ext>
            </a:extLst>
          </p:cNvPr>
          <p:cNvSpPr/>
          <p:nvPr/>
        </p:nvSpPr>
        <p:spPr>
          <a:xfrm>
            <a:off x="600415" y="4170215"/>
            <a:ext cx="6903720" cy="1"/>
          </a:xfrm>
          <a:prstGeom prst="line">
            <a:avLst/>
          </a:prstGeom>
          <a:noFill/>
          <a:ln w="5715">
            <a:solidFill>
              <a:srgbClr val="E6EAED"/>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90" name="Text 141">
            <a:extLst>
              <a:ext uri="{FF2B5EF4-FFF2-40B4-BE49-F238E27FC236}">
                <a16:creationId xmlns:a16="http://schemas.microsoft.com/office/drawing/2014/main" id="{D4ECAB5B-4862-2F8C-12B4-2F61A0A8B0FB}"/>
              </a:ext>
            </a:extLst>
          </p:cNvPr>
          <p:cNvSpPr/>
          <p:nvPr/>
        </p:nvSpPr>
        <p:spPr>
          <a:xfrm>
            <a:off x="618703" y="4046918"/>
            <a:ext cx="1984248" cy="106483"/>
          </a:xfrm>
          <a:prstGeom prst="rect">
            <a:avLst/>
          </a:prstGeom>
          <a:noFill/>
          <a:ln/>
        </p:spPr>
        <p:txBody>
          <a:bodyPr wrap="square" lIns="0" tIns="0" rIns="0" bIns="0" rtlCol="0" anchor="ctr"/>
          <a:lstStyle/>
          <a:p>
            <a:pPr marL="0" indent="0">
              <a:buNone/>
            </a:pPr>
            <a:r>
              <a:rPr lang="en-US" sz="760" dirty="0">
                <a:solidFill>
                  <a:srgbClr val="17324D"/>
                </a:solidFill>
                <a:latin typeface="Arial" panose="020B0604020202020204" pitchFamily="34" charset="0"/>
                <a:cs typeface="Arial" panose="020B0604020202020204" pitchFamily="34" charset="0"/>
              </a:rPr>
              <a:t>Mixed</a:t>
            </a:r>
            <a:endParaRPr lang="en-US" sz="760" dirty="0">
              <a:latin typeface="Arial" panose="020B0604020202020204" pitchFamily="34" charset="0"/>
              <a:cs typeface="Arial" panose="020B0604020202020204" pitchFamily="34" charset="0"/>
            </a:endParaRPr>
          </a:p>
        </p:txBody>
      </p:sp>
      <p:sp>
        <p:nvSpPr>
          <p:cNvPr id="1292" name="Shape 142">
            <a:extLst>
              <a:ext uri="{FF2B5EF4-FFF2-40B4-BE49-F238E27FC236}">
                <a16:creationId xmlns:a16="http://schemas.microsoft.com/office/drawing/2014/main" id="{E087A9A3-928B-7F68-28CF-5E494454F236}"/>
              </a:ext>
            </a:extLst>
          </p:cNvPr>
          <p:cNvSpPr/>
          <p:nvPr/>
        </p:nvSpPr>
        <p:spPr>
          <a:xfrm>
            <a:off x="5003723" y="4100160"/>
            <a:ext cx="1184138" cy="1"/>
          </a:xfrm>
          <a:prstGeom prst="line">
            <a:avLst/>
          </a:prstGeom>
          <a:noFill/>
          <a:ln w="254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94" name="Shape 143">
            <a:extLst>
              <a:ext uri="{FF2B5EF4-FFF2-40B4-BE49-F238E27FC236}">
                <a16:creationId xmlns:a16="http://schemas.microsoft.com/office/drawing/2014/main" id="{8731F8A6-9077-B4DD-D05D-844B8D9FDCCD}"/>
              </a:ext>
            </a:extLst>
          </p:cNvPr>
          <p:cNvSpPr/>
          <p:nvPr/>
        </p:nvSpPr>
        <p:spPr>
          <a:xfrm>
            <a:off x="5003723" y="4068156"/>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96" name="Shape 144">
            <a:extLst>
              <a:ext uri="{FF2B5EF4-FFF2-40B4-BE49-F238E27FC236}">
                <a16:creationId xmlns:a16="http://schemas.microsoft.com/office/drawing/2014/main" id="{60E0E8BF-17EE-B83A-EDEF-4C5793006D77}"/>
              </a:ext>
            </a:extLst>
          </p:cNvPr>
          <p:cNvSpPr/>
          <p:nvPr/>
        </p:nvSpPr>
        <p:spPr>
          <a:xfrm>
            <a:off x="6187861" y="4068156"/>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98" name="Shape 145">
            <a:extLst>
              <a:ext uri="{FF2B5EF4-FFF2-40B4-BE49-F238E27FC236}">
                <a16:creationId xmlns:a16="http://schemas.microsoft.com/office/drawing/2014/main" id="{7D4C672A-BA8E-BEAA-546D-DA43C3AE862A}"/>
              </a:ext>
            </a:extLst>
          </p:cNvPr>
          <p:cNvSpPr/>
          <p:nvPr/>
        </p:nvSpPr>
        <p:spPr>
          <a:xfrm>
            <a:off x="5552103" y="4059012"/>
            <a:ext cx="82296" cy="82296"/>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00" name="Shape 146">
            <a:extLst>
              <a:ext uri="{FF2B5EF4-FFF2-40B4-BE49-F238E27FC236}">
                <a16:creationId xmlns:a16="http://schemas.microsoft.com/office/drawing/2014/main" id="{18D60854-D725-79BE-7A87-15DB730A7AFF}"/>
              </a:ext>
            </a:extLst>
          </p:cNvPr>
          <p:cNvSpPr/>
          <p:nvPr/>
        </p:nvSpPr>
        <p:spPr>
          <a:xfrm>
            <a:off x="600415" y="4310325"/>
            <a:ext cx="6903720" cy="1"/>
          </a:xfrm>
          <a:prstGeom prst="line">
            <a:avLst/>
          </a:prstGeom>
          <a:noFill/>
          <a:ln w="5715">
            <a:solidFill>
              <a:srgbClr val="E6EAED"/>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02" name="Text 147">
            <a:extLst>
              <a:ext uri="{FF2B5EF4-FFF2-40B4-BE49-F238E27FC236}">
                <a16:creationId xmlns:a16="http://schemas.microsoft.com/office/drawing/2014/main" id="{93D17100-66E7-53C7-58BD-ACDAD7469E2D}"/>
              </a:ext>
            </a:extLst>
          </p:cNvPr>
          <p:cNvSpPr/>
          <p:nvPr/>
        </p:nvSpPr>
        <p:spPr>
          <a:xfrm>
            <a:off x="618703" y="4187028"/>
            <a:ext cx="1984248" cy="106483"/>
          </a:xfrm>
          <a:prstGeom prst="rect">
            <a:avLst/>
          </a:prstGeom>
          <a:noFill/>
          <a:ln/>
        </p:spPr>
        <p:txBody>
          <a:bodyPr wrap="square" lIns="0" tIns="0" rIns="0" bIns="0" rtlCol="0" anchor="ctr"/>
          <a:lstStyle/>
          <a:p>
            <a:pPr marL="0" indent="0">
              <a:buNone/>
            </a:pPr>
            <a:r>
              <a:rPr lang="en-US" sz="760" dirty="0">
                <a:solidFill>
                  <a:srgbClr val="17324D"/>
                </a:solidFill>
                <a:latin typeface="Arial" panose="020B0604020202020204" pitchFamily="34" charset="0"/>
                <a:cs typeface="Arial" panose="020B0604020202020204" pitchFamily="34" charset="0"/>
              </a:rPr>
              <a:t>1 long-term condition</a:t>
            </a:r>
            <a:endParaRPr lang="en-US" sz="760" dirty="0">
              <a:latin typeface="Arial" panose="020B0604020202020204" pitchFamily="34" charset="0"/>
              <a:cs typeface="Arial" panose="020B0604020202020204" pitchFamily="34" charset="0"/>
            </a:endParaRPr>
          </a:p>
        </p:txBody>
      </p:sp>
      <p:sp>
        <p:nvSpPr>
          <p:cNvPr id="1304" name="Shape 148">
            <a:extLst>
              <a:ext uri="{FF2B5EF4-FFF2-40B4-BE49-F238E27FC236}">
                <a16:creationId xmlns:a16="http://schemas.microsoft.com/office/drawing/2014/main" id="{6C95623A-8BF9-D438-D04C-642733214608}"/>
              </a:ext>
            </a:extLst>
          </p:cNvPr>
          <p:cNvSpPr/>
          <p:nvPr/>
        </p:nvSpPr>
        <p:spPr>
          <a:xfrm>
            <a:off x="5496690" y="4240270"/>
            <a:ext cx="284600" cy="1"/>
          </a:xfrm>
          <a:prstGeom prst="line">
            <a:avLst/>
          </a:prstGeom>
          <a:noFill/>
          <a:ln w="254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06" name="Shape 149">
            <a:extLst>
              <a:ext uri="{FF2B5EF4-FFF2-40B4-BE49-F238E27FC236}">
                <a16:creationId xmlns:a16="http://schemas.microsoft.com/office/drawing/2014/main" id="{636B0DC3-69F6-8D64-D76E-A42FFF70B003}"/>
              </a:ext>
            </a:extLst>
          </p:cNvPr>
          <p:cNvSpPr/>
          <p:nvPr/>
        </p:nvSpPr>
        <p:spPr>
          <a:xfrm>
            <a:off x="5496690" y="4208266"/>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08" name="Shape 150">
            <a:extLst>
              <a:ext uri="{FF2B5EF4-FFF2-40B4-BE49-F238E27FC236}">
                <a16:creationId xmlns:a16="http://schemas.microsoft.com/office/drawing/2014/main" id="{7BC192A4-1FF8-777B-5988-F9F91799F8C5}"/>
              </a:ext>
            </a:extLst>
          </p:cNvPr>
          <p:cNvSpPr/>
          <p:nvPr/>
        </p:nvSpPr>
        <p:spPr>
          <a:xfrm>
            <a:off x="5781290" y="4208266"/>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10" name="Shape 151">
            <a:extLst>
              <a:ext uri="{FF2B5EF4-FFF2-40B4-BE49-F238E27FC236}">
                <a16:creationId xmlns:a16="http://schemas.microsoft.com/office/drawing/2014/main" id="{AE3339E1-28D7-7A79-E13F-0E77EE853C36}"/>
              </a:ext>
            </a:extLst>
          </p:cNvPr>
          <p:cNvSpPr/>
          <p:nvPr/>
        </p:nvSpPr>
        <p:spPr>
          <a:xfrm>
            <a:off x="5597842" y="4199122"/>
            <a:ext cx="82296" cy="82296"/>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12" name="Shape 152">
            <a:extLst>
              <a:ext uri="{FF2B5EF4-FFF2-40B4-BE49-F238E27FC236}">
                <a16:creationId xmlns:a16="http://schemas.microsoft.com/office/drawing/2014/main" id="{D6777A1F-F7B5-54F7-E13C-BF03DB221B8B}"/>
              </a:ext>
            </a:extLst>
          </p:cNvPr>
          <p:cNvSpPr/>
          <p:nvPr/>
        </p:nvSpPr>
        <p:spPr>
          <a:xfrm>
            <a:off x="600415" y="4310325"/>
            <a:ext cx="6903720" cy="140110"/>
          </a:xfrm>
          <a:prstGeom prst="rect">
            <a:avLst/>
          </a:prstGeom>
          <a:solidFill>
            <a:srgbClr val="F7F9FA">
              <a:alpha val="95000"/>
            </a:srgbClr>
          </a:solidFill>
          <a:ln w="12700">
            <a:solidFill>
              <a:srgbClr val="F7F9FA">
                <a:alpha val="0"/>
              </a:srgbClr>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14" name="Shape 153">
            <a:extLst>
              <a:ext uri="{FF2B5EF4-FFF2-40B4-BE49-F238E27FC236}">
                <a16:creationId xmlns:a16="http://schemas.microsoft.com/office/drawing/2014/main" id="{B53C17C3-FA1B-43A1-33D9-16724F8EDF6C}"/>
              </a:ext>
            </a:extLst>
          </p:cNvPr>
          <p:cNvSpPr/>
          <p:nvPr/>
        </p:nvSpPr>
        <p:spPr>
          <a:xfrm>
            <a:off x="600415" y="4450434"/>
            <a:ext cx="6903720" cy="1"/>
          </a:xfrm>
          <a:prstGeom prst="line">
            <a:avLst/>
          </a:prstGeom>
          <a:noFill/>
          <a:ln w="5715">
            <a:solidFill>
              <a:srgbClr val="E6EAED"/>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16" name="Text 154">
            <a:extLst>
              <a:ext uri="{FF2B5EF4-FFF2-40B4-BE49-F238E27FC236}">
                <a16:creationId xmlns:a16="http://schemas.microsoft.com/office/drawing/2014/main" id="{1DD406EA-80FA-B328-54A5-4D8095F86713}"/>
              </a:ext>
            </a:extLst>
          </p:cNvPr>
          <p:cNvSpPr/>
          <p:nvPr/>
        </p:nvSpPr>
        <p:spPr>
          <a:xfrm>
            <a:off x="618703" y="4327138"/>
            <a:ext cx="1984248" cy="106483"/>
          </a:xfrm>
          <a:prstGeom prst="rect">
            <a:avLst/>
          </a:prstGeom>
          <a:noFill/>
          <a:ln/>
        </p:spPr>
        <p:txBody>
          <a:bodyPr wrap="square" lIns="0" tIns="0" rIns="0" bIns="0" rtlCol="0" anchor="ctr"/>
          <a:lstStyle/>
          <a:p>
            <a:pPr marL="0" indent="0">
              <a:buNone/>
            </a:pPr>
            <a:r>
              <a:rPr lang="en-US" sz="760" dirty="0">
                <a:solidFill>
                  <a:srgbClr val="17324D"/>
                </a:solidFill>
                <a:latin typeface="Arial" panose="020B0604020202020204" pitchFamily="34" charset="0"/>
                <a:cs typeface="Arial" panose="020B0604020202020204" pitchFamily="34" charset="0"/>
              </a:rPr>
              <a:t>Head and neck</a:t>
            </a:r>
            <a:endParaRPr lang="en-US" sz="760" dirty="0">
              <a:latin typeface="Arial" panose="020B0604020202020204" pitchFamily="34" charset="0"/>
              <a:cs typeface="Arial" panose="020B0604020202020204" pitchFamily="34" charset="0"/>
            </a:endParaRPr>
          </a:p>
        </p:txBody>
      </p:sp>
      <p:sp>
        <p:nvSpPr>
          <p:cNvPr id="1318" name="Shape 155">
            <a:extLst>
              <a:ext uri="{FF2B5EF4-FFF2-40B4-BE49-F238E27FC236}">
                <a16:creationId xmlns:a16="http://schemas.microsoft.com/office/drawing/2014/main" id="{B44621CE-E835-FD35-6AB4-9B0B6008B4C5}"/>
              </a:ext>
            </a:extLst>
          </p:cNvPr>
          <p:cNvSpPr/>
          <p:nvPr/>
        </p:nvSpPr>
        <p:spPr>
          <a:xfrm>
            <a:off x="5293405" y="4380379"/>
            <a:ext cx="782649" cy="1"/>
          </a:xfrm>
          <a:prstGeom prst="line">
            <a:avLst/>
          </a:prstGeom>
          <a:noFill/>
          <a:ln w="254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20" name="Shape 156">
            <a:extLst>
              <a:ext uri="{FF2B5EF4-FFF2-40B4-BE49-F238E27FC236}">
                <a16:creationId xmlns:a16="http://schemas.microsoft.com/office/drawing/2014/main" id="{F77C9709-27AB-88FB-B859-B8F9F34F8872}"/>
              </a:ext>
            </a:extLst>
          </p:cNvPr>
          <p:cNvSpPr/>
          <p:nvPr/>
        </p:nvSpPr>
        <p:spPr>
          <a:xfrm>
            <a:off x="5293405" y="4348375"/>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22" name="Shape 157">
            <a:extLst>
              <a:ext uri="{FF2B5EF4-FFF2-40B4-BE49-F238E27FC236}">
                <a16:creationId xmlns:a16="http://schemas.microsoft.com/office/drawing/2014/main" id="{B1ED8458-47BE-F358-393F-64243B82EB54}"/>
              </a:ext>
            </a:extLst>
          </p:cNvPr>
          <p:cNvSpPr/>
          <p:nvPr/>
        </p:nvSpPr>
        <p:spPr>
          <a:xfrm>
            <a:off x="6076054" y="4348375"/>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24" name="Shape 158">
            <a:extLst>
              <a:ext uri="{FF2B5EF4-FFF2-40B4-BE49-F238E27FC236}">
                <a16:creationId xmlns:a16="http://schemas.microsoft.com/office/drawing/2014/main" id="{416F6006-118C-03D2-C14C-F415F3324315}"/>
              </a:ext>
            </a:extLst>
          </p:cNvPr>
          <p:cNvSpPr/>
          <p:nvPr/>
        </p:nvSpPr>
        <p:spPr>
          <a:xfrm>
            <a:off x="5643581" y="4339231"/>
            <a:ext cx="82296" cy="82296"/>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26" name="Shape 159">
            <a:extLst>
              <a:ext uri="{FF2B5EF4-FFF2-40B4-BE49-F238E27FC236}">
                <a16:creationId xmlns:a16="http://schemas.microsoft.com/office/drawing/2014/main" id="{B9696704-A913-E825-CF9B-C7F5663B868B}"/>
              </a:ext>
            </a:extLst>
          </p:cNvPr>
          <p:cNvSpPr/>
          <p:nvPr/>
        </p:nvSpPr>
        <p:spPr>
          <a:xfrm>
            <a:off x="600415" y="4590544"/>
            <a:ext cx="6903720" cy="1"/>
          </a:xfrm>
          <a:prstGeom prst="line">
            <a:avLst/>
          </a:prstGeom>
          <a:noFill/>
          <a:ln w="5715">
            <a:solidFill>
              <a:srgbClr val="E6EAED"/>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28" name="Text 160">
            <a:extLst>
              <a:ext uri="{FF2B5EF4-FFF2-40B4-BE49-F238E27FC236}">
                <a16:creationId xmlns:a16="http://schemas.microsoft.com/office/drawing/2014/main" id="{0938A3B9-5CC0-514F-78D4-C16A16E2EDB4}"/>
              </a:ext>
            </a:extLst>
          </p:cNvPr>
          <p:cNvSpPr/>
          <p:nvPr/>
        </p:nvSpPr>
        <p:spPr>
          <a:xfrm>
            <a:off x="618703" y="4467247"/>
            <a:ext cx="1984248" cy="106483"/>
          </a:xfrm>
          <a:prstGeom prst="rect">
            <a:avLst/>
          </a:prstGeom>
          <a:noFill/>
          <a:ln/>
        </p:spPr>
        <p:txBody>
          <a:bodyPr wrap="square" lIns="0" tIns="0" rIns="0" bIns="0" rtlCol="0" anchor="ctr"/>
          <a:lstStyle/>
          <a:p>
            <a:pPr marL="0" indent="0">
              <a:buNone/>
            </a:pPr>
            <a:r>
              <a:rPr lang="en-US" sz="760" dirty="0">
                <a:solidFill>
                  <a:srgbClr val="17324D"/>
                </a:solidFill>
                <a:latin typeface="Arial" panose="020B0604020202020204" pitchFamily="34" charset="0"/>
                <a:cs typeface="Arial" panose="020B0604020202020204" pitchFamily="34" charset="0"/>
              </a:rPr>
              <a:t>Lung</a:t>
            </a:r>
            <a:endParaRPr lang="en-US" sz="760" dirty="0">
              <a:latin typeface="Arial" panose="020B0604020202020204" pitchFamily="34" charset="0"/>
              <a:cs typeface="Arial" panose="020B0604020202020204" pitchFamily="34" charset="0"/>
            </a:endParaRPr>
          </a:p>
        </p:txBody>
      </p:sp>
      <p:sp>
        <p:nvSpPr>
          <p:cNvPr id="1330" name="Shape 161">
            <a:extLst>
              <a:ext uri="{FF2B5EF4-FFF2-40B4-BE49-F238E27FC236}">
                <a16:creationId xmlns:a16="http://schemas.microsoft.com/office/drawing/2014/main" id="{5B2F3074-1274-8F4C-D9D0-D01884B24C99}"/>
              </a:ext>
            </a:extLst>
          </p:cNvPr>
          <p:cNvSpPr/>
          <p:nvPr/>
        </p:nvSpPr>
        <p:spPr>
          <a:xfrm>
            <a:off x="5527183" y="4520489"/>
            <a:ext cx="538707" cy="1"/>
          </a:xfrm>
          <a:prstGeom prst="line">
            <a:avLst/>
          </a:prstGeom>
          <a:noFill/>
          <a:ln w="254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32" name="Shape 162">
            <a:extLst>
              <a:ext uri="{FF2B5EF4-FFF2-40B4-BE49-F238E27FC236}">
                <a16:creationId xmlns:a16="http://schemas.microsoft.com/office/drawing/2014/main" id="{9AD6ECBD-F799-7187-133E-EDA61842B2F9}"/>
              </a:ext>
            </a:extLst>
          </p:cNvPr>
          <p:cNvSpPr/>
          <p:nvPr/>
        </p:nvSpPr>
        <p:spPr>
          <a:xfrm>
            <a:off x="5527183" y="4488485"/>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34" name="Shape 163">
            <a:extLst>
              <a:ext uri="{FF2B5EF4-FFF2-40B4-BE49-F238E27FC236}">
                <a16:creationId xmlns:a16="http://schemas.microsoft.com/office/drawing/2014/main" id="{1F48A059-4AD2-3578-7F90-B71754920A44}"/>
              </a:ext>
            </a:extLst>
          </p:cNvPr>
          <p:cNvSpPr/>
          <p:nvPr/>
        </p:nvSpPr>
        <p:spPr>
          <a:xfrm>
            <a:off x="6065890" y="4488485"/>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36" name="Shape 164">
            <a:extLst>
              <a:ext uri="{FF2B5EF4-FFF2-40B4-BE49-F238E27FC236}">
                <a16:creationId xmlns:a16="http://schemas.microsoft.com/office/drawing/2014/main" id="{4E5F8B30-D771-D06A-8768-AA0718D79FC0}"/>
              </a:ext>
            </a:extLst>
          </p:cNvPr>
          <p:cNvSpPr/>
          <p:nvPr/>
        </p:nvSpPr>
        <p:spPr>
          <a:xfrm>
            <a:off x="5755388" y="4479341"/>
            <a:ext cx="82296" cy="82296"/>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38" name="Shape 165">
            <a:extLst>
              <a:ext uri="{FF2B5EF4-FFF2-40B4-BE49-F238E27FC236}">
                <a16:creationId xmlns:a16="http://schemas.microsoft.com/office/drawing/2014/main" id="{448C8BEE-B266-A575-2212-3C32C9C12274}"/>
              </a:ext>
            </a:extLst>
          </p:cNvPr>
          <p:cNvSpPr/>
          <p:nvPr/>
        </p:nvSpPr>
        <p:spPr>
          <a:xfrm>
            <a:off x="600415" y="4590544"/>
            <a:ext cx="6903720" cy="140110"/>
          </a:xfrm>
          <a:prstGeom prst="rect">
            <a:avLst/>
          </a:prstGeom>
          <a:solidFill>
            <a:srgbClr val="F7F9FA">
              <a:alpha val="95000"/>
            </a:srgbClr>
          </a:solidFill>
          <a:ln w="12700">
            <a:solidFill>
              <a:srgbClr val="F7F9FA">
                <a:alpha val="0"/>
              </a:srgbClr>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40" name="Shape 166">
            <a:extLst>
              <a:ext uri="{FF2B5EF4-FFF2-40B4-BE49-F238E27FC236}">
                <a16:creationId xmlns:a16="http://schemas.microsoft.com/office/drawing/2014/main" id="{3D370C6C-F38E-B002-D6C3-095983167179}"/>
              </a:ext>
            </a:extLst>
          </p:cNvPr>
          <p:cNvSpPr/>
          <p:nvPr/>
        </p:nvSpPr>
        <p:spPr>
          <a:xfrm>
            <a:off x="600415" y="4730654"/>
            <a:ext cx="6903720" cy="1"/>
          </a:xfrm>
          <a:prstGeom prst="line">
            <a:avLst/>
          </a:prstGeom>
          <a:noFill/>
          <a:ln w="5715">
            <a:solidFill>
              <a:srgbClr val="E6EAED"/>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42" name="Text 167">
            <a:extLst>
              <a:ext uri="{FF2B5EF4-FFF2-40B4-BE49-F238E27FC236}">
                <a16:creationId xmlns:a16="http://schemas.microsoft.com/office/drawing/2014/main" id="{025CBDB1-0050-A5F4-450D-8F048BDC22CC}"/>
              </a:ext>
            </a:extLst>
          </p:cNvPr>
          <p:cNvSpPr/>
          <p:nvPr/>
        </p:nvSpPr>
        <p:spPr>
          <a:xfrm>
            <a:off x="618703" y="4607357"/>
            <a:ext cx="1984248" cy="106483"/>
          </a:xfrm>
          <a:prstGeom prst="rect">
            <a:avLst/>
          </a:prstGeom>
          <a:noFill/>
          <a:ln/>
        </p:spPr>
        <p:txBody>
          <a:bodyPr wrap="square" lIns="0" tIns="0" rIns="0" bIns="0" rtlCol="0" anchor="ctr"/>
          <a:lstStyle/>
          <a:p>
            <a:pPr marL="0" indent="0">
              <a:buNone/>
            </a:pPr>
            <a:r>
              <a:rPr lang="en-US" sz="760" dirty="0">
                <a:solidFill>
                  <a:srgbClr val="17324D"/>
                </a:solidFill>
                <a:latin typeface="Arial" panose="020B0604020202020204" pitchFamily="34" charset="0"/>
                <a:cs typeface="Arial" panose="020B0604020202020204" pitchFamily="34" charset="0"/>
              </a:rPr>
              <a:t>IMD quintile 3</a:t>
            </a:r>
            <a:endParaRPr lang="en-US" sz="760" dirty="0">
              <a:latin typeface="Arial" panose="020B0604020202020204" pitchFamily="34" charset="0"/>
              <a:cs typeface="Arial" panose="020B0604020202020204" pitchFamily="34" charset="0"/>
            </a:endParaRPr>
          </a:p>
        </p:txBody>
      </p:sp>
      <p:sp>
        <p:nvSpPr>
          <p:cNvPr id="1344" name="Shape 168">
            <a:extLst>
              <a:ext uri="{FF2B5EF4-FFF2-40B4-BE49-F238E27FC236}">
                <a16:creationId xmlns:a16="http://schemas.microsoft.com/office/drawing/2014/main" id="{CCC7811E-B57E-4FD4-3617-B4293D5D2E58}"/>
              </a:ext>
            </a:extLst>
          </p:cNvPr>
          <p:cNvSpPr/>
          <p:nvPr/>
        </p:nvSpPr>
        <p:spPr>
          <a:xfrm>
            <a:off x="6497871" y="4660599"/>
            <a:ext cx="340503" cy="1"/>
          </a:xfrm>
          <a:prstGeom prst="line">
            <a:avLst/>
          </a:prstGeom>
          <a:noFill/>
          <a:ln w="2540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46" name="Shape 169">
            <a:extLst>
              <a:ext uri="{FF2B5EF4-FFF2-40B4-BE49-F238E27FC236}">
                <a16:creationId xmlns:a16="http://schemas.microsoft.com/office/drawing/2014/main" id="{DDEE3902-B572-BA3D-2668-A07BBC43D41B}"/>
              </a:ext>
            </a:extLst>
          </p:cNvPr>
          <p:cNvSpPr/>
          <p:nvPr/>
        </p:nvSpPr>
        <p:spPr>
          <a:xfrm>
            <a:off x="6497871" y="4628595"/>
            <a:ext cx="1" cy="64008"/>
          </a:xfrm>
          <a:prstGeom prst="line">
            <a:avLst/>
          </a:prstGeom>
          <a:noFill/>
          <a:ln w="1270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48" name="Shape 170">
            <a:extLst>
              <a:ext uri="{FF2B5EF4-FFF2-40B4-BE49-F238E27FC236}">
                <a16:creationId xmlns:a16="http://schemas.microsoft.com/office/drawing/2014/main" id="{E6E24251-7AC4-95B8-768C-FFFAFDE6D0CD}"/>
              </a:ext>
            </a:extLst>
          </p:cNvPr>
          <p:cNvSpPr/>
          <p:nvPr/>
        </p:nvSpPr>
        <p:spPr>
          <a:xfrm>
            <a:off x="6838375" y="4628595"/>
            <a:ext cx="1" cy="64008"/>
          </a:xfrm>
          <a:prstGeom prst="line">
            <a:avLst/>
          </a:prstGeom>
          <a:noFill/>
          <a:ln w="1270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50" name="Shape 171">
            <a:extLst>
              <a:ext uri="{FF2B5EF4-FFF2-40B4-BE49-F238E27FC236}">
                <a16:creationId xmlns:a16="http://schemas.microsoft.com/office/drawing/2014/main" id="{5639BFC4-CCFA-0DD4-ED11-CD4AA43F4A17}"/>
              </a:ext>
            </a:extLst>
          </p:cNvPr>
          <p:cNvSpPr/>
          <p:nvPr/>
        </p:nvSpPr>
        <p:spPr>
          <a:xfrm>
            <a:off x="6624434" y="4619451"/>
            <a:ext cx="82296" cy="82296"/>
          </a:xfrm>
          <a:prstGeom prst="ellipse">
            <a:avLst/>
          </a:prstGeom>
          <a:solidFill>
            <a:srgbClr val="007F3B"/>
          </a:solidFill>
          <a:ln w="1270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52" name="Shape 172">
            <a:extLst>
              <a:ext uri="{FF2B5EF4-FFF2-40B4-BE49-F238E27FC236}">
                <a16:creationId xmlns:a16="http://schemas.microsoft.com/office/drawing/2014/main" id="{934CCAC1-3DC1-A3CB-8871-021E76F0C25F}"/>
              </a:ext>
            </a:extLst>
          </p:cNvPr>
          <p:cNvSpPr/>
          <p:nvPr/>
        </p:nvSpPr>
        <p:spPr>
          <a:xfrm>
            <a:off x="600415" y="4870763"/>
            <a:ext cx="6903720" cy="1"/>
          </a:xfrm>
          <a:prstGeom prst="line">
            <a:avLst/>
          </a:prstGeom>
          <a:noFill/>
          <a:ln w="5715">
            <a:solidFill>
              <a:srgbClr val="E6EAED"/>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54" name="Text 173">
            <a:extLst>
              <a:ext uri="{FF2B5EF4-FFF2-40B4-BE49-F238E27FC236}">
                <a16:creationId xmlns:a16="http://schemas.microsoft.com/office/drawing/2014/main" id="{D7697519-EE49-CB37-2467-86629AD9160E}"/>
              </a:ext>
            </a:extLst>
          </p:cNvPr>
          <p:cNvSpPr/>
          <p:nvPr/>
        </p:nvSpPr>
        <p:spPr>
          <a:xfrm>
            <a:off x="618703" y="4747467"/>
            <a:ext cx="1984248" cy="106483"/>
          </a:xfrm>
          <a:prstGeom prst="rect">
            <a:avLst/>
          </a:prstGeom>
          <a:noFill/>
          <a:ln/>
        </p:spPr>
        <p:txBody>
          <a:bodyPr wrap="square" lIns="0" tIns="0" rIns="0" bIns="0" rtlCol="0" anchor="ctr"/>
          <a:lstStyle/>
          <a:p>
            <a:pPr marL="0" indent="0">
              <a:buNone/>
            </a:pPr>
            <a:r>
              <a:rPr lang="en-US" sz="760" dirty="0">
                <a:solidFill>
                  <a:srgbClr val="17324D"/>
                </a:solidFill>
                <a:latin typeface="Arial" panose="020B0604020202020204" pitchFamily="34" charset="0"/>
                <a:cs typeface="Arial" panose="020B0604020202020204" pitchFamily="34" charset="0"/>
              </a:rPr>
              <a:t>IMD quintile 2</a:t>
            </a:r>
            <a:endParaRPr lang="en-US" sz="760" dirty="0">
              <a:latin typeface="Arial" panose="020B0604020202020204" pitchFamily="34" charset="0"/>
              <a:cs typeface="Arial" panose="020B0604020202020204" pitchFamily="34" charset="0"/>
            </a:endParaRPr>
          </a:p>
        </p:txBody>
      </p:sp>
      <p:sp>
        <p:nvSpPr>
          <p:cNvPr id="1356" name="Shape 174">
            <a:extLst>
              <a:ext uri="{FF2B5EF4-FFF2-40B4-BE49-F238E27FC236}">
                <a16:creationId xmlns:a16="http://schemas.microsoft.com/office/drawing/2014/main" id="{CFC67F2A-A6A3-1D4A-D656-2F79629525B4}"/>
              </a:ext>
            </a:extLst>
          </p:cNvPr>
          <p:cNvSpPr/>
          <p:nvPr/>
        </p:nvSpPr>
        <p:spPr>
          <a:xfrm>
            <a:off x="6467379" y="4800708"/>
            <a:ext cx="365914" cy="1"/>
          </a:xfrm>
          <a:prstGeom prst="line">
            <a:avLst/>
          </a:prstGeom>
          <a:noFill/>
          <a:ln w="2540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58" name="Shape 175">
            <a:extLst>
              <a:ext uri="{FF2B5EF4-FFF2-40B4-BE49-F238E27FC236}">
                <a16:creationId xmlns:a16="http://schemas.microsoft.com/office/drawing/2014/main" id="{0C1703D7-6C86-374D-E023-12BB9FB6CF4C}"/>
              </a:ext>
            </a:extLst>
          </p:cNvPr>
          <p:cNvSpPr/>
          <p:nvPr/>
        </p:nvSpPr>
        <p:spPr>
          <a:xfrm>
            <a:off x="6467379" y="4768704"/>
            <a:ext cx="1" cy="64008"/>
          </a:xfrm>
          <a:prstGeom prst="line">
            <a:avLst/>
          </a:prstGeom>
          <a:noFill/>
          <a:ln w="1270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60" name="Shape 176">
            <a:extLst>
              <a:ext uri="{FF2B5EF4-FFF2-40B4-BE49-F238E27FC236}">
                <a16:creationId xmlns:a16="http://schemas.microsoft.com/office/drawing/2014/main" id="{1144B146-336B-4A83-42D6-B95602A541A6}"/>
              </a:ext>
            </a:extLst>
          </p:cNvPr>
          <p:cNvSpPr/>
          <p:nvPr/>
        </p:nvSpPr>
        <p:spPr>
          <a:xfrm>
            <a:off x="6833293" y="4768704"/>
            <a:ext cx="1" cy="64008"/>
          </a:xfrm>
          <a:prstGeom prst="line">
            <a:avLst/>
          </a:prstGeom>
          <a:noFill/>
          <a:ln w="1270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62" name="Shape 177">
            <a:extLst>
              <a:ext uri="{FF2B5EF4-FFF2-40B4-BE49-F238E27FC236}">
                <a16:creationId xmlns:a16="http://schemas.microsoft.com/office/drawing/2014/main" id="{78E28205-6B26-ADAA-C44B-D4CC2F81F659}"/>
              </a:ext>
            </a:extLst>
          </p:cNvPr>
          <p:cNvSpPr/>
          <p:nvPr/>
        </p:nvSpPr>
        <p:spPr>
          <a:xfrm>
            <a:off x="6609188" y="4759560"/>
            <a:ext cx="82296" cy="82296"/>
          </a:xfrm>
          <a:prstGeom prst="ellipse">
            <a:avLst/>
          </a:prstGeom>
          <a:solidFill>
            <a:srgbClr val="007F3B"/>
          </a:solidFill>
          <a:ln w="1270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64" name="Shape 178">
            <a:extLst>
              <a:ext uri="{FF2B5EF4-FFF2-40B4-BE49-F238E27FC236}">
                <a16:creationId xmlns:a16="http://schemas.microsoft.com/office/drawing/2014/main" id="{6E917D67-A320-F5AB-763F-F5AE2FD1D2E3}"/>
              </a:ext>
            </a:extLst>
          </p:cNvPr>
          <p:cNvSpPr/>
          <p:nvPr/>
        </p:nvSpPr>
        <p:spPr>
          <a:xfrm>
            <a:off x="600415" y="4870763"/>
            <a:ext cx="6903720" cy="140110"/>
          </a:xfrm>
          <a:prstGeom prst="rect">
            <a:avLst/>
          </a:prstGeom>
          <a:solidFill>
            <a:srgbClr val="F7F9FA">
              <a:alpha val="95000"/>
            </a:srgbClr>
          </a:solidFill>
          <a:ln w="12700">
            <a:solidFill>
              <a:srgbClr val="F7F9FA">
                <a:alpha val="0"/>
              </a:srgbClr>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66" name="Shape 179">
            <a:extLst>
              <a:ext uri="{FF2B5EF4-FFF2-40B4-BE49-F238E27FC236}">
                <a16:creationId xmlns:a16="http://schemas.microsoft.com/office/drawing/2014/main" id="{70D73D94-9C8C-FC33-011B-8F4194BBF3DA}"/>
              </a:ext>
            </a:extLst>
          </p:cNvPr>
          <p:cNvSpPr/>
          <p:nvPr/>
        </p:nvSpPr>
        <p:spPr>
          <a:xfrm>
            <a:off x="600415" y="5010873"/>
            <a:ext cx="6903720" cy="1"/>
          </a:xfrm>
          <a:prstGeom prst="line">
            <a:avLst/>
          </a:prstGeom>
          <a:noFill/>
          <a:ln w="5715">
            <a:solidFill>
              <a:srgbClr val="E6EAED"/>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68" name="Text 180">
            <a:extLst>
              <a:ext uri="{FF2B5EF4-FFF2-40B4-BE49-F238E27FC236}">
                <a16:creationId xmlns:a16="http://schemas.microsoft.com/office/drawing/2014/main" id="{00DCE4BF-AE01-69A9-072A-14A9D9AB65F3}"/>
              </a:ext>
            </a:extLst>
          </p:cNvPr>
          <p:cNvSpPr/>
          <p:nvPr/>
        </p:nvSpPr>
        <p:spPr>
          <a:xfrm>
            <a:off x="618703" y="4887576"/>
            <a:ext cx="1984248" cy="106483"/>
          </a:xfrm>
          <a:prstGeom prst="rect">
            <a:avLst/>
          </a:prstGeom>
          <a:noFill/>
          <a:ln/>
        </p:spPr>
        <p:txBody>
          <a:bodyPr wrap="square" lIns="0" tIns="0" rIns="0" bIns="0" rtlCol="0" anchor="ctr"/>
          <a:lstStyle/>
          <a:p>
            <a:pPr marL="0" indent="0">
              <a:buNone/>
            </a:pPr>
            <a:r>
              <a:rPr lang="en-US" sz="760" dirty="0">
                <a:solidFill>
                  <a:srgbClr val="17324D"/>
                </a:solidFill>
                <a:latin typeface="Arial" panose="020B0604020202020204" pitchFamily="34" charset="0"/>
                <a:cs typeface="Arial" panose="020B0604020202020204" pitchFamily="34" charset="0"/>
              </a:rPr>
              <a:t>Gynaecological</a:t>
            </a:r>
            <a:endParaRPr lang="en-US" sz="760" dirty="0">
              <a:latin typeface="Arial" panose="020B0604020202020204" pitchFamily="34" charset="0"/>
              <a:cs typeface="Arial" panose="020B0604020202020204" pitchFamily="34" charset="0"/>
            </a:endParaRPr>
          </a:p>
        </p:txBody>
      </p:sp>
      <p:sp>
        <p:nvSpPr>
          <p:cNvPr id="1370" name="Shape 181">
            <a:extLst>
              <a:ext uri="{FF2B5EF4-FFF2-40B4-BE49-F238E27FC236}">
                <a16:creationId xmlns:a16="http://schemas.microsoft.com/office/drawing/2014/main" id="{EADC2BB9-2D83-A459-500A-8CFB187F5DFA}"/>
              </a:ext>
            </a:extLst>
          </p:cNvPr>
          <p:cNvSpPr/>
          <p:nvPr/>
        </p:nvSpPr>
        <p:spPr>
          <a:xfrm>
            <a:off x="5572922" y="4940818"/>
            <a:ext cx="589528" cy="1"/>
          </a:xfrm>
          <a:prstGeom prst="line">
            <a:avLst/>
          </a:prstGeom>
          <a:noFill/>
          <a:ln w="254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72" name="Shape 182">
            <a:extLst>
              <a:ext uri="{FF2B5EF4-FFF2-40B4-BE49-F238E27FC236}">
                <a16:creationId xmlns:a16="http://schemas.microsoft.com/office/drawing/2014/main" id="{88B95CA4-9B53-0B43-87B7-A4ED41993C25}"/>
              </a:ext>
            </a:extLst>
          </p:cNvPr>
          <p:cNvSpPr/>
          <p:nvPr/>
        </p:nvSpPr>
        <p:spPr>
          <a:xfrm>
            <a:off x="5572922" y="4908814"/>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74" name="Shape 183">
            <a:extLst>
              <a:ext uri="{FF2B5EF4-FFF2-40B4-BE49-F238E27FC236}">
                <a16:creationId xmlns:a16="http://schemas.microsoft.com/office/drawing/2014/main" id="{E150DBAA-F146-52C6-7015-5EC3539AA7C9}"/>
              </a:ext>
            </a:extLst>
          </p:cNvPr>
          <p:cNvSpPr/>
          <p:nvPr/>
        </p:nvSpPr>
        <p:spPr>
          <a:xfrm>
            <a:off x="6162450" y="4908814"/>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76" name="Shape 184">
            <a:extLst>
              <a:ext uri="{FF2B5EF4-FFF2-40B4-BE49-F238E27FC236}">
                <a16:creationId xmlns:a16="http://schemas.microsoft.com/office/drawing/2014/main" id="{AE19E5BF-AF0E-481F-2357-C2ADE0BD4E3A}"/>
              </a:ext>
            </a:extLst>
          </p:cNvPr>
          <p:cNvSpPr/>
          <p:nvPr/>
        </p:nvSpPr>
        <p:spPr>
          <a:xfrm>
            <a:off x="5826538" y="4899670"/>
            <a:ext cx="82296" cy="82296"/>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78" name="Shape 185">
            <a:extLst>
              <a:ext uri="{FF2B5EF4-FFF2-40B4-BE49-F238E27FC236}">
                <a16:creationId xmlns:a16="http://schemas.microsoft.com/office/drawing/2014/main" id="{10546C2D-E1C4-0E16-0F04-774BF322B357}"/>
              </a:ext>
            </a:extLst>
          </p:cNvPr>
          <p:cNvSpPr/>
          <p:nvPr/>
        </p:nvSpPr>
        <p:spPr>
          <a:xfrm>
            <a:off x="600415" y="5150983"/>
            <a:ext cx="6903720" cy="1"/>
          </a:xfrm>
          <a:prstGeom prst="line">
            <a:avLst/>
          </a:prstGeom>
          <a:noFill/>
          <a:ln w="5715">
            <a:solidFill>
              <a:srgbClr val="E6EAED"/>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80" name="Text 186">
            <a:extLst>
              <a:ext uri="{FF2B5EF4-FFF2-40B4-BE49-F238E27FC236}">
                <a16:creationId xmlns:a16="http://schemas.microsoft.com/office/drawing/2014/main" id="{5E2FA5F2-D297-83DE-9581-327D5DCBFFAE}"/>
              </a:ext>
            </a:extLst>
          </p:cNvPr>
          <p:cNvSpPr/>
          <p:nvPr/>
        </p:nvSpPr>
        <p:spPr>
          <a:xfrm>
            <a:off x="618703" y="5027686"/>
            <a:ext cx="1984248" cy="106483"/>
          </a:xfrm>
          <a:prstGeom prst="rect">
            <a:avLst/>
          </a:prstGeom>
          <a:noFill/>
          <a:ln/>
        </p:spPr>
        <p:txBody>
          <a:bodyPr wrap="square" lIns="0" tIns="0" rIns="0" bIns="0" rtlCol="0" anchor="ctr"/>
          <a:lstStyle/>
          <a:p>
            <a:pPr marL="0" indent="0">
              <a:buNone/>
            </a:pPr>
            <a:r>
              <a:rPr lang="en-US" sz="760" dirty="0">
                <a:solidFill>
                  <a:srgbClr val="17324D"/>
                </a:solidFill>
                <a:latin typeface="Arial" panose="020B0604020202020204" pitchFamily="34" charset="0"/>
                <a:cs typeface="Arial" panose="020B0604020202020204" pitchFamily="34" charset="0"/>
              </a:rPr>
              <a:t>Other ethnicity</a:t>
            </a:r>
            <a:endParaRPr lang="en-US" sz="760" dirty="0">
              <a:latin typeface="Arial" panose="020B0604020202020204" pitchFamily="34" charset="0"/>
              <a:cs typeface="Arial" panose="020B0604020202020204" pitchFamily="34" charset="0"/>
            </a:endParaRPr>
          </a:p>
        </p:txBody>
      </p:sp>
      <p:sp>
        <p:nvSpPr>
          <p:cNvPr id="1382" name="Shape 187">
            <a:extLst>
              <a:ext uri="{FF2B5EF4-FFF2-40B4-BE49-F238E27FC236}">
                <a16:creationId xmlns:a16="http://schemas.microsoft.com/office/drawing/2014/main" id="{8B1BB5FA-7A0C-10AE-C795-F990C52C462C}"/>
              </a:ext>
            </a:extLst>
          </p:cNvPr>
          <p:cNvSpPr/>
          <p:nvPr/>
        </p:nvSpPr>
        <p:spPr>
          <a:xfrm>
            <a:off x="5095201" y="5080928"/>
            <a:ext cx="1854981" cy="1"/>
          </a:xfrm>
          <a:prstGeom prst="line">
            <a:avLst/>
          </a:prstGeom>
          <a:noFill/>
          <a:ln w="2540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84" name="Shape 188">
            <a:extLst>
              <a:ext uri="{FF2B5EF4-FFF2-40B4-BE49-F238E27FC236}">
                <a16:creationId xmlns:a16="http://schemas.microsoft.com/office/drawing/2014/main" id="{757093BB-3B39-1483-60B2-95A0C4C1AC8C}"/>
              </a:ext>
            </a:extLst>
          </p:cNvPr>
          <p:cNvSpPr/>
          <p:nvPr/>
        </p:nvSpPr>
        <p:spPr>
          <a:xfrm>
            <a:off x="5095201" y="5048924"/>
            <a:ext cx="1" cy="64008"/>
          </a:xfrm>
          <a:prstGeom prst="line">
            <a:avLst/>
          </a:prstGeom>
          <a:noFill/>
          <a:ln w="1270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86" name="Shape 189">
            <a:extLst>
              <a:ext uri="{FF2B5EF4-FFF2-40B4-BE49-F238E27FC236}">
                <a16:creationId xmlns:a16="http://schemas.microsoft.com/office/drawing/2014/main" id="{1767E011-A000-1BB0-53D7-E21B2A03D4A8}"/>
              </a:ext>
            </a:extLst>
          </p:cNvPr>
          <p:cNvSpPr/>
          <p:nvPr/>
        </p:nvSpPr>
        <p:spPr>
          <a:xfrm>
            <a:off x="6950182" y="5048924"/>
            <a:ext cx="1" cy="64008"/>
          </a:xfrm>
          <a:prstGeom prst="line">
            <a:avLst/>
          </a:prstGeom>
          <a:noFill/>
          <a:ln w="1270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88" name="Shape 190">
            <a:extLst>
              <a:ext uri="{FF2B5EF4-FFF2-40B4-BE49-F238E27FC236}">
                <a16:creationId xmlns:a16="http://schemas.microsoft.com/office/drawing/2014/main" id="{A93296F3-FB53-6DDB-5F96-C3D7DD13E087}"/>
              </a:ext>
            </a:extLst>
          </p:cNvPr>
          <p:cNvSpPr/>
          <p:nvPr/>
        </p:nvSpPr>
        <p:spPr>
          <a:xfrm>
            <a:off x="5979002" y="5039780"/>
            <a:ext cx="82296" cy="82296"/>
          </a:xfrm>
          <a:prstGeom prst="ellipse">
            <a:avLst/>
          </a:prstGeom>
          <a:solidFill>
            <a:srgbClr val="FFB81C"/>
          </a:solidFill>
          <a:ln w="1270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90" name="Shape 191">
            <a:extLst>
              <a:ext uri="{FF2B5EF4-FFF2-40B4-BE49-F238E27FC236}">
                <a16:creationId xmlns:a16="http://schemas.microsoft.com/office/drawing/2014/main" id="{09B7BF0C-466D-F073-3475-17C9AB810C02}"/>
              </a:ext>
            </a:extLst>
          </p:cNvPr>
          <p:cNvSpPr/>
          <p:nvPr/>
        </p:nvSpPr>
        <p:spPr>
          <a:xfrm>
            <a:off x="600415" y="5150983"/>
            <a:ext cx="6903720" cy="140110"/>
          </a:xfrm>
          <a:prstGeom prst="rect">
            <a:avLst/>
          </a:prstGeom>
          <a:solidFill>
            <a:srgbClr val="F7F9FA">
              <a:alpha val="95000"/>
            </a:srgbClr>
          </a:solidFill>
          <a:ln w="12700">
            <a:solidFill>
              <a:srgbClr val="F7F9FA">
                <a:alpha val="0"/>
              </a:srgbClr>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92" name="Shape 192">
            <a:extLst>
              <a:ext uri="{FF2B5EF4-FFF2-40B4-BE49-F238E27FC236}">
                <a16:creationId xmlns:a16="http://schemas.microsoft.com/office/drawing/2014/main" id="{351655FA-6A54-29F9-B6E3-6A0C3AAFCC9B}"/>
              </a:ext>
            </a:extLst>
          </p:cNvPr>
          <p:cNvSpPr/>
          <p:nvPr/>
        </p:nvSpPr>
        <p:spPr>
          <a:xfrm>
            <a:off x="600415" y="5291092"/>
            <a:ext cx="6903720" cy="1"/>
          </a:xfrm>
          <a:prstGeom prst="line">
            <a:avLst/>
          </a:prstGeom>
          <a:noFill/>
          <a:ln w="5715">
            <a:solidFill>
              <a:srgbClr val="E6EAED"/>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94" name="Text 193">
            <a:extLst>
              <a:ext uri="{FF2B5EF4-FFF2-40B4-BE49-F238E27FC236}">
                <a16:creationId xmlns:a16="http://schemas.microsoft.com/office/drawing/2014/main" id="{F0ADC91E-F007-6E34-14A4-2F999DD0C619}"/>
              </a:ext>
            </a:extLst>
          </p:cNvPr>
          <p:cNvSpPr/>
          <p:nvPr/>
        </p:nvSpPr>
        <p:spPr>
          <a:xfrm>
            <a:off x="618703" y="5167796"/>
            <a:ext cx="1984248" cy="106483"/>
          </a:xfrm>
          <a:prstGeom prst="rect">
            <a:avLst/>
          </a:prstGeom>
          <a:noFill/>
          <a:ln/>
        </p:spPr>
        <p:txBody>
          <a:bodyPr wrap="square" lIns="0" tIns="0" rIns="0" bIns="0" rtlCol="0" anchor="ctr"/>
          <a:lstStyle/>
          <a:p>
            <a:pPr marL="0" indent="0">
              <a:buNone/>
            </a:pPr>
            <a:r>
              <a:rPr lang="en-US" sz="760" dirty="0">
                <a:solidFill>
                  <a:srgbClr val="17324D"/>
                </a:solidFill>
                <a:latin typeface="Arial" panose="020B0604020202020204" pitchFamily="34" charset="0"/>
                <a:cs typeface="Arial" panose="020B0604020202020204" pitchFamily="34" charset="0"/>
              </a:rPr>
              <a:t>Age 65–74</a:t>
            </a:r>
            <a:endParaRPr lang="en-US" sz="760" dirty="0">
              <a:latin typeface="Arial" panose="020B0604020202020204" pitchFamily="34" charset="0"/>
              <a:cs typeface="Arial" panose="020B0604020202020204" pitchFamily="34" charset="0"/>
            </a:endParaRPr>
          </a:p>
        </p:txBody>
      </p:sp>
      <p:sp>
        <p:nvSpPr>
          <p:cNvPr id="1396" name="Shape 194">
            <a:extLst>
              <a:ext uri="{FF2B5EF4-FFF2-40B4-BE49-F238E27FC236}">
                <a16:creationId xmlns:a16="http://schemas.microsoft.com/office/drawing/2014/main" id="{FAE5EED2-28F2-B3F3-55EF-9FC37B7895FE}"/>
              </a:ext>
            </a:extLst>
          </p:cNvPr>
          <p:cNvSpPr/>
          <p:nvPr/>
        </p:nvSpPr>
        <p:spPr>
          <a:xfrm>
            <a:off x="5882933" y="5221037"/>
            <a:ext cx="284600" cy="1"/>
          </a:xfrm>
          <a:prstGeom prst="line">
            <a:avLst/>
          </a:prstGeom>
          <a:noFill/>
          <a:ln w="254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98" name="Shape 195">
            <a:extLst>
              <a:ext uri="{FF2B5EF4-FFF2-40B4-BE49-F238E27FC236}">
                <a16:creationId xmlns:a16="http://schemas.microsoft.com/office/drawing/2014/main" id="{5F00443F-F6B1-E10C-8470-A4EE11E390D1}"/>
              </a:ext>
            </a:extLst>
          </p:cNvPr>
          <p:cNvSpPr/>
          <p:nvPr/>
        </p:nvSpPr>
        <p:spPr>
          <a:xfrm>
            <a:off x="5882933" y="5189033"/>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00" name="Shape 196">
            <a:extLst>
              <a:ext uri="{FF2B5EF4-FFF2-40B4-BE49-F238E27FC236}">
                <a16:creationId xmlns:a16="http://schemas.microsoft.com/office/drawing/2014/main" id="{893FBA66-EFC5-944C-9748-C819863339AE}"/>
              </a:ext>
            </a:extLst>
          </p:cNvPr>
          <p:cNvSpPr/>
          <p:nvPr/>
        </p:nvSpPr>
        <p:spPr>
          <a:xfrm>
            <a:off x="6167532" y="5189033"/>
            <a:ext cx="1" cy="64008"/>
          </a:xfrm>
          <a:prstGeom prst="line">
            <a:avLst/>
          </a:prstGeom>
          <a:no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02" name="Shape 197">
            <a:extLst>
              <a:ext uri="{FF2B5EF4-FFF2-40B4-BE49-F238E27FC236}">
                <a16:creationId xmlns:a16="http://schemas.microsoft.com/office/drawing/2014/main" id="{1B0E56DB-7D06-8A1E-3B65-3FFC8997262F}"/>
              </a:ext>
            </a:extLst>
          </p:cNvPr>
          <p:cNvSpPr/>
          <p:nvPr/>
        </p:nvSpPr>
        <p:spPr>
          <a:xfrm>
            <a:off x="5984085" y="5179889"/>
            <a:ext cx="82296" cy="82296"/>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04" name="Shape 198">
            <a:extLst>
              <a:ext uri="{FF2B5EF4-FFF2-40B4-BE49-F238E27FC236}">
                <a16:creationId xmlns:a16="http://schemas.microsoft.com/office/drawing/2014/main" id="{23D9146B-B48E-1DD1-863F-C45185CA4C3E}"/>
              </a:ext>
            </a:extLst>
          </p:cNvPr>
          <p:cNvSpPr/>
          <p:nvPr/>
        </p:nvSpPr>
        <p:spPr>
          <a:xfrm>
            <a:off x="600415" y="5431202"/>
            <a:ext cx="6903720" cy="1"/>
          </a:xfrm>
          <a:prstGeom prst="line">
            <a:avLst/>
          </a:prstGeom>
          <a:noFill/>
          <a:ln w="5715">
            <a:solidFill>
              <a:srgbClr val="E6EAED"/>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06" name="Text 199">
            <a:extLst>
              <a:ext uri="{FF2B5EF4-FFF2-40B4-BE49-F238E27FC236}">
                <a16:creationId xmlns:a16="http://schemas.microsoft.com/office/drawing/2014/main" id="{039758DC-C274-5C9C-00E1-333FE740CF07}"/>
              </a:ext>
            </a:extLst>
          </p:cNvPr>
          <p:cNvSpPr/>
          <p:nvPr/>
        </p:nvSpPr>
        <p:spPr>
          <a:xfrm>
            <a:off x="618703" y="5307905"/>
            <a:ext cx="1984248" cy="106483"/>
          </a:xfrm>
          <a:prstGeom prst="rect">
            <a:avLst/>
          </a:prstGeom>
          <a:noFill/>
          <a:ln/>
        </p:spPr>
        <p:txBody>
          <a:bodyPr wrap="square" lIns="0" tIns="0" rIns="0" bIns="0" rtlCol="0" anchor="ctr"/>
          <a:lstStyle/>
          <a:p>
            <a:pPr marL="0" indent="0">
              <a:buNone/>
            </a:pPr>
            <a:r>
              <a:rPr lang="en-US" sz="760" dirty="0">
                <a:solidFill>
                  <a:srgbClr val="17324D"/>
                </a:solidFill>
                <a:latin typeface="Arial" panose="020B0604020202020204" pitchFamily="34" charset="0"/>
                <a:cs typeface="Arial" panose="020B0604020202020204" pitchFamily="34" charset="0"/>
              </a:rPr>
              <a:t>Non-England IMD</a:t>
            </a:r>
            <a:endParaRPr lang="en-US" sz="760" dirty="0">
              <a:latin typeface="Arial" panose="020B0604020202020204" pitchFamily="34" charset="0"/>
              <a:cs typeface="Arial" panose="020B0604020202020204" pitchFamily="34" charset="0"/>
            </a:endParaRPr>
          </a:p>
        </p:txBody>
      </p:sp>
      <p:sp>
        <p:nvSpPr>
          <p:cNvPr id="1408" name="Shape 200">
            <a:extLst>
              <a:ext uri="{FF2B5EF4-FFF2-40B4-BE49-F238E27FC236}">
                <a16:creationId xmlns:a16="http://schemas.microsoft.com/office/drawing/2014/main" id="{25E904B6-0894-7AAE-6424-C7826539169D}"/>
              </a:ext>
            </a:extLst>
          </p:cNvPr>
          <p:cNvSpPr/>
          <p:nvPr/>
        </p:nvSpPr>
        <p:spPr>
          <a:xfrm>
            <a:off x="5227337" y="5361147"/>
            <a:ext cx="1600874" cy="1"/>
          </a:xfrm>
          <a:prstGeom prst="line">
            <a:avLst/>
          </a:prstGeom>
          <a:noFill/>
          <a:ln w="2540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10" name="Shape 201">
            <a:extLst>
              <a:ext uri="{FF2B5EF4-FFF2-40B4-BE49-F238E27FC236}">
                <a16:creationId xmlns:a16="http://schemas.microsoft.com/office/drawing/2014/main" id="{60024B99-056C-6905-FE80-15D5C776226C}"/>
              </a:ext>
            </a:extLst>
          </p:cNvPr>
          <p:cNvSpPr/>
          <p:nvPr/>
        </p:nvSpPr>
        <p:spPr>
          <a:xfrm>
            <a:off x="5227337" y="5329143"/>
            <a:ext cx="1" cy="64008"/>
          </a:xfrm>
          <a:prstGeom prst="line">
            <a:avLst/>
          </a:prstGeom>
          <a:noFill/>
          <a:ln w="1270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12" name="Shape 202">
            <a:extLst>
              <a:ext uri="{FF2B5EF4-FFF2-40B4-BE49-F238E27FC236}">
                <a16:creationId xmlns:a16="http://schemas.microsoft.com/office/drawing/2014/main" id="{0A87113E-C336-190C-1F91-B64D30530DF6}"/>
              </a:ext>
            </a:extLst>
          </p:cNvPr>
          <p:cNvSpPr/>
          <p:nvPr/>
        </p:nvSpPr>
        <p:spPr>
          <a:xfrm>
            <a:off x="6828211" y="5329143"/>
            <a:ext cx="1" cy="64008"/>
          </a:xfrm>
          <a:prstGeom prst="line">
            <a:avLst/>
          </a:prstGeom>
          <a:noFill/>
          <a:ln w="1270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14" name="Shape 203">
            <a:extLst>
              <a:ext uri="{FF2B5EF4-FFF2-40B4-BE49-F238E27FC236}">
                <a16:creationId xmlns:a16="http://schemas.microsoft.com/office/drawing/2014/main" id="{A9BB8C09-1850-10CF-38AE-59B66632A669}"/>
              </a:ext>
            </a:extLst>
          </p:cNvPr>
          <p:cNvSpPr/>
          <p:nvPr/>
        </p:nvSpPr>
        <p:spPr>
          <a:xfrm>
            <a:off x="5989167" y="5319999"/>
            <a:ext cx="82296" cy="82296"/>
          </a:xfrm>
          <a:prstGeom prst="ellipse">
            <a:avLst/>
          </a:prstGeom>
          <a:solidFill>
            <a:srgbClr val="FFB81C"/>
          </a:solidFill>
          <a:ln w="1270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16" name="Shape 204">
            <a:extLst>
              <a:ext uri="{FF2B5EF4-FFF2-40B4-BE49-F238E27FC236}">
                <a16:creationId xmlns:a16="http://schemas.microsoft.com/office/drawing/2014/main" id="{3114AD2B-22F1-CB2B-0D98-6A41A3A3C5CC}"/>
              </a:ext>
            </a:extLst>
          </p:cNvPr>
          <p:cNvSpPr/>
          <p:nvPr/>
        </p:nvSpPr>
        <p:spPr>
          <a:xfrm>
            <a:off x="600415" y="5431202"/>
            <a:ext cx="6903720" cy="140110"/>
          </a:xfrm>
          <a:prstGeom prst="rect">
            <a:avLst/>
          </a:prstGeom>
          <a:solidFill>
            <a:srgbClr val="F7F9FA">
              <a:alpha val="95000"/>
            </a:srgbClr>
          </a:solidFill>
          <a:ln w="12700">
            <a:solidFill>
              <a:srgbClr val="F7F9FA">
                <a:alpha val="0"/>
              </a:srgbClr>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18" name="Shape 205">
            <a:extLst>
              <a:ext uri="{FF2B5EF4-FFF2-40B4-BE49-F238E27FC236}">
                <a16:creationId xmlns:a16="http://schemas.microsoft.com/office/drawing/2014/main" id="{D6239836-EB2E-38A0-FC7C-5B5701AA7BD9}"/>
              </a:ext>
            </a:extLst>
          </p:cNvPr>
          <p:cNvSpPr/>
          <p:nvPr/>
        </p:nvSpPr>
        <p:spPr>
          <a:xfrm>
            <a:off x="600415" y="5571312"/>
            <a:ext cx="6903720" cy="1"/>
          </a:xfrm>
          <a:prstGeom prst="line">
            <a:avLst/>
          </a:prstGeom>
          <a:noFill/>
          <a:ln w="5715">
            <a:solidFill>
              <a:srgbClr val="E6EAED"/>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20" name="Text 206">
            <a:extLst>
              <a:ext uri="{FF2B5EF4-FFF2-40B4-BE49-F238E27FC236}">
                <a16:creationId xmlns:a16="http://schemas.microsoft.com/office/drawing/2014/main" id="{46A6749A-2CEF-0993-BF1B-CD6659177201}"/>
              </a:ext>
            </a:extLst>
          </p:cNvPr>
          <p:cNvSpPr/>
          <p:nvPr/>
        </p:nvSpPr>
        <p:spPr>
          <a:xfrm>
            <a:off x="618703" y="5448015"/>
            <a:ext cx="1984248" cy="106483"/>
          </a:xfrm>
          <a:prstGeom prst="rect">
            <a:avLst/>
          </a:prstGeom>
          <a:noFill/>
          <a:ln/>
        </p:spPr>
        <p:txBody>
          <a:bodyPr wrap="square" lIns="0" tIns="0" rIns="0" bIns="0" rtlCol="0" anchor="ctr"/>
          <a:lstStyle/>
          <a:p>
            <a:pPr marL="0" indent="0">
              <a:buNone/>
            </a:pPr>
            <a:r>
              <a:rPr lang="en-US" sz="760" dirty="0">
                <a:solidFill>
                  <a:srgbClr val="17324D"/>
                </a:solidFill>
                <a:latin typeface="Arial" panose="020B0604020202020204" pitchFamily="34" charset="0"/>
                <a:cs typeface="Arial" panose="020B0604020202020204" pitchFamily="34" charset="0"/>
              </a:rPr>
              <a:t>IMD quintile 4</a:t>
            </a:r>
            <a:endParaRPr lang="en-US" sz="760" dirty="0">
              <a:latin typeface="Arial" panose="020B0604020202020204" pitchFamily="34" charset="0"/>
              <a:cs typeface="Arial" panose="020B0604020202020204" pitchFamily="34" charset="0"/>
            </a:endParaRPr>
          </a:p>
        </p:txBody>
      </p:sp>
      <p:sp>
        <p:nvSpPr>
          <p:cNvPr id="1422" name="Shape 207">
            <a:extLst>
              <a:ext uri="{FF2B5EF4-FFF2-40B4-BE49-F238E27FC236}">
                <a16:creationId xmlns:a16="http://schemas.microsoft.com/office/drawing/2014/main" id="{CB5A3E7D-EE56-1E4D-CF55-5FF80E18758F}"/>
              </a:ext>
            </a:extLst>
          </p:cNvPr>
          <p:cNvSpPr/>
          <p:nvPr/>
        </p:nvSpPr>
        <p:spPr>
          <a:xfrm>
            <a:off x="6269175" y="5501257"/>
            <a:ext cx="325257" cy="1"/>
          </a:xfrm>
          <a:prstGeom prst="line">
            <a:avLst/>
          </a:prstGeom>
          <a:noFill/>
          <a:ln w="2540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24" name="Shape 208">
            <a:extLst>
              <a:ext uri="{FF2B5EF4-FFF2-40B4-BE49-F238E27FC236}">
                <a16:creationId xmlns:a16="http://schemas.microsoft.com/office/drawing/2014/main" id="{64D500F2-D789-1F54-A600-2068C83CE896}"/>
              </a:ext>
            </a:extLst>
          </p:cNvPr>
          <p:cNvSpPr/>
          <p:nvPr/>
        </p:nvSpPr>
        <p:spPr>
          <a:xfrm>
            <a:off x="6269175" y="5469253"/>
            <a:ext cx="1" cy="64008"/>
          </a:xfrm>
          <a:prstGeom prst="line">
            <a:avLst/>
          </a:prstGeom>
          <a:noFill/>
          <a:ln w="1270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26" name="Shape 209">
            <a:extLst>
              <a:ext uri="{FF2B5EF4-FFF2-40B4-BE49-F238E27FC236}">
                <a16:creationId xmlns:a16="http://schemas.microsoft.com/office/drawing/2014/main" id="{26FAC5B2-67A3-5D1E-4035-BC7FE4B788AE}"/>
              </a:ext>
            </a:extLst>
          </p:cNvPr>
          <p:cNvSpPr/>
          <p:nvPr/>
        </p:nvSpPr>
        <p:spPr>
          <a:xfrm>
            <a:off x="6594432" y="5469253"/>
            <a:ext cx="1" cy="64008"/>
          </a:xfrm>
          <a:prstGeom prst="line">
            <a:avLst/>
          </a:prstGeom>
          <a:noFill/>
          <a:ln w="1270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28" name="Shape 210">
            <a:extLst>
              <a:ext uri="{FF2B5EF4-FFF2-40B4-BE49-F238E27FC236}">
                <a16:creationId xmlns:a16="http://schemas.microsoft.com/office/drawing/2014/main" id="{0162DCD2-38D4-56FA-5237-B7E6B7149BEE}"/>
              </a:ext>
            </a:extLst>
          </p:cNvPr>
          <p:cNvSpPr/>
          <p:nvPr/>
        </p:nvSpPr>
        <p:spPr>
          <a:xfrm>
            <a:off x="6390656" y="5460109"/>
            <a:ext cx="82296" cy="82296"/>
          </a:xfrm>
          <a:prstGeom prst="ellipse">
            <a:avLst/>
          </a:prstGeom>
          <a:solidFill>
            <a:srgbClr val="007F3B"/>
          </a:solidFill>
          <a:ln w="1270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30" name="Shape 211">
            <a:extLst>
              <a:ext uri="{FF2B5EF4-FFF2-40B4-BE49-F238E27FC236}">
                <a16:creationId xmlns:a16="http://schemas.microsoft.com/office/drawing/2014/main" id="{7DF8E47E-34AD-064A-41EF-3A16B7FD7BD8}"/>
              </a:ext>
            </a:extLst>
          </p:cNvPr>
          <p:cNvSpPr/>
          <p:nvPr/>
        </p:nvSpPr>
        <p:spPr>
          <a:xfrm>
            <a:off x="600415" y="5711421"/>
            <a:ext cx="6903720" cy="1"/>
          </a:xfrm>
          <a:prstGeom prst="line">
            <a:avLst/>
          </a:prstGeom>
          <a:noFill/>
          <a:ln w="5715">
            <a:solidFill>
              <a:srgbClr val="E6EAED"/>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32" name="Text 212">
            <a:extLst>
              <a:ext uri="{FF2B5EF4-FFF2-40B4-BE49-F238E27FC236}">
                <a16:creationId xmlns:a16="http://schemas.microsoft.com/office/drawing/2014/main" id="{487E6139-2B9E-CC6D-9502-74480B678C87}"/>
              </a:ext>
            </a:extLst>
          </p:cNvPr>
          <p:cNvSpPr/>
          <p:nvPr/>
        </p:nvSpPr>
        <p:spPr>
          <a:xfrm>
            <a:off x="618703" y="5588125"/>
            <a:ext cx="1984248" cy="106483"/>
          </a:xfrm>
          <a:prstGeom prst="rect">
            <a:avLst/>
          </a:prstGeom>
          <a:noFill/>
          <a:ln/>
        </p:spPr>
        <p:txBody>
          <a:bodyPr wrap="square" lIns="0" tIns="0" rIns="0" bIns="0" rtlCol="0" anchor="ctr"/>
          <a:lstStyle/>
          <a:p>
            <a:pPr marL="0" indent="0">
              <a:buNone/>
            </a:pPr>
            <a:r>
              <a:rPr lang="en-US" sz="760" dirty="0">
                <a:solidFill>
                  <a:srgbClr val="17324D"/>
                </a:solidFill>
                <a:latin typeface="Arial" panose="020B0604020202020204" pitchFamily="34" charset="0"/>
                <a:cs typeface="Arial" panose="020B0604020202020204" pitchFamily="34" charset="0"/>
              </a:rPr>
              <a:t>Skin</a:t>
            </a:r>
            <a:endParaRPr lang="en-US" sz="760" dirty="0">
              <a:latin typeface="Arial" panose="020B0604020202020204" pitchFamily="34" charset="0"/>
              <a:cs typeface="Arial" panose="020B0604020202020204" pitchFamily="34" charset="0"/>
            </a:endParaRPr>
          </a:p>
        </p:txBody>
      </p:sp>
      <p:sp>
        <p:nvSpPr>
          <p:cNvPr id="1434" name="Shape 213">
            <a:extLst>
              <a:ext uri="{FF2B5EF4-FFF2-40B4-BE49-F238E27FC236}">
                <a16:creationId xmlns:a16="http://schemas.microsoft.com/office/drawing/2014/main" id="{DB9F13E0-5E8A-89A8-A89C-A1ECFB920E17}"/>
              </a:ext>
            </a:extLst>
          </p:cNvPr>
          <p:cNvSpPr/>
          <p:nvPr/>
        </p:nvSpPr>
        <p:spPr>
          <a:xfrm>
            <a:off x="6060808" y="5641366"/>
            <a:ext cx="640350" cy="1"/>
          </a:xfrm>
          <a:prstGeom prst="line">
            <a:avLst/>
          </a:prstGeom>
          <a:noFill/>
          <a:ln w="2540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36" name="Shape 214">
            <a:extLst>
              <a:ext uri="{FF2B5EF4-FFF2-40B4-BE49-F238E27FC236}">
                <a16:creationId xmlns:a16="http://schemas.microsoft.com/office/drawing/2014/main" id="{C6F3F7C6-123B-849E-8499-38423A819B41}"/>
              </a:ext>
            </a:extLst>
          </p:cNvPr>
          <p:cNvSpPr/>
          <p:nvPr/>
        </p:nvSpPr>
        <p:spPr>
          <a:xfrm>
            <a:off x="6060808" y="5609362"/>
            <a:ext cx="1" cy="64008"/>
          </a:xfrm>
          <a:prstGeom prst="line">
            <a:avLst/>
          </a:prstGeom>
          <a:noFill/>
          <a:ln w="1270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38" name="Shape 215">
            <a:extLst>
              <a:ext uri="{FF2B5EF4-FFF2-40B4-BE49-F238E27FC236}">
                <a16:creationId xmlns:a16="http://schemas.microsoft.com/office/drawing/2014/main" id="{2E60E7A9-67E7-CAA5-91CE-4BD9083A8489}"/>
              </a:ext>
            </a:extLst>
          </p:cNvPr>
          <p:cNvSpPr/>
          <p:nvPr/>
        </p:nvSpPr>
        <p:spPr>
          <a:xfrm>
            <a:off x="6701157" y="5609362"/>
            <a:ext cx="1" cy="64008"/>
          </a:xfrm>
          <a:prstGeom prst="line">
            <a:avLst/>
          </a:prstGeom>
          <a:noFill/>
          <a:ln w="1270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40" name="Shape 216">
            <a:extLst>
              <a:ext uri="{FF2B5EF4-FFF2-40B4-BE49-F238E27FC236}">
                <a16:creationId xmlns:a16="http://schemas.microsoft.com/office/drawing/2014/main" id="{F2B3B348-BB43-78F7-28B7-B4E740C064EF}"/>
              </a:ext>
            </a:extLst>
          </p:cNvPr>
          <p:cNvSpPr/>
          <p:nvPr/>
        </p:nvSpPr>
        <p:spPr>
          <a:xfrm>
            <a:off x="6339834" y="5600218"/>
            <a:ext cx="82296" cy="82296"/>
          </a:xfrm>
          <a:prstGeom prst="ellipse">
            <a:avLst/>
          </a:prstGeom>
          <a:solidFill>
            <a:srgbClr val="FFB81C"/>
          </a:solidFill>
          <a:ln w="1270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42" name="Shape 217">
            <a:extLst>
              <a:ext uri="{FF2B5EF4-FFF2-40B4-BE49-F238E27FC236}">
                <a16:creationId xmlns:a16="http://schemas.microsoft.com/office/drawing/2014/main" id="{ACB36E83-346B-700D-FB26-50C6D12A4704}"/>
              </a:ext>
            </a:extLst>
          </p:cNvPr>
          <p:cNvSpPr/>
          <p:nvPr/>
        </p:nvSpPr>
        <p:spPr>
          <a:xfrm>
            <a:off x="600415" y="5711421"/>
            <a:ext cx="6903720" cy="140110"/>
          </a:xfrm>
          <a:prstGeom prst="rect">
            <a:avLst/>
          </a:prstGeom>
          <a:solidFill>
            <a:srgbClr val="F7F9FA">
              <a:alpha val="95000"/>
            </a:srgbClr>
          </a:solidFill>
          <a:ln w="12700">
            <a:solidFill>
              <a:srgbClr val="F7F9FA">
                <a:alpha val="0"/>
              </a:srgbClr>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44" name="Text 219">
            <a:extLst>
              <a:ext uri="{FF2B5EF4-FFF2-40B4-BE49-F238E27FC236}">
                <a16:creationId xmlns:a16="http://schemas.microsoft.com/office/drawing/2014/main" id="{8ABEEDF3-ADA1-83AE-E410-D9051451BC4E}"/>
              </a:ext>
            </a:extLst>
          </p:cNvPr>
          <p:cNvSpPr/>
          <p:nvPr/>
        </p:nvSpPr>
        <p:spPr>
          <a:xfrm>
            <a:off x="618703" y="5728234"/>
            <a:ext cx="1984248" cy="106483"/>
          </a:xfrm>
          <a:prstGeom prst="rect">
            <a:avLst/>
          </a:prstGeom>
          <a:noFill/>
          <a:ln/>
        </p:spPr>
        <p:txBody>
          <a:bodyPr wrap="square" lIns="0" tIns="0" rIns="0" bIns="0" rtlCol="0" anchor="ctr"/>
          <a:lstStyle/>
          <a:p>
            <a:pPr marL="0" indent="0">
              <a:buNone/>
            </a:pPr>
            <a:r>
              <a:rPr lang="en-US" sz="760" dirty="0">
                <a:solidFill>
                  <a:srgbClr val="17324D"/>
                </a:solidFill>
                <a:latin typeface="Arial" panose="020B0604020202020204" pitchFamily="34" charset="0"/>
                <a:cs typeface="Arial" panose="020B0604020202020204" pitchFamily="34" charset="0"/>
              </a:rPr>
              <a:t>Haematological</a:t>
            </a:r>
            <a:endParaRPr lang="en-US" sz="760" dirty="0">
              <a:latin typeface="Arial" panose="020B0604020202020204" pitchFamily="34" charset="0"/>
              <a:cs typeface="Arial" panose="020B0604020202020204" pitchFamily="34" charset="0"/>
            </a:endParaRPr>
          </a:p>
        </p:txBody>
      </p:sp>
      <p:sp>
        <p:nvSpPr>
          <p:cNvPr id="1446" name="Shape 220">
            <a:extLst>
              <a:ext uri="{FF2B5EF4-FFF2-40B4-BE49-F238E27FC236}">
                <a16:creationId xmlns:a16="http://schemas.microsoft.com/office/drawing/2014/main" id="{3D6E4502-3BF4-FF90-FADD-A1641555D552}"/>
              </a:ext>
            </a:extLst>
          </p:cNvPr>
          <p:cNvSpPr/>
          <p:nvPr/>
        </p:nvSpPr>
        <p:spPr>
          <a:xfrm>
            <a:off x="5908343" y="5781476"/>
            <a:ext cx="421818" cy="1"/>
          </a:xfrm>
          <a:prstGeom prst="line">
            <a:avLst/>
          </a:prstGeom>
          <a:noFill/>
          <a:ln w="2540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48" name="Shape 221">
            <a:extLst>
              <a:ext uri="{FF2B5EF4-FFF2-40B4-BE49-F238E27FC236}">
                <a16:creationId xmlns:a16="http://schemas.microsoft.com/office/drawing/2014/main" id="{F281074A-2624-3681-0F92-3BB6FAD36F1A}"/>
              </a:ext>
            </a:extLst>
          </p:cNvPr>
          <p:cNvSpPr/>
          <p:nvPr/>
        </p:nvSpPr>
        <p:spPr>
          <a:xfrm>
            <a:off x="5908343" y="5749472"/>
            <a:ext cx="1" cy="64008"/>
          </a:xfrm>
          <a:prstGeom prst="line">
            <a:avLst/>
          </a:prstGeom>
          <a:noFill/>
          <a:ln w="1270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50" name="Shape 222">
            <a:extLst>
              <a:ext uri="{FF2B5EF4-FFF2-40B4-BE49-F238E27FC236}">
                <a16:creationId xmlns:a16="http://schemas.microsoft.com/office/drawing/2014/main" id="{EC495F19-0A16-AA56-6C63-F1F2F4E42C38}"/>
              </a:ext>
            </a:extLst>
          </p:cNvPr>
          <p:cNvSpPr/>
          <p:nvPr/>
        </p:nvSpPr>
        <p:spPr>
          <a:xfrm>
            <a:off x="6330161" y="5749472"/>
            <a:ext cx="1" cy="64008"/>
          </a:xfrm>
          <a:prstGeom prst="line">
            <a:avLst/>
          </a:prstGeom>
          <a:noFill/>
          <a:ln w="1270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52" name="Shape 223">
            <a:extLst>
              <a:ext uri="{FF2B5EF4-FFF2-40B4-BE49-F238E27FC236}">
                <a16:creationId xmlns:a16="http://schemas.microsoft.com/office/drawing/2014/main" id="{DA2CB677-75ED-85EC-808D-6DF47F2EAADB}"/>
              </a:ext>
            </a:extLst>
          </p:cNvPr>
          <p:cNvSpPr/>
          <p:nvPr/>
        </p:nvSpPr>
        <p:spPr>
          <a:xfrm>
            <a:off x="6075563" y="5740328"/>
            <a:ext cx="82296" cy="82296"/>
          </a:xfrm>
          <a:prstGeom prst="ellipse">
            <a:avLst/>
          </a:prstGeom>
          <a:solidFill>
            <a:srgbClr val="FFB81C"/>
          </a:solidFill>
          <a:ln w="1270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54" name="Text 224">
            <a:extLst>
              <a:ext uri="{FF2B5EF4-FFF2-40B4-BE49-F238E27FC236}">
                <a16:creationId xmlns:a16="http://schemas.microsoft.com/office/drawing/2014/main" id="{249A97C8-54B1-AC42-6072-B75559A1DFAB}"/>
              </a:ext>
            </a:extLst>
          </p:cNvPr>
          <p:cNvSpPr/>
          <p:nvPr/>
        </p:nvSpPr>
        <p:spPr>
          <a:xfrm>
            <a:off x="1505671" y="6098419"/>
            <a:ext cx="5998464" cy="80188"/>
          </a:xfrm>
          <a:prstGeom prst="rect">
            <a:avLst/>
          </a:prstGeom>
          <a:noFill/>
          <a:ln/>
        </p:spPr>
        <p:txBody>
          <a:bodyPr wrap="square" lIns="0" tIns="0" rIns="0" bIns="0" rtlCol="0" anchor="ctr"/>
          <a:lstStyle/>
          <a:p>
            <a:pPr marL="0" indent="0" algn="ctr">
              <a:buNone/>
            </a:pPr>
            <a:r>
              <a:rPr lang="en-US" sz="900" b="1" dirty="0">
                <a:solidFill>
                  <a:srgbClr val="17324D"/>
                </a:solidFill>
                <a:latin typeface="Arial" panose="020B0604020202020204" pitchFamily="34" charset="0"/>
                <a:cs typeface="Arial" panose="020B0604020202020204" pitchFamily="34" charset="0"/>
              </a:rPr>
              <a:t>Adjusted difference in overall experience score vs reference group (ordered by magnitude)</a:t>
            </a:r>
            <a:endParaRPr lang="en-US" sz="900" dirty="0">
              <a:latin typeface="Arial" panose="020B0604020202020204" pitchFamily="34" charset="0"/>
              <a:cs typeface="Arial" panose="020B0604020202020204" pitchFamily="34" charset="0"/>
            </a:endParaRPr>
          </a:p>
        </p:txBody>
      </p:sp>
      <p:sp>
        <p:nvSpPr>
          <p:cNvPr id="1462" name="Shape 18">
            <a:extLst>
              <a:ext uri="{FF2B5EF4-FFF2-40B4-BE49-F238E27FC236}">
                <a16:creationId xmlns:a16="http://schemas.microsoft.com/office/drawing/2014/main" id="{D7EDABAA-AA40-320B-775B-943DFF244484}"/>
              </a:ext>
            </a:extLst>
          </p:cNvPr>
          <p:cNvSpPr/>
          <p:nvPr/>
        </p:nvSpPr>
        <p:spPr>
          <a:xfrm>
            <a:off x="6233600" y="1508131"/>
            <a:ext cx="1" cy="4343400"/>
          </a:xfrm>
          <a:prstGeom prst="line">
            <a:avLst/>
          </a:prstGeom>
          <a:noFill/>
          <a:ln w="17780">
            <a:solidFill>
              <a:srgbClr val="7A8793"/>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64" name="Shape 218">
            <a:extLst>
              <a:ext uri="{FF2B5EF4-FFF2-40B4-BE49-F238E27FC236}">
                <a16:creationId xmlns:a16="http://schemas.microsoft.com/office/drawing/2014/main" id="{DCDD07A5-7FF3-22B3-45FC-2F60BD3AE29A}"/>
              </a:ext>
            </a:extLst>
          </p:cNvPr>
          <p:cNvSpPr/>
          <p:nvPr/>
        </p:nvSpPr>
        <p:spPr>
          <a:xfrm>
            <a:off x="600415" y="5851531"/>
            <a:ext cx="6903720" cy="1"/>
          </a:xfrm>
          <a:prstGeom prst="line">
            <a:avLst/>
          </a:prstGeom>
          <a:noFill/>
          <a:ln w="5715">
            <a:solidFill>
              <a:srgbClr val="E6EAED"/>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68" name="Text 5">
            <a:extLst>
              <a:ext uri="{FF2B5EF4-FFF2-40B4-BE49-F238E27FC236}">
                <a16:creationId xmlns:a16="http://schemas.microsoft.com/office/drawing/2014/main" id="{44D09E31-0BBF-E248-525E-260F12011027}"/>
              </a:ext>
            </a:extLst>
          </p:cNvPr>
          <p:cNvSpPr/>
          <p:nvPr/>
        </p:nvSpPr>
        <p:spPr>
          <a:xfrm>
            <a:off x="8415270" y="1698386"/>
            <a:ext cx="3176315" cy="1820726"/>
          </a:xfrm>
          <a:prstGeom prst="rect">
            <a:avLst/>
          </a:prstGeom>
          <a:noFill/>
          <a:ln/>
        </p:spPr>
        <p:txBody>
          <a:bodyPr wrap="square" lIns="254" tIns="254" rIns="254" bIns="254" rtlCol="0" anchor="ctr"/>
          <a:lstStyle/>
          <a:p>
            <a:pPr marL="0" indent="0">
              <a:buNone/>
            </a:pPr>
            <a:r>
              <a:rPr lang="en-US" sz="2000" b="1" dirty="0">
                <a:solidFill>
                  <a:srgbClr val="FFFFFF"/>
                </a:solidFill>
                <a:latin typeface="Arial" panose="020B0604020202020204" pitchFamily="34" charset="0"/>
                <a:cs typeface="Arial" panose="020B0604020202020204" pitchFamily="34" charset="0"/>
              </a:rPr>
              <a:t>Age and number of long-term conditions remain the strongest and clearest independent drivers of poorer experience.</a:t>
            </a:r>
            <a:endParaRPr lang="en-US" sz="2000" dirty="0">
              <a:latin typeface="Arial" panose="020B0604020202020204" pitchFamily="34" charset="0"/>
              <a:cs typeface="Arial" panose="020B0604020202020204" pitchFamily="34" charset="0"/>
            </a:endParaRPr>
          </a:p>
        </p:txBody>
      </p:sp>
      <p:sp>
        <p:nvSpPr>
          <p:cNvPr id="1470" name="Text 6">
            <a:extLst>
              <a:ext uri="{FF2B5EF4-FFF2-40B4-BE49-F238E27FC236}">
                <a16:creationId xmlns:a16="http://schemas.microsoft.com/office/drawing/2014/main" id="{D2CF58A7-1143-E82B-A86A-F4AB4A1A01AB}"/>
              </a:ext>
            </a:extLst>
          </p:cNvPr>
          <p:cNvSpPr/>
          <p:nvPr/>
        </p:nvSpPr>
        <p:spPr>
          <a:xfrm>
            <a:off x="8366022" y="3434578"/>
            <a:ext cx="3236430" cy="960120"/>
          </a:xfrm>
          <a:prstGeom prst="rect">
            <a:avLst/>
          </a:prstGeom>
          <a:noFill/>
          <a:ln/>
        </p:spPr>
        <p:txBody>
          <a:bodyPr wrap="square" lIns="0" tIns="0" rIns="0" bIns="0" rtlCol="0" anchor="ctr"/>
          <a:lstStyle/>
          <a:p>
            <a:pPr marL="0" indent="0">
              <a:buNone/>
            </a:pPr>
            <a:r>
              <a:rPr lang="en-US" sz="1200" dirty="0">
                <a:solidFill>
                  <a:srgbClr val="EAF2F8"/>
                </a:solidFill>
                <a:latin typeface="Arial" panose="020B0604020202020204" pitchFamily="34" charset="0"/>
                <a:cs typeface="Arial" panose="020B0604020202020204" pitchFamily="34" charset="0"/>
              </a:rPr>
              <a:t>Several tumour, ethnicity and sexual orientation differences also remain after adjustment, but are generally smaller.</a:t>
            </a:r>
            <a:endParaRPr lang="en-US" sz="1200" dirty="0">
              <a:latin typeface="Arial" panose="020B0604020202020204" pitchFamily="34" charset="0"/>
              <a:cs typeface="Arial" panose="020B0604020202020204" pitchFamily="34" charset="0"/>
            </a:endParaRPr>
          </a:p>
        </p:txBody>
      </p:sp>
      <p:sp>
        <p:nvSpPr>
          <p:cNvPr id="1476" name="Shape 198">
            <a:extLst>
              <a:ext uri="{FF2B5EF4-FFF2-40B4-BE49-F238E27FC236}">
                <a16:creationId xmlns:a16="http://schemas.microsoft.com/office/drawing/2014/main" id="{90F2C41E-7D71-36DE-44EE-72CA962E239C}"/>
              </a:ext>
            </a:extLst>
          </p:cNvPr>
          <p:cNvSpPr/>
          <p:nvPr/>
        </p:nvSpPr>
        <p:spPr>
          <a:xfrm>
            <a:off x="8109714" y="4708356"/>
            <a:ext cx="3657595" cy="1838748"/>
          </a:xfrm>
          <a:prstGeom prst="roundRect">
            <a:avLst/>
          </a:prstGeom>
          <a:solidFill>
            <a:srgbClr val="FFFFFF"/>
          </a:solidFill>
          <a:ln w="10160">
            <a:solidFill>
              <a:srgbClr val="C8D4DC"/>
            </a:solidFill>
            <a:prstDash val="solid"/>
          </a:ln>
        </p:spPr>
        <p:txBody>
          <a:bodyPr/>
          <a:lstStyle/>
          <a:p>
            <a:endParaRPr lang="en-GB" dirty="0"/>
          </a:p>
        </p:txBody>
      </p:sp>
      <p:sp>
        <p:nvSpPr>
          <p:cNvPr id="1478" name="Text 199">
            <a:extLst>
              <a:ext uri="{FF2B5EF4-FFF2-40B4-BE49-F238E27FC236}">
                <a16:creationId xmlns:a16="http://schemas.microsoft.com/office/drawing/2014/main" id="{440CF2FB-B26B-B03D-1327-8DE317BF79DD}"/>
              </a:ext>
            </a:extLst>
          </p:cNvPr>
          <p:cNvSpPr/>
          <p:nvPr/>
        </p:nvSpPr>
        <p:spPr>
          <a:xfrm>
            <a:off x="8325679" y="4825990"/>
            <a:ext cx="3154680" cy="219456"/>
          </a:xfrm>
          <a:prstGeom prst="rect">
            <a:avLst/>
          </a:prstGeom>
          <a:noFill/>
          <a:ln/>
        </p:spPr>
        <p:txBody>
          <a:bodyPr wrap="square" lIns="0" tIns="0" rIns="0" bIns="0" rtlCol="0" anchor="ctr"/>
          <a:lstStyle/>
          <a:p>
            <a:pPr marL="0" indent="0">
              <a:buNone/>
            </a:pPr>
            <a:r>
              <a:rPr lang="en-US" sz="1400" b="1" dirty="0">
                <a:solidFill>
                  <a:srgbClr val="005EB8"/>
                </a:solidFill>
                <a:latin typeface="Arial" panose="020B0604020202020204" pitchFamily="34" charset="0"/>
                <a:cs typeface="Arial" panose="020B0604020202020204" pitchFamily="34" charset="0"/>
              </a:rPr>
              <a:t>How to read the chart</a:t>
            </a:r>
            <a:endParaRPr lang="en-US" sz="1400" dirty="0">
              <a:latin typeface="Arial" panose="020B0604020202020204" pitchFamily="34" charset="0"/>
              <a:cs typeface="Arial" panose="020B0604020202020204" pitchFamily="34" charset="0"/>
            </a:endParaRPr>
          </a:p>
        </p:txBody>
      </p:sp>
      <p:sp>
        <p:nvSpPr>
          <p:cNvPr id="1480" name="Text 200">
            <a:extLst>
              <a:ext uri="{FF2B5EF4-FFF2-40B4-BE49-F238E27FC236}">
                <a16:creationId xmlns:a16="http://schemas.microsoft.com/office/drawing/2014/main" id="{2FA47DAF-BC3B-5A7F-8DA3-0FE559B95F8C}"/>
              </a:ext>
            </a:extLst>
          </p:cNvPr>
          <p:cNvSpPr/>
          <p:nvPr/>
        </p:nvSpPr>
        <p:spPr>
          <a:xfrm>
            <a:off x="8323449" y="5184648"/>
            <a:ext cx="3446205" cy="1188868"/>
          </a:xfrm>
          <a:prstGeom prst="rect">
            <a:avLst/>
          </a:prstGeom>
          <a:noFill/>
          <a:ln/>
        </p:spPr>
        <p:txBody>
          <a:bodyPr wrap="square" lIns="0" tIns="0" rIns="0" bIns="0" rtlCol="0" anchor="ctr"/>
          <a:lstStyle/>
          <a:p>
            <a:pPr marL="0" indent="0">
              <a:buNone/>
            </a:pPr>
            <a:r>
              <a:rPr lang="en-US" sz="1000" dirty="0">
                <a:latin typeface="Arial" panose="020B0604020202020204" pitchFamily="34" charset="0"/>
                <a:cs typeface="Arial" panose="020B0604020202020204" pitchFamily="34" charset="0"/>
              </a:rPr>
              <a:t>Dots show the adjusted difference. Values left of the reference group (grey vertical line) indicate lower experience; values right indicate higher experience. Wider interval lines mean greater uncertainty. If the interval lines cross zero, these are not significant.</a:t>
            </a:r>
          </a:p>
          <a:p>
            <a:pPr marL="0" indent="0">
              <a:buNone/>
            </a:pPr>
            <a:endParaRPr lang="en-US" sz="1000" dirty="0">
              <a:latin typeface="Arial" panose="020B0604020202020204" pitchFamily="34" charset="0"/>
              <a:cs typeface="Arial" panose="020B0604020202020204" pitchFamily="34" charset="0"/>
            </a:endParaRPr>
          </a:p>
          <a:p>
            <a:r>
              <a:rPr lang="en-US" sz="900" dirty="0">
                <a:latin typeface="Arial" panose="020B0604020202020204" pitchFamily="34" charset="0"/>
                <a:cs typeface="Arial" panose="020B0604020202020204" pitchFamily="34" charset="0"/>
              </a:rPr>
              <a:t>Note: The non-binary estimate is shown separately in the appendix due to extremely small base size and wide intervals compressing the main plot. </a:t>
            </a:r>
          </a:p>
        </p:txBody>
      </p:sp>
      <p:sp>
        <p:nvSpPr>
          <p:cNvPr id="1482" name="Shape 3">
            <a:extLst>
              <a:ext uri="{FF2B5EF4-FFF2-40B4-BE49-F238E27FC236}">
                <a16:creationId xmlns:a16="http://schemas.microsoft.com/office/drawing/2014/main" id="{EAEAFDAF-E08B-95B6-65C6-D7DD0EB6694F}"/>
              </a:ext>
            </a:extLst>
          </p:cNvPr>
          <p:cNvSpPr/>
          <p:nvPr/>
        </p:nvSpPr>
        <p:spPr>
          <a:xfrm>
            <a:off x="1377376" y="6342353"/>
            <a:ext cx="310896" cy="1"/>
          </a:xfrm>
          <a:prstGeom prst="line">
            <a:avLst/>
          </a:prstGeom>
          <a:noFill/>
          <a:ln w="381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84" name="Shape 4">
            <a:extLst>
              <a:ext uri="{FF2B5EF4-FFF2-40B4-BE49-F238E27FC236}">
                <a16:creationId xmlns:a16="http://schemas.microsoft.com/office/drawing/2014/main" id="{22A38123-61DA-2429-3169-F2F02BD41852}"/>
              </a:ext>
            </a:extLst>
          </p:cNvPr>
          <p:cNvSpPr/>
          <p:nvPr/>
        </p:nvSpPr>
        <p:spPr>
          <a:xfrm>
            <a:off x="1509964" y="6292061"/>
            <a:ext cx="100584" cy="100584"/>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86" name="Text 5">
            <a:extLst>
              <a:ext uri="{FF2B5EF4-FFF2-40B4-BE49-F238E27FC236}">
                <a16:creationId xmlns:a16="http://schemas.microsoft.com/office/drawing/2014/main" id="{EF1E5346-327F-4073-A215-5C6D4C2C0B3E}"/>
              </a:ext>
            </a:extLst>
          </p:cNvPr>
          <p:cNvSpPr/>
          <p:nvPr/>
        </p:nvSpPr>
        <p:spPr>
          <a:xfrm>
            <a:off x="1761424" y="6260057"/>
            <a:ext cx="1417320" cy="182880"/>
          </a:xfrm>
          <a:prstGeom prst="rect">
            <a:avLst/>
          </a:prstGeom>
          <a:noFill/>
          <a:ln/>
        </p:spPr>
        <p:txBody>
          <a:bodyPr wrap="square" lIns="0" tIns="0" rIns="0" bIns="0" rtlCol="0" anchor="ctr"/>
          <a:lstStyle/>
          <a:p>
            <a:pPr marL="0" indent="0">
              <a:buNone/>
            </a:pPr>
            <a:r>
              <a:rPr lang="en-US" sz="850" dirty="0">
                <a:solidFill>
                  <a:srgbClr val="4C6272"/>
                </a:solidFill>
                <a:latin typeface="Arial" panose="020B0604020202020204" pitchFamily="34" charset="0"/>
                <a:cs typeface="Arial" panose="020B0604020202020204" pitchFamily="34" charset="0"/>
              </a:rPr>
              <a:t>Lower than reference</a:t>
            </a:r>
            <a:endParaRPr lang="en-US" sz="850" dirty="0">
              <a:latin typeface="Arial" panose="020B0604020202020204" pitchFamily="34" charset="0"/>
              <a:cs typeface="Arial" panose="020B0604020202020204" pitchFamily="34" charset="0"/>
            </a:endParaRPr>
          </a:p>
        </p:txBody>
      </p:sp>
      <p:sp>
        <p:nvSpPr>
          <p:cNvPr id="1488" name="Shape 6">
            <a:extLst>
              <a:ext uri="{FF2B5EF4-FFF2-40B4-BE49-F238E27FC236}">
                <a16:creationId xmlns:a16="http://schemas.microsoft.com/office/drawing/2014/main" id="{FC08787E-EB66-583A-9B08-738370DD75D0}"/>
              </a:ext>
            </a:extLst>
          </p:cNvPr>
          <p:cNvSpPr/>
          <p:nvPr/>
        </p:nvSpPr>
        <p:spPr>
          <a:xfrm>
            <a:off x="3297616" y="6342353"/>
            <a:ext cx="310896" cy="1"/>
          </a:xfrm>
          <a:prstGeom prst="line">
            <a:avLst/>
          </a:prstGeom>
          <a:noFill/>
          <a:ln w="3810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90" name="Shape 7">
            <a:extLst>
              <a:ext uri="{FF2B5EF4-FFF2-40B4-BE49-F238E27FC236}">
                <a16:creationId xmlns:a16="http://schemas.microsoft.com/office/drawing/2014/main" id="{3A8BF865-75B3-9712-A086-1FC4B32086E3}"/>
              </a:ext>
            </a:extLst>
          </p:cNvPr>
          <p:cNvSpPr/>
          <p:nvPr/>
        </p:nvSpPr>
        <p:spPr>
          <a:xfrm>
            <a:off x="3430204" y="6292061"/>
            <a:ext cx="100584" cy="100584"/>
          </a:xfrm>
          <a:prstGeom prst="ellipse">
            <a:avLst/>
          </a:prstGeom>
          <a:solidFill>
            <a:srgbClr val="007F3B"/>
          </a:solidFill>
          <a:ln w="1270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92" name="Text 8">
            <a:extLst>
              <a:ext uri="{FF2B5EF4-FFF2-40B4-BE49-F238E27FC236}">
                <a16:creationId xmlns:a16="http://schemas.microsoft.com/office/drawing/2014/main" id="{F5107668-E4FD-ABD0-EBCB-045B1747C985}"/>
              </a:ext>
            </a:extLst>
          </p:cNvPr>
          <p:cNvSpPr/>
          <p:nvPr/>
        </p:nvSpPr>
        <p:spPr>
          <a:xfrm>
            <a:off x="3681664" y="6260057"/>
            <a:ext cx="1417320" cy="182880"/>
          </a:xfrm>
          <a:prstGeom prst="rect">
            <a:avLst/>
          </a:prstGeom>
          <a:noFill/>
          <a:ln/>
        </p:spPr>
        <p:txBody>
          <a:bodyPr wrap="square" lIns="0" tIns="0" rIns="0" bIns="0" rtlCol="0" anchor="ctr"/>
          <a:lstStyle/>
          <a:p>
            <a:pPr marL="0" indent="0">
              <a:buNone/>
            </a:pPr>
            <a:r>
              <a:rPr lang="en-US" sz="850" dirty="0">
                <a:solidFill>
                  <a:srgbClr val="4C6272"/>
                </a:solidFill>
                <a:latin typeface="Arial" panose="020B0604020202020204" pitchFamily="34" charset="0"/>
                <a:cs typeface="Arial" panose="020B0604020202020204" pitchFamily="34" charset="0"/>
              </a:rPr>
              <a:t>Higher than reference</a:t>
            </a:r>
            <a:endParaRPr lang="en-US" sz="850" dirty="0">
              <a:latin typeface="Arial" panose="020B0604020202020204" pitchFamily="34" charset="0"/>
              <a:cs typeface="Arial" panose="020B0604020202020204" pitchFamily="34" charset="0"/>
            </a:endParaRPr>
          </a:p>
        </p:txBody>
      </p:sp>
      <p:sp>
        <p:nvSpPr>
          <p:cNvPr id="1494" name="Shape 9">
            <a:extLst>
              <a:ext uri="{FF2B5EF4-FFF2-40B4-BE49-F238E27FC236}">
                <a16:creationId xmlns:a16="http://schemas.microsoft.com/office/drawing/2014/main" id="{36E1FD7A-6A93-5053-9D14-12A5EEB3620A}"/>
              </a:ext>
            </a:extLst>
          </p:cNvPr>
          <p:cNvSpPr/>
          <p:nvPr/>
        </p:nvSpPr>
        <p:spPr>
          <a:xfrm>
            <a:off x="5217856" y="6342353"/>
            <a:ext cx="310896" cy="1"/>
          </a:xfrm>
          <a:prstGeom prst="line">
            <a:avLst/>
          </a:prstGeom>
          <a:noFill/>
          <a:ln w="3810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96" name="Shape 10">
            <a:extLst>
              <a:ext uri="{FF2B5EF4-FFF2-40B4-BE49-F238E27FC236}">
                <a16:creationId xmlns:a16="http://schemas.microsoft.com/office/drawing/2014/main" id="{95B269D7-DD4B-EC6F-5300-BAE25FBB2842}"/>
              </a:ext>
            </a:extLst>
          </p:cNvPr>
          <p:cNvSpPr/>
          <p:nvPr/>
        </p:nvSpPr>
        <p:spPr>
          <a:xfrm>
            <a:off x="5350444" y="6292061"/>
            <a:ext cx="100584" cy="100584"/>
          </a:xfrm>
          <a:prstGeom prst="ellipse">
            <a:avLst/>
          </a:prstGeom>
          <a:solidFill>
            <a:srgbClr val="FFB81C"/>
          </a:solidFill>
          <a:ln w="1270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98" name="Text 11">
            <a:extLst>
              <a:ext uri="{FF2B5EF4-FFF2-40B4-BE49-F238E27FC236}">
                <a16:creationId xmlns:a16="http://schemas.microsoft.com/office/drawing/2014/main" id="{82341A74-F36D-34AE-0289-A8B7E74D6B5A}"/>
              </a:ext>
            </a:extLst>
          </p:cNvPr>
          <p:cNvSpPr/>
          <p:nvPr/>
        </p:nvSpPr>
        <p:spPr>
          <a:xfrm>
            <a:off x="5601904" y="6260057"/>
            <a:ext cx="1417320" cy="182880"/>
          </a:xfrm>
          <a:prstGeom prst="rect">
            <a:avLst/>
          </a:prstGeom>
          <a:noFill/>
          <a:ln/>
        </p:spPr>
        <p:txBody>
          <a:bodyPr wrap="square" lIns="0" tIns="0" rIns="0" bIns="0" rtlCol="0" anchor="ctr"/>
          <a:lstStyle/>
          <a:p>
            <a:pPr marL="0" indent="0">
              <a:buNone/>
            </a:pPr>
            <a:r>
              <a:rPr lang="en-US" sz="850" dirty="0">
                <a:solidFill>
                  <a:srgbClr val="4C6272"/>
                </a:solidFill>
                <a:latin typeface="Arial" panose="020B0604020202020204" pitchFamily="34" charset="0"/>
                <a:cs typeface="Arial" panose="020B0604020202020204" pitchFamily="34" charset="0"/>
              </a:rPr>
              <a:t>95% CI crosses zero</a:t>
            </a:r>
            <a:endParaRPr lang="en-US" sz="850" dirty="0">
              <a:latin typeface="Arial" panose="020B0604020202020204" pitchFamily="34" charset="0"/>
              <a:cs typeface="Arial" panose="020B0604020202020204" pitchFamily="34" charset="0"/>
            </a:endParaRPr>
          </a:p>
        </p:txBody>
      </p:sp>
      <p:sp>
        <p:nvSpPr>
          <p:cNvPr id="1500" name="Text 23">
            <a:extLst>
              <a:ext uri="{FF2B5EF4-FFF2-40B4-BE49-F238E27FC236}">
                <a16:creationId xmlns:a16="http://schemas.microsoft.com/office/drawing/2014/main" id="{F9D576C9-B7AC-8FF1-5EED-CB0A6EBE80D8}"/>
              </a:ext>
            </a:extLst>
          </p:cNvPr>
          <p:cNvSpPr txBox="1"/>
          <p:nvPr/>
        </p:nvSpPr>
        <p:spPr>
          <a:xfrm>
            <a:off x="10332720" y="6473952"/>
            <a:ext cx="1371600" cy="256032"/>
          </a:xfrm>
          <a:prstGeom prst="rect">
            <a:avLst/>
          </a:prstGeom>
          <a:noFill/>
          <a:ln/>
        </p:spPr>
        <p:txBody>
          <a:bodyPr wrap="square" lIns="0" tIns="0" rIns="0" bIns="0" rtlCol="0" anchor="ctr"/>
          <a:lstStyle/>
          <a:p>
            <a:pPr marL="0" indent="0" algn="r">
              <a:buNone/>
            </a:pPr>
            <a:r>
              <a:rPr lang="en-US" sz="900" dirty="0">
                <a:solidFill>
                  <a:srgbClr val="4C6272"/>
                </a:solidFill>
                <a:latin typeface="Arial" pitchFamily="34" charset="0"/>
                <a:ea typeface="Arial" pitchFamily="34" charset="-122"/>
                <a:cs typeface="Arial" pitchFamily="34" charset="-120"/>
              </a:rPr>
              <a:t>7</a:t>
            </a:r>
            <a:endParaRPr lang="en-US" sz="900" dirty="0"/>
          </a:p>
        </p:txBody>
      </p:sp>
    </p:spTree>
    <p:extLst>
      <p:ext uri="{BB962C8B-B14F-4D97-AF65-F5344CB8AC3E}">
        <p14:creationId xmlns:p14="http://schemas.microsoft.com/office/powerpoint/2010/main" val="1281594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942347EA-7060-C783-8CA8-0596C65DC1EF}"/>
            </a:ext>
          </a:extLst>
        </p:cNvPr>
        <p:cNvGrpSpPr/>
        <p:nvPr/>
      </p:nvGrpSpPr>
      <p:grpSpPr>
        <a:xfrm>
          <a:off x="0" y="0"/>
          <a:ext cx="0" cy="0"/>
          <a:chOff x="0" y="0"/>
          <a:chExt cx="0" cy="0"/>
        </a:xfrm>
      </p:grpSpPr>
      <p:sp>
        <p:nvSpPr>
          <p:cNvPr id="4" name="Text 2">
            <a:extLst>
              <a:ext uri="{FF2B5EF4-FFF2-40B4-BE49-F238E27FC236}">
                <a16:creationId xmlns:a16="http://schemas.microsoft.com/office/drawing/2014/main" id="{5C91978E-2E6A-C806-DAC3-29F89C1A5AC7}"/>
              </a:ext>
            </a:extLst>
          </p:cNvPr>
          <p:cNvSpPr txBox="1"/>
          <p:nvPr/>
        </p:nvSpPr>
        <p:spPr>
          <a:xfrm>
            <a:off x="457200" y="310896"/>
            <a:ext cx="8686800" cy="274320"/>
          </a:xfrm>
          <a:prstGeom prst="rect">
            <a:avLst/>
          </a:prstGeom>
          <a:noFill/>
          <a:ln/>
        </p:spPr>
        <p:txBody>
          <a:bodyPr wrap="square" lIns="0" tIns="0" rIns="0" bIns="0" rtlCol="0" anchor="ctr"/>
          <a:lstStyle/>
          <a:p>
            <a:pPr marL="0" indent="0">
              <a:buNone/>
            </a:pPr>
            <a:r>
              <a:rPr lang="en-US" sz="1100" b="1" kern="0" spc="150" dirty="0">
                <a:solidFill>
                  <a:srgbClr val="4C6272"/>
                </a:solidFill>
                <a:latin typeface="Arial" panose="020B0604020202020204" pitchFamily="34" charset="0"/>
                <a:ea typeface="Arial" pitchFamily="34" charset="-122"/>
                <a:cs typeface="Arial" panose="020B0604020202020204" pitchFamily="34" charset="0"/>
              </a:rPr>
              <a:t>RESEARCH QUESTION 3  |  ADJUSTED ANALYSIS</a:t>
            </a:r>
            <a:endParaRPr lang="en-US" sz="1100" dirty="0">
              <a:latin typeface="Arial" panose="020B0604020202020204" pitchFamily="34" charset="0"/>
              <a:cs typeface="Arial" panose="020B0604020202020204" pitchFamily="34" charset="0"/>
            </a:endParaRPr>
          </a:p>
        </p:txBody>
      </p:sp>
      <p:sp>
        <p:nvSpPr>
          <p:cNvPr id="5" name="Text 3">
            <a:extLst>
              <a:ext uri="{FF2B5EF4-FFF2-40B4-BE49-F238E27FC236}">
                <a16:creationId xmlns:a16="http://schemas.microsoft.com/office/drawing/2014/main" id="{99B97F17-0134-E4D7-1E52-8031D609D07B}"/>
              </a:ext>
            </a:extLst>
          </p:cNvPr>
          <p:cNvSpPr txBox="1"/>
          <p:nvPr/>
        </p:nvSpPr>
        <p:spPr>
          <a:xfrm>
            <a:off x="457200" y="603504"/>
            <a:ext cx="10652760" cy="566928"/>
          </a:xfrm>
          <a:prstGeom prst="rect">
            <a:avLst/>
          </a:prstGeom>
          <a:noFill/>
          <a:ln/>
        </p:spPr>
        <p:txBody>
          <a:bodyPr wrap="square" lIns="0" tIns="0" rIns="0" bIns="0" rtlCol="0" anchor="ctr"/>
          <a:lstStyle/>
          <a:p>
            <a:pPr marL="0" indent="0">
              <a:buNone/>
            </a:pPr>
            <a:r>
              <a:rPr lang="en-US" sz="2600" b="1" dirty="0">
                <a:solidFill>
                  <a:srgbClr val="005EB8"/>
                </a:solidFill>
                <a:latin typeface="Arial" panose="020B0604020202020204" pitchFamily="34" charset="0"/>
                <a:ea typeface="Arial" pitchFamily="34" charset="-122"/>
                <a:cs typeface="Arial" panose="020B0604020202020204" pitchFamily="34" charset="0"/>
              </a:rPr>
              <a:t>Gradients seen for age and number of long-term conditions</a:t>
            </a:r>
            <a:endParaRPr lang="en-US" sz="2600" dirty="0">
              <a:latin typeface="Arial" panose="020B0604020202020204" pitchFamily="34" charset="0"/>
              <a:cs typeface="Arial" panose="020B0604020202020204" pitchFamily="34" charset="0"/>
            </a:endParaRPr>
          </a:p>
        </p:txBody>
      </p:sp>
      <p:sp>
        <p:nvSpPr>
          <p:cNvPr id="6" name="Text 4">
            <a:extLst>
              <a:ext uri="{FF2B5EF4-FFF2-40B4-BE49-F238E27FC236}">
                <a16:creationId xmlns:a16="http://schemas.microsoft.com/office/drawing/2014/main" id="{28F2E2A9-4E2F-4857-3F87-CE6AF7C90F18}"/>
              </a:ext>
            </a:extLst>
          </p:cNvPr>
          <p:cNvSpPr txBox="1"/>
          <p:nvPr/>
        </p:nvSpPr>
        <p:spPr>
          <a:xfrm>
            <a:off x="487680" y="1127268"/>
            <a:ext cx="11247120" cy="310896"/>
          </a:xfrm>
          <a:prstGeom prst="rect">
            <a:avLst/>
          </a:prstGeom>
          <a:noFill/>
          <a:ln/>
        </p:spPr>
        <p:txBody>
          <a:bodyPr wrap="square" lIns="0" tIns="0" rIns="0" bIns="0" rtlCol="0" anchor="ctr"/>
          <a:lstStyle/>
          <a:p>
            <a:r>
              <a:rPr lang="en-US" sz="1300" i="1" dirty="0">
                <a:solidFill>
                  <a:srgbClr val="4D4B4C"/>
                </a:solidFill>
                <a:latin typeface="Arial" panose="020B0604020202020204" pitchFamily="34" charset="0"/>
                <a:ea typeface="Arial" pitchFamily="34" charset="-122"/>
                <a:cs typeface="Arial" panose="020B0604020202020204" pitchFamily="34" charset="0"/>
              </a:rPr>
              <a:t>Clear gradient seen in both groups, after adjustment. </a:t>
            </a:r>
            <a:r>
              <a:rPr lang="en-US" sz="1300" i="1" dirty="0">
                <a:solidFill>
                  <a:srgbClr val="4D4B4C"/>
                </a:solidFill>
                <a:latin typeface="Arial" panose="020B0604020202020204" pitchFamily="34" charset="0"/>
                <a:cs typeface="Arial" panose="020B0604020202020204" pitchFamily="34" charset="0"/>
              </a:rPr>
              <a:t>Confidence intervals show both the size and precision of each estimate</a:t>
            </a:r>
            <a:r>
              <a:rPr lang="en-GB" sz="1300" i="1" dirty="0">
                <a:solidFill>
                  <a:srgbClr val="4D4B4C"/>
                </a:solidFill>
                <a:latin typeface="Arial" panose="020B0604020202020204" pitchFamily="34" charset="0"/>
                <a:cs typeface="Arial" panose="020B0604020202020204" pitchFamily="34" charset="0"/>
              </a:rPr>
              <a:t>​</a:t>
            </a:r>
            <a:endParaRPr lang="en-US" sz="1300" i="1" dirty="0">
              <a:solidFill>
                <a:srgbClr val="4D4B4C"/>
              </a:solidFill>
              <a:latin typeface="Arial" panose="020B0604020202020204" pitchFamily="34" charset="0"/>
              <a:cs typeface="Arial" panose="020B0604020202020204" pitchFamily="34" charset="0"/>
            </a:endParaRPr>
          </a:p>
        </p:txBody>
      </p:sp>
      <p:sp>
        <p:nvSpPr>
          <p:cNvPr id="10" name="Shape 2">
            <a:extLst>
              <a:ext uri="{FF2B5EF4-FFF2-40B4-BE49-F238E27FC236}">
                <a16:creationId xmlns:a16="http://schemas.microsoft.com/office/drawing/2014/main" id="{F101F678-151A-5D2C-9D77-D01214639954}"/>
              </a:ext>
            </a:extLst>
          </p:cNvPr>
          <p:cNvSpPr/>
          <p:nvPr/>
        </p:nvSpPr>
        <p:spPr>
          <a:xfrm>
            <a:off x="308811" y="1694196"/>
            <a:ext cx="5486400" cy="4333702"/>
          </a:xfrm>
          <a:prstGeom prst="roundRect">
            <a:avLst/>
          </a:prstGeom>
          <a:solidFill>
            <a:srgbClr val="FFFFFF"/>
          </a:solidFill>
          <a:ln w="12700">
            <a:solidFill>
              <a:srgbClr val="CBD8E3"/>
            </a:solidFill>
            <a:prstDash val="solid"/>
          </a:ln>
          <a:effectLst>
            <a:outerShdw blurRad="12700" dist="3810" dir="2700000" algn="bl" rotWithShape="0">
              <a:srgbClr val="000000">
                <a:alpha val="8000"/>
              </a:srgbClr>
            </a:outerShdw>
          </a:effectLst>
        </p:spPr>
        <p:txBody>
          <a:bodyPr/>
          <a:lstStyle/>
          <a:p>
            <a:endParaRPr lang="en-GB" dirty="0">
              <a:latin typeface="Arial" panose="020B0604020202020204" pitchFamily="34" charset="0"/>
              <a:cs typeface="Arial" panose="020B0604020202020204" pitchFamily="34" charset="0"/>
            </a:endParaRPr>
          </a:p>
        </p:txBody>
      </p:sp>
      <p:sp>
        <p:nvSpPr>
          <p:cNvPr id="12" name="Text 3">
            <a:extLst>
              <a:ext uri="{FF2B5EF4-FFF2-40B4-BE49-F238E27FC236}">
                <a16:creationId xmlns:a16="http://schemas.microsoft.com/office/drawing/2014/main" id="{611C0F50-085D-888B-835C-1FC5E676A3D8}"/>
              </a:ext>
            </a:extLst>
          </p:cNvPr>
          <p:cNvSpPr/>
          <p:nvPr/>
        </p:nvSpPr>
        <p:spPr>
          <a:xfrm>
            <a:off x="724941" y="1970806"/>
            <a:ext cx="4937760" cy="256032"/>
          </a:xfrm>
          <a:prstGeom prst="rect">
            <a:avLst/>
          </a:prstGeom>
          <a:noFill/>
          <a:ln/>
        </p:spPr>
        <p:txBody>
          <a:bodyPr wrap="square" lIns="0" tIns="0" rIns="0" bIns="0" rtlCol="0" anchor="ctr"/>
          <a:lstStyle/>
          <a:p>
            <a:pPr marL="0" indent="0">
              <a:buNone/>
            </a:pPr>
            <a:r>
              <a:rPr lang="en-US" sz="1700" b="1" dirty="0">
                <a:solidFill>
                  <a:srgbClr val="005EB8"/>
                </a:solidFill>
                <a:latin typeface="Arial" panose="020B0604020202020204" pitchFamily="34" charset="0"/>
                <a:cs typeface="Arial" panose="020B0604020202020204" pitchFamily="34" charset="0"/>
              </a:rPr>
              <a:t>Age</a:t>
            </a:r>
            <a:endParaRPr lang="en-US" sz="1700" dirty="0">
              <a:latin typeface="Arial" panose="020B0604020202020204" pitchFamily="34" charset="0"/>
              <a:cs typeface="Arial" panose="020B0604020202020204" pitchFamily="34" charset="0"/>
            </a:endParaRPr>
          </a:p>
        </p:txBody>
      </p:sp>
      <p:sp>
        <p:nvSpPr>
          <p:cNvPr id="961" name="Shape 25">
            <a:extLst>
              <a:ext uri="{FF2B5EF4-FFF2-40B4-BE49-F238E27FC236}">
                <a16:creationId xmlns:a16="http://schemas.microsoft.com/office/drawing/2014/main" id="{6143FACE-5276-7315-45C7-4F20F0787EA3}"/>
              </a:ext>
            </a:extLst>
          </p:cNvPr>
          <p:cNvSpPr/>
          <p:nvPr/>
        </p:nvSpPr>
        <p:spPr>
          <a:xfrm>
            <a:off x="6074860" y="1694196"/>
            <a:ext cx="5856421" cy="4333702"/>
          </a:xfrm>
          <a:prstGeom prst="roundRect">
            <a:avLst/>
          </a:prstGeom>
          <a:solidFill>
            <a:srgbClr val="FFFFFF"/>
          </a:solidFill>
          <a:ln w="12700">
            <a:solidFill>
              <a:srgbClr val="CBD8E3"/>
            </a:solidFill>
            <a:prstDash val="solid"/>
          </a:ln>
          <a:effectLst>
            <a:outerShdw blurRad="12700" dist="3810" dir="2700000" algn="bl" rotWithShape="0">
              <a:srgbClr val="000000">
                <a:alpha val="8000"/>
              </a:srgbClr>
            </a:outerShdw>
          </a:effectLst>
        </p:spPr>
        <p:txBody>
          <a:bodyPr/>
          <a:lstStyle/>
          <a:p>
            <a:endParaRPr lang="en-GB" dirty="0"/>
          </a:p>
        </p:txBody>
      </p:sp>
      <p:sp>
        <p:nvSpPr>
          <p:cNvPr id="969" name="Text 26">
            <a:extLst>
              <a:ext uri="{FF2B5EF4-FFF2-40B4-BE49-F238E27FC236}">
                <a16:creationId xmlns:a16="http://schemas.microsoft.com/office/drawing/2014/main" id="{C3578373-CD9C-2706-52B3-A147CE63233D}"/>
              </a:ext>
            </a:extLst>
          </p:cNvPr>
          <p:cNvSpPr/>
          <p:nvPr/>
        </p:nvSpPr>
        <p:spPr>
          <a:xfrm>
            <a:off x="6328111" y="1964602"/>
            <a:ext cx="4937760" cy="256032"/>
          </a:xfrm>
          <a:prstGeom prst="rect">
            <a:avLst/>
          </a:prstGeom>
          <a:noFill/>
          <a:ln/>
        </p:spPr>
        <p:txBody>
          <a:bodyPr wrap="square" lIns="0" tIns="0" rIns="0" bIns="0" rtlCol="0" anchor="ctr"/>
          <a:lstStyle/>
          <a:p>
            <a:pPr marL="0" indent="0">
              <a:buNone/>
            </a:pPr>
            <a:r>
              <a:rPr lang="en-US" sz="1700" b="1" dirty="0">
                <a:solidFill>
                  <a:srgbClr val="005EB8"/>
                </a:solidFill>
                <a:latin typeface="Arial" panose="020B0604020202020204" pitchFamily="34" charset="0"/>
                <a:cs typeface="Arial" panose="020B0604020202020204" pitchFamily="34" charset="0"/>
              </a:rPr>
              <a:t>Long-term conditions</a:t>
            </a:r>
            <a:endParaRPr lang="en-US" sz="1700" dirty="0">
              <a:latin typeface="Arial" panose="020B0604020202020204" pitchFamily="34" charset="0"/>
              <a:cs typeface="Arial" panose="020B0604020202020204" pitchFamily="34" charset="0"/>
            </a:endParaRPr>
          </a:p>
        </p:txBody>
      </p:sp>
      <p:sp>
        <p:nvSpPr>
          <p:cNvPr id="1238" name="TextBox 1237">
            <a:extLst>
              <a:ext uri="{FF2B5EF4-FFF2-40B4-BE49-F238E27FC236}">
                <a16:creationId xmlns:a16="http://schemas.microsoft.com/office/drawing/2014/main" id="{5AE737CE-8E40-9938-DDDA-6F6F5622CA0A}"/>
              </a:ext>
            </a:extLst>
          </p:cNvPr>
          <p:cNvSpPr txBox="1"/>
          <p:nvPr/>
        </p:nvSpPr>
        <p:spPr>
          <a:xfrm>
            <a:off x="6328112" y="4621335"/>
            <a:ext cx="5406688" cy="830997"/>
          </a:xfrm>
          <a:prstGeom prst="rect">
            <a:avLst/>
          </a:prstGeom>
          <a:noFill/>
        </p:spPr>
        <p:txBody>
          <a:bodyPr wrap="square">
            <a:spAutoFit/>
          </a:bodyPr>
          <a:lstStyle/>
          <a:p>
            <a:pPr algn="ctr"/>
            <a:endParaRPr lang="en-US" sz="1600" b="0" u="none" strike="noStrike" dirty="0">
              <a:solidFill>
                <a:srgbClr val="000000"/>
              </a:solidFill>
              <a:effectLst/>
              <a:uFillTx/>
              <a:latin typeface="Arial" panose="020B0604020202020204" pitchFamily="34" charset="0"/>
              <a:cs typeface="Arial" panose="020B0604020202020204" pitchFamily="34" charset="0"/>
            </a:endParaRPr>
          </a:p>
          <a:p>
            <a:pPr algn="ctr"/>
            <a:r>
              <a:rPr lang="en-US" sz="1600" b="1" u="none" strike="noStrike" dirty="0">
                <a:solidFill>
                  <a:srgbClr val="D5281B"/>
                </a:solidFill>
                <a:effectLst/>
                <a:uFillTx/>
                <a:latin typeface="Arial" panose="020B0604020202020204" pitchFamily="34" charset="0"/>
                <a:cs typeface="Arial" panose="020B0604020202020204" pitchFamily="34" charset="0"/>
              </a:rPr>
              <a:t>3+ long-term conditions</a:t>
            </a:r>
            <a:r>
              <a:rPr lang="en-US" sz="1600" b="0" u="none" strike="noStrike" dirty="0">
                <a:solidFill>
                  <a:srgbClr val="5A6673"/>
                </a:solidFill>
                <a:effectLst/>
                <a:uFillTx/>
                <a:latin typeface="Arial" panose="020B0604020202020204" pitchFamily="34" charset="0"/>
                <a:cs typeface="Arial" panose="020B0604020202020204" pitchFamily="34" charset="0"/>
              </a:rPr>
              <a:t> shows a large reduction (0.43), with experience worsening as </a:t>
            </a:r>
            <a:r>
              <a:rPr lang="en-US" sz="1600" dirty="0">
                <a:solidFill>
                  <a:srgbClr val="5A6673"/>
                </a:solidFill>
                <a:latin typeface="Arial" panose="020B0604020202020204" pitchFamily="34" charset="0"/>
                <a:cs typeface="Arial" panose="020B0604020202020204" pitchFamily="34" charset="0"/>
              </a:rPr>
              <a:t>comorbidities increase.</a:t>
            </a:r>
            <a:endParaRPr lang="en-US" sz="1600" b="0" u="none" strike="noStrike" dirty="0">
              <a:solidFill>
                <a:srgbClr val="000000"/>
              </a:solidFill>
              <a:effectLst/>
              <a:uFillTx/>
              <a:latin typeface="Arial" panose="020B0604020202020204" pitchFamily="34" charset="0"/>
              <a:cs typeface="Arial" panose="020B0604020202020204" pitchFamily="34" charset="0"/>
            </a:endParaRPr>
          </a:p>
        </p:txBody>
      </p:sp>
      <p:sp>
        <p:nvSpPr>
          <p:cNvPr id="1240" name="TextBox 1239">
            <a:extLst>
              <a:ext uri="{FF2B5EF4-FFF2-40B4-BE49-F238E27FC236}">
                <a16:creationId xmlns:a16="http://schemas.microsoft.com/office/drawing/2014/main" id="{51123027-4016-34B6-A999-08BEE514FB03}"/>
              </a:ext>
            </a:extLst>
          </p:cNvPr>
          <p:cNvSpPr txBox="1"/>
          <p:nvPr/>
        </p:nvSpPr>
        <p:spPr>
          <a:xfrm>
            <a:off x="621221" y="4882047"/>
            <a:ext cx="4937760" cy="830997"/>
          </a:xfrm>
          <a:prstGeom prst="rect">
            <a:avLst/>
          </a:prstGeom>
          <a:noFill/>
        </p:spPr>
        <p:txBody>
          <a:bodyPr wrap="square">
            <a:spAutoFit/>
          </a:bodyPr>
          <a:lstStyle/>
          <a:p>
            <a:pPr algn="ctr"/>
            <a:r>
              <a:rPr lang="en-US" sz="1600" b="1" u="none" strike="noStrike" dirty="0">
                <a:solidFill>
                  <a:srgbClr val="D5281B"/>
                </a:solidFill>
                <a:effectLst/>
                <a:uFillTx/>
                <a:latin typeface="Arial" panose="020B0604020202020204" pitchFamily="34" charset="0"/>
                <a:cs typeface="Arial" panose="020B0604020202020204" pitchFamily="34" charset="0"/>
              </a:rPr>
              <a:t>Age 16–44</a:t>
            </a:r>
            <a:r>
              <a:rPr lang="en-US" sz="1600" b="0" u="none" strike="noStrike" dirty="0">
                <a:solidFill>
                  <a:srgbClr val="5A6673"/>
                </a:solidFill>
                <a:effectLst/>
                <a:uFillTx/>
                <a:latin typeface="Arial" panose="020B0604020202020204" pitchFamily="34" charset="0"/>
                <a:cs typeface="Arial" panose="020B0604020202020204" pitchFamily="34" charset="0"/>
              </a:rPr>
              <a:t> shows the largest adjusted reduction (-0.59), with experience worsening as age decreases.</a:t>
            </a:r>
            <a:endParaRPr lang="en-US" sz="1600" dirty="0">
              <a:solidFill>
                <a:srgbClr val="5A6673"/>
              </a:solidFill>
              <a:latin typeface="Arial" panose="020B0604020202020204" pitchFamily="34" charset="0"/>
              <a:cs typeface="Arial" panose="020B0604020202020204" pitchFamily="34" charset="0"/>
            </a:endParaRPr>
          </a:p>
          <a:p>
            <a:endParaRPr lang="en-US" sz="1600" b="0" u="none" strike="noStrike" dirty="0">
              <a:solidFill>
                <a:srgbClr val="000000"/>
              </a:solidFill>
              <a:effectLst/>
              <a:uFillTx/>
              <a:latin typeface="Arial" panose="020B0604020202020204" pitchFamily="34" charset="0"/>
              <a:cs typeface="Arial" panose="020B0604020202020204" pitchFamily="34" charset="0"/>
            </a:endParaRPr>
          </a:p>
        </p:txBody>
      </p:sp>
      <p:sp>
        <p:nvSpPr>
          <p:cNvPr id="1242" name="Text 43">
            <a:extLst>
              <a:ext uri="{FF2B5EF4-FFF2-40B4-BE49-F238E27FC236}">
                <a16:creationId xmlns:a16="http://schemas.microsoft.com/office/drawing/2014/main" id="{6AE6BB7E-164F-9905-46A2-33696D8D5AF3}"/>
              </a:ext>
            </a:extLst>
          </p:cNvPr>
          <p:cNvSpPr/>
          <p:nvPr/>
        </p:nvSpPr>
        <p:spPr>
          <a:xfrm>
            <a:off x="777240" y="5635360"/>
            <a:ext cx="4023360" cy="201168"/>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100" dirty="0">
                <a:solidFill>
                  <a:srgbClr val="4C6272"/>
                </a:solidFill>
                <a:latin typeface="Arial" panose="020B0604020202020204" pitchFamily="34" charset="0"/>
                <a:cs typeface="Arial" panose="020B0604020202020204" pitchFamily="34" charset="0"/>
              </a:rPr>
              <a:t>Reference: age 75+</a:t>
            </a:r>
            <a:endParaRPr lang="en-US" sz="1100" dirty="0">
              <a:latin typeface="Arial" panose="020B0604020202020204" pitchFamily="34" charset="0"/>
              <a:cs typeface="Arial" panose="020B0604020202020204" pitchFamily="34" charset="0"/>
            </a:endParaRPr>
          </a:p>
        </p:txBody>
      </p:sp>
      <p:sp>
        <p:nvSpPr>
          <p:cNvPr id="1245" name="Text 44">
            <a:extLst>
              <a:ext uri="{FF2B5EF4-FFF2-40B4-BE49-F238E27FC236}">
                <a16:creationId xmlns:a16="http://schemas.microsoft.com/office/drawing/2014/main" id="{FE09FD72-DF91-9835-18FE-8D96D645BEE5}"/>
              </a:ext>
            </a:extLst>
          </p:cNvPr>
          <p:cNvSpPr/>
          <p:nvPr/>
        </p:nvSpPr>
        <p:spPr>
          <a:xfrm>
            <a:off x="6775059" y="5651326"/>
            <a:ext cx="4251960" cy="201168"/>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100" dirty="0">
                <a:solidFill>
                  <a:srgbClr val="4C6272"/>
                </a:solidFill>
                <a:latin typeface="Arial" panose="020B0604020202020204" pitchFamily="34" charset="0"/>
                <a:cs typeface="Arial" panose="020B0604020202020204" pitchFamily="34" charset="0"/>
              </a:rPr>
              <a:t>Reference: no long-term conditions</a:t>
            </a:r>
            <a:endParaRPr lang="en-US" sz="1100" dirty="0">
              <a:latin typeface="Arial" panose="020B0604020202020204" pitchFamily="34" charset="0"/>
              <a:cs typeface="Arial" panose="020B0604020202020204" pitchFamily="34" charset="0"/>
            </a:endParaRPr>
          </a:p>
        </p:txBody>
      </p:sp>
      <p:sp>
        <p:nvSpPr>
          <p:cNvPr id="1247" name="Text 23">
            <a:extLst>
              <a:ext uri="{FF2B5EF4-FFF2-40B4-BE49-F238E27FC236}">
                <a16:creationId xmlns:a16="http://schemas.microsoft.com/office/drawing/2014/main" id="{09DF3D14-4925-A2BE-7242-18D7085BB5B3}"/>
              </a:ext>
            </a:extLst>
          </p:cNvPr>
          <p:cNvSpPr txBox="1"/>
          <p:nvPr/>
        </p:nvSpPr>
        <p:spPr>
          <a:xfrm>
            <a:off x="10332720" y="6473952"/>
            <a:ext cx="1371600" cy="256032"/>
          </a:xfrm>
          <a:prstGeom prst="rect">
            <a:avLst/>
          </a:prstGeom>
          <a:noFill/>
          <a:ln/>
        </p:spPr>
        <p:txBody>
          <a:bodyPr wrap="square" lIns="0" tIns="0" rIns="0" bIns="0" rtlCol="0" anchor="ctr"/>
          <a:lstStyle/>
          <a:p>
            <a:pPr marL="0" indent="0" algn="r">
              <a:buNone/>
            </a:pPr>
            <a:r>
              <a:rPr lang="en-US" sz="900" dirty="0">
                <a:solidFill>
                  <a:srgbClr val="4C6272"/>
                </a:solidFill>
                <a:latin typeface="Arial" pitchFamily="34" charset="0"/>
                <a:ea typeface="Arial" pitchFamily="34" charset="-122"/>
                <a:cs typeface="Arial" pitchFamily="34" charset="-120"/>
              </a:rPr>
              <a:t>8</a:t>
            </a:r>
            <a:endParaRPr lang="en-US" sz="900" dirty="0"/>
          </a:p>
        </p:txBody>
      </p:sp>
      <p:grpSp>
        <p:nvGrpSpPr>
          <p:cNvPr id="1248" name="Group 1247">
            <a:extLst>
              <a:ext uri="{FF2B5EF4-FFF2-40B4-BE49-F238E27FC236}">
                <a16:creationId xmlns:a16="http://schemas.microsoft.com/office/drawing/2014/main" id="{C36AF411-C647-E0A4-97F6-77E2F9C204A2}"/>
              </a:ext>
            </a:extLst>
          </p:cNvPr>
          <p:cNvGrpSpPr/>
          <p:nvPr/>
        </p:nvGrpSpPr>
        <p:grpSpPr>
          <a:xfrm>
            <a:off x="260718" y="2197173"/>
            <a:ext cx="4891627" cy="2458465"/>
            <a:chOff x="594360" y="1600200"/>
            <a:chExt cx="7946136" cy="3456432"/>
          </a:xfrm>
        </p:grpSpPr>
        <p:sp>
          <p:nvSpPr>
            <p:cNvPr id="1250" name="Shape 3">
              <a:extLst>
                <a:ext uri="{FF2B5EF4-FFF2-40B4-BE49-F238E27FC236}">
                  <a16:creationId xmlns:a16="http://schemas.microsoft.com/office/drawing/2014/main" id="{EB7799BD-F364-BAB9-B572-0A1A607E3E93}"/>
                </a:ext>
              </a:extLst>
            </p:cNvPr>
            <p:cNvSpPr/>
            <p:nvPr/>
          </p:nvSpPr>
          <p:spPr>
            <a:xfrm>
              <a:off x="4361688" y="1600200"/>
              <a:ext cx="1" cy="3246120"/>
            </a:xfrm>
            <a:prstGeom prst="line">
              <a:avLst/>
            </a:prstGeom>
            <a:noFill/>
            <a:ln w="10160">
              <a:solidFill>
                <a:srgbClr val="DCE3E8"/>
              </a:solidFill>
              <a:prstDash val="solid"/>
            </a:ln>
          </p:spPr>
          <p:txBody>
            <a:bodyPr/>
            <a:lstStyle/>
            <a:p>
              <a:endParaRPr lang="en-US" dirty="0">
                <a:latin typeface="Arial" panose="020B0604020202020204" pitchFamily="34" charset="0"/>
                <a:cs typeface="Arial" panose="020B0604020202020204" pitchFamily="34" charset="0"/>
              </a:endParaRPr>
            </a:p>
          </p:txBody>
        </p:sp>
        <p:sp>
          <p:nvSpPr>
            <p:cNvPr id="1251" name="Text 4">
              <a:extLst>
                <a:ext uri="{FF2B5EF4-FFF2-40B4-BE49-F238E27FC236}">
                  <a16:creationId xmlns:a16="http://schemas.microsoft.com/office/drawing/2014/main" id="{91FF8ADE-6EB1-15F1-8A04-362486DB4EBA}"/>
                </a:ext>
              </a:extLst>
            </p:cNvPr>
            <p:cNvSpPr/>
            <p:nvPr/>
          </p:nvSpPr>
          <p:spPr>
            <a:xfrm>
              <a:off x="4133088" y="4892040"/>
              <a:ext cx="457200" cy="164592"/>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900" dirty="0">
                  <a:solidFill>
                    <a:srgbClr val="4C6272"/>
                  </a:solidFill>
                  <a:latin typeface="Arial" panose="020B0604020202020204" pitchFamily="34" charset="0"/>
                  <a:cs typeface="Arial" panose="020B0604020202020204" pitchFamily="34" charset="0"/>
                </a:rPr>
                <a:t>-0.6</a:t>
              </a:r>
              <a:endParaRPr lang="en-US" sz="900" dirty="0">
                <a:latin typeface="Arial" panose="020B0604020202020204" pitchFamily="34" charset="0"/>
                <a:cs typeface="Arial" panose="020B0604020202020204" pitchFamily="34" charset="0"/>
              </a:endParaRPr>
            </a:p>
          </p:txBody>
        </p:sp>
        <p:sp>
          <p:nvSpPr>
            <p:cNvPr id="1252" name="Shape 5">
              <a:extLst>
                <a:ext uri="{FF2B5EF4-FFF2-40B4-BE49-F238E27FC236}">
                  <a16:creationId xmlns:a16="http://schemas.microsoft.com/office/drawing/2014/main" id="{C4E1B45C-B726-1DF4-23E1-24FA97577912}"/>
                </a:ext>
              </a:extLst>
            </p:cNvPr>
            <p:cNvSpPr/>
            <p:nvPr/>
          </p:nvSpPr>
          <p:spPr>
            <a:xfrm>
              <a:off x="5678424" y="1600200"/>
              <a:ext cx="1" cy="3246120"/>
            </a:xfrm>
            <a:prstGeom prst="line">
              <a:avLst/>
            </a:prstGeom>
            <a:noFill/>
            <a:ln w="10160">
              <a:solidFill>
                <a:srgbClr val="DCE3E8"/>
              </a:solidFill>
              <a:prstDash val="solid"/>
            </a:ln>
          </p:spPr>
          <p:txBody>
            <a:bodyPr/>
            <a:lstStyle/>
            <a:p>
              <a:endParaRPr lang="en-US" dirty="0">
                <a:latin typeface="Arial" panose="020B0604020202020204" pitchFamily="34" charset="0"/>
                <a:cs typeface="Arial" panose="020B0604020202020204" pitchFamily="34" charset="0"/>
              </a:endParaRPr>
            </a:p>
          </p:txBody>
        </p:sp>
        <p:sp>
          <p:nvSpPr>
            <p:cNvPr id="1253" name="Text 6">
              <a:extLst>
                <a:ext uri="{FF2B5EF4-FFF2-40B4-BE49-F238E27FC236}">
                  <a16:creationId xmlns:a16="http://schemas.microsoft.com/office/drawing/2014/main" id="{465776B4-915B-9BF7-CCE8-98A5F7F4B981}"/>
                </a:ext>
              </a:extLst>
            </p:cNvPr>
            <p:cNvSpPr/>
            <p:nvPr/>
          </p:nvSpPr>
          <p:spPr>
            <a:xfrm>
              <a:off x="5449824" y="4892040"/>
              <a:ext cx="457200" cy="164592"/>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900" dirty="0">
                  <a:solidFill>
                    <a:srgbClr val="4C6272"/>
                  </a:solidFill>
                  <a:latin typeface="Arial" panose="020B0604020202020204" pitchFamily="34" charset="0"/>
                  <a:cs typeface="Arial" panose="020B0604020202020204" pitchFamily="34" charset="0"/>
                </a:rPr>
                <a:t>-0.4</a:t>
              </a:r>
              <a:endParaRPr lang="en-US" sz="900" dirty="0">
                <a:latin typeface="Arial" panose="020B0604020202020204" pitchFamily="34" charset="0"/>
                <a:cs typeface="Arial" panose="020B0604020202020204" pitchFamily="34" charset="0"/>
              </a:endParaRPr>
            </a:p>
          </p:txBody>
        </p:sp>
        <p:sp>
          <p:nvSpPr>
            <p:cNvPr id="1254" name="Shape 7">
              <a:extLst>
                <a:ext uri="{FF2B5EF4-FFF2-40B4-BE49-F238E27FC236}">
                  <a16:creationId xmlns:a16="http://schemas.microsoft.com/office/drawing/2014/main" id="{D22F0406-7854-CACC-AA31-227C5A4DC1A8}"/>
                </a:ext>
              </a:extLst>
            </p:cNvPr>
            <p:cNvSpPr/>
            <p:nvPr/>
          </p:nvSpPr>
          <p:spPr>
            <a:xfrm>
              <a:off x="6995160" y="1600200"/>
              <a:ext cx="1" cy="3246120"/>
            </a:xfrm>
            <a:prstGeom prst="line">
              <a:avLst/>
            </a:prstGeom>
            <a:noFill/>
            <a:ln w="10160">
              <a:solidFill>
                <a:srgbClr val="DCE3E8"/>
              </a:solidFill>
              <a:prstDash val="solid"/>
            </a:ln>
          </p:spPr>
          <p:txBody>
            <a:bodyPr/>
            <a:lstStyle/>
            <a:p>
              <a:endParaRPr lang="en-US" dirty="0">
                <a:latin typeface="Arial" panose="020B0604020202020204" pitchFamily="34" charset="0"/>
                <a:cs typeface="Arial" panose="020B0604020202020204" pitchFamily="34" charset="0"/>
              </a:endParaRPr>
            </a:p>
          </p:txBody>
        </p:sp>
        <p:sp>
          <p:nvSpPr>
            <p:cNvPr id="1255" name="Text 8">
              <a:extLst>
                <a:ext uri="{FF2B5EF4-FFF2-40B4-BE49-F238E27FC236}">
                  <a16:creationId xmlns:a16="http://schemas.microsoft.com/office/drawing/2014/main" id="{53A0F208-1608-6707-BDC9-09F7B66E3C33}"/>
                </a:ext>
              </a:extLst>
            </p:cNvPr>
            <p:cNvSpPr/>
            <p:nvPr/>
          </p:nvSpPr>
          <p:spPr>
            <a:xfrm>
              <a:off x="6766560" y="4892040"/>
              <a:ext cx="457200" cy="164592"/>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900" dirty="0">
                  <a:solidFill>
                    <a:srgbClr val="4C6272"/>
                  </a:solidFill>
                  <a:latin typeface="Arial" panose="020B0604020202020204" pitchFamily="34" charset="0"/>
                  <a:cs typeface="Arial" panose="020B0604020202020204" pitchFamily="34" charset="0"/>
                </a:rPr>
                <a:t>-0.2</a:t>
              </a:r>
              <a:endParaRPr lang="en-US" sz="900" dirty="0">
                <a:latin typeface="Arial" panose="020B0604020202020204" pitchFamily="34" charset="0"/>
                <a:cs typeface="Arial" panose="020B0604020202020204" pitchFamily="34" charset="0"/>
              </a:endParaRPr>
            </a:p>
          </p:txBody>
        </p:sp>
        <p:sp>
          <p:nvSpPr>
            <p:cNvPr id="1256" name="Shape 9">
              <a:extLst>
                <a:ext uri="{FF2B5EF4-FFF2-40B4-BE49-F238E27FC236}">
                  <a16:creationId xmlns:a16="http://schemas.microsoft.com/office/drawing/2014/main" id="{C5920AFB-8607-B760-F790-4C5498EECC4F}"/>
                </a:ext>
              </a:extLst>
            </p:cNvPr>
            <p:cNvSpPr/>
            <p:nvPr/>
          </p:nvSpPr>
          <p:spPr>
            <a:xfrm>
              <a:off x="8311896" y="1600200"/>
              <a:ext cx="1" cy="3246120"/>
            </a:xfrm>
            <a:prstGeom prst="line">
              <a:avLst/>
            </a:prstGeom>
            <a:noFill/>
            <a:ln w="20320">
              <a:solidFill>
                <a:srgbClr val="87949E"/>
              </a:solidFill>
              <a:prstDash val="solid"/>
            </a:ln>
          </p:spPr>
          <p:txBody>
            <a:bodyPr/>
            <a:lstStyle/>
            <a:p>
              <a:endParaRPr lang="en-US" dirty="0">
                <a:latin typeface="Arial" panose="020B0604020202020204" pitchFamily="34" charset="0"/>
                <a:cs typeface="Arial" panose="020B0604020202020204" pitchFamily="34" charset="0"/>
              </a:endParaRPr>
            </a:p>
          </p:txBody>
        </p:sp>
        <p:sp>
          <p:nvSpPr>
            <p:cNvPr id="1257" name="Text 10">
              <a:extLst>
                <a:ext uri="{FF2B5EF4-FFF2-40B4-BE49-F238E27FC236}">
                  <a16:creationId xmlns:a16="http://schemas.microsoft.com/office/drawing/2014/main" id="{E615380A-51A9-1AE3-F0F0-19371D3A820C}"/>
                </a:ext>
              </a:extLst>
            </p:cNvPr>
            <p:cNvSpPr/>
            <p:nvPr/>
          </p:nvSpPr>
          <p:spPr>
            <a:xfrm>
              <a:off x="8083296" y="4892040"/>
              <a:ext cx="457200" cy="164592"/>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900" dirty="0">
                  <a:solidFill>
                    <a:srgbClr val="4C6272"/>
                  </a:solidFill>
                  <a:latin typeface="Arial" panose="020B0604020202020204" pitchFamily="34" charset="0"/>
                  <a:cs typeface="Arial" panose="020B0604020202020204" pitchFamily="34" charset="0"/>
                </a:rPr>
                <a:t>0.0</a:t>
              </a:r>
              <a:endParaRPr lang="en-US" sz="900" dirty="0">
                <a:latin typeface="Arial" panose="020B0604020202020204" pitchFamily="34" charset="0"/>
                <a:cs typeface="Arial" panose="020B0604020202020204" pitchFamily="34" charset="0"/>
              </a:endParaRPr>
            </a:p>
          </p:txBody>
        </p:sp>
        <p:sp>
          <p:nvSpPr>
            <p:cNvPr id="1258" name="Text 11">
              <a:extLst>
                <a:ext uri="{FF2B5EF4-FFF2-40B4-BE49-F238E27FC236}">
                  <a16:creationId xmlns:a16="http://schemas.microsoft.com/office/drawing/2014/main" id="{AB3604F0-3CCA-709A-2950-895DFE7D6D90}"/>
                </a:ext>
              </a:extLst>
            </p:cNvPr>
            <p:cNvSpPr/>
            <p:nvPr/>
          </p:nvSpPr>
          <p:spPr>
            <a:xfrm>
              <a:off x="594360" y="1958340"/>
              <a:ext cx="2743200" cy="36576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r">
                <a:buNone/>
              </a:pPr>
              <a:r>
                <a:rPr lang="en-US" sz="1400" b="1" dirty="0">
                  <a:solidFill>
                    <a:srgbClr val="17324D"/>
                  </a:solidFill>
                  <a:latin typeface="Arial" panose="020B0604020202020204" pitchFamily="34" charset="0"/>
                  <a:cs typeface="Arial" panose="020B0604020202020204" pitchFamily="34" charset="0"/>
                </a:rPr>
                <a:t>Age 16–44</a:t>
              </a:r>
              <a:endParaRPr lang="en-US" sz="1400" dirty="0">
                <a:latin typeface="Arial" panose="020B0604020202020204" pitchFamily="34" charset="0"/>
                <a:cs typeface="Arial" panose="020B0604020202020204" pitchFamily="34" charset="0"/>
              </a:endParaRPr>
            </a:p>
          </p:txBody>
        </p:sp>
        <p:sp>
          <p:nvSpPr>
            <p:cNvPr id="1259" name="Shape 12">
              <a:extLst>
                <a:ext uri="{FF2B5EF4-FFF2-40B4-BE49-F238E27FC236}">
                  <a16:creationId xmlns:a16="http://schemas.microsoft.com/office/drawing/2014/main" id="{CA45C504-414D-3EF8-7593-83491CC0674D}"/>
                </a:ext>
              </a:extLst>
            </p:cNvPr>
            <p:cNvSpPr/>
            <p:nvPr/>
          </p:nvSpPr>
          <p:spPr>
            <a:xfrm>
              <a:off x="3986418" y="2141220"/>
              <a:ext cx="842711" cy="1"/>
            </a:xfrm>
            <a:prstGeom prst="line">
              <a:avLst/>
            </a:prstGeom>
            <a:noFill/>
            <a:ln w="31750">
              <a:solidFill>
                <a:srgbClr val="D5281B"/>
              </a:solidFill>
              <a:prstDash val="solid"/>
            </a:ln>
          </p:spPr>
          <p:txBody>
            <a:bodyPr/>
            <a:lstStyle/>
            <a:p>
              <a:endParaRPr lang="en-US" dirty="0">
                <a:latin typeface="Arial" panose="020B0604020202020204" pitchFamily="34" charset="0"/>
                <a:cs typeface="Arial" panose="020B0604020202020204" pitchFamily="34" charset="0"/>
              </a:endParaRPr>
            </a:p>
          </p:txBody>
        </p:sp>
        <p:sp>
          <p:nvSpPr>
            <p:cNvPr id="1260" name="Shape 13">
              <a:extLst>
                <a:ext uri="{FF2B5EF4-FFF2-40B4-BE49-F238E27FC236}">
                  <a16:creationId xmlns:a16="http://schemas.microsoft.com/office/drawing/2014/main" id="{993A0497-5347-47EA-8E9D-FAEF40117C51}"/>
                </a:ext>
              </a:extLst>
            </p:cNvPr>
            <p:cNvSpPr/>
            <p:nvPr/>
          </p:nvSpPr>
          <p:spPr>
            <a:xfrm>
              <a:off x="3986418" y="2049780"/>
              <a:ext cx="1" cy="182880"/>
            </a:xfrm>
            <a:prstGeom prst="line">
              <a:avLst/>
            </a:prstGeom>
            <a:noFill/>
            <a:ln w="16510">
              <a:solidFill>
                <a:srgbClr val="D5281B"/>
              </a:solidFill>
              <a:prstDash val="solid"/>
            </a:ln>
          </p:spPr>
          <p:txBody>
            <a:bodyPr/>
            <a:lstStyle/>
            <a:p>
              <a:endParaRPr lang="en-US" dirty="0">
                <a:latin typeface="Arial" panose="020B0604020202020204" pitchFamily="34" charset="0"/>
                <a:cs typeface="Arial" panose="020B0604020202020204" pitchFamily="34" charset="0"/>
              </a:endParaRPr>
            </a:p>
          </p:txBody>
        </p:sp>
        <p:sp>
          <p:nvSpPr>
            <p:cNvPr id="1261" name="Shape 14">
              <a:extLst>
                <a:ext uri="{FF2B5EF4-FFF2-40B4-BE49-F238E27FC236}">
                  <a16:creationId xmlns:a16="http://schemas.microsoft.com/office/drawing/2014/main" id="{6F602636-D66C-E945-BF1E-AC4AB4AA993F}"/>
                </a:ext>
              </a:extLst>
            </p:cNvPr>
            <p:cNvSpPr/>
            <p:nvPr/>
          </p:nvSpPr>
          <p:spPr>
            <a:xfrm>
              <a:off x="4829129" y="2049780"/>
              <a:ext cx="1" cy="182880"/>
            </a:xfrm>
            <a:prstGeom prst="line">
              <a:avLst/>
            </a:prstGeom>
            <a:noFill/>
            <a:ln w="16510">
              <a:solidFill>
                <a:srgbClr val="D5281B"/>
              </a:solidFill>
              <a:prstDash val="solid"/>
            </a:ln>
          </p:spPr>
          <p:txBody>
            <a:bodyPr/>
            <a:lstStyle/>
            <a:p>
              <a:endParaRPr lang="en-US" dirty="0">
                <a:latin typeface="Arial" panose="020B0604020202020204" pitchFamily="34" charset="0"/>
                <a:cs typeface="Arial" panose="020B0604020202020204" pitchFamily="34" charset="0"/>
              </a:endParaRPr>
            </a:p>
          </p:txBody>
        </p:sp>
        <p:sp>
          <p:nvSpPr>
            <p:cNvPr id="1262" name="Shape 15">
              <a:extLst>
                <a:ext uri="{FF2B5EF4-FFF2-40B4-BE49-F238E27FC236}">
                  <a16:creationId xmlns:a16="http://schemas.microsoft.com/office/drawing/2014/main" id="{50DA7AA6-3C6D-CC3A-B0FD-9186F26B333C}"/>
                </a:ext>
              </a:extLst>
            </p:cNvPr>
            <p:cNvSpPr/>
            <p:nvPr/>
          </p:nvSpPr>
          <p:spPr>
            <a:xfrm>
              <a:off x="4343766" y="2077212"/>
              <a:ext cx="128016" cy="128016"/>
            </a:xfrm>
            <a:prstGeom prst="ellipse">
              <a:avLst/>
            </a:prstGeom>
            <a:solidFill>
              <a:srgbClr val="D5281B"/>
            </a:solidFill>
            <a:ln w="12700">
              <a:solidFill>
                <a:srgbClr val="D5281B"/>
              </a:solidFill>
              <a:prstDash val="solid"/>
            </a:ln>
          </p:spPr>
          <p:txBody>
            <a:bodyPr/>
            <a:lstStyle/>
            <a:p>
              <a:endParaRPr lang="en-US" dirty="0">
                <a:latin typeface="Arial" panose="020B0604020202020204" pitchFamily="34" charset="0"/>
                <a:cs typeface="Arial" panose="020B0604020202020204" pitchFamily="34" charset="0"/>
              </a:endParaRPr>
            </a:p>
          </p:txBody>
        </p:sp>
        <p:sp>
          <p:nvSpPr>
            <p:cNvPr id="1264" name="Text 17">
              <a:extLst>
                <a:ext uri="{FF2B5EF4-FFF2-40B4-BE49-F238E27FC236}">
                  <a16:creationId xmlns:a16="http://schemas.microsoft.com/office/drawing/2014/main" id="{4B0FCE84-1D55-0EE7-4B0A-E2FB07CC11B6}"/>
                </a:ext>
              </a:extLst>
            </p:cNvPr>
            <p:cNvSpPr/>
            <p:nvPr/>
          </p:nvSpPr>
          <p:spPr>
            <a:xfrm>
              <a:off x="594360" y="3040380"/>
              <a:ext cx="2743200" cy="36576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r">
                <a:buNone/>
              </a:pPr>
              <a:r>
                <a:rPr lang="en-US" sz="1400" dirty="0">
                  <a:solidFill>
                    <a:srgbClr val="17324D"/>
                  </a:solidFill>
                  <a:latin typeface="Arial" panose="020B0604020202020204" pitchFamily="34" charset="0"/>
                  <a:cs typeface="Arial" panose="020B0604020202020204" pitchFamily="34" charset="0"/>
                </a:rPr>
                <a:t>Age 45–64</a:t>
              </a:r>
              <a:endParaRPr lang="en-US" sz="1400" dirty="0">
                <a:latin typeface="Arial" panose="020B0604020202020204" pitchFamily="34" charset="0"/>
                <a:cs typeface="Arial" panose="020B0604020202020204" pitchFamily="34" charset="0"/>
              </a:endParaRPr>
            </a:p>
          </p:txBody>
        </p:sp>
        <p:sp>
          <p:nvSpPr>
            <p:cNvPr id="1265" name="Shape 18">
              <a:extLst>
                <a:ext uri="{FF2B5EF4-FFF2-40B4-BE49-F238E27FC236}">
                  <a16:creationId xmlns:a16="http://schemas.microsoft.com/office/drawing/2014/main" id="{1F9A0D01-7CD0-4D06-5940-493A96142B04}"/>
                </a:ext>
              </a:extLst>
            </p:cNvPr>
            <p:cNvSpPr/>
            <p:nvPr/>
          </p:nvSpPr>
          <p:spPr>
            <a:xfrm>
              <a:off x="6448715" y="3223260"/>
              <a:ext cx="401604" cy="1"/>
            </a:xfrm>
            <a:prstGeom prst="line">
              <a:avLst/>
            </a:prstGeom>
            <a:noFill/>
            <a:ln w="31750">
              <a:solidFill>
                <a:srgbClr val="D5281B"/>
              </a:solidFill>
              <a:prstDash val="solid"/>
            </a:ln>
          </p:spPr>
          <p:txBody>
            <a:bodyPr/>
            <a:lstStyle/>
            <a:p>
              <a:endParaRPr lang="en-US" dirty="0">
                <a:latin typeface="Arial" panose="020B0604020202020204" pitchFamily="34" charset="0"/>
                <a:cs typeface="Arial" panose="020B0604020202020204" pitchFamily="34" charset="0"/>
              </a:endParaRPr>
            </a:p>
          </p:txBody>
        </p:sp>
        <p:sp>
          <p:nvSpPr>
            <p:cNvPr id="1266" name="Shape 19">
              <a:extLst>
                <a:ext uri="{FF2B5EF4-FFF2-40B4-BE49-F238E27FC236}">
                  <a16:creationId xmlns:a16="http://schemas.microsoft.com/office/drawing/2014/main" id="{73F470A3-31F8-1E39-66BC-53F242846B31}"/>
                </a:ext>
              </a:extLst>
            </p:cNvPr>
            <p:cNvSpPr/>
            <p:nvPr/>
          </p:nvSpPr>
          <p:spPr>
            <a:xfrm>
              <a:off x="6448715" y="3131820"/>
              <a:ext cx="1" cy="182880"/>
            </a:xfrm>
            <a:prstGeom prst="line">
              <a:avLst/>
            </a:prstGeom>
            <a:noFill/>
            <a:ln w="16510">
              <a:solidFill>
                <a:srgbClr val="D5281B"/>
              </a:solidFill>
              <a:prstDash val="solid"/>
            </a:ln>
          </p:spPr>
          <p:txBody>
            <a:bodyPr/>
            <a:lstStyle/>
            <a:p>
              <a:endParaRPr lang="en-US" dirty="0">
                <a:latin typeface="Arial" panose="020B0604020202020204" pitchFamily="34" charset="0"/>
                <a:cs typeface="Arial" panose="020B0604020202020204" pitchFamily="34" charset="0"/>
              </a:endParaRPr>
            </a:p>
          </p:txBody>
        </p:sp>
        <p:sp>
          <p:nvSpPr>
            <p:cNvPr id="1267" name="Shape 20">
              <a:extLst>
                <a:ext uri="{FF2B5EF4-FFF2-40B4-BE49-F238E27FC236}">
                  <a16:creationId xmlns:a16="http://schemas.microsoft.com/office/drawing/2014/main" id="{5322A41A-8F96-E11F-8534-163BF979179C}"/>
                </a:ext>
              </a:extLst>
            </p:cNvPr>
            <p:cNvSpPr/>
            <p:nvPr/>
          </p:nvSpPr>
          <p:spPr>
            <a:xfrm>
              <a:off x="6850319" y="3131820"/>
              <a:ext cx="1" cy="182880"/>
            </a:xfrm>
            <a:prstGeom prst="line">
              <a:avLst/>
            </a:prstGeom>
            <a:noFill/>
            <a:ln w="16510">
              <a:solidFill>
                <a:srgbClr val="D5281B"/>
              </a:solidFill>
              <a:prstDash val="solid"/>
            </a:ln>
          </p:spPr>
          <p:txBody>
            <a:bodyPr/>
            <a:lstStyle/>
            <a:p>
              <a:endParaRPr lang="en-US" dirty="0">
                <a:latin typeface="Arial" panose="020B0604020202020204" pitchFamily="34" charset="0"/>
                <a:cs typeface="Arial" panose="020B0604020202020204" pitchFamily="34" charset="0"/>
              </a:endParaRPr>
            </a:p>
          </p:txBody>
        </p:sp>
        <p:sp>
          <p:nvSpPr>
            <p:cNvPr id="1268" name="Shape 21">
              <a:extLst>
                <a:ext uri="{FF2B5EF4-FFF2-40B4-BE49-F238E27FC236}">
                  <a16:creationId xmlns:a16="http://schemas.microsoft.com/office/drawing/2014/main" id="{5DFB5F89-C872-4BA0-F081-996BB5694A10}"/>
                </a:ext>
              </a:extLst>
            </p:cNvPr>
            <p:cNvSpPr/>
            <p:nvPr/>
          </p:nvSpPr>
          <p:spPr>
            <a:xfrm>
              <a:off x="6588801" y="3159252"/>
              <a:ext cx="128016" cy="128016"/>
            </a:xfrm>
            <a:prstGeom prst="ellipse">
              <a:avLst/>
            </a:prstGeom>
            <a:solidFill>
              <a:srgbClr val="D5281B"/>
            </a:solidFill>
            <a:ln w="12700">
              <a:solidFill>
                <a:srgbClr val="D5281B"/>
              </a:solidFill>
              <a:prstDash val="solid"/>
            </a:ln>
          </p:spPr>
          <p:txBody>
            <a:bodyPr/>
            <a:lstStyle/>
            <a:p>
              <a:endParaRPr lang="en-US" dirty="0">
                <a:latin typeface="Arial" panose="020B0604020202020204" pitchFamily="34" charset="0"/>
                <a:cs typeface="Arial" panose="020B0604020202020204" pitchFamily="34" charset="0"/>
              </a:endParaRPr>
            </a:p>
          </p:txBody>
        </p:sp>
        <p:sp>
          <p:nvSpPr>
            <p:cNvPr id="1270" name="Text 23">
              <a:extLst>
                <a:ext uri="{FF2B5EF4-FFF2-40B4-BE49-F238E27FC236}">
                  <a16:creationId xmlns:a16="http://schemas.microsoft.com/office/drawing/2014/main" id="{877A8628-B860-5F65-F884-873F931637F8}"/>
                </a:ext>
              </a:extLst>
            </p:cNvPr>
            <p:cNvSpPr/>
            <p:nvPr/>
          </p:nvSpPr>
          <p:spPr>
            <a:xfrm>
              <a:off x="594360" y="4122420"/>
              <a:ext cx="2743200" cy="36576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r">
                <a:buNone/>
              </a:pPr>
              <a:r>
                <a:rPr lang="en-US" sz="1400" dirty="0">
                  <a:solidFill>
                    <a:srgbClr val="17324D"/>
                  </a:solidFill>
                  <a:latin typeface="Arial" panose="020B0604020202020204" pitchFamily="34" charset="0"/>
                  <a:cs typeface="Arial" panose="020B0604020202020204" pitchFamily="34" charset="0"/>
                </a:rPr>
                <a:t>Age 65–74</a:t>
              </a:r>
              <a:endParaRPr lang="en-US" sz="1400" dirty="0">
                <a:latin typeface="Arial" panose="020B0604020202020204" pitchFamily="34" charset="0"/>
                <a:cs typeface="Arial" panose="020B0604020202020204" pitchFamily="34" charset="0"/>
              </a:endParaRPr>
            </a:p>
          </p:txBody>
        </p:sp>
        <p:sp>
          <p:nvSpPr>
            <p:cNvPr id="1271" name="Shape 24">
              <a:extLst>
                <a:ext uri="{FF2B5EF4-FFF2-40B4-BE49-F238E27FC236}">
                  <a16:creationId xmlns:a16="http://schemas.microsoft.com/office/drawing/2014/main" id="{91E682CD-901E-D5D5-48D0-40BB09503A8B}"/>
                </a:ext>
              </a:extLst>
            </p:cNvPr>
            <p:cNvSpPr/>
            <p:nvPr/>
          </p:nvSpPr>
          <p:spPr>
            <a:xfrm>
              <a:off x="7857622" y="4305300"/>
              <a:ext cx="368686" cy="1"/>
            </a:xfrm>
            <a:prstGeom prst="line">
              <a:avLst/>
            </a:prstGeom>
            <a:noFill/>
            <a:ln w="31750">
              <a:solidFill>
                <a:srgbClr val="D5281B"/>
              </a:solidFill>
              <a:prstDash val="solid"/>
            </a:ln>
          </p:spPr>
          <p:txBody>
            <a:bodyPr/>
            <a:lstStyle/>
            <a:p>
              <a:endParaRPr lang="en-US" dirty="0">
                <a:latin typeface="Arial" panose="020B0604020202020204" pitchFamily="34" charset="0"/>
                <a:cs typeface="Arial" panose="020B0604020202020204" pitchFamily="34" charset="0"/>
              </a:endParaRPr>
            </a:p>
          </p:txBody>
        </p:sp>
        <p:sp>
          <p:nvSpPr>
            <p:cNvPr id="1272" name="Shape 25">
              <a:extLst>
                <a:ext uri="{FF2B5EF4-FFF2-40B4-BE49-F238E27FC236}">
                  <a16:creationId xmlns:a16="http://schemas.microsoft.com/office/drawing/2014/main" id="{96E24E83-9C58-9A45-DD95-2341065CD4DD}"/>
                </a:ext>
              </a:extLst>
            </p:cNvPr>
            <p:cNvSpPr/>
            <p:nvPr/>
          </p:nvSpPr>
          <p:spPr>
            <a:xfrm>
              <a:off x="7857622" y="4213860"/>
              <a:ext cx="1" cy="182880"/>
            </a:xfrm>
            <a:prstGeom prst="line">
              <a:avLst/>
            </a:prstGeom>
            <a:noFill/>
            <a:ln w="16510">
              <a:solidFill>
                <a:srgbClr val="D5281B"/>
              </a:solidFill>
              <a:prstDash val="solid"/>
            </a:ln>
          </p:spPr>
          <p:txBody>
            <a:bodyPr/>
            <a:lstStyle/>
            <a:p>
              <a:endParaRPr lang="en-US" dirty="0">
                <a:latin typeface="Arial" panose="020B0604020202020204" pitchFamily="34" charset="0"/>
                <a:cs typeface="Arial" panose="020B0604020202020204" pitchFamily="34" charset="0"/>
              </a:endParaRPr>
            </a:p>
          </p:txBody>
        </p:sp>
        <p:sp>
          <p:nvSpPr>
            <p:cNvPr id="1273" name="Shape 26">
              <a:extLst>
                <a:ext uri="{FF2B5EF4-FFF2-40B4-BE49-F238E27FC236}">
                  <a16:creationId xmlns:a16="http://schemas.microsoft.com/office/drawing/2014/main" id="{7240AF61-B448-2A5A-13E6-0D077710C2B9}"/>
                </a:ext>
              </a:extLst>
            </p:cNvPr>
            <p:cNvSpPr/>
            <p:nvPr/>
          </p:nvSpPr>
          <p:spPr>
            <a:xfrm>
              <a:off x="8226308" y="4213860"/>
              <a:ext cx="1" cy="182880"/>
            </a:xfrm>
            <a:prstGeom prst="line">
              <a:avLst/>
            </a:prstGeom>
            <a:noFill/>
            <a:ln w="16510">
              <a:solidFill>
                <a:srgbClr val="D5281B"/>
              </a:solidFill>
              <a:prstDash val="solid"/>
            </a:ln>
          </p:spPr>
          <p:txBody>
            <a:bodyPr/>
            <a:lstStyle/>
            <a:p>
              <a:endParaRPr lang="en-US" dirty="0">
                <a:latin typeface="Arial" panose="020B0604020202020204" pitchFamily="34" charset="0"/>
                <a:cs typeface="Arial" panose="020B0604020202020204" pitchFamily="34" charset="0"/>
              </a:endParaRPr>
            </a:p>
          </p:txBody>
        </p:sp>
        <p:sp>
          <p:nvSpPr>
            <p:cNvPr id="1274" name="Shape 27">
              <a:extLst>
                <a:ext uri="{FF2B5EF4-FFF2-40B4-BE49-F238E27FC236}">
                  <a16:creationId xmlns:a16="http://schemas.microsoft.com/office/drawing/2014/main" id="{F45609EF-B56A-55D9-81BF-AD15A3F8BD98}"/>
                </a:ext>
              </a:extLst>
            </p:cNvPr>
            <p:cNvSpPr/>
            <p:nvPr/>
          </p:nvSpPr>
          <p:spPr>
            <a:xfrm>
              <a:off x="7977957" y="4241292"/>
              <a:ext cx="128016" cy="128016"/>
            </a:xfrm>
            <a:prstGeom prst="ellipse">
              <a:avLst/>
            </a:prstGeom>
            <a:solidFill>
              <a:srgbClr val="D5281B"/>
            </a:solidFill>
            <a:ln w="12700">
              <a:solidFill>
                <a:srgbClr val="D5281B"/>
              </a:solidFill>
              <a:prstDash val="solid"/>
            </a:ln>
          </p:spPr>
          <p:txBody>
            <a:bodyPr/>
            <a:lstStyle/>
            <a:p>
              <a:endParaRPr lang="en-US" dirty="0">
                <a:latin typeface="Arial" panose="020B0604020202020204" pitchFamily="34" charset="0"/>
                <a:cs typeface="Arial" panose="020B0604020202020204" pitchFamily="34" charset="0"/>
              </a:endParaRPr>
            </a:p>
          </p:txBody>
        </p:sp>
      </p:grpSp>
      <p:grpSp>
        <p:nvGrpSpPr>
          <p:cNvPr id="1277" name="Group 1276">
            <a:extLst>
              <a:ext uri="{FF2B5EF4-FFF2-40B4-BE49-F238E27FC236}">
                <a16:creationId xmlns:a16="http://schemas.microsoft.com/office/drawing/2014/main" id="{847B721D-A9F7-8DF4-D727-3D3A91D53E42}"/>
              </a:ext>
            </a:extLst>
          </p:cNvPr>
          <p:cNvGrpSpPr/>
          <p:nvPr/>
        </p:nvGrpSpPr>
        <p:grpSpPr>
          <a:xfrm>
            <a:off x="6267191" y="2197172"/>
            <a:ext cx="5286973" cy="2530769"/>
            <a:chOff x="457200" y="1600200"/>
            <a:chExt cx="7963593" cy="3456432"/>
          </a:xfrm>
        </p:grpSpPr>
        <p:sp>
          <p:nvSpPr>
            <p:cNvPr id="1279" name="Shape 3">
              <a:extLst>
                <a:ext uri="{FF2B5EF4-FFF2-40B4-BE49-F238E27FC236}">
                  <a16:creationId xmlns:a16="http://schemas.microsoft.com/office/drawing/2014/main" id="{0B8D8334-3E90-DC20-E110-6D7E022BCA8D}"/>
                </a:ext>
              </a:extLst>
            </p:cNvPr>
            <p:cNvSpPr/>
            <p:nvPr/>
          </p:nvSpPr>
          <p:spPr>
            <a:xfrm>
              <a:off x="4601095" y="1600200"/>
              <a:ext cx="1" cy="3246120"/>
            </a:xfrm>
            <a:prstGeom prst="line">
              <a:avLst/>
            </a:prstGeom>
            <a:noFill/>
            <a:ln w="10160">
              <a:solidFill>
                <a:srgbClr val="DCE3E8"/>
              </a:solidFill>
              <a:prstDash val="solid"/>
            </a:ln>
          </p:spPr>
          <p:txBody>
            <a:bodyPr/>
            <a:lstStyle/>
            <a:p>
              <a:endParaRPr lang="en-US" dirty="0">
                <a:latin typeface="Arial" panose="020B0604020202020204" pitchFamily="34" charset="0"/>
                <a:cs typeface="Arial" panose="020B0604020202020204" pitchFamily="34" charset="0"/>
              </a:endParaRPr>
            </a:p>
          </p:txBody>
        </p:sp>
        <p:sp>
          <p:nvSpPr>
            <p:cNvPr id="1280" name="Text 4">
              <a:extLst>
                <a:ext uri="{FF2B5EF4-FFF2-40B4-BE49-F238E27FC236}">
                  <a16:creationId xmlns:a16="http://schemas.microsoft.com/office/drawing/2014/main" id="{CE21DAB2-DF8B-B932-B24E-639AD6CB1136}"/>
                </a:ext>
              </a:extLst>
            </p:cNvPr>
            <p:cNvSpPr/>
            <p:nvPr/>
          </p:nvSpPr>
          <p:spPr>
            <a:xfrm>
              <a:off x="4372495" y="4892040"/>
              <a:ext cx="457200" cy="164592"/>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900" dirty="0">
                  <a:solidFill>
                    <a:srgbClr val="4C6272"/>
                  </a:solidFill>
                  <a:latin typeface="Arial" panose="020B0604020202020204" pitchFamily="34" charset="0"/>
                  <a:cs typeface="Arial" panose="020B0604020202020204" pitchFamily="34" charset="0"/>
                </a:rPr>
                <a:t>-0.4</a:t>
              </a:r>
              <a:endParaRPr lang="en-US" sz="900" dirty="0">
                <a:latin typeface="Arial" panose="020B0604020202020204" pitchFamily="34" charset="0"/>
                <a:cs typeface="Arial" panose="020B0604020202020204" pitchFamily="34" charset="0"/>
              </a:endParaRPr>
            </a:p>
          </p:txBody>
        </p:sp>
        <p:sp>
          <p:nvSpPr>
            <p:cNvPr id="1281" name="Shape 5">
              <a:extLst>
                <a:ext uri="{FF2B5EF4-FFF2-40B4-BE49-F238E27FC236}">
                  <a16:creationId xmlns:a16="http://schemas.microsoft.com/office/drawing/2014/main" id="{DAE8CA25-DD0E-F94D-5F50-FBECDF4115D5}"/>
                </a:ext>
              </a:extLst>
            </p:cNvPr>
            <p:cNvSpPr/>
            <p:nvPr/>
          </p:nvSpPr>
          <p:spPr>
            <a:xfrm>
              <a:off x="5498869" y="1600200"/>
              <a:ext cx="1" cy="3246120"/>
            </a:xfrm>
            <a:prstGeom prst="line">
              <a:avLst/>
            </a:prstGeom>
            <a:noFill/>
            <a:ln w="10160">
              <a:solidFill>
                <a:srgbClr val="DCE3E8"/>
              </a:solidFill>
              <a:prstDash val="solid"/>
            </a:ln>
          </p:spPr>
          <p:txBody>
            <a:bodyPr/>
            <a:lstStyle/>
            <a:p>
              <a:endParaRPr lang="en-US" dirty="0">
                <a:latin typeface="Arial" panose="020B0604020202020204" pitchFamily="34" charset="0"/>
                <a:cs typeface="Arial" panose="020B0604020202020204" pitchFamily="34" charset="0"/>
              </a:endParaRPr>
            </a:p>
          </p:txBody>
        </p:sp>
        <p:sp>
          <p:nvSpPr>
            <p:cNvPr id="1282" name="Text 6">
              <a:extLst>
                <a:ext uri="{FF2B5EF4-FFF2-40B4-BE49-F238E27FC236}">
                  <a16:creationId xmlns:a16="http://schemas.microsoft.com/office/drawing/2014/main" id="{0C2C0CCA-3F7C-6F48-CFA2-0DA48D7B01FF}"/>
                </a:ext>
              </a:extLst>
            </p:cNvPr>
            <p:cNvSpPr/>
            <p:nvPr/>
          </p:nvSpPr>
          <p:spPr>
            <a:xfrm>
              <a:off x="5270269" y="4892040"/>
              <a:ext cx="457200" cy="164592"/>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900" dirty="0">
                  <a:solidFill>
                    <a:srgbClr val="4C6272"/>
                  </a:solidFill>
                  <a:latin typeface="Arial" panose="020B0604020202020204" pitchFamily="34" charset="0"/>
                  <a:cs typeface="Arial" panose="020B0604020202020204" pitchFamily="34" charset="0"/>
                </a:rPr>
                <a:t>-0.3</a:t>
              </a:r>
              <a:endParaRPr lang="en-US" sz="900" dirty="0">
                <a:latin typeface="Arial" panose="020B0604020202020204" pitchFamily="34" charset="0"/>
                <a:cs typeface="Arial" panose="020B0604020202020204" pitchFamily="34" charset="0"/>
              </a:endParaRPr>
            </a:p>
          </p:txBody>
        </p:sp>
        <p:sp>
          <p:nvSpPr>
            <p:cNvPr id="1283" name="Shape 7">
              <a:extLst>
                <a:ext uri="{FF2B5EF4-FFF2-40B4-BE49-F238E27FC236}">
                  <a16:creationId xmlns:a16="http://schemas.microsoft.com/office/drawing/2014/main" id="{3F149160-596B-7200-472D-54FDD8D6D8B1}"/>
                </a:ext>
              </a:extLst>
            </p:cNvPr>
            <p:cNvSpPr/>
            <p:nvPr/>
          </p:nvSpPr>
          <p:spPr>
            <a:xfrm>
              <a:off x="6396644" y="1600200"/>
              <a:ext cx="1" cy="3246120"/>
            </a:xfrm>
            <a:prstGeom prst="line">
              <a:avLst/>
            </a:prstGeom>
            <a:noFill/>
            <a:ln w="10160">
              <a:solidFill>
                <a:srgbClr val="DCE3E8"/>
              </a:solidFill>
              <a:prstDash val="solid"/>
            </a:ln>
          </p:spPr>
          <p:txBody>
            <a:bodyPr/>
            <a:lstStyle/>
            <a:p>
              <a:endParaRPr lang="en-US" dirty="0">
                <a:latin typeface="Arial" panose="020B0604020202020204" pitchFamily="34" charset="0"/>
                <a:cs typeface="Arial" panose="020B0604020202020204" pitchFamily="34" charset="0"/>
              </a:endParaRPr>
            </a:p>
          </p:txBody>
        </p:sp>
        <p:sp>
          <p:nvSpPr>
            <p:cNvPr id="1284" name="Text 8">
              <a:extLst>
                <a:ext uri="{FF2B5EF4-FFF2-40B4-BE49-F238E27FC236}">
                  <a16:creationId xmlns:a16="http://schemas.microsoft.com/office/drawing/2014/main" id="{34944594-4D1A-77C1-74A4-278FD2BB134A}"/>
                </a:ext>
              </a:extLst>
            </p:cNvPr>
            <p:cNvSpPr/>
            <p:nvPr/>
          </p:nvSpPr>
          <p:spPr>
            <a:xfrm>
              <a:off x="6168044" y="4892040"/>
              <a:ext cx="457200" cy="164592"/>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900" dirty="0">
                  <a:solidFill>
                    <a:srgbClr val="4C6272"/>
                  </a:solidFill>
                  <a:latin typeface="Arial" panose="020B0604020202020204" pitchFamily="34" charset="0"/>
                  <a:cs typeface="Arial" panose="020B0604020202020204" pitchFamily="34" charset="0"/>
                </a:rPr>
                <a:t>-0.2</a:t>
              </a:r>
              <a:endParaRPr lang="en-US" sz="900" dirty="0">
                <a:latin typeface="Arial" panose="020B0604020202020204" pitchFamily="34" charset="0"/>
                <a:cs typeface="Arial" panose="020B0604020202020204" pitchFamily="34" charset="0"/>
              </a:endParaRPr>
            </a:p>
          </p:txBody>
        </p:sp>
        <p:sp>
          <p:nvSpPr>
            <p:cNvPr id="1285" name="Shape 9">
              <a:extLst>
                <a:ext uri="{FF2B5EF4-FFF2-40B4-BE49-F238E27FC236}">
                  <a16:creationId xmlns:a16="http://schemas.microsoft.com/office/drawing/2014/main" id="{92FD3503-3109-0D65-977B-9C654332DD00}"/>
                </a:ext>
              </a:extLst>
            </p:cNvPr>
            <p:cNvSpPr/>
            <p:nvPr/>
          </p:nvSpPr>
          <p:spPr>
            <a:xfrm>
              <a:off x="7294418" y="1600200"/>
              <a:ext cx="1" cy="3246120"/>
            </a:xfrm>
            <a:prstGeom prst="line">
              <a:avLst/>
            </a:prstGeom>
            <a:noFill/>
            <a:ln w="10160">
              <a:solidFill>
                <a:srgbClr val="DCE3E8"/>
              </a:solidFill>
              <a:prstDash val="solid"/>
            </a:ln>
          </p:spPr>
          <p:txBody>
            <a:bodyPr/>
            <a:lstStyle/>
            <a:p>
              <a:endParaRPr lang="en-US" dirty="0">
                <a:latin typeface="Arial" panose="020B0604020202020204" pitchFamily="34" charset="0"/>
                <a:cs typeface="Arial" panose="020B0604020202020204" pitchFamily="34" charset="0"/>
              </a:endParaRPr>
            </a:p>
          </p:txBody>
        </p:sp>
        <p:sp>
          <p:nvSpPr>
            <p:cNvPr id="1286" name="Text 10">
              <a:extLst>
                <a:ext uri="{FF2B5EF4-FFF2-40B4-BE49-F238E27FC236}">
                  <a16:creationId xmlns:a16="http://schemas.microsoft.com/office/drawing/2014/main" id="{2CA3E67B-FEA3-13AB-432A-E7E982228B77}"/>
                </a:ext>
              </a:extLst>
            </p:cNvPr>
            <p:cNvSpPr/>
            <p:nvPr/>
          </p:nvSpPr>
          <p:spPr>
            <a:xfrm>
              <a:off x="7065818" y="4892040"/>
              <a:ext cx="457200" cy="164592"/>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900" dirty="0">
                  <a:solidFill>
                    <a:srgbClr val="4C6272"/>
                  </a:solidFill>
                  <a:latin typeface="Arial" panose="020B0604020202020204" pitchFamily="34" charset="0"/>
                  <a:cs typeface="Arial" panose="020B0604020202020204" pitchFamily="34" charset="0"/>
                </a:rPr>
                <a:t>-0.1</a:t>
              </a:r>
              <a:endParaRPr lang="en-US" sz="900" dirty="0">
                <a:latin typeface="Arial" panose="020B0604020202020204" pitchFamily="34" charset="0"/>
                <a:cs typeface="Arial" panose="020B0604020202020204" pitchFamily="34" charset="0"/>
              </a:endParaRPr>
            </a:p>
          </p:txBody>
        </p:sp>
        <p:sp>
          <p:nvSpPr>
            <p:cNvPr id="1287" name="Shape 11">
              <a:extLst>
                <a:ext uri="{FF2B5EF4-FFF2-40B4-BE49-F238E27FC236}">
                  <a16:creationId xmlns:a16="http://schemas.microsoft.com/office/drawing/2014/main" id="{0D55CD76-1301-E4B9-365E-BD80EC859B01}"/>
                </a:ext>
              </a:extLst>
            </p:cNvPr>
            <p:cNvSpPr/>
            <p:nvPr/>
          </p:nvSpPr>
          <p:spPr>
            <a:xfrm>
              <a:off x="8192193" y="1600200"/>
              <a:ext cx="1" cy="3246120"/>
            </a:xfrm>
            <a:prstGeom prst="line">
              <a:avLst/>
            </a:prstGeom>
            <a:noFill/>
            <a:ln w="20320">
              <a:solidFill>
                <a:srgbClr val="87949E"/>
              </a:solidFill>
              <a:prstDash val="solid"/>
            </a:ln>
          </p:spPr>
          <p:txBody>
            <a:bodyPr/>
            <a:lstStyle/>
            <a:p>
              <a:endParaRPr lang="en-US" dirty="0">
                <a:latin typeface="Arial" panose="020B0604020202020204" pitchFamily="34" charset="0"/>
                <a:cs typeface="Arial" panose="020B0604020202020204" pitchFamily="34" charset="0"/>
              </a:endParaRPr>
            </a:p>
          </p:txBody>
        </p:sp>
        <p:sp>
          <p:nvSpPr>
            <p:cNvPr id="1288" name="Text 12">
              <a:extLst>
                <a:ext uri="{FF2B5EF4-FFF2-40B4-BE49-F238E27FC236}">
                  <a16:creationId xmlns:a16="http://schemas.microsoft.com/office/drawing/2014/main" id="{C4D21D1C-06AA-6A90-51FF-E505EB8D2A35}"/>
                </a:ext>
              </a:extLst>
            </p:cNvPr>
            <p:cNvSpPr/>
            <p:nvPr/>
          </p:nvSpPr>
          <p:spPr>
            <a:xfrm>
              <a:off x="7963593" y="4892040"/>
              <a:ext cx="457200" cy="164592"/>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900" dirty="0">
                  <a:solidFill>
                    <a:srgbClr val="4C6272"/>
                  </a:solidFill>
                  <a:latin typeface="Arial" panose="020B0604020202020204" pitchFamily="34" charset="0"/>
                  <a:cs typeface="Arial" panose="020B0604020202020204" pitchFamily="34" charset="0"/>
                </a:rPr>
                <a:t>0.0</a:t>
              </a:r>
              <a:endParaRPr lang="en-US" sz="900" dirty="0">
                <a:latin typeface="Arial" panose="020B0604020202020204" pitchFamily="34" charset="0"/>
                <a:cs typeface="Arial" panose="020B0604020202020204" pitchFamily="34" charset="0"/>
              </a:endParaRPr>
            </a:p>
          </p:txBody>
        </p:sp>
        <p:sp>
          <p:nvSpPr>
            <p:cNvPr id="1289" name="Text 13">
              <a:extLst>
                <a:ext uri="{FF2B5EF4-FFF2-40B4-BE49-F238E27FC236}">
                  <a16:creationId xmlns:a16="http://schemas.microsoft.com/office/drawing/2014/main" id="{B739977D-F0A4-2A88-D411-4EB15B535A7B}"/>
                </a:ext>
              </a:extLst>
            </p:cNvPr>
            <p:cNvSpPr/>
            <p:nvPr/>
          </p:nvSpPr>
          <p:spPr>
            <a:xfrm>
              <a:off x="457200" y="1958340"/>
              <a:ext cx="2880360" cy="36576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r">
                <a:buNone/>
              </a:pPr>
              <a:r>
                <a:rPr lang="en-US" sz="1400" b="1" dirty="0">
                  <a:solidFill>
                    <a:srgbClr val="17324D"/>
                  </a:solidFill>
                  <a:latin typeface="Arial" panose="020B0604020202020204" pitchFamily="34" charset="0"/>
                  <a:cs typeface="Arial" panose="020B0604020202020204" pitchFamily="34" charset="0"/>
                </a:rPr>
                <a:t>3+ long-term conditions</a:t>
              </a:r>
              <a:endParaRPr lang="en-US" sz="1400" dirty="0">
                <a:latin typeface="Arial" panose="020B0604020202020204" pitchFamily="34" charset="0"/>
                <a:cs typeface="Arial" panose="020B0604020202020204" pitchFamily="34" charset="0"/>
              </a:endParaRPr>
            </a:p>
          </p:txBody>
        </p:sp>
        <p:sp>
          <p:nvSpPr>
            <p:cNvPr id="1290" name="Shape 14">
              <a:extLst>
                <a:ext uri="{FF2B5EF4-FFF2-40B4-BE49-F238E27FC236}">
                  <a16:creationId xmlns:a16="http://schemas.microsoft.com/office/drawing/2014/main" id="{D82F7959-A705-8192-BC58-E8DE19AF3D35}"/>
                </a:ext>
              </a:extLst>
            </p:cNvPr>
            <p:cNvSpPr/>
            <p:nvPr/>
          </p:nvSpPr>
          <p:spPr>
            <a:xfrm>
              <a:off x="3981630" y="2141220"/>
              <a:ext cx="691286" cy="1"/>
            </a:xfrm>
            <a:prstGeom prst="line">
              <a:avLst/>
            </a:prstGeom>
            <a:noFill/>
            <a:ln w="31750">
              <a:solidFill>
                <a:srgbClr val="D5281B"/>
              </a:solidFill>
              <a:prstDash val="solid"/>
            </a:ln>
          </p:spPr>
          <p:txBody>
            <a:bodyPr/>
            <a:lstStyle/>
            <a:p>
              <a:endParaRPr lang="en-US" dirty="0">
                <a:latin typeface="Arial" panose="020B0604020202020204" pitchFamily="34" charset="0"/>
                <a:cs typeface="Arial" panose="020B0604020202020204" pitchFamily="34" charset="0"/>
              </a:endParaRPr>
            </a:p>
          </p:txBody>
        </p:sp>
        <p:sp>
          <p:nvSpPr>
            <p:cNvPr id="1291" name="Shape 15">
              <a:extLst>
                <a:ext uri="{FF2B5EF4-FFF2-40B4-BE49-F238E27FC236}">
                  <a16:creationId xmlns:a16="http://schemas.microsoft.com/office/drawing/2014/main" id="{6B8C7425-DDB9-DC12-9F8C-53CC3A3A5050}"/>
                </a:ext>
              </a:extLst>
            </p:cNvPr>
            <p:cNvSpPr/>
            <p:nvPr/>
          </p:nvSpPr>
          <p:spPr>
            <a:xfrm>
              <a:off x="3981630" y="2049780"/>
              <a:ext cx="1" cy="182880"/>
            </a:xfrm>
            <a:prstGeom prst="line">
              <a:avLst/>
            </a:prstGeom>
            <a:noFill/>
            <a:ln w="16510">
              <a:solidFill>
                <a:srgbClr val="D5281B"/>
              </a:solidFill>
              <a:prstDash val="solid"/>
            </a:ln>
          </p:spPr>
          <p:txBody>
            <a:bodyPr/>
            <a:lstStyle/>
            <a:p>
              <a:endParaRPr lang="en-US" dirty="0">
                <a:latin typeface="Arial" panose="020B0604020202020204" pitchFamily="34" charset="0"/>
                <a:cs typeface="Arial" panose="020B0604020202020204" pitchFamily="34" charset="0"/>
              </a:endParaRPr>
            </a:p>
          </p:txBody>
        </p:sp>
        <p:sp>
          <p:nvSpPr>
            <p:cNvPr id="1292" name="Shape 16">
              <a:extLst>
                <a:ext uri="{FF2B5EF4-FFF2-40B4-BE49-F238E27FC236}">
                  <a16:creationId xmlns:a16="http://schemas.microsoft.com/office/drawing/2014/main" id="{EFF0AE8D-6710-B682-9C6E-90E9B5E99D23}"/>
                </a:ext>
              </a:extLst>
            </p:cNvPr>
            <p:cNvSpPr/>
            <p:nvPr/>
          </p:nvSpPr>
          <p:spPr>
            <a:xfrm>
              <a:off x="4672917" y="2049780"/>
              <a:ext cx="1" cy="182880"/>
            </a:xfrm>
            <a:prstGeom prst="line">
              <a:avLst/>
            </a:prstGeom>
            <a:noFill/>
            <a:ln w="16510">
              <a:solidFill>
                <a:srgbClr val="D5281B"/>
              </a:solidFill>
              <a:prstDash val="solid"/>
            </a:ln>
          </p:spPr>
          <p:txBody>
            <a:bodyPr/>
            <a:lstStyle/>
            <a:p>
              <a:endParaRPr lang="en-US" dirty="0">
                <a:latin typeface="Arial" panose="020B0604020202020204" pitchFamily="34" charset="0"/>
                <a:cs typeface="Arial" panose="020B0604020202020204" pitchFamily="34" charset="0"/>
              </a:endParaRPr>
            </a:p>
          </p:txBody>
        </p:sp>
        <p:sp>
          <p:nvSpPr>
            <p:cNvPr id="1293" name="Shape 17">
              <a:extLst>
                <a:ext uri="{FF2B5EF4-FFF2-40B4-BE49-F238E27FC236}">
                  <a16:creationId xmlns:a16="http://schemas.microsoft.com/office/drawing/2014/main" id="{E1A20CD5-A923-5DAC-425D-180A3CB68FB6}"/>
                </a:ext>
              </a:extLst>
            </p:cNvPr>
            <p:cNvSpPr/>
            <p:nvPr/>
          </p:nvSpPr>
          <p:spPr>
            <a:xfrm>
              <a:off x="4267754" y="2077212"/>
              <a:ext cx="128016" cy="128016"/>
            </a:xfrm>
            <a:prstGeom prst="ellipse">
              <a:avLst/>
            </a:prstGeom>
            <a:solidFill>
              <a:srgbClr val="D5281B"/>
            </a:solidFill>
            <a:ln w="12700">
              <a:solidFill>
                <a:srgbClr val="D5281B"/>
              </a:solidFill>
              <a:prstDash val="solid"/>
            </a:ln>
          </p:spPr>
          <p:txBody>
            <a:bodyPr/>
            <a:lstStyle/>
            <a:p>
              <a:endParaRPr lang="en-US" dirty="0">
                <a:latin typeface="Arial" panose="020B0604020202020204" pitchFamily="34" charset="0"/>
                <a:cs typeface="Arial" panose="020B0604020202020204" pitchFamily="34" charset="0"/>
              </a:endParaRPr>
            </a:p>
          </p:txBody>
        </p:sp>
        <p:sp>
          <p:nvSpPr>
            <p:cNvPr id="1295" name="Text 19">
              <a:extLst>
                <a:ext uri="{FF2B5EF4-FFF2-40B4-BE49-F238E27FC236}">
                  <a16:creationId xmlns:a16="http://schemas.microsoft.com/office/drawing/2014/main" id="{2582AF92-8F46-099D-C4D5-C3D4CDE79A9A}"/>
                </a:ext>
              </a:extLst>
            </p:cNvPr>
            <p:cNvSpPr/>
            <p:nvPr/>
          </p:nvSpPr>
          <p:spPr>
            <a:xfrm>
              <a:off x="457200" y="3040380"/>
              <a:ext cx="2880360" cy="36576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r">
                <a:buNone/>
              </a:pPr>
              <a:r>
                <a:rPr lang="en-US" sz="1400" dirty="0">
                  <a:solidFill>
                    <a:srgbClr val="17324D"/>
                  </a:solidFill>
                  <a:latin typeface="Arial" panose="020B0604020202020204" pitchFamily="34" charset="0"/>
                  <a:cs typeface="Arial" panose="020B0604020202020204" pitchFamily="34" charset="0"/>
                </a:rPr>
                <a:t>2 long-term conditions</a:t>
              </a:r>
              <a:endParaRPr lang="en-US" sz="1400" dirty="0">
                <a:latin typeface="Arial" panose="020B0604020202020204" pitchFamily="34" charset="0"/>
                <a:cs typeface="Arial" panose="020B0604020202020204" pitchFamily="34" charset="0"/>
              </a:endParaRPr>
            </a:p>
          </p:txBody>
        </p:sp>
        <p:sp>
          <p:nvSpPr>
            <p:cNvPr id="1296" name="Shape 20">
              <a:extLst>
                <a:ext uri="{FF2B5EF4-FFF2-40B4-BE49-F238E27FC236}">
                  <a16:creationId xmlns:a16="http://schemas.microsoft.com/office/drawing/2014/main" id="{B39C9224-2172-DDDB-0CD5-4E30F1746CA4}"/>
                </a:ext>
              </a:extLst>
            </p:cNvPr>
            <p:cNvSpPr/>
            <p:nvPr/>
          </p:nvSpPr>
          <p:spPr>
            <a:xfrm>
              <a:off x="5840023" y="3223260"/>
              <a:ext cx="592531" cy="1"/>
            </a:xfrm>
            <a:prstGeom prst="line">
              <a:avLst/>
            </a:prstGeom>
            <a:noFill/>
            <a:ln w="31750">
              <a:solidFill>
                <a:srgbClr val="D5281B"/>
              </a:solidFill>
              <a:prstDash val="solid"/>
            </a:ln>
          </p:spPr>
          <p:txBody>
            <a:bodyPr/>
            <a:lstStyle/>
            <a:p>
              <a:endParaRPr lang="en-US" dirty="0">
                <a:latin typeface="Arial" panose="020B0604020202020204" pitchFamily="34" charset="0"/>
                <a:cs typeface="Arial" panose="020B0604020202020204" pitchFamily="34" charset="0"/>
              </a:endParaRPr>
            </a:p>
          </p:txBody>
        </p:sp>
        <p:sp>
          <p:nvSpPr>
            <p:cNvPr id="1297" name="Shape 21">
              <a:extLst>
                <a:ext uri="{FF2B5EF4-FFF2-40B4-BE49-F238E27FC236}">
                  <a16:creationId xmlns:a16="http://schemas.microsoft.com/office/drawing/2014/main" id="{8EB560A9-90FB-1016-1E4D-B48831E4085C}"/>
                </a:ext>
              </a:extLst>
            </p:cNvPr>
            <p:cNvSpPr/>
            <p:nvPr/>
          </p:nvSpPr>
          <p:spPr>
            <a:xfrm>
              <a:off x="5840023" y="3131820"/>
              <a:ext cx="1" cy="182880"/>
            </a:xfrm>
            <a:prstGeom prst="line">
              <a:avLst/>
            </a:prstGeom>
            <a:noFill/>
            <a:ln w="16510">
              <a:solidFill>
                <a:srgbClr val="D5281B"/>
              </a:solidFill>
              <a:prstDash val="solid"/>
            </a:ln>
          </p:spPr>
          <p:txBody>
            <a:bodyPr/>
            <a:lstStyle/>
            <a:p>
              <a:endParaRPr lang="en-US" dirty="0">
                <a:latin typeface="Arial" panose="020B0604020202020204" pitchFamily="34" charset="0"/>
                <a:cs typeface="Arial" panose="020B0604020202020204" pitchFamily="34" charset="0"/>
              </a:endParaRPr>
            </a:p>
          </p:txBody>
        </p:sp>
        <p:sp>
          <p:nvSpPr>
            <p:cNvPr id="1298" name="Shape 22">
              <a:extLst>
                <a:ext uri="{FF2B5EF4-FFF2-40B4-BE49-F238E27FC236}">
                  <a16:creationId xmlns:a16="http://schemas.microsoft.com/office/drawing/2014/main" id="{6536F86A-366A-13DB-5DBD-21A670755386}"/>
                </a:ext>
              </a:extLst>
            </p:cNvPr>
            <p:cNvSpPr/>
            <p:nvPr/>
          </p:nvSpPr>
          <p:spPr>
            <a:xfrm>
              <a:off x="6432555" y="3131820"/>
              <a:ext cx="1" cy="182880"/>
            </a:xfrm>
            <a:prstGeom prst="line">
              <a:avLst/>
            </a:prstGeom>
            <a:noFill/>
            <a:ln w="16510">
              <a:solidFill>
                <a:srgbClr val="D5281B"/>
              </a:solidFill>
              <a:prstDash val="solid"/>
            </a:ln>
          </p:spPr>
          <p:txBody>
            <a:bodyPr/>
            <a:lstStyle/>
            <a:p>
              <a:endParaRPr lang="en-US" dirty="0">
                <a:latin typeface="Arial" panose="020B0604020202020204" pitchFamily="34" charset="0"/>
                <a:cs typeface="Arial" panose="020B0604020202020204" pitchFamily="34" charset="0"/>
              </a:endParaRPr>
            </a:p>
          </p:txBody>
        </p:sp>
        <p:sp>
          <p:nvSpPr>
            <p:cNvPr id="1299" name="Shape 23">
              <a:extLst>
                <a:ext uri="{FF2B5EF4-FFF2-40B4-BE49-F238E27FC236}">
                  <a16:creationId xmlns:a16="http://schemas.microsoft.com/office/drawing/2014/main" id="{B25F400F-CC45-4B96-E886-C422E34441B6}"/>
                </a:ext>
              </a:extLst>
            </p:cNvPr>
            <p:cNvSpPr/>
            <p:nvPr/>
          </p:nvSpPr>
          <p:spPr>
            <a:xfrm>
              <a:off x="6072281" y="3159252"/>
              <a:ext cx="128016" cy="128016"/>
            </a:xfrm>
            <a:prstGeom prst="ellipse">
              <a:avLst/>
            </a:prstGeom>
            <a:solidFill>
              <a:srgbClr val="D5281B"/>
            </a:solidFill>
            <a:ln w="12700">
              <a:solidFill>
                <a:srgbClr val="D5281B"/>
              </a:solidFill>
              <a:prstDash val="solid"/>
            </a:ln>
          </p:spPr>
          <p:txBody>
            <a:bodyPr/>
            <a:lstStyle/>
            <a:p>
              <a:endParaRPr lang="en-US" dirty="0">
                <a:latin typeface="Arial" panose="020B0604020202020204" pitchFamily="34" charset="0"/>
                <a:cs typeface="Arial" panose="020B0604020202020204" pitchFamily="34" charset="0"/>
              </a:endParaRPr>
            </a:p>
          </p:txBody>
        </p:sp>
        <p:sp>
          <p:nvSpPr>
            <p:cNvPr id="1301" name="Text 25">
              <a:extLst>
                <a:ext uri="{FF2B5EF4-FFF2-40B4-BE49-F238E27FC236}">
                  <a16:creationId xmlns:a16="http://schemas.microsoft.com/office/drawing/2014/main" id="{6D24BC9C-416D-4D45-A889-210D4DB4921E}"/>
                </a:ext>
              </a:extLst>
            </p:cNvPr>
            <p:cNvSpPr/>
            <p:nvPr/>
          </p:nvSpPr>
          <p:spPr>
            <a:xfrm>
              <a:off x="457200" y="4122420"/>
              <a:ext cx="2880360" cy="36576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r">
                <a:buNone/>
              </a:pPr>
              <a:r>
                <a:rPr lang="en-US" sz="1400" dirty="0">
                  <a:solidFill>
                    <a:srgbClr val="17324D"/>
                  </a:solidFill>
                  <a:latin typeface="Arial" panose="020B0604020202020204" pitchFamily="34" charset="0"/>
                  <a:cs typeface="Arial" panose="020B0604020202020204" pitchFamily="34" charset="0"/>
                </a:rPr>
                <a:t>1 long-term condition</a:t>
              </a:r>
              <a:endParaRPr lang="en-US" sz="1400" dirty="0">
                <a:latin typeface="Arial" panose="020B0604020202020204" pitchFamily="34" charset="0"/>
                <a:cs typeface="Arial" panose="020B0604020202020204" pitchFamily="34" charset="0"/>
              </a:endParaRPr>
            </a:p>
          </p:txBody>
        </p:sp>
        <p:sp>
          <p:nvSpPr>
            <p:cNvPr id="1302" name="Shape 26">
              <a:extLst>
                <a:ext uri="{FF2B5EF4-FFF2-40B4-BE49-F238E27FC236}">
                  <a16:creationId xmlns:a16="http://schemas.microsoft.com/office/drawing/2014/main" id="{00F353BC-7455-096D-5D20-719A6870E6A9}"/>
                </a:ext>
              </a:extLst>
            </p:cNvPr>
            <p:cNvSpPr/>
            <p:nvPr/>
          </p:nvSpPr>
          <p:spPr>
            <a:xfrm>
              <a:off x="6890420" y="4305300"/>
              <a:ext cx="502754" cy="1"/>
            </a:xfrm>
            <a:prstGeom prst="line">
              <a:avLst/>
            </a:prstGeom>
            <a:noFill/>
            <a:ln w="31750">
              <a:solidFill>
                <a:srgbClr val="D5281B"/>
              </a:solidFill>
              <a:prstDash val="solid"/>
            </a:ln>
          </p:spPr>
          <p:txBody>
            <a:bodyPr/>
            <a:lstStyle/>
            <a:p>
              <a:endParaRPr lang="en-US" dirty="0">
                <a:latin typeface="Arial" panose="020B0604020202020204" pitchFamily="34" charset="0"/>
                <a:cs typeface="Arial" panose="020B0604020202020204" pitchFamily="34" charset="0"/>
              </a:endParaRPr>
            </a:p>
          </p:txBody>
        </p:sp>
        <p:sp>
          <p:nvSpPr>
            <p:cNvPr id="1303" name="Shape 27">
              <a:extLst>
                <a:ext uri="{FF2B5EF4-FFF2-40B4-BE49-F238E27FC236}">
                  <a16:creationId xmlns:a16="http://schemas.microsoft.com/office/drawing/2014/main" id="{17E7343D-DC24-FE84-0D55-F2C04862E01D}"/>
                </a:ext>
              </a:extLst>
            </p:cNvPr>
            <p:cNvSpPr/>
            <p:nvPr/>
          </p:nvSpPr>
          <p:spPr>
            <a:xfrm>
              <a:off x="6890420" y="4213860"/>
              <a:ext cx="1" cy="182880"/>
            </a:xfrm>
            <a:prstGeom prst="line">
              <a:avLst/>
            </a:prstGeom>
            <a:noFill/>
            <a:ln w="16510">
              <a:solidFill>
                <a:srgbClr val="D5281B"/>
              </a:solidFill>
              <a:prstDash val="solid"/>
            </a:ln>
          </p:spPr>
          <p:txBody>
            <a:bodyPr/>
            <a:lstStyle/>
            <a:p>
              <a:endParaRPr lang="en-US" dirty="0">
                <a:latin typeface="Arial" panose="020B0604020202020204" pitchFamily="34" charset="0"/>
                <a:cs typeface="Arial" panose="020B0604020202020204" pitchFamily="34" charset="0"/>
              </a:endParaRPr>
            </a:p>
          </p:txBody>
        </p:sp>
        <p:sp>
          <p:nvSpPr>
            <p:cNvPr id="1304" name="Shape 28">
              <a:extLst>
                <a:ext uri="{FF2B5EF4-FFF2-40B4-BE49-F238E27FC236}">
                  <a16:creationId xmlns:a16="http://schemas.microsoft.com/office/drawing/2014/main" id="{0163E49B-4113-71A2-3840-FBD77A469F14}"/>
                </a:ext>
              </a:extLst>
            </p:cNvPr>
            <p:cNvSpPr/>
            <p:nvPr/>
          </p:nvSpPr>
          <p:spPr>
            <a:xfrm>
              <a:off x="7393173" y="4213860"/>
              <a:ext cx="1" cy="182880"/>
            </a:xfrm>
            <a:prstGeom prst="line">
              <a:avLst/>
            </a:prstGeom>
            <a:noFill/>
            <a:ln w="16510">
              <a:solidFill>
                <a:srgbClr val="D5281B"/>
              </a:solidFill>
              <a:prstDash val="solid"/>
            </a:ln>
          </p:spPr>
          <p:txBody>
            <a:bodyPr/>
            <a:lstStyle/>
            <a:p>
              <a:endParaRPr lang="en-US" dirty="0">
                <a:latin typeface="Arial" panose="020B0604020202020204" pitchFamily="34" charset="0"/>
                <a:cs typeface="Arial" panose="020B0604020202020204" pitchFamily="34" charset="0"/>
              </a:endParaRPr>
            </a:p>
          </p:txBody>
        </p:sp>
        <p:sp>
          <p:nvSpPr>
            <p:cNvPr id="1305" name="Shape 29">
              <a:extLst>
                <a:ext uri="{FF2B5EF4-FFF2-40B4-BE49-F238E27FC236}">
                  <a16:creationId xmlns:a16="http://schemas.microsoft.com/office/drawing/2014/main" id="{BFFE9075-86F5-A0FE-929F-FC79B5BCD0EB}"/>
                </a:ext>
              </a:extLst>
            </p:cNvPr>
            <p:cNvSpPr/>
            <p:nvPr/>
          </p:nvSpPr>
          <p:spPr>
            <a:xfrm>
              <a:off x="7077789" y="4241292"/>
              <a:ext cx="128016" cy="128016"/>
            </a:xfrm>
            <a:prstGeom prst="ellipse">
              <a:avLst/>
            </a:prstGeom>
            <a:solidFill>
              <a:srgbClr val="D5281B"/>
            </a:solidFill>
            <a:ln w="12700">
              <a:solidFill>
                <a:srgbClr val="D5281B"/>
              </a:solidFill>
              <a:prstDash val="solid"/>
            </a:ln>
          </p:spPr>
          <p:txBody>
            <a:bodyPr/>
            <a:lstStyle/>
            <a:p>
              <a:endParaRPr lang="en-US"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2934897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457200" y="310896"/>
            <a:ext cx="8686800" cy="274320"/>
          </a:xfrm>
          <a:prstGeom prst="rect">
            <a:avLst/>
          </a:prstGeom>
          <a:noFill/>
          <a:ln/>
        </p:spPr>
        <p:txBody>
          <a:bodyPr wrap="square" lIns="0" tIns="0" rIns="0" bIns="0" rtlCol="0" anchor="ctr"/>
          <a:lstStyle/>
          <a:p>
            <a:pPr marL="0" indent="0">
              <a:buNone/>
            </a:pPr>
            <a:r>
              <a:rPr lang="en-US" sz="1100" b="1" kern="0" spc="150" dirty="0">
                <a:solidFill>
                  <a:srgbClr val="4C6272"/>
                </a:solidFill>
                <a:latin typeface="Arial" panose="020B0604020202020204" pitchFamily="34" charset="0"/>
                <a:ea typeface="Arial" pitchFamily="34" charset="-122"/>
                <a:cs typeface="Arial" panose="020B0604020202020204" pitchFamily="34" charset="0"/>
              </a:rPr>
              <a:t>RESEARCH QUESTION 4  |  INTERACTIONS TESTING</a:t>
            </a:r>
            <a:endParaRPr lang="en-US" sz="1100" dirty="0">
              <a:latin typeface="Arial" panose="020B0604020202020204" pitchFamily="34" charset="0"/>
              <a:cs typeface="Arial" panose="020B0604020202020204" pitchFamily="34" charset="0"/>
            </a:endParaRPr>
          </a:p>
        </p:txBody>
      </p:sp>
      <p:sp>
        <p:nvSpPr>
          <p:cNvPr id="5" name="Text 3"/>
          <p:cNvSpPr txBox="1"/>
          <p:nvPr/>
        </p:nvSpPr>
        <p:spPr>
          <a:xfrm>
            <a:off x="457200" y="603504"/>
            <a:ext cx="10652760" cy="566928"/>
          </a:xfrm>
          <a:prstGeom prst="rect">
            <a:avLst/>
          </a:prstGeom>
          <a:noFill/>
          <a:ln/>
        </p:spPr>
        <p:txBody>
          <a:bodyPr wrap="square" lIns="0" tIns="0" rIns="0" bIns="0" rtlCol="0" anchor="ctr"/>
          <a:lstStyle/>
          <a:p>
            <a:pPr marL="0" indent="0">
              <a:buNone/>
            </a:pPr>
            <a:r>
              <a:rPr lang="en-US" sz="2600" b="1" dirty="0">
                <a:solidFill>
                  <a:srgbClr val="005EB8"/>
                </a:solidFill>
                <a:latin typeface="Arial" panose="020B0604020202020204" pitchFamily="34" charset="0"/>
                <a:ea typeface="Arial" pitchFamily="34" charset="-122"/>
                <a:cs typeface="Arial" panose="020B0604020202020204" pitchFamily="34" charset="0"/>
              </a:rPr>
              <a:t>Do interactions reveal compounded inequalities?</a:t>
            </a:r>
            <a:endParaRPr lang="en-US" sz="2600" dirty="0">
              <a:latin typeface="Arial" panose="020B0604020202020204" pitchFamily="34" charset="0"/>
              <a:cs typeface="Arial" panose="020B0604020202020204" pitchFamily="34" charset="0"/>
            </a:endParaRPr>
          </a:p>
        </p:txBody>
      </p:sp>
      <p:sp>
        <p:nvSpPr>
          <p:cNvPr id="6" name="Text 4"/>
          <p:cNvSpPr txBox="1"/>
          <p:nvPr/>
        </p:nvSpPr>
        <p:spPr>
          <a:xfrm>
            <a:off x="457200" y="1170432"/>
            <a:ext cx="11247120" cy="310896"/>
          </a:xfrm>
          <a:prstGeom prst="rect">
            <a:avLst/>
          </a:prstGeom>
          <a:noFill/>
          <a:ln/>
        </p:spPr>
        <p:txBody>
          <a:bodyPr wrap="square" lIns="0" tIns="0" rIns="0" bIns="0" rtlCol="0" anchor="ctr"/>
          <a:lstStyle/>
          <a:p>
            <a:pPr marL="0" indent="0">
              <a:buNone/>
            </a:pPr>
            <a:r>
              <a:rPr lang="en-US" sz="1300" i="1" dirty="0">
                <a:solidFill>
                  <a:srgbClr val="4C6272"/>
                </a:solidFill>
                <a:latin typeface="Arial" panose="020B0604020202020204" pitchFamily="34" charset="0"/>
                <a:ea typeface="Arial" pitchFamily="34" charset="-122"/>
                <a:cs typeface="Arial" panose="020B0604020202020204" pitchFamily="34" charset="0"/>
              </a:rPr>
              <a:t>Two interactions were tested to see whether disadvantage stacks across combinations of characteristics</a:t>
            </a:r>
            <a:endParaRPr lang="en-US" sz="1300" dirty="0">
              <a:latin typeface="Arial" panose="020B0604020202020204" pitchFamily="34" charset="0"/>
              <a:cs typeface="Arial" panose="020B0604020202020204" pitchFamily="34" charset="0"/>
            </a:endParaRPr>
          </a:p>
        </p:txBody>
      </p:sp>
      <p:sp>
        <p:nvSpPr>
          <p:cNvPr id="7" name="Shape 5"/>
          <p:cNvSpPr/>
          <p:nvPr/>
        </p:nvSpPr>
        <p:spPr>
          <a:xfrm>
            <a:off x="457200" y="1691640"/>
            <a:ext cx="5463540" cy="3931920"/>
          </a:xfrm>
          <a:prstGeom prst="roundRect">
            <a:avLst>
              <a:gd name="adj" fmla="val 1860"/>
            </a:avLst>
          </a:prstGeom>
          <a:solidFill>
            <a:srgbClr val="F0F4F5"/>
          </a:solidFill>
          <a:ln/>
          <a:effectLst>
            <a:outerShdw blurRad="88900" dist="38100" dir="5400000" algn="bl" rotWithShape="0">
              <a:srgbClr val="8FA6B8">
                <a:alpha val="32000"/>
              </a:srgbClr>
            </a:outerShdw>
          </a:effectLst>
        </p:spPr>
        <p:txBody>
          <a:bodyPr/>
          <a:lstStyle/>
          <a:p>
            <a:endParaRPr lang="en-GB" dirty="0">
              <a:latin typeface="Arial" panose="020B0604020202020204" pitchFamily="34" charset="0"/>
              <a:cs typeface="Arial" panose="020B0604020202020204" pitchFamily="34" charset="0"/>
            </a:endParaRPr>
          </a:p>
        </p:txBody>
      </p:sp>
      <p:sp>
        <p:nvSpPr>
          <p:cNvPr id="8" name="Shape 6"/>
          <p:cNvSpPr/>
          <p:nvPr/>
        </p:nvSpPr>
        <p:spPr>
          <a:xfrm>
            <a:off x="713232" y="1929384"/>
            <a:ext cx="512064" cy="512064"/>
          </a:xfrm>
          <a:prstGeom prst="ellipse">
            <a:avLst/>
          </a:prstGeom>
          <a:solidFill>
            <a:srgbClr val="AE2573"/>
          </a:solidFill>
          <a:ln/>
        </p:spPr>
        <p:txBody>
          <a:bodyPr/>
          <a:lstStyle/>
          <a:p>
            <a:endParaRPr lang="en-GB" dirty="0">
              <a:latin typeface="Arial" panose="020B0604020202020204" pitchFamily="34" charset="0"/>
              <a:cs typeface="Arial" panose="020B0604020202020204" pitchFamily="34" charset="0"/>
            </a:endParaRPr>
          </a:p>
        </p:txBody>
      </p:sp>
      <p:sp>
        <p:nvSpPr>
          <p:cNvPr id="9" name="Text 7"/>
          <p:cNvSpPr txBox="1"/>
          <p:nvPr/>
        </p:nvSpPr>
        <p:spPr>
          <a:xfrm>
            <a:off x="713232" y="1920240"/>
            <a:ext cx="512064" cy="512064"/>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a:t>
            </a:r>
            <a:endParaRPr lang="en-US" sz="2000" dirty="0">
              <a:latin typeface="Arial" panose="020B0604020202020204" pitchFamily="34" charset="0"/>
              <a:cs typeface="Arial" panose="020B0604020202020204" pitchFamily="34" charset="0"/>
            </a:endParaRPr>
          </a:p>
        </p:txBody>
      </p:sp>
      <p:sp>
        <p:nvSpPr>
          <p:cNvPr id="10" name="Text 8"/>
          <p:cNvSpPr txBox="1"/>
          <p:nvPr/>
        </p:nvSpPr>
        <p:spPr>
          <a:xfrm>
            <a:off x="1325880" y="1929384"/>
            <a:ext cx="4457700" cy="512064"/>
          </a:xfrm>
          <a:prstGeom prst="rect">
            <a:avLst/>
          </a:prstGeom>
          <a:noFill/>
          <a:ln/>
        </p:spPr>
        <p:txBody>
          <a:bodyPr wrap="square" lIns="0" tIns="0" rIns="0" bIns="0" rtlCol="0" anchor="ctr"/>
          <a:lstStyle/>
          <a:p>
            <a:pPr marL="0" indent="0">
              <a:buNone/>
            </a:pPr>
            <a:r>
              <a:rPr lang="en-US" sz="1500" b="1" dirty="0">
                <a:solidFill>
                  <a:srgbClr val="AE2573"/>
                </a:solidFill>
                <a:latin typeface="Arial" panose="020B0604020202020204" pitchFamily="34" charset="0"/>
                <a:ea typeface="Arial" pitchFamily="34" charset="-122"/>
                <a:cs typeface="Arial" panose="020B0604020202020204" pitchFamily="34" charset="0"/>
              </a:rPr>
              <a:t>Ethnicity × Deprivation</a:t>
            </a:r>
            <a:endParaRPr lang="en-US" sz="1500" dirty="0">
              <a:latin typeface="Arial" panose="020B0604020202020204" pitchFamily="34" charset="0"/>
              <a:cs typeface="Arial" panose="020B0604020202020204" pitchFamily="34" charset="0"/>
            </a:endParaRPr>
          </a:p>
        </p:txBody>
      </p:sp>
      <p:sp>
        <p:nvSpPr>
          <p:cNvPr id="11" name="Shape 9"/>
          <p:cNvSpPr/>
          <p:nvPr/>
        </p:nvSpPr>
        <p:spPr>
          <a:xfrm>
            <a:off x="713232" y="2606040"/>
            <a:ext cx="4951476" cy="457200"/>
          </a:xfrm>
          <a:prstGeom prst="roundRect">
            <a:avLst>
              <a:gd name="adj" fmla="val 12000"/>
            </a:avLst>
          </a:prstGeom>
          <a:solidFill>
            <a:srgbClr val="FFFFFF"/>
          </a:solidFill>
          <a:ln w="12700">
            <a:solidFill>
              <a:srgbClr val="D6E1E8"/>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 name="Text 10"/>
          <p:cNvSpPr txBox="1"/>
          <p:nvPr/>
        </p:nvSpPr>
        <p:spPr>
          <a:xfrm>
            <a:off x="713232" y="2606040"/>
            <a:ext cx="4951476" cy="457200"/>
          </a:xfrm>
          <a:prstGeom prst="rect">
            <a:avLst/>
          </a:prstGeom>
          <a:noFill/>
          <a:ln/>
        </p:spPr>
        <p:txBody>
          <a:bodyPr wrap="square" lIns="0" tIns="0" rIns="0" bIns="0" rtlCol="0" anchor="ctr"/>
          <a:lstStyle/>
          <a:p>
            <a:pPr marL="0" indent="0" algn="ctr">
              <a:buNone/>
            </a:pPr>
            <a:r>
              <a:rPr lang="en-US" sz="1600" b="1" dirty="0">
                <a:solidFill>
                  <a:srgbClr val="AE2573"/>
                </a:solidFill>
                <a:latin typeface="Arial" panose="020B0604020202020204" pitchFamily="34" charset="0"/>
                <a:ea typeface="Arial" pitchFamily="34" charset="-122"/>
                <a:cs typeface="Arial" panose="020B0604020202020204" pitchFamily="34" charset="0"/>
              </a:rPr>
              <a:t>Not statistically significant</a:t>
            </a:r>
            <a:endParaRPr lang="en-US" sz="1600" dirty="0">
              <a:latin typeface="Arial" panose="020B0604020202020204" pitchFamily="34" charset="0"/>
              <a:cs typeface="Arial" panose="020B0604020202020204" pitchFamily="34" charset="0"/>
            </a:endParaRPr>
          </a:p>
        </p:txBody>
      </p:sp>
      <p:sp>
        <p:nvSpPr>
          <p:cNvPr id="13" name="Text 11"/>
          <p:cNvSpPr txBox="1"/>
          <p:nvPr/>
        </p:nvSpPr>
        <p:spPr>
          <a:xfrm>
            <a:off x="713232" y="3246120"/>
            <a:ext cx="4951476" cy="1280160"/>
          </a:xfrm>
          <a:prstGeom prst="rect">
            <a:avLst/>
          </a:prstGeom>
          <a:noFill/>
          <a:ln/>
        </p:spPr>
        <p:txBody>
          <a:bodyPr wrap="square" lIns="0" tIns="0" rIns="0" bIns="0" rtlCol="0" anchor="t"/>
          <a:lstStyle/>
          <a:p>
            <a:pPr algn="ctr">
              <a:lnSpc>
                <a:spcPct val="110000"/>
              </a:lnSpc>
            </a:pPr>
            <a:r>
              <a:rPr lang="en-US" sz="1400" dirty="0">
                <a:solidFill>
                  <a:srgbClr val="4D4B4C"/>
                </a:solidFill>
                <a:latin typeface="Arial" panose="020B0604020202020204" pitchFamily="34" charset="0"/>
                <a:cs typeface="Arial" panose="020B0604020202020204" pitchFamily="34" charset="0"/>
              </a:rPr>
              <a:t>Ethnic differences do not clearly widen or narrow across deprivation quintiles.</a:t>
            </a:r>
            <a:r>
              <a:rPr lang="en-GB" sz="1400" dirty="0">
                <a:solidFill>
                  <a:srgbClr val="4D4B4C"/>
                </a:solidFill>
                <a:latin typeface="Arial" panose="020B0604020202020204" pitchFamily="34" charset="0"/>
                <a:cs typeface="Arial" panose="020B0604020202020204" pitchFamily="34" charset="0"/>
              </a:rPr>
              <a:t>​</a:t>
            </a:r>
            <a:endParaRPr lang="en-US" sz="1050" dirty="0">
              <a:solidFill>
                <a:srgbClr val="4D4B4C"/>
              </a:solidFill>
              <a:latin typeface="Arial" panose="020B0604020202020204" pitchFamily="34" charset="0"/>
              <a:cs typeface="Arial" panose="020B0604020202020204" pitchFamily="34" charset="0"/>
            </a:endParaRPr>
          </a:p>
        </p:txBody>
      </p:sp>
      <p:sp>
        <p:nvSpPr>
          <p:cNvPr id="15" name="Shape 13"/>
          <p:cNvSpPr/>
          <p:nvPr/>
        </p:nvSpPr>
        <p:spPr>
          <a:xfrm>
            <a:off x="6240780" y="1691640"/>
            <a:ext cx="5463540" cy="3931920"/>
          </a:xfrm>
          <a:prstGeom prst="roundRect">
            <a:avLst>
              <a:gd name="adj" fmla="val 1860"/>
            </a:avLst>
          </a:prstGeom>
          <a:solidFill>
            <a:srgbClr val="E6F4F1"/>
          </a:solidFill>
          <a:ln/>
          <a:effectLst>
            <a:outerShdw blurRad="88900" dist="38100" dir="5400000" algn="bl" rotWithShape="0">
              <a:srgbClr val="8FA6B8">
                <a:alpha val="32000"/>
              </a:srgbClr>
            </a:outerShdw>
          </a:effectLst>
        </p:spPr>
        <p:txBody>
          <a:bodyPr/>
          <a:lstStyle/>
          <a:p>
            <a:endParaRPr lang="en-GB" dirty="0">
              <a:latin typeface="Arial" panose="020B0604020202020204" pitchFamily="34" charset="0"/>
              <a:cs typeface="Arial" panose="020B0604020202020204" pitchFamily="34" charset="0"/>
            </a:endParaRPr>
          </a:p>
        </p:txBody>
      </p:sp>
      <p:sp>
        <p:nvSpPr>
          <p:cNvPr id="16" name="Shape 14"/>
          <p:cNvSpPr/>
          <p:nvPr/>
        </p:nvSpPr>
        <p:spPr>
          <a:xfrm>
            <a:off x="6496812" y="1929384"/>
            <a:ext cx="512064" cy="512064"/>
          </a:xfrm>
          <a:prstGeom prst="ellipse">
            <a:avLst/>
          </a:prstGeom>
          <a:solidFill>
            <a:srgbClr val="00A499"/>
          </a:solidFill>
          <a:ln/>
        </p:spPr>
        <p:txBody>
          <a:bodyPr/>
          <a:lstStyle/>
          <a:p>
            <a:endParaRPr lang="en-GB" dirty="0">
              <a:latin typeface="Arial" panose="020B0604020202020204" pitchFamily="34" charset="0"/>
              <a:cs typeface="Arial" panose="020B0604020202020204" pitchFamily="34" charset="0"/>
            </a:endParaRPr>
          </a:p>
        </p:txBody>
      </p:sp>
      <p:sp>
        <p:nvSpPr>
          <p:cNvPr id="17" name="Text 15"/>
          <p:cNvSpPr txBox="1"/>
          <p:nvPr/>
        </p:nvSpPr>
        <p:spPr>
          <a:xfrm>
            <a:off x="6496812" y="1920240"/>
            <a:ext cx="512064" cy="512064"/>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anose="020B0604020202020204" pitchFamily="34" charset="0"/>
                <a:ea typeface="Arial" pitchFamily="34" charset="-122"/>
                <a:cs typeface="Arial" panose="020B0604020202020204" pitchFamily="34" charset="0"/>
              </a:rPr>
              <a:t>✓</a:t>
            </a:r>
            <a:endParaRPr lang="en-US" sz="1800" dirty="0">
              <a:latin typeface="Arial" panose="020B0604020202020204" pitchFamily="34" charset="0"/>
              <a:cs typeface="Arial" panose="020B0604020202020204" pitchFamily="34" charset="0"/>
            </a:endParaRPr>
          </a:p>
        </p:txBody>
      </p:sp>
      <p:sp>
        <p:nvSpPr>
          <p:cNvPr id="18" name="Text 16"/>
          <p:cNvSpPr txBox="1"/>
          <p:nvPr/>
        </p:nvSpPr>
        <p:spPr>
          <a:xfrm>
            <a:off x="7109460" y="1929384"/>
            <a:ext cx="4457700" cy="512064"/>
          </a:xfrm>
          <a:prstGeom prst="rect">
            <a:avLst/>
          </a:prstGeom>
          <a:noFill/>
          <a:ln/>
        </p:spPr>
        <p:txBody>
          <a:bodyPr wrap="square" lIns="0" tIns="0" rIns="0" bIns="0" rtlCol="0" anchor="ctr"/>
          <a:lstStyle/>
          <a:p>
            <a:pPr marL="0" indent="0">
              <a:buNone/>
            </a:pPr>
            <a:r>
              <a:rPr lang="en-US" sz="1500" b="1" dirty="0">
                <a:solidFill>
                  <a:srgbClr val="00A499"/>
                </a:solidFill>
                <a:latin typeface="Arial" panose="020B0604020202020204" pitchFamily="34" charset="0"/>
                <a:ea typeface="Arial" pitchFamily="34" charset="-122"/>
                <a:cs typeface="Arial" panose="020B0604020202020204" pitchFamily="34" charset="0"/>
              </a:rPr>
              <a:t>Age × Tumour group</a:t>
            </a:r>
            <a:endParaRPr lang="en-US" sz="1500" dirty="0">
              <a:latin typeface="Arial" panose="020B0604020202020204" pitchFamily="34" charset="0"/>
              <a:cs typeface="Arial" panose="020B0604020202020204" pitchFamily="34" charset="0"/>
            </a:endParaRPr>
          </a:p>
        </p:txBody>
      </p:sp>
      <p:sp>
        <p:nvSpPr>
          <p:cNvPr id="19" name="Shape 17"/>
          <p:cNvSpPr/>
          <p:nvPr/>
        </p:nvSpPr>
        <p:spPr>
          <a:xfrm>
            <a:off x="6496812" y="2606040"/>
            <a:ext cx="4951476" cy="457200"/>
          </a:xfrm>
          <a:prstGeom prst="roundRect">
            <a:avLst>
              <a:gd name="adj" fmla="val 12000"/>
            </a:avLst>
          </a:prstGeom>
          <a:solidFill>
            <a:srgbClr val="FFFFFF"/>
          </a:solidFill>
          <a:ln w="12700">
            <a:solidFill>
              <a:srgbClr val="BFE2DD"/>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20" name="Text 18"/>
          <p:cNvSpPr txBox="1"/>
          <p:nvPr/>
        </p:nvSpPr>
        <p:spPr>
          <a:xfrm>
            <a:off x="6496812" y="2606040"/>
            <a:ext cx="4951476" cy="457200"/>
          </a:xfrm>
          <a:prstGeom prst="rect">
            <a:avLst/>
          </a:prstGeom>
          <a:noFill/>
          <a:ln/>
        </p:spPr>
        <p:txBody>
          <a:bodyPr wrap="square" lIns="0" tIns="0" rIns="0" bIns="0" rtlCol="0" anchor="ctr"/>
          <a:lstStyle/>
          <a:p>
            <a:pPr marL="0" indent="0" algn="ctr">
              <a:buNone/>
            </a:pPr>
            <a:r>
              <a:rPr lang="en-US" sz="1600" b="1" dirty="0">
                <a:solidFill>
                  <a:srgbClr val="00A499"/>
                </a:solidFill>
                <a:latin typeface="Arial" panose="020B0604020202020204" pitchFamily="34" charset="0"/>
                <a:ea typeface="Arial" pitchFamily="34" charset="-122"/>
                <a:cs typeface="Arial" panose="020B0604020202020204" pitchFamily="34" charset="0"/>
              </a:rPr>
              <a:t>Statistically significant</a:t>
            </a:r>
            <a:endParaRPr lang="en-US" sz="1600" dirty="0">
              <a:latin typeface="Arial" panose="020B0604020202020204" pitchFamily="34" charset="0"/>
              <a:cs typeface="Arial" panose="020B0604020202020204" pitchFamily="34" charset="0"/>
            </a:endParaRPr>
          </a:p>
        </p:txBody>
      </p:sp>
      <p:sp>
        <p:nvSpPr>
          <p:cNvPr id="21" name="Text 19"/>
          <p:cNvSpPr txBox="1"/>
          <p:nvPr/>
        </p:nvSpPr>
        <p:spPr>
          <a:xfrm>
            <a:off x="6555958" y="3249749"/>
            <a:ext cx="4554002" cy="2194560"/>
          </a:xfrm>
          <a:prstGeom prst="rect">
            <a:avLst/>
          </a:prstGeom>
          <a:noFill/>
          <a:ln/>
        </p:spPr>
        <p:txBody>
          <a:bodyPr wrap="square" lIns="0" tIns="0" rIns="0" bIns="0" rtlCol="0" anchor="t"/>
          <a:lstStyle/>
          <a:p>
            <a:pPr marL="177800" indent="-177800">
              <a:lnSpc>
                <a:spcPct val="102000"/>
              </a:lnSpc>
              <a:spcAft>
                <a:spcPts val="900"/>
              </a:spcAft>
              <a:buSzPct val="100000"/>
              <a:buChar char="•"/>
            </a:pPr>
            <a:r>
              <a:rPr lang="en-US" sz="1400" dirty="0">
                <a:solidFill>
                  <a:srgbClr val="4D4B4C"/>
                </a:solidFill>
                <a:latin typeface="Arial" panose="020B0604020202020204" pitchFamily="34" charset="0"/>
                <a:ea typeface="Arial" pitchFamily="34" charset="-122"/>
                <a:cs typeface="Arial" panose="020B0604020202020204" pitchFamily="34" charset="0"/>
              </a:rPr>
              <a:t>Younger adults (16–44) report consistently lower experience across almost every tumour group.</a:t>
            </a:r>
            <a:endParaRPr lang="en-US" sz="1400" dirty="0">
              <a:solidFill>
                <a:srgbClr val="4D4B4C"/>
              </a:solidFill>
              <a:latin typeface="Arial" panose="020B0604020202020204" pitchFamily="34" charset="0"/>
              <a:cs typeface="Arial" panose="020B0604020202020204" pitchFamily="34" charset="0"/>
            </a:endParaRPr>
          </a:p>
          <a:p>
            <a:pPr marL="177800" indent="-177800">
              <a:lnSpc>
                <a:spcPct val="102000"/>
              </a:lnSpc>
              <a:spcAft>
                <a:spcPts val="900"/>
              </a:spcAft>
              <a:buSzPct val="100000"/>
              <a:buChar char="•"/>
            </a:pPr>
            <a:r>
              <a:rPr lang="en-US" sz="1400" dirty="0">
                <a:solidFill>
                  <a:srgbClr val="4D4B4C"/>
                </a:solidFill>
                <a:latin typeface="Arial" panose="020B0604020202020204" pitchFamily="34" charset="0"/>
                <a:ea typeface="Arial" pitchFamily="34" charset="-122"/>
                <a:cs typeface="Arial" panose="020B0604020202020204" pitchFamily="34" charset="0"/>
              </a:rPr>
              <a:t>Brain/CNS tumours score comparatively low across all ages, but age remains the stronger driver.</a:t>
            </a:r>
            <a:endParaRPr lang="en-US" sz="1400" dirty="0">
              <a:solidFill>
                <a:srgbClr val="4D4B4C"/>
              </a:solidFill>
              <a:latin typeface="Arial" panose="020B0604020202020204" pitchFamily="34" charset="0"/>
              <a:cs typeface="Arial" panose="020B0604020202020204" pitchFamily="34" charset="0"/>
            </a:endParaRPr>
          </a:p>
        </p:txBody>
      </p:sp>
      <p:sp>
        <p:nvSpPr>
          <p:cNvPr id="22" name="Text 20"/>
          <p:cNvSpPr txBox="1"/>
          <p:nvPr/>
        </p:nvSpPr>
        <p:spPr>
          <a:xfrm>
            <a:off x="457200" y="6473952"/>
            <a:ext cx="8229600" cy="256032"/>
          </a:xfrm>
          <a:prstGeom prst="rect">
            <a:avLst/>
          </a:prstGeom>
          <a:noFill/>
          <a:ln/>
        </p:spPr>
        <p:txBody>
          <a:bodyPr wrap="square" lIns="0" tIns="0" rIns="0" bIns="0" rtlCol="0" anchor="ctr"/>
          <a:lstStyle/>
          <a:p>
            <a:pPr marL="0" indent="0">
              <a:buNone/>
            </a:pPr>
            <a:r>
              <a:rPr lang="en-US" sz="900" dirty="0">
                <a:solidFill>
                  <a:srgbClr val="4C6272"/>
                </a:solidFill>
                <a:latin typeface="Arial" pitchFamily="34" charset="0"/>
                <a:ea typeface="Arial" pitchFamily="34" charset="-122"/>
                <a:cs typeface="Arial" pitchFamily="34" charset="-120"/>
              </a:rPr>
              <a:t>NCPES 2025 Inequalities Analysis </a:t>
            </a:r>
            <a:endParaRPr lang="en-US" sz="900" dirty="0"/>
          </a:p>
        </p:txBody>
      </p:sp>
      <p:sp>
        <p:nvSpPr>
          <p:cNvPr id="23" name="Text 21"/>
          <p:cNvSpPr txBox="1"/>
          <p:nvPr/>
        </p:nvSpPr>
        <p:spPr>
          <a:xfrm>
            <a:off x="10332720" y="6473952"/>
            <a:ext cx="1371600" cy="256032"/>
          </a:xfrm>
          <a:prstGeom prst="rect">
            <a:avLst/>
          </a:prstGeom>
          <a:noFill/>
          <a:ln/>
        </p:spPr>
        <p:txBody>
          <a:bodyPr wrap="square" lIns="0" tIns="0" rIns="0" bIns="0" rtlCol="0" anchor="ctr"/>
          <a:lstStyle/>
          <a:p>
            <a:pPr marL="0" indent="0" algn="r">
              <a:buNone/>
            </a:pPr>
            <a:r>
              <a:rPr lang="en-US" sz="900" dirty="0">
                <a:solidFill>
                  <a:srgbClr val="4C6272"/>
                </a:solidFill>
                <a:latin typeface="Arial" pitchFamily="34" charset="0"/>
                <a:ea typeface="Arial" pitchFamily="34" charset="-122"/>
                <a:cs typeface="Arial" pitchFamily="34" charset="-120"/>
              </a:rPr>
              <a:t>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457200" y="310896"/>
            <a:ext cx="8686800" cy="274320"/>
          </a:xfrm>
          <a:prstGeom prst="rect">
            <a:avLst/>
          </a:prstGeom>
          <a:noFill/>
          <a:ln/>
        </p:spPr>
        <p:txBody>
          <a:bodyPr wrap="square" lIns="0" tIns="0" rIns="0" bIns="0" rtlCol="0" anchor="ctr"/>
          <a:lstStyle/>
          <a:p>
            <a:pPr marL="0" indent="0">
              <a:buNone/>
            </a:pPr>
            <a:r>
              <a:rPr lang="en-US" sz="1100" b="1" kern="0" spc="150" dirty="0">
                <a:solidFill>
                  <a:srgbClr val="4C6272"/>
                </a:solidFill>
                <a:latin typeface="Arial" panose="020B0604020202020204" pitchFamily="34" charset="0"/>
                <a:ea typeface="Arial" pitchFamily="34" charset="-122"/>
                <a:cs typeface="Arial" panose="020B0604020202020204" pitchFamily="34" charset="0"/>
              </a:rPr>
              <a:t>LIMITATIONS</a:t>
            </a:r>
            <a:endParaRPr lang="en-US" sz="1100" dirty="0">
              <a:latin typeface="Arial" panose="020B0604020202020204" pitchFamily="34" charset="0"/>
              <a:cs typeface="Arial" panose="020B0604020202020204" pitchFamily="34" charset="0"/>
            </a:endParaRPr>
          </a:p>
        </p:txBody>
      </p:sp>
      <p:sp>
        <p:nvSpPr>
          <p:cNvPr id="5" name="Text 3"/>
          <p:cNvSpPr txBox="1"/>
          <p:nvPr/>
        </p:nvSpPr>
        <p:spPr>
          <a:xfrm>
            <a:off x="457200" y="603504"/>
            <a:ext cx="10652760" cy="566928"/>
          </a:xfrm>
          <a:prstGeom prst="rect">
            <a:avLst/>
          </a:prstGeom>
          <a:noFill/>
          <a:ln/>
        </p:spPr>
        <p:txBody>
          <a:bodyPr wrap="square" lIns="0" tIns="0" rIns="0" bIns="0" rtlCol="0" anchor="ctr"/>
          <a:lstStyle/>
          <a:p>
            <a:pPr marL="0" indent="0">
              <a:buNone/>
            </a:pPr>
            <a:r>
              <a:rPr lang="en-US" sz="2600" b="1" dirty="0">
                <a:solidFill>
                  <a:srgbClr val="005EB8"/>
                </a:solidFill>
                <a:latin typeface="Arial" panose="020B0604020202020204" pitchFamily="34" charset="0"/>
                <a:ea typeface="Arial" pitchFamily="34" charset="-122"/>
                <a:cs typeface="Arial" panose="020B0604020202020204" pitchFamily="34" charset="0"/>
              </a:rPr>
              <a:t>Caveats to bear in mind</a:t>
            </a:r>
            <a:endParaRPr lang="en-US" sz="2600" dirty="0">
              <a:latin typeface="Arial" panose="020B0604020202020204" pitchFamily="34" charset="0"/>
              <a:cs typeface="Arial" panose="020B0604020202020204" pitchFamily="34" charset="0"/>
            </a:endParaRPr>
          </a:p>
        </p:txBody>
      </p:sp>
      <p:sp>
        <p:nvSpPr>
          <p:cNvPr id="6" name="Text 4"/>
          <p:cNvSpPr txBox="1"/>
          <p:nvPr/>
        </p:nvSpPr>
        <p:spPr>
          <a:xfrm>
            <a:off x="457200" y="1170432"/>
            <a:ext cx="11247120" cy="310896"/>
          </a:xfrm>
          <a:prstGeom prst="rect">
            <a:avLst/>
          </a:prstGeom>
          <a:noFill/>
          <a:ln/>
        </p:spPr>
        <p:txBody>
          <a:bodyPr wrap="square" lIns="0" tIns="0" rIns="0" bIns="0" rtlCol="0" anchor="ctr"/>
          <a:lstStyle/>
          <a:p>
            <a:pPr marL="0" indent="0">
              <a:buNone/>
            </a:pPr>
            <a:r>
              <a:rPr lang="en-US" sz="1300" i="1" dirty="0">
                <a:solidFill>
                  <a:srgbClr val="4C6272"/>
                </a:solidFill>
                <a:latin typeface="Arial" panose="020B0604020202020204" pitchFamily="34" charset="0"/>
                <a:ea typeface="Arial" pitchFamily="34" charset="-122"/>
                <a:cs typeface="Arial" panose="020B0604020202020204" pitchFamily="34" charset="0"/>
              </a:rPr>
              <a:t>Methodological choices and data constraints to keep in mind when reading these findings</a:t>
            </a:r>
            <a:endParaRPr lang="en-US" sz="1300" dirty="0">
              <a:latin typeface="Arial" panose="020B0604020202020204" pitchFamily="34" charset="0"/>
              <a:cs typeface="Arial" panose="020B0604020202020204" pitchFamily="34" charset="0"/>
            </a:endParaRPr>
          </a:p>
        </p:txBody>
      </p:sp>
      <p:sp>
        <p:nvSpPr>
          <p:cNvPr id="37" name="Text 35"/>
          <p:cNvSpPr txBox="1"/>
          <p:nvPr/>
        </p:nvSpPr>
        <p:spPr>
          <a:xfrm>
            <a:off x="457200" y="6473952"/>
            <a:ext cx="8229600" cy="256032"/>
          </a:xfrm>
          <a:prstGeom prst="rect">
            <a:avLst/>
          </a:prstGeom>
          <a:noFill/>
          <a:ln/>
        </p:spPr>
        <p:txBody>
          <a:bodyPr wrap="square" lIns="0" tIns="0" rIns="0" bIns="0" rtlCol="0" anchor="ctr"/>
          <a:lstStyle/>
          <a:p>
            <a:pPr marL="0" indent="0">
              <a:buNone/>
            </a:pPr>
            <a:r>
              <a:rPr lang="en-US" sz="900" dirty="0">
                <a:solidFill>
                  <a:srgbClr val="4C6272"/>
                </a:solidFill>
                <a:latin typeface="Arial" pitchFamily="34" charset="0"/>
                <a:ea typeface="Arial" pitchFamily="34" charset="-122"/>
                <a:cs typeface="Arial" pitchFamily="34" charset="-120"/>
              </a:rPr>
              <a:t>NCPES 2025 Inequalities Analysis</a:t>
            </a:r>
            <a:endParaRPr lang="en-US" sz="900" dirty="0"/>
          </a:p>
        </p:txBody>
      </p:sp>
      <p:sp>
        <p:nvSpPr>
          <p:cNvPr id="38" name="Text 36"/>
          <p:cNvSpPr txBox="1"/>
          <p:nvPr/>
        </p:nvSpPr>
        <p:spPr>
          <a:xfrm>
            <a:off x="10332720" y="6473952"/>
            <a:ext cx="1371600" cy="256032"/>
          </a:xfrm>
          <a:prstGeom prst="rect">
            <a:avLst/>
          </a:prstGeom>
          <a:noFill/>
          <a:ln/>
        </p:spPr>
        <p:txBody>
          <a:bodyPr wrap="square" lIns="0" tIns="0" rIns="0" bIns="0" rtlCol="0" anchor="ctr"/>
          <a:lstStyle/>
          <a:p>
            <a:pPr marL="0" indent="0" algn="r">
              <a:buNone/>
            </a:pPr>
            <a:r>
              <a:rPr lang="en-US" sz="900" dirty="0">
                <a:solidFill>
                  <a:srgbClr val="4C6272"/>
                </a:solidFill>
                <a:latin typeface="Arial" pitchFamily="34" charset="0"/>
                <a:ea typeface="Arial" pitchFamily="34" charset="-122"/>
                <a:cs typeface="Arial" pitchFamily="34" charset="-120"/>
              </a:rPr>
              <a:t>10</a:t>
            </a:r>
            <a:endParaRPr lang="en-US" sz="900" dirty="0"/>
          </a:p>
        </p:txBody>
      </p:sp>
      <p:sp>
        <p:nvSpPr>
          <p:cNvPr id="82" name="Shape 3">
            <a:extLst>
              <a:ext uri="{FF2B5EF4-FFF2-40B4-BE49-F238E27FC236}">
                <a16:creationId xmlns:a16="http://schemas.microsoft.com/office/drawing/2014/main" id="{D73A7C20-825A-2A94-6E86-55DDB275CC61}"/>
              </a:ext>
            </a:extLst>
          </p:cNvPr>
          <p:cNvSpPr/>
          <p:nvPr/>
        </p:nvSpPr>
        <p:spPr>
          <a:xfrm>
            <a:off x="457200" y="1704848"/>
            <a:ext cx="3520440" cy="1874520"/>
          </a:xfrm>
          <a:prstGeom prst="roundRect">
            <a:avLst/>
          </a:prstGeom>
          <a:solidFill>
            <a:srgbClr val="F2F6F8"/>
          </a:solidFill>
          <a:ln w="12700">
            <a:solidFill>
              <a:srgbClr val="D5E0E6"/>
            </a:solidFill>
            <a:prstDash val="solid"/>
          </a:ln>
          <a:effectLst>
            <a:outerShdw blurRad="12700" dist="2540" dir="2700000" algn="bl" rotWithShape="0">
              <a:srgbClr val="000000">
                <a:alpha val="7000"/>
              </a:srgbClr>
            </a:outerShdw>
          </a:effectLst>
        </p:spPr>
        <p:txBody>
          <a:bodyPr/>
          <a:lstStyle/>
          <a:p>
            <a:endParaRPr lang="en-GB" dirty="0">
              <a:latin typeface="Arial" panose="020B0604020202020204" pitchFamily="34" charset="0"/>
              <a:cs typeface="Arial" panose="020B0604020202020204" pitchFamily="34" charset="0"/>
            </a:endParaRPr>
          </a:p>
        </p:txBody>
      </p:sp>
      <p:sp>
        <p:nvSpPr>
          <p:cNvPr id="84" name="Shape 4">
            <a:extLst>
              <a:ext uri="{FF2B5EF4-FFF2-40B4-BE49-F238E27FC236}">
                <a16:creationId xmlns:a16="http://schemas.microsoft.com/office/drawing/2014/main" id="{45FB2F39-2C29-B82E-5C16-8F05AE3633A7}"/>
              </a:ext>
            </a:extLst>
          </p:cNvPr>
          <p:cNvSpPr/>
          <p:nvPr/>
        </p:nvSpPr>
        <p:spPr>
          <a:xfrm>
            <a:off x="713232" y="1979168"/>
            <a:ext cx="384048" cy="384048"/>
          </a:xfrm>
          <a:prstGeom prst="ellipse">
            <a:avLst/>
          </a:prstGeom>
          <a:solidFill>
            <a:srgbClr val="FFB81C"/>
          </a:solidFill>
          <a:ln w="1270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86" name="Text 5">
            <a:extLst>
              <a:ext uri="{FF2B5EF4-FFF2-40B4-BE49-F238E27FC236}">
                <a16:creationId xmlns:a16="http://schemas.microsoft.com/office/drawing/2014/main" id="{8985FE60-6F85-12B0-BB1A-45AF5EB1FB83}"/>
              </a:ext>
            </a:extLst>
          </p:cNvPr>
          <p:cNvSpPr/>
          <p:nvPr/>
        </p:nvSpPr>
        <p:spPr>
          <a:xfrm>
            <a:off x="713232" y="2061464"/>
            <a:ext cx="384048" cy="146304"/>
          </a:xfrm>
          <a:prstGeom prst="rect">
            <a:avLst/>
          </a:prstGeom>
          <a:noFill/>
          <a:ln/>
        </p:spPr>
        <p:txBody>
          <a:bodyPr wrap="square" lIns="0" tIns="0" rIns="0" bIns="0" rtlCol="0" anchor="ctr"/>
          <a:lstStyle/>
          <a:p>
            <a:pPr marL="0" indent="0" algn="ctr">
              <a:buNone/>
            </a:pPr>
            <a:r>
              <a:rPr lang="en-US" sz="1200" b="1" dirty="0">
                <a:solidFill>
                  <a:srgbClr val="17324D"/>
                </a:solidFill>
                <a:latin typeface="Arial" panose="020B0604020202020204" pitchFamily="34" charset="0"/>
                <a:cs typeface="Arial" panose="020B0604020202020204" pitchFamily="34" charset="0"/>
              </a:rPr>
              <a:t>!</a:t>
            </a:r>
            <a:endParaRPr lang="en-US" sz="1200" dirty="0">
              <a:latin typeface="Arial" panose="020B0604020202020204" pitchFamily="34" charset="0"/>
              <a:cs typeface="Arial" panose="020B0604020202020204" pitchFamily="34" charset="0"/>
            </a:endParaRPr>
          </a:p>
        </p:txBody>
      </p:sp>
      <p:sp>
        <p:nvSpPr>
          <p:cNvPr id="88" name="Text 6">
            <a:extLst>
              <a:ext uri="{FF2B5EF4-FFF2-40B4-BE49-F238E27FC236}">
                <a16:creationId xmlns:a16="http://schemas.microsoft.com/office/drawing/2014/main" id="{49A5F7FC-B07F-E585-8101-1DC2E4B3EB32}"/>
              </a:ext>
            </a:extLst>
          </p:cNvPr>
          <p:cNvSpPr/>
          <p:nvPr/>
        </p:nvSpPr>
        <p:spPr>
          <a:xfrm>
            <a:off x="1280160" y="1979168"/>
            <a:ext cx="2331720" cy="256032"/>
          </a:xfrm>
          <a:prstGeom prst="rect">
            <a:avLst/>
          </a:prstGeom>
          <a:noFill/>
          <a:ln/>
        </p:spPr>
        <p:txBody>
          <a:bodyPr wrap="square" lIns="0" tIns="0" rIns="0" bIns="0" rtlCol="0" anchor="ctr"/>
          <a:lstStyle/>
          <a:p>
            <a:pPr marL="0" indent="0">
              <a:buNone/>
            </a:pPr>
            <a:r>
              <a:rPr lang="en-US" sz="1500" b="1" dirty="0">
                <a:solidFill>
                  <a:srgbClr val="005EB8"/>
                </a:solidFill>
                <a:latin typeface="Arial" panose="020B0604020202020204" pitchFamily="34" charset="0"/>
                <a:cs typeface="Arial" panose="020B0604020202020204" pitchFamily="34" charset="0"/>
              </a:rPr>
              <a:t>Small subgroups</a:t>
            </a:r>
            <a:endParaRPr lang="en-US" sz="1500" dirty="0">
              <a:latin typeface="Arial" panose="020B0604020202020204" pitchFamily="34" charset="0"/>
              <a:cs typeface="Arial" panose="020B0604020202020204" pitchFamily="34" charset="0"/>
            </a:endParaRPr>
          </a:p>
        </p:txBody>
      </p:sp>
      <p:sp>
        <p:nvSpPr>
          <p:cNvPr id="90" name="Text 7">
            <a:extLst>
              <a:ext uri="{FF2B5EF4-FFF2-40B4-BE49-F238E27FC236}">
                <a16:creationId xmlns:a16="http://schemas.microsoft.com/office/drawing/2014/main" id="{F9912220-D874-7526-611E-F2266A54C5CC}"/>
              </a:ext>
            </a:extLst>
          </p:cNvPr>
          <p:cNvSpPr/>
          <p:nvPr/>
        </p:nvSpPr>
        <p:spPr>
          <a:xfrm>
            <a:off x="721484" y="2527808"/>
            <a:ext cx="2898946" cy="685800"/>
          </a:xfrm>
          <a:prstGeom prst="rect">
            <a:avLst/>
          </a:prstGeom>
          <a:noFill/>
          <a:ln/>
        </p:spPr>
        <p:txBody>
          <a:bodyPr wrap="square" lIns="0" tIns="0" rIns="0" bIns="0" rtlCol="0" anchor="ctr">
            <a:normAutofit/>
          </a:bodyPr>
          <a:lstStyle/>
          <a:p>
            <a:pPr marL="0" indent="0">
              <a:buNone/>
            </a:pPr>
            <a:r>
              <a:rPr lang="en-US" sz="1300" dirty="0">
                <a:solidFill>
                  <a:srgbClr val="17324D"/>
                </a:solidFill>
                <a:latin typeface="Arial" panose="020B0604020202020204" pitchFamily="34" charset="0"/>
                <a:cs typeface="Arial" panose="020B0604020202020204" pitchFamily="34" charset="0"/>
              </a:rPr>
              <a:t>Some estimates are imprecise due to small subgroups. The non-binary result is the clearest example of this.</a:t>
            </a:r>
            <a:endParaRPr lang="en-US" sz="1300" dirty="0">
              <a:latin typeface="Arial" panose="020B0604020202020204" pitchFamily="34" charset="0"/>
              <a:cs typeface="Arial" panose="020B0604020202020204" pitchFamily="34" charset="0"/>
            </a:endParaRPr>
          </a:p>
        </p:txBody>
      </p:sp>
      <p:sp>
        <p:nvSpPr>
          <p:cNvPr id="92" name="Shape 8">
            <a:extLst>
              <a:ext uri="{FF2B5EF4-FFF2-40B4-BE49-F238E27FC236}">
                <a16:creationId xmlns:a16="http://schemas.microsoft.com/office/drawing/2014/main" id="{82F3AC5C-ED45-250E-790B-E35FD0078C37}"/>
              </a:ext>
            </a:extLst>
          </p:cNvPr>
          <p:cNvSpPr/>
          <p:nvPr/>
        </p:nvSpPr>
        <p:spPr>
          <a:xfrm>
            <a:off x="4297680" y="1704848"/>
            <a:ext cx="3520440" cy="1874520"/>
          </a:xfrm>
          <a:prstGeom prst="roundRect">
            <a:avLst/>
          </a:prstGeom>
          <a:solidFill>
            <a:srgbClr val="F2F6F8"/>
          </a:solidFill>
          <a:ln w="12700">
            <a:solidFill>
              <a:srgbClr val="D5E0E6"/>
            </a:solidFill>
            <a:prstDash val="solid"/>
          </a:ln>
          <a:effectLst>
            <a:outerShdw blurRad="12700" dist="2540" dir="2700000" algn="bl" rotWithShape="0">
              <a:srgbClr val="000000">
                <a:alpha val="7000"/>
              </a:srgbClr>
            </a:outerShdw>
          </a:effectLst>
        </p:spPr>
        <p:txBody>
          <a:bodyPr/>
          <a:lstStyle/>
          <a:p>
            <a:endParaRPr lang="en-GB" dirty="0">
              <a:latin typeface="Arial" panose="020B0604020202020204" pitchFamily="34" charset="0"/>
              <a:cs typeface="Arial" panose="020B0604020202020204" pitchFamily="34" charset="0"/>
            </a:endParaRPr>
          </a:p>
        </p:txBody>
      </p:sp>
      <p:sp>
        <p:nvSpPr>
          <p:cNvPr id="94" name="Shape 9">
            <a:extLst>
              <a:ext uri="{FF2B5EF4-FFF2-40B4-BE49-F238E27FC236}">
                <a16:creationId xmlns:a16="http://schemas.microsoft.com/office/drawing/2014/main" id="{7842073E-C157-3487-857B-A9957DA29B59}"/>
              </a:ext>
            </a:extLst>
          </p:cNvPr>
          <p:cNvSpPr/>
          <p:nvPr/>
        </p:nvSpPr>
        <p:spPr>
          <a:xfrm>
            <a:off x="4553712" y="1979168"/>
            <a:ext cx="384048" cy="384048"/>
          </a:xfrm>
          <a:prstGeom prst="ellipse">
            <a:avLst/>
          </a:prstGeom>
          <a:solidFill>
            <a:srgbClr val="FFB81C"/>
          </a:solidFill>
          <a:ln w="1270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96" name="Text 10">
            <a:extLst>
              <a:ext uri="{FF2B5EF4-FFF2-40B4-BE49-F238E27FC236}">
                <a16:creationId xmlns:a16="http://schemas.microsoft.com/office/drawing/2014/main" id="{C5C17F34-62F2-F6CF-BA3C-B348C17150EB}"/>
              </a:ext>
            </a:extLst>
          </p:cNvPr>
          <p:cNvSpPr/>
          <p:nvPr/>
        </p:nvSpPr>
        <p:spPr>
          <a:xfrm>
            <a:off x="4553712" y="2061464"/>
            <a:ext cx="384048" cy="146304"/>
          </a:xfrm>
          <a:prstGeom prst="rect">
            <a:avLst/>
          </a:prstGeom>
          <a:noFill/>
          <a:ln/>
        </p:spPr>
        <p:txBody>
          <a:bodyPr wrap="square" lIns="0" tIns="0" rIns="0" bIns="0" rtlCol="0" anchor="ctr"/>
          <a:lstStyle/>
          <a:p>
            <a:pPr marL="0" indent="0" algn="ctr">
              <a:buNone/>
            </a:pPr>
            <a:r>
              <a:rPr lang="en-US" sz="1200" b="1" dirty="0">
                <a:solidFill>
                  <a:srgbClr val="17324D"/>
                </a:solidFill>
                <a:latin typeface="Arial" panose="020B0604020202020204" pitchFamily="34" charset="0"/>
                <a:cs typeface="Arial" panose="020B0604020202020204" pitchFamily="34" charset="0"/>
              </a:rPr>
              <a:t>!</a:t>
            </a:r>
            <a:endParaRPr lang="en-US" sz="1200" dirty="0">
              <a:latin typeface="Arial" panose="020B0604020202020204" pitchFamily="34" charset="0"/>
              <a:cs typeface="Arial" panose="020B0604020202020204" pitchFamily="34" charset="0"/>
            </a:endParaRPr>
          </a:p>
        </p:txBody>
      </p:sp>
      <p:sp>
        <p:nvSpPr>
          <p:cNvPr id="98" name="Text 11">
            <a:extLst>
              <a:ext uri="{FF2B5EF4-FFF2-40B4-BE49-F238E27FC236}">
                <a16:creationId xmlns:a16="http://schemas.microsoft.com/office/drawing/2014/main" id="{5BF85BD5-5E61-8E65-0632-4C51C7D2CB42}"/>
              </a:ext>
            </a:extLst>
          </p:cNvPr>
          <p:cNvSpPr/>
          <p:nvPr/>
        </p:nvSpPr>
        <p:spPr>
          <a:xfrm>
            <a:off x="5120640" y="1979168"/>
            <a:ext cx="2331720" cy="256032"/>
          </a:xfrm>
          <a:prstGeom prst="rect">
            <a:avLst/>
          </a:prstGeom>
          <a:noFill/>
          <a:ln/>
        </p:spPr>
        <p:txBody>
          <a:bodyPr wrap="square" lIns="0" tIns="0" rIns="0" bIns="0" rtlCol="0" anchor="ctr"/>
          <a:lstStyle/>
          <a:p>
            <a:pPr marL="0" indent="0">
              <a:buNone/>
            </a:pPr>
            <a:r>
              <a:rPr lang="en-US" sz="1500" b="1" dirty="0">
                <a:solidFill>
                  <a:srgbClr val="005EB8"/>
                </a:solidFill>
                <a:latin typeface="Arial" panose="020B0604020202020204" pitchFamily="34" charset="0"/>
                <a:cs typeface="Arial" panose="020B0604020202020204" pitchFamily="34" charset="0"/>
              </a:rPr>
              <a:t>Grouped categories</a:t>
            </a:r>
            <a:endParaRPr lang="en-US" sz="1500" dirty="0">
              <a:latin typeface="Arial" panose="020B0604020202020204" pitchFamily="34" charset="0"/>
              <a:cs typeface="Arial" panose="020B0604020202020204" pitchFamily="34" charset="0"/>
            </a:endParaRPr>
          </a:p>
        </p:txBody>
      </p:sp>
      <p:sp>
        <p:nvSpPr>
          <p:cNvPr id="100" name="Text 12">
            <a:extLst>
              <a:ext uri="{FF2B5EF4-FFF2-40B4-BE49-F238E27FC236}">
                <a16:creationId xmlns:a16="http://schemas.microsoft.com/office/drawing/2014/main" id="{FF6990AF-961C-F8C6-6F63-DEB9D2FD4AED}"/>
              </a:ext>
            </a:extLst>
          </p:cNvPr>
          <p:cNvSpPr/>
          <p:nvPr/>
        </p:nvSpPr>
        <p:spPr>
          <a:xfrm>
            <a:off x="4617720" y="2527808"/>
            <a:ext cx="2880360" cy="685800"/>
          </a:xfrm>
          <a:prstGeom prst="rect">
            <a:avLst/>
          </a:prstGeom>
          <a:noFill/>
          <a:ln/>
        </p:spPr>
        <p:txBody>
          <a:bodyPr wrap="square" lIns="0" tIns="0" rIns="0" bIns="0" rtlCol="0" anchor="ctr">
            <a:normAutofit fontScale="92500" lnSpcReduction="20000"/>
          </a:bodyPr>
          <a:lstStyle/>
          <a:p>
            <a:pPr marL="0" indent="0">
              <a:buNone/>
            </a:pPr>
            <a:r>
              <a:rPr lang="en-US" sz="1400" dirty="0">
                <a:solidFill>
                  <a:srgbClr val="17324D"/>
                </a:solidFill>
                <a:latin typeface="Arial" panose="020B0604020202020204" pitchFamily="34" charset="0"/>
                <a:cs typeface="Arial" panose="020B0604020202020204" pitchFamily="34" charset="0"/>
              </a:rPr>
              <a:t>Collapsing age, ‘which of the following best describes you?’ and sexual orientation improves stability but hides variation within groups.</a:t>
            </a:r>
            <a:endParaRPr lang="en-US" sz="1400" dirty="0">
              <a:latin typeface="Arial" panose="020B0604020202020204" pitchFamily="34" charset="0"/>
              <a:cs typeface="Arial" panose="020B0604020202020204" pitchFamily="34" charset="0"/>
            </a:endParaRPr>
          </a:p>
        </p:txBody>
      </p:sp>
      <p:sp>
        <p:nvSpPr>
          <p:cNvPr id="102" name="Shape 13">
            <a:extLst>
              <a:ext uri="{FF2B5EF4-FFF2-40B4-BE49-F238E27FC236}">
                <a16:creationId xmlns:a16="http://schemas.microsoft.com/office/drawing/2014/main" id="{CA17E240-342B-09A7-69BE-9E4D8409D126}"/>
              </a:ext>
            </a:extLst>
          </p:cNvPr>
          <p:cNvSpPr/>
          <p:nvPr/>
        </p:nvSpPr>
        <p:spPr>
          <a:xfrm>
            <a:off x="8138160" y="1704848"/>
            <a:ext cx="3520440" cy="1874520"/>
          </a:xfrm>
          <a:prstGeom prst="roundRect">
            <a:avLst/>
          </a:prstGeom>
          <a:solidFill>
            <a:srgbClr val="F2F6F8"/>
          </a:solidFill>
          <a:ln w="12700">
            <a:solidFill>
              <a:srgbClr val="D5E0E6"/>
            </a:solidFill>
            <a:prstDash val="solid"/>
          </a:ln>
          <a:effectLst>
            <a:outerShdw blurRad="12700" dist="2540" dir="2700000" algn="bl" rotWithShape="0">
              <a:srgbClr val="000000">
                <a:alpha val="7000"/>
              </a:srgbClr>
            </a:outerShdw>
          </a:effectLst>
        </p:spPr>
        <p:txBody>
          <a:bodyPr/>
          <a:lstStyle/>
          <a:p>
            <a:endParaRPr lang="en-GB" dirty="0">
              <a:latin typeface="Arial" panose="020B0604020202020204" pitchFamily="34" charset="0"/>
              <a:cs typeface="Arial" panose="020B0604020202020204" pitchFamily="34" charset="0"/>
            </a:endParaRPr>
          </a:p>
        </p:txBody>
      </p:sp>
      <p:sp>
        <p:nvSpPr>
          <p:cNvPr id="104" name="Shape 14">
            <a:extLst>
              <a:ext uri="{FF2B5EF4-FFF2-40B4-BE49-F238E27FC236}">
                <a16:creationId xmlns:a16="http://schemas.microsoft.com/office/drawing/2014/main" id="{492C50B7-D5A5-C232-3D79-71C135D3F698}"/>
              </a:ext>
            </a:extLst>
          </p:cNvPr>
          <p:cNvSpPr/>
          <p:nvPr/>
        </p:nvSpPr>
        <p:spPr>
          <a:xfrm>
            <a:off x="8394192" y="1979168"/>
            <a:ext cx="384048" cy="384048"/>
          </a:xfrm>
          <a:prstGeom prst="ellipse">
            <a:avLst/>
          </a:prstGeom>
          <a:solidFill>
            <a:srgbClr val="FFB81C"/>
          </a:solidFill>
          <a:ln w="1270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06" name="Text 15">
            <a:extLst>
              <a:ext uri="{FF2B5EF4-FFF2-40B4-BE49-F238E27FC236}">
                <a16:creationId xmlns:a16="http://schemas.microsoft.com/office/drawing/2014/main" id="{0AD34C71-3A3C-DEB9-DDCB-A3F65D7F2557}"/>
              </a:ext>
            </a:extLst>
          </p:cNvPr>
          <p:cNvSpPr/>
          <p:nvPr/>
        </p:nvSpPr>
        <p:spPr>
          <a:xfrm>
            <a:off x="8394192" y="2061464"/>
            <a:ext cx="384048" cy="146304"/>
          </a:xfrm>
          <a:prstGeom prst="rect">
            <a:avLst/>
          </a:prstGeom>
          <a:noFill/>
          <a:ln/>
        </p:spPr>
        <p:txBody>
          <a:bodyPr wrap="square" lIns="0" tIns="0" rIns="0" bIns="0" rtlCol="0" anchor="ctr"/>
          <a:lstStyle/>
          <a:p>
            <a:pPr marL="0" indent="0" algn="ctr">
              <a:buNone/>
            </a:pPr>
            <a:r>
              <a:rPr lang="en-US" sz="1200" b="1" dirty="0">
                <a:solidFill>
                  <a:srgbClr val="17324D"/>
                </a:solidFill>
                <a:latin typeface="Arial" panose="020B0604020202020204" pitchFamily="34" charset="0"/>
                <a:cs typeface="Arial" panose="020B0604020202020204" pitchFamily="34" charset="0"/>
              </a:rPr>
              <a:t>!</a:t>
            </a:r>
            <a:endParaRPr lang="en-US" sz="1200" dirty="0">
              <a:latin typeface="Arial" panose="020B0604020202020204" pitchFamily="34" charset="0"/>
              <a:cs typeface="Arial" panose="020B0604020202020204" pitchFamily="34" charset="0"/>
            </a:endParaRPr>
          </a:p>
        </p:txBody>
      </p:sp>
      <p:sp>
        <p:nvSpPr>
          <p:cNvPr id="108" name="Text 16">
            <a:extLst>
              <a:ext uri="{FF2B5EF4-FFF2-40B4-BE49-F238E27FC236}">
                <a16:creationId xmlns:a16="http://schemas.microsoft.com/office/drawing/2014/main" id="{A8EC06B4-F3A8-A737-C32E-CAB986C2C353}"/>
              </a:ext>
            </a:extLst>
          </p:cNvPr>
          <p:cNvSpPr/>
          <p:nvPr/>
        </p:nvSpPr>
        <p:spPr>
          <a:xfrm>
            <a:off x="8961120" y="1979168"/>
            <a:ext cx="2331720" cy="256032"/>
          </a:xfrm>
          <a:prstGeom prst="rect">
            <a:avLst/>
          </a:prstGeom>
          <a:noFill/>
          <a:ln/>
        </p:spPr>
        <p:txBody>
          <a:bodyPr wrap="square" lIns="0" tIns="0" rIns="0" bIns="0" rtlCol="0" anchor="ctr"/>
          <a:lstStyle/>
          <a:p>
            <a:r>
              <a:rPr lang="en-US" sz="1500" b="1" dirty="0">
                <a:solidFill>
                  <a:srgbClr val="005EB8"/>
                </a:solidFill>
                <a:latin typeface="Arial" panose="020B0604020202020204" pitchFamily="34" charset="0"/>
                <a:cs typeface="Arial" panose="020B0604020202020204" pitchFamily="34" charset="0"/>
              </a:rPr>
              <a:t>Model scope</a:t>
            </a:r>
            <a:endParaRPr lang="en-US" sz="1500" dirty="0">
              <a:latin typeface="Arial" panose="020B0604020202020204" pitchFamily="34" charset="0"/>
              <a:cs typeface="Arial" panose="020B0604020202020204" pitchFamily="34" charset="0"/>
            </a:endParaRPr>
          </a:p>
        </p:txBody>
      </p:sp>
      <p:sp>
        <p:nvSpPr>
          <p:cNvPr id="110" name="Text 17">
            <a:extLst>
              <a:ext uri="{FF2B5EF4-FFF2-40B4-BE49-F238E27FC236}">
                <a16:creationId xmlns:a16="http://schemas.microsoft.com/office/drawing/2014/main" id="{F067CC81-ADA7-694A-3135-CD66E9747838}"/>
              </a:ext>
            </a:extLst>
          </p:cNvPr>
          <p:cNvSpPr/>
          <p:nvPr/>
        </p:nvSpPr>
        <p:spPr>
          <a:xfrm>
            <a:off x="8458200" y="2527808"/>
            <a:ext cx="2880360" cy="685800"/>
          </a:xfrm>
          <a:prstGeom prst="rect">
            <a:avLst/>
          </a:prstGeom>
          <a:noFill/>
          <a:ln/>
        </p:spPr>
        <p:txBody>
          <a:bodyPr wrap="square" lIns="0" tIns="0" rIns="0" bIns="0" rtlCol="0" anchor="ctr">
            <a:normAutofit/>
          </a:bodyPr>
          <a:lstStyle/>
          <a:p>
            <a:r>
              <a:rPr lang="en-US" sz="1300" dirty="0">
                <a:solidFill>
                  <a:srgbClr val="17324D"/>
                </a:solidFill>
                <a:latin typeface="Arial" panose="020B0604020202020204" pitchFamily="34" charset="0"/>
                <a:cs typeface="Arial" panose="020B0604020202020204" pitchFamily="34" charset="0"/>
              </a:rPr>
              <a:t>The analysis simplifies non-linearity and does not capture every feature of care or pathway.</a:t>
            </a:r>
            <a:endParaRPr lang="en-US" sz="1300" dirty="0">
              <a:latin typeface="Arial" panose="020B0604020202020204" pitchFamily="34" charset="0"/>
              <a:cs typeface="Arial" panose="020B0604020202020204" pitchFamily="34" charset="0"/>
            </a:endParaRPr>
          </a:p>
        </p:txBody>
      </p:sp>
      <p:sp>
        <p:nvSpPr>
          <p:cNvPr id="122" name="Shape 23">
            <a:extLst>
              <a:ext uri="{FF2B5EF4-FFF2-40B4-BE49-F238E27FC236}">
                <a16:creationId xmlns:a16="http://schemas.microsoft.com/office/drawing/2014/main" id="{7C9ADACF-7BB0-FD12-26EB-5D657B24FB82}"/>
              </a:ext>
            </a:extLst>
          </p:cNvPr>
          <p:cNvSpPr/>
          <p:nvPr/>
        </p:nvSpPr>
        <p:spPr>
          <a:xfrm>
            <a:off x="2293621" y="4040498"/>
            <a:ext cx="3520440" cy="1874520"/>
          </a:xfrm>
          <a:prstGeom prst="roundRect">
            <a:avLst/>
          </a:prstGeom>
          <a:solidFill>
            <a:srgbClr val="F2F6F8"/>
          </a:solidFill>
          <a:ln w="12700">
            <a:solidFill>
              <a:srgbClr val="D5E0E6"/>
            </a:solidFill>
            <a:prstDash val="solid"/>
          </a:ln>
          <a:effectLst>
            <a:outerShdw blurRad="12700" dist="2540" dir="2700000" algn="bl" rotWithShape="0">
              <a:srgbClr val="000000">
                <a:alpha val="7000"/>
              </a:srgbClr>
            </a:outerShdw>
          </a:effectLst>
        </p:spPr>
        <p:txBody>
          <a:bodyPr/>
          <a:lstStyle/>
          <a:p>
            <a:endParaRPr lang="en-GB" dirty="0">
              <a:latin typeface="Arial" panose="020B0604020202020204" pitchFamily="34" charset="0"/>
              <a:cs typeface="Arial" panose="020B0604020202020204" pitchFamily="34" charset="0"/>
            </a:endParaRPr>
          </a:p>
        </p:txBody>
      </p:sp>
      <p:sp>
        <p:nvSpPr>
          <p:cNvPr id="124" name="Shape 24">
            <a:extLst>
              <a:ext uri="{FF2B5EF4-FFF2-40B4-BE49-F238E27FC236}">
                <a16:creationId xmlns:a16="http://schemas.microsoft.com/office/drawing/2014/main" id="{CB321A57-69AA-2DB1-E301-3DBDD838F761}"/>
              </a:ext>
            </a:extLst>
          </p:cNvPr>
          <p:cNvSpPr/>
          <p:nvPr/>
        </p:nvSpPr>
        <p:spPr>
          <a:xfrm>
            <a:off x="2549653" y="4314818"/>
            <a:ext cx="384048" cy="384048"/>
          </a:xfrm>
          <a:prstGeom prst="ellipse">
            <a:avLst/>
          </a:prstGeom>
          <a:solidFill>
            <a:srgbClr val="FFB81C"/>
          </a:solidFill>
          <a:ln w="1270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6" name="Text 25">
            <a:extLst>
              <a:ext uri="{FF2B5EF4-FFF2-40B4-BE49-F238E27FC236}">
                <a16:creationId xmlns:a16="http://schemas.microsoft.com/office/drawing/2014/main" id="{13DBE8A6-DB19-E822-2B95-29391562D4CE}"/>
              </a:ext>
            </a:extLst>
          </p:cNvPr>
          <p:cNvSpPr/>
          <p:nvPr/>
        </p:nvSpPr>
        <p:spPr>
          <a:xfrm>
            <a:off x="2549653" y="4397114"/>
            <a:ext cx="384048" cy="146304"/>
          </a:xfrm>
          <a:prstGeom prst="rect">
            <a:avLst/>
          </a:prstGeom>
          <a:noFill/>
          <a:ln/>
        </p:spPr>
        <p:txBody>
          <a:bodyPr wrap="square" lIns="0" tIns="0" rIns="0" bIns="0" rtlCol="0" anchor="ctr"/>
          <a:lstStyle/>
          <a:p>
            <a:pPr marL="0" indent="0" algn="ctr">
              <a:buNone/>
            </a:pPr>
            <a:r>
              <a:rPr lang="en-US" sz="1200" b="1" dirty="0">
                <a:solidFill>
                  <a:srgbClr val="17324D"/>
                </a:solidFill>
                <a:latin typeface="Arial" panose="020B0604020202020204" pitchFamily="34" charset="0"/>
                <a:cs typeface="Arial" panose="020B0604020202020204" pitchFamily="34" charset="0"/>
              </a:rPr>
              <a:t>!</a:t>
            </a:r>
            <a:endParaRPr lang="en-US" sz="1200" dirty="0">
              <a:latin typeface="Arial" panose="020B0604020202020204" pitchFamily="34" charset="0"/>
              <a:cs typeface="Arial" panose="020B0604020202020204" pitchFamily="34" charset="0"/>
            </a:endParaRPr>
          </a:p>
        </p:txBody>
      </p:sp>
      <p:sp>
        <p:nvSpPr>
          <p:cNvPr id="128" name="Text 26">
            <a:extLst>
              <a:ext uri="{FF2B5EF4-FFF2-40B4-BE49-F238E27FC236}">
                <a16:creationId xmlns:a16="http://schemas.microsoft.com/office/drawing/2014/main" id="{92BDE9A4-3911-0B2B-4F32-0E00127A966B}"/>
              </a:ext>
            </a:extLst>
          </p:cNvPr>
          <p:cNvSpPr/>
          <p:nvPr/>
        </p:nvSpPr>
        <p:spPr>
          <a:xfrm>
            <a:off x="3116581" y="4314818"/>
            <a:ext cx="2331720" cy="256032"/>
          </a:xfrm>
          <a:prstGeom prst="rect">
            <a:avLst/>
          </a:prstGeom>
          <a:noFill/>
          <a:ln/>
        </p:spPr>
        <p:txBody>
          <a:bodyPr wrap="square" lIns="0" tIns="0" rIns="0" bIns="0" rtlCol="0" anchor="ctr"/>
          <a:lstStyle/>
          <a:p>
            <a:pPr marL="0" indent="0">
              <a:buNone/>
            </a:pPr>
            <a:r>
              <a:rPr lang="en-US" sz="1500" b="1" dirty="0">
                <a:solidFill>
                  <a:srgbClr val="005EB8"/>
                </a:solidFill>
                <a:latin typeface="Arial" panose="020B0604020202020204" pitchFamily="34" charset="0"/>
                <a:cs typeface="Arial" panose="020B0604020202020204" pitchFamily="34" charset="0"/>
              </a:rPr>
              <a:t>Raw vs adjusted</a:t>
            </a:r>
            <a:endParaRPr lang="en-US" sz="1500" dirty="0">
              <a:latin typeface="Arial" panose="020B0604020202020204" pitchFamily="34" charset="0"/>
              <a:cs typeface="Arial" panose="020B0604020202020204" pitchFamily="34" charset="0"/>
            </a:endParaRPr>
          </a:p>
        </p:txBody>
      </p:sp>
      <p:sp>
        <p:nvSpPr>
          <p:cNvPr id="130" name="Text 27">
            <a:extLst>
              <a:ext uri="{FF2B5EF4-FFF2-40B4-BE49-F238E27FC236}">
                <a16:creationId xmlns:a16="http://schemas.microsoft.com/office/drawing/2014/main" id="{85AADA4D-518A-E313-AF4C-0CDDA8CA6173}"/>
              </a:ext>
            </a:extLst>
          </p:cNvPr>
          <p:cNvSpPr/>
          <p:nvPr/>
        </p:nvSpPr>
        <p:spPr>
          <a:xfrm>
            <a:off x="2613661" y="4863458"/>
            <a:ext cx="2880360" cy="685800"/>
          </a:xfrm>
          <a:prstGeom prst="rect">
            <a:avLst/>
          </a:prstGeom>
          <a:noFill/>
          <a:ln/>
        </p:spPr>
        <p:txBody>
          <a:bodyPr wrap="square" lIns="0" tIns="0" rIns="0" bIns="0" rtlCol="0" anchor="ctr">
            <a:normAutofit/>
          </a:bodyPr>
          <a:lstStyle/>
          <a:p>
            <a:pPr marL="0" indent="0">
              <a:buNone/>
            </a:pPr>
            <a:r>
              <a:rPr lang="en-US" sz="1300" dirty="0">
                <a:solidFill>
                  <a:srgbClr val="17324D"/>
                </a:solidFill>
                <a:latin typeface="Arial" panose="020B0604020202020204" pitchFamily="34" charset="0"/>
                <a:cs typeface="Arial" panose="020B0604020202020204" pitchFamily="34" charset="0"/>
              </a:rPr>
              <a:t>Unadjusted and adjusted findings answer different questions and should not be combined.</a:t>
            </a:r>
            <a:endParaRPr lang="en-US" sz="1300" dirty="0">
              <a:latin typeface="Arial" panose="020B0604020202020204" pitchFamily="34" charset="0"/>
              <a:cs typeface="Arial" panose="020B0604020202020204" pitchFamily="34" charset="0"/>
            </a:endParaRPr>
          </a:p>
        </p:txBody>
      </p:sp>
      <p:sp>
        <p:nvSpPr>
          <p:cNvPr id="132" name="Shape 28">
            <a:extLst>
              <a:ext uri="{FF2B5EF4-FFF2-40B4-BE49-F238E27FC236}">
                <a16:creationId xmlns:a16="http://schemas.microsoft.com/office/drawing/2014/main" id="{8F964E83-A848-7A12-F017-A91BF4629749}"/>
              </a:ext>
            </a:extLst>
          </p:cNvPr>
          <p:cNvSpPr/>
          <p:nvPr/>
        </p:nvSpPr>
        <p:spPr>
          <a:xfrm>
            <a:off x="6377940" y="4040498"/>
            <a:ext cx="3520440" cy="1874520"/>
          </a:xfrm>
          <a:prstGeom prst="roundRect">
            <a:avLst/>
          </a:prstGeom>
          <a:solidFill>
            <a:srgbClr val="F2F6F8"/>
          </a:solidFill>
          <a:ln w="12700">
            <a:solidFill>
              <a:srgbClr val="D5E0E6"/>
            </a:solidFill>
            <a:prstDash val="solid"/>
          </a:ln>
          <a:effectLst>
            <a:outerShdw blurRad="12700" dist="2540" dir="2700000" algn="bl" rotWithShape="0">
              <a:srgbClr val="000000">
                <a:alpha val="7000"/>
              </a:srgbClr>
            </a:outerShdw>
          </a:effectLst>
        </p:spPr>
        <p:txBody>
          <a:bodyPr/>
          <a:lstStyle/>
          <a:p>
            <a:endParaRPr lang="en-GB" dirty="0">
              <a:latin typeface="Arial" panose="020B0604020202020204" pitchFamily="34" charset="0"/>
              <a:cs typeface="Arial" panose="020B0604020202020204" pitchFamily="34" charset="0"/>
            </a:endParaRPr>
          </a:p>
        </p:txBody>
      </p:sp>
      <p:sp>
        <p:nvSpPr>
          <p:cNvPr id="134" name="Shape 29">
            <a:extLst>
              <a:ext uri="{FF2B5EF4-FFF2-40B4-BE49-F238E27FC236}">
                <a16:creationId xmlns:a16="http://schemas.microsoft.com/office/drawing/2014/main" id="{81674A49-840F-78A4-84BE-14736FFEB205}"/>
              </a:ext>
            </a:extLst>
          </p:cNvPr>
          <p:cNvSpPr/>
          <p:nvPr/>
        </p:nvSpPr>
        <p:spPr>
          <a:xfrm>
            <a:off x="6633972" y="4314818"/>
            <a:ext cx="384048" cy="384048"/>
          </a:xfrm>
          <a:prstGeom prst="ellipse">
            <a:avLst/>
          </a:prstGeom>
          <a:solidFill>
            <a:srgbClr val="FFB81C"/>
          </a:solidFill>
          <a:ln w="1270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6" name="Text 30">
            <a:extLst>
              <a:ext uri="{FF2B5EF4-FFF2-40B4-BE49-F238E27FC236}">
                <a16:creationId xmlns:a16="http://schemas.microsoft.com/office/drawing/2014/main" id="{886A6F8F-FBCF-6AD3-504A-7BF8FC548512}"/>
              </a:ext>
            </a:extLst>
          </p:cNvPr>
          <p:cNvSpPr/>
          <p:nvPr/>
        </p:nvSpPr>
        <p:spPr>
          <a:xfrm>
            <a:off x="6624828" y="4402903"/>
            <a:ext cx="384048" cy="146304"/>
          </a:xfrm>
          <a:prstGeom prst="rect">
            <a:avLst/>
          </a:prstGeom>
          <a:noFill/>
          <a:ln/>
        </p:spPr>
        <p:txBody>
          <a:bodyPr wrap="square" lIns="0" tIns="0" rIns="0" bIns="0" rtlCol="0" anchor="ctr"/>
          <a:lstStyle/>
          <a:p>
            <a:pPr marL="0" indent="0" algn="ctr">
              <a:buNone/>
            </a:pPr>
            <a:r>
              <a:rPr lang="en-US" sz="1200" b="1" dirty="0">
                <a:solidFill>
                  <a:srgbClr val="17324D"/>
                </a:solidFill>
                <a:latin typeface="Arial" panose="020B0604020202020204" pitchFamily="34" charset="0"/>
                <a:cs typeface="Arial" panose="020B0604020202020204" pitchFamily="34" charset="0"/>
              </a:rPr>
              <a:t>!</a:t>
            </a:r>
            <a:endParaRPr lang="en-US" sz="1200" dirty="0">
              <a:latin typeface="Arial" panose="020B0604020202020204" pitchFamily="34" charset="0"/>
              <a:cs typeface="Arial" panose="020B0604020202020204" pitchFamily="34" charset="0"/>
            </a:endParaRPr>
          </a:p>
        </p:txBody>
      </p:sp>
      <p:sp>
        <p:nvSpPr>
          <p:cNvPr id="138" name="Text 31">
            <a:extLst>
              <a:ext uri="{FF2B5EF4-FFF2-40B4-BE49-F238E27FC236}">
                <a16:creationId xmlns:a16="http://schemas.microsoft.com/office/drawing/2014/main" id="{17F873FB-76A1-4177-8986-91020F9706ED}"/>
              </a:ext>
            </a:extLst>
          </p:cNvPr>
          <p:cNvSpPr/>
          <p:nvPr/>
        </p:nvSpPr>
        <p:spPr>
          <a:xfrm>
            <a:off x="7200900" y="4314818"/>
            <a:ext cx="2331720" cy="256032"/>
          </a:xfrm>
          <a:prstGeom prst="rect">
            <a:avLst/>
          </a:prstGeom>
          <a:noFill/>
          <a:ln/>
        </p:spPr>
        <p:txBody>
          <a:bodyPr wrap="square" lIns="0" tIns="0" rIns="0" bIns="0" rtlCol="0" anchor="ctr"/>
          <a:lstStyle/>
          <a:p>
            <a:pPr marL="0" indent="0">
              <a:buNone/>
            </a:pPr>
            <a:r>
              <a:rPr lang="en-US" sz="1500" b="1" dirty="0">
                <a:solidFill>
                  <a:srgbClr val="005EB8"/>
                </a:solidFill>
                <a:latin typeface="Arial" panose="020B0604020202020204" pitchFamily="34" charset="0"/>
                <a:cs typeface="Arial" panose="020B0604020202020204" pitchFamily="34" charset="0"/>
              </a:rPr>
              <a:t>Group patterns</a:t>
            </a:r>
            <a:endParaRPr lang="en-US" sz="1500" dirty="0">
              <a:latin typeface="Arial" panose="020B0604020202020204" pitchFamily="34" charset="0"/>
              <a:cs typeface="Arial" panose="020B0604020202020204" pitchFamily="34" charset="0"/>
            </a:endParaRPr>
          </a:p>
        </p:txBody>
      </p:sp>
      <p:sp>
        <p:nvSpPr>
          <p:cNvPr id="140" name="Text 32">
            <a:extLst>
              <a:ext uri="{FF2B5EF4-FFF2-40B4-BE49-F238E27FC236}">
                <a16:creationId xmlns:a16="http://schemas.microsoft.com/office/drawing/2014/main" id="{707E5063-F59D-1406-E83C-5F2A083BE97C}"/>
              </a:ext>
            </a:extLst>
          </p:cNvPr>
          <p:cNvSpPr/>
          <p:nvPr/>
        </p:nvSpPr>
        <p:spPr>
          <a:xfrm>
            <a:off x="6642224" y="4863458"/>
            <a:ext cx="3038335" cy="685800"/>
          </a:xfrm>
          <a:prstGeom prst="rect">
            <a:avLst/>
          </a:prstGeom>
          <a:noFill/>
          <a:ln/>
        </p:spPr>
        <p:txBody>
          <a:bodyPr wrap="square" lIns="0" tIns="0" rIns="0" bIns="0" rtlCol="0" anchor="ctr">
            <a:normAutofit/>
          </a:bodyPr>
          <a:lstStyle/>
          <a:p>
            <a:pPr marL="0" indent="0">
              <a:buNone/>
            </a:pPr>
            <a:r>
              <a:rPr lang="en-US" sz="1300" dirty="0">
                <a:solidFill>
                  <a:srgbClr val="17324D"/>
                </a:solidFill>
                <a:latin typeface="Arial" panose="020B0604020202020204" pitchFamily="34" charset="0"/>
                <a:cs typeface="Arial" panose="020B0604020202020204" pitchFamily="34" charset="0"/>
              </a:rPr>
              <a:t>Only 1–2% of individual variation is explained, so results should not predict individual experience.</a:t>
            </a:r>
            <a:endParaRPr lang="en-US" sz="1300" dirty="0">
              <a:latin typeface="Arial" panose="020B0604020202020204" pitchFamily="34" charset="0"/>
              <a:cs typeface="Arial" panose="020B0604020202020204" pitchFamily="34" charset="0"/>
            </a:endParaRPr>
          </a:p>
        </p:txBody>
      </p:sp>
      <p:sp>
        <p:nvSpPr>
          <p:cNvPr id="144" name="Shape 27">
            <a:extLst>
              <a:ext uri="{FF2B5EF4-FFF2-40B4-BE49-F238E27FC236}">
                <a16:creationId xmlns:a16="http://schemas.microsoft.com/office/drawing/2014/main" id="{AA760F0B-3B01-0224-1DB3-6235E01465C0}"/>
              </a:ext>
            </a:extLst>
          </p:cNvPr>
          <p:cNvSpPr/>
          <p:nvPr/>
        </p:nvSpPr>
        <p:spPr>
          <a:xfrm>
            <a:off x="2293620" y="6163123"/>
            <a:ext cx="7604759" cy="228600"/>
          </a:xfrm>
          <a:prstGeom prst="rect">
            <a:avLst/>
          </a:prstGeom>
          <a:solidFill>
            <a:srgbClr val="003087"/>
          </a:solidFill>
          <a:ln w="12700">
            <a:solidFill>
              <a:srgbClr val="003087"/>
            </a:solidFill>
            <a:prstDash val="solid"/>
          </a:ln>
        </p:spPr>
        <p:txBody>
          <a:bodyPr/>
          <a:lstStyle/>
          <a:p>
            <a:endParaRPr lang="en-GB" dirty="0"/>
          </a:p>
        </p:txBody>
      </p:sp>
      <p:sp>
        <p:nvSpPr>
          <p:cNvPr id="146" name="Text 28">
            <a:extLst>
              <a:ext uri="{FF2B5EF4-FFF2-40B4-BE49-F238E27FC236}">
                <a16:creationId xmlns:a16="http://schemas.microsoft.com/office/drawing/2014/main" id="{495ACCAC-C3A2-D1A3-BA62-BC9CCF16B2D6}"/>
              </a:ext>
            </a:extLst>
          </p:cNvPr>
          <p:cNvSpPr/>
          <p:nvPr/>
        </p:nvSpPr>
        <p:spPr>
          <a:xfrm>
            <a:off x="609599" y="6131119"/>
            <a:ext cx="10794521" cy="292608"/>
          </a:xfrm>
          <a:prstGeom prst="rect">
            <a:avLst/>
          </a:prstGeom>
          <a:noFill/>
          <a:ln/>
        </p:spPr>
        <p:txBody>
          <a:bodyPr wrap="square" lIns="0" tIns="0" rIns="0" bIns="0" rtlCol="0" anchor="ctr"/>
          <a:lstStyle/>
          <a:p>
            <a:pPr marL="0" indent="0" algn="ctr">
              <a:buNone/>
            </a:pPr>
            <a:r>
              <a:rPr lang="en-US" sz="1100" b="1" i="1" dirty="0">
                <a:solidFill>
                  <a:srgbClr val="FFFFFF"/>
                </a:solidFill>
                <a:latin typeface="Arial" pitchFamily="34" charset="0"/>
                <a:ea typeface="Arial" pitchFamily="34" charset="-122"/>
                <a:cs typeface="Arial" pitchFamily="34" charset="-120"/>
              </a:rPr>
              <a:t>Further methodological information and data tables are available on request.</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BAF1E25-CF89-DC0C-C90F-57A9B5FF0F8B}"/>
            </a:ext>
          </a:extLst>
        </p:cNvPr>
        <p:cNvGrpSpPr/>
        <p:nvPr/>
      </p:nvGrpSpPr>
      <p:grpSpPr>
        <a:xfrm>
          <a:off x="0" y="0"/>
          <a:ext cx="0" cy="0"/>
          <a:chOff x="0" y="0"/>
          <a:chExt cx="0" cy="0"/>
        </a:xfrm>
      </p:grpSpPr>
      <p:sp>
        <p:nvSpPr>
          <p:cNvPr id="5" name="Text 3">
            <a:extLst>
              <a:ext uri="{FF2B5EF4-FFF2-40B4-BE49-F238E27FC236}">
                <a16:creationId xmlns:a16="http://schemas.microsoft.com/office/drawing/2014/main" id="{9A5E70F0-A5E7-C5DC-C7BE-914432E7BA8A}"/>
              </a:ext>
            </a:extLst>
          </p:cNvPr>
          <p:cNvSpPr txBox="1"/>
          <p:nvPr/>
        </p:nvSpPr>
        <p:spPr>
          <a:xfrm>
            <a:off x="487680" y="391190"/>
            <a:ext cx="10652760" cy="566928"/>
          </a:xfrm>
          <a:prstGeom prst="rect">
            <a:avLst/>
          </a:prstGeom>
          <a:noFill/>
          <a:ln/>
        </p:spPr>
        <p:txBody>
          <a:bodyPr wrap="square" lIns="0" tIns="0" rIns="0" bIns="0" rtlCol="0" anchor="ctr"/>
          <a:lstStyle/>
          <a:p>
            <a:pPr marL="0" indent="0">
              <a:buNone/>
            </a:pPr>
            <a:r>
              <a:rPr lang="en-US" sz="2600" b="1" dirty="0">
                <a:solidFill>
                  <a:srgbClr val="005EB8"/>
                </a:solidFill>
                <a:latin typeface="Arial" pitchFamily="34" charset="0"/>
                <a:ea typeface="Arial" pitchFamily="34" charset="-122"/>
                <a:cs typeface="Arial" pitchFamily="34" charset="-120"/>
              </a:rPr>
              <a:t>Technical appendix 1A</a:t>
            </a:r>
            <a:endParaRPr lang="en-US" sz="2600" dirty="0"/>
          </a:p>
        </p:txBody>
      </p:sp>
      <p:sp>
        <p:nvSpPr>
          <p:cNvPr id="26" name="Text 24">
            <a:extLst>
              <a:ext uri="{FF2B5EF4-FFF2-40B4-BE49-F238E27FC236}">
                <a16:creationId xmlns:a16="http://schemas.microsoft.com/office/drawing/2014/main" id="{36103F7C-BAA4-429E-85A5-8A1733E3159E}"/>
              </a:ext>
            </a:extLst>
          </p:cNvPr>
          <p:cNvSpPr txBox="1"/>
          <p:nvPr/>
        </p:nvSpPr>
        <p:spPr>
          <a:xfrm>
            <a:off x="346657" y="6479270"/>
            <a:ext cx="8229600" cy="256032"/>
          </a:xfrm>
          <a:prstGeom prst="rect">
            <a:avLst/>
          </a:prstGeom>
          <a:noFill/>
          <a:ln/>
        </p:spPr>
        <p:txBody>
          <a:bodyPr wrap="square" lIns="0" tIns="0" rIns="0" bIns="0" rtlCol="0" anchor="ctr"/>
          <a:lstStyle/>
          <a:p>
            <a:pPr marL="0" indent="0">
              <a:buNone/>
            </a:pPr>
            <a:r>
              <a:rPr lang="en-US" sz="900" dirty="0">
                <a:solidFill>
                  <a:srgbClr val="4C6272"/>
                </a:solidFill>
                <a:latin typeface="Arial" pitchFamily="34" charset="0"/>
                <a:ea typeface="Arial" pitchFamily="34" charset="-122"/>
                <a:cs typeface="Arial" pitchFamily="34" charset="-120"/>
              </a:rPr>
              <a:t>NCPES 2025 Inequalities Analysis</a:t>
            </a:r>
            <a:endParaRPr lang="en-US" sz="900" dirty="0"/>
          </a:p>
        </p:txBody>
      </p:sp>
      <p:sp>
        <p:nvSpPr>
          <p:cNvPr id="376" name="Text 4">
            <a:extLst>
              <a:ext uri="{FF2B5EF4-FFF2-40B4-BE49-F238E27FC236}">
                <a16:creationId xmlns:a16="http://schemas.microsoft.com/office/drawing/2014/main" id="{E24EA305-813F-6D8A-71F0-D3F0DA6135DF}"/>
              </a:ext>
            </a:extLst>
          </p:cNvPr>
          <p:cNvSpPr txBox="1"/>
          <p:nvPr/>
        </p:nvSpPr>
        <p:spPr>
          <a:xfrm>
            <a:off x="487680" y="896112"/>
            <a:ext cx="11247120" cy="310896"/>
          </a:xfrm>
          <a:prstGeom prst="rect">
            <a:avLst/>
          </a:prstGeom>
          <a:noFill/>
          <a:ln/>
        </p:spPr>
        <p:txBody>
          <a:bodyPr wrap="square" lIns="0" tIns="0" rIns="0" bIns="0" rtlCol="0" anchor="ctr"/>
          <a:lstStyle/>
          <a:p>
            <a:r>
              <a:rPr lang="en-US" sz="1300" i="1" dirty="0">
                <a:solidFill>
                  <a:srgbClr val="4C6272"/>
                </a:solidFill>
                <a:latin typeface="Arial" panose="020B0604020202020204" pitchFamily="34" charset="0"/>
                <a:ea typeface="Arial" pitchFamily="34" charset="-122"/>
                <a:cs typeface="Arial" panose="020B0604020202020204" pitchFamily="34" charset="0"/>
              </a:rPr>
              <a:t>Full forest plot from multivariate analysis; 2025 data only; bars show 95% confidence intervals</a:t>
            </a:r>
            <a:endParaRPr lang="en-US" sz="1300" dirty="0">
              <a:latin typeface="Arial" panose="020B0604020202020204" pitchFamily="34" charset="0"/>
              <a:cs typeface="Arial" panose="020B0604020202020204" pitchFamily="34" charset="0"/>
            </a:endParaRPr>
          </a:p>
        </p:txBody>
      </p:sp>
      <p:sp>
        <p:nvSpPr>
          <p:cNvPr id="378" name="Text 23">
            <a:extLst>
              <a:ext uri="{FF2B5EF4-FFF2-40B4-BE49-F238E27FC236}">
                <a16:creationId xmlns:a16="http://schemas.microsoft.com/office/drawing/2014/main" id="{0BB2E87B-1082-2AE1-0769-F460C1F5F580}"/>
              </a:ext>
            </a:extLst>
          </p:cNvPr>
          <p:cNvSpPr txBox="1"/>
          <p:nvPr/>
        </p:nvSpPr>
        <p:spPr>
          <a:xfrm>
            <a:off x="10332720" y="6473952"/>
            <a:ext cx="1371600" cy="256032"/>
          </a:xfrm>
          <a:prstGeom prst="rect">
            <a:avLst/>
          </a:prstGeom>
          <a:noFill/>
          <a:ln/>
        </p:spPr>
        <p:txBody>
          <a:bodyPr wrap="square" lIns="0" tIns="0" rIns="0" bIns="0" rtlCol="0" anchor="ctr"/>
          <a:lstStyle/>
          <a:p>
            <a:pPr marL="0" indent="0" algn="r">
              <a:buNone/>
            </a:pPr>
            <a:r>
              <a:rPr lang="en-US" sz="900" dirty="0">
                <a:solidFill>
                  <a:srgbClr val="4C6272"/>
                </a:solidFill>
                <a:latin typeface="Arial" pitchFamily="34" charset="0"/>
                <a:ea typeface="Arial" pitchFamily="34" charset="-122"/>
                <a:cs typeface="Arial" pitchFamily="34" charset="-120"/>
              </a:rPr>
              <a:t>11</a:t>
            </a:r>
            <a:endParaRPr lang="en-US" sz="900" dirty="0"/>
          </a:p>
        </p:txBody>
      </p:sp>
      <p:sp>
        <p:nvSpPr>
          <p:cNvPr id="3" name="Shape 11">
            <a:extLst>
              <a:ext uri="{FF2B5EF4-FFF2-40B4-BE49-F238E27FC236}">
                <a16:creationId xmlns:a16="http://schemas.microsoft.com/office/drawing/2014/main" id="{BF4AF8A0-1FD2-7984-72EE-4D123CCBABB6}"/>
              </a:ext>
            </a:extLst>
          </p:cNvPr>
          <p:cNvSpPr/>
          <p:nvPr/>
        </p:nvSpPr>
        <p:spPr>
          <a:xfrm>
            <a:off x="3774643" y="1234440"/>
            <a:ext cx="914" cy="4983480"/>
          </a:xfrm>
          <a:prstGeom prst="line">
            <a:avLst/>
          </a:prstGeom>
          <a:noFill/>
          <a:ln w="6985">
            <a:solidFill>
              <a:srgbClr val="DDE3E8"/>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6" name="Text 12">
            <a:extLst>
              <a:ext uri="{FF2B5EF4-FFF2-40B4-BE49-F238E27FC236}">
                <a16:creationId xmlns:a16="http://schemas.microsoft.com/office/drawing/2014/main" id="{DB81A0E0-201C-AC21-C508-14CEE9732C93}"/>
              </a:ext>
            </a:extLst>
          </p:cNvPr>
          <p:cNvSpPr/>
          <p:nvPr/>
        </p:nvSpPr>
        <p:spPr>
          <a:xfrm>
            <a:off x="3591763" y="6245352"/>
            <a:ext cx="365760" cy="146304"/>
          </a:xfrm>
          <a:prstGeom prst="rect">
            <a:avLst/>
          </a:prstGeom>
          <a:noFill/>
          <a:ln/>
        </p:spPr>
        <p:txBody>
          <a:bodyPr wrap="square" lIns="0" tIns="0" rIns="0" bIns="0" rtlCol="0" anchor="ctr"/>
          <a:lstStyle/>
          <a:p>
            <a:pPr marL="0" indent="0" algn="ctr">
              <a:buNone/>
            </a:pPr>
            <a:r>
              <a:rPr lang="en-US" sz="720" dirty="0">
                <a:solidFill>
                  <a:srgbClr val="4C6272"/>
                </a:solidFill>
                <a:latin typeface="Arial" panose="020B0604020202020204" pitchFamily="34" charset="0"/>
                <a:cs typeface="Arial" panose="020B0604020202020204" pitchFamily="34" charset="0"/>
              </a:rPr>
              <a:t>-2.0</a:t>
            </a:r>
            <a:endParaRPr lang="en-US" sz="720" dirty="0">
              <a:latin typeface="Arial" panose="020B0604020202020204" pitchFamily="34" charset="0"/>
              <a:cs typeface="Arial" panose="020B0604020202020204" pitchFamily="34" charset="0"/>
            </a:endParaRPr>
          </a:p>
        </p:txBody>
      </p:sp>
      <p:sp>
        <p:nvSpPr>
          <p:cNvPr id="8" name="Shape 13">
            <a:extLst>
              <a:ext uri="{FF2B5EF4-FFF2-40B4-BE49-F238E27FC236}">
                <a16:creationId xmlns:a16="http://schemas.microsoft.com/office/drawing/2014/main" id="{DEF122D5-24A5-0ED5-45E7-CE77E45C3594}"/>
              </a:ext>
            </a:extLst>
          </p:cNvPr>
          <p:cNvSpPr/>
          <p:nvPr/>
        </p:nvSpPr>
        <p:spPr>
          <a:xfrm>
            <a:off x="5438851" y="1234440"/>
            <a:ext cx="914" cy="4983480"/>
          </a:xfrm>
          <a:prstGeom prst="line">
            <a:avLst/>
          </a:prstGeom>
          <a:noFill/>
          <a:ln w="6985">
            <a:solidFill>
              <a:srgbClr val="DDE3E8"/>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0" name="Text 14">
            <a:extLst>
              <a:ext uri="{FF2B5EF4-FFF2-40B4-BE49-F238E27FC236}">
                <a16:creationId xmlns:a16="http://schemas.microsoft.com/office/drawing/2014/main" id="{48626D49-CF66-E2CF-0A31-EA5A25574E5D}"/>
              </a:ext>
            </a:extLst>
          </p:cNvPr>
          <p:cNvSpPr/>
          <p:nvPr/>
        </p:nvSpPr>
        <p:spPr>
          <a:xfrm>
            <a:off x="5255971" y="6245352"/>
            <a:ext cx="365760" cy="146304"/>
          </a:xfrm>
          <a:prstGeom prst="rect">
            <a:avLst/>
          </a:prstGeom>
          <a:noFill/>
          <a:ln/>
        </p:spPr>
        <p:txBody>
          <a:bodyPr wrap="square" lIns="0" tIns="0" rIns="0" bIns="0" rtlCol="0" anchor="ctr"/>
          <a:lstStyle/>
          <a:p>
            <a:pPr marL="0" indent="0" algn="ctr">
              <a:buNone/>
            </a:pPr>
            <a:r>
              <a:rPr lang="en-US" sz="720" dirty="0">
                <a:solidFill>
                  <a:srgbClr val="4C6272"/>
                </a:solidFill>
                <a:latin typeface="Arial" panose="020B0604020202020204" pitchFamily="34" charset="0"/>
                <a:cs typeface="Arial" panose="020B0604020202020204" pitchFamily="34" charset="0"/>
              </a:rPr>
              <a:t>-1.5</a:t>
            </a:r>
            <a:endParaRPr lang="en-US" sz="720" dirty="0">
              <a:latin typeface="Arial" panose="020B0604020202020204" pitchFamily="34" charset="0"/>
              <a:cs typeface="Arial" panose="020B0604020202020204" pitchFamily="34" charset="0"/>
            </a:endParaRPr>
          </a:p>
        </p:txBody>
      </p:sp>
      <p:sp>
        <p:nvSpPr>
          <p:cNvPr id="12" name="Shape 15">
            <a:extLst>
              <a:ext uri="{FF2B5EF4-FFF2-40B4-BE49-F238E27FC236}">
                <a16:creationId xmlns:a16="http://schemas.microsoft.com/office/drawing/2014/main" id="{B2EECD68-6663-248C-494C-7D5BB5873F62}"/>
              </a:ext>
            </a:extLst>
          </p:cNvPr>
          <p:cNvSpPr/>
          <p:nvPr/>
        </p:nvSpPr>
        <p:spPr>
          <a:xfrm>
            <a:off x="7103059" y="1234440"/>
            <a:ext cx="914" cy="4983480"/>
          </a:xfrm>
          <a:prstGeom prst="line">
            <a:avLst/>
          </a:prstGeom>
          <a:noFill/>
          <a:ln w="6985">
            <a:solidFill>
              <a:srgbClr val="DDE3E8"/>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 name="Text 16">
            <a:extLst>
              <a:ext uri="{FF2B5EF4-FFF2-40B4-BE49-F238E27FC236}">
                <a16:creationId xmlns:a16="http://schemas.microsoft.com/office/drawing/2014/main" id="{F89CC14E-328E-0C46-0DD6-4826B0AFEF18}"/>
              </a:ext>
            </a:extLst>
          </p:cNvPr>
          <p:cNvSpPr/>
          <p:nvPr/>
        </p:nvSpPr>
        <p:spPr>
          <a:xfrm>
            <a:off x="6920179" y="6245352"/>
            <a:ext cx="365760" cy="146304"/>
          </a:xfrm>
          <a:prstGeom prst="rect">
            <a:avLst/>
          </a:prstGeom>
          <a:noFill/>
          <a:ln/>
        </p:spPr>
        <p:txBody>
          <a:bodyPr wrap="square" lIns="0" tIns="0" rIns="0" bIns="0" rtlCol="0" anchor="ctr"/>
          <a:lstStyle/>
          <a:p>
            <a:pPr marL="0" indent="0" algn="ctr">
              <a:buNone/>
            </a:pPr>
            <a:r>
              <a:rPr lang="en-US" sz="720" dirty="0">
                <a:solidFill>
                  <a:srgbClr val="4C6272"/>
                </a:solidFill>
                <a:latin typeface="Arial" panose="020B0604020202020204" pitchFamily="34" charset="0"/>
                <a:cs typeface="Arial" panose="020B0604020202020204" pitchFamily="34" charset="0"/>
              </a:rPr>
              <a:t>-1.0</a:t>
            </a:r>
            <a:endParaRPr lang="en-US" sz="720" dirty="0">
              <a:latin typeface="Arial" panose="020B0604020202020204" pitchFamily="34" charset="0"/>
              <a:cs typeface="Arial" panose="020B0604020202020204" pitchFamily="34" charset="0"/>
            </a:endParaRPr>
          </a:p>
        </p:txBody>
      </p:sp>
      <p:sp>
        <p:nvSpPr>
          <p:cNvPr id="16" name="Shape 17">
            <a:extLst>
              <a:ext uri="{FF2B5EF4-FFF2-40B4-BE49-F238E27FC236}">
                <a16:creationId xmlns:a16="http://schemas.microsoft.com/office/drawing/2014/main" id="{54F993EC-1B4E-40F6-9453-70FEC2969651}"/>
              </a:ext>
            </a:extLst>
          </p:cNvPr>
          <p:cNvSpPr/>
          <p:nvPr/>
        </p:nvSpPr>
        <p:spPr>
          <a:xfrm>
            <a:off x="8767267" y="1234440"/>
            <a:ext cx="914" cy="4983480"/>
          </a:xfrm>
          <a:prstGeom prst="line">
            <a:avLst/>
          </a:prstGeom>
          <a:noFill/>
          <a:ln w="6985">
            <a:solidFill>
              <a:srgbClr val="DDE3E8"/>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8" name="Text 18">
            <a:extLst>
              <a:ext uri="{FF2B5EF4-FFF2-40B4-BE49-F238E27FC236}">
                <a16:creationId xmlns:a16="http://schemas.microsoft.com/office/drawing/2014/main" id="{86C0D12D-D1C5-DDE5-CD66-B7C2C7A007DB}"/>
              </a:ext>
            </a:extLst>
          </p:cNvPr>
          <p:cNvSpPr/>
          <p:nvPr/>
        </p:nvSpPr>
        <p:spPr>
          <a:xfrm>
            <a:off x="8584387" y="6245352"/>
            <a:ext cx="365760" cy="146304"/>
          </a:xfrm>
          <a:prstGeom prst="rect">
            <a:avLst/>
          </a:prstGeom>
          <a:noFill/>
          <a:ln/>
        </p:spPr>
        <p:txBody>
          <a:bodyPr wrap="square" lIns="0" tIns="0" rIns="0" bIns="0" rtlCol="0" anchor="ctr"/>
          <a:lstStyle/>
          <a:p>
            <a:pPr marL="0" indent="0" algn="ctr">
              <a:buNone/>
            </a:pPr>
            <a:r>
              <a:rPr lang="en-US" sz="720" dirty="0">
                <a:solidFill>
                  <a:srgbClr val="4C6272"/>
                </a:solidFill>
                <a:latin typeface="Arial" panose="020B0604020202020204" pitchFamily="34" charset="0"/>
                <a:cs typeface="Arial" panose="020B0604020202020204" pitchFamily="34" charset="0"/>
              </a:rPr>
              <a:t>-0.5</a:t>
            </a:r>
            <a:endParaRPr lang="en-US" sz="720" dirty="0">
              <a:latin typeface="Arial" panose="020B0604020202020204" pitchFamily="34" charset="0"/>
              <a:cs typeface="Arial" panose="020B0604020202020204" pitchFamily="34" charset="0"/>
            </a:endParaRPr>
          </a:p>
        </p:txBody>
      </p:sp>
      <p:sp>
        <p:nvSpPr>
          <p:cNvPr id="22" name="Text 20">
            <a:extLst>
              <a:ext uri="{FF2B5EF4-FFF2-40B4-BE49-F238E27FC236}">
                <a16:creationId xmlns:a16="http://schemas.microsoft.com/office/drawing/2014/main" id="{2A7AA352-6C93-8453-9029-CEE7BD07CBA5}"/>
              </a:ext>
            </a:extLst>
          </p:cNvPr>
          <p:cNvSpPr/>
          <p:nvPr/>
        </p:nvSpPr>
        <p:spPr>
          <a:xfrm>
            <a:off x="10248595" y="6245352"/>
            <a:ext cx="365760" cy="146304"/>
          </a:xfrm>
          <a:prstGeom prst="rect">
            <a:avLst/>
          </a:prstGeom>
          <a:noFill/>
          <a:ln/>
        </p:spPr>
        <p:txBody>
          <a:bodyPr wrap="square" lIns="0" tIns="0" rIns="0" bIns="0" rtlCol="0" anchor="ctr"/>
          <a:lstStyle/>
          <a:p>
            <a:pPr marL="0" indent="0" algn="ctr">
              <a:buNone/>
            </a:pPr>
            <a:r>
              <a:rPr lang="en-US" sz="720" dirty="0">
                <a:solidFill>
                  <a:srgbClr val="4C6272"/>
                </a:solidFill>
                <a:latin typeface="Arial" panose="020B0604020202020204" pitchFamily="34" charset="0"/>
                <a:cs typeface="Arial" panose="020B0604020202020204" pitchFamily="34" charset="0"/>
              </a:rPr>
              <a:t>0.0</a:t>
            </a:r>
            <a:endParaRPr lang="en-US" sz="720" dirty="0">
              <a:latin typeface="Arial" panose="020B0604020202020204" pitchFamily="34" charset="0"/>
              <a:cs typeface="Arial" panose="020B0604020202020204" pitchFamily="34" charset="0"/>
            </a:endParaRPr>
          </a:p>
        </p:txBody>
      </p:sp>
      <p:sp>
        <p:nvSpPr>
          <p:cNvPr id="24" name="Shape 21">
            <a:extLst>
              <a:ext uri="{FF2B5EF4-FFF2-40B4-BE49-F238E27FC236}">
                <a16:creationId xmlns:a16="http://schemas.microsoft.com/office/drawing/2014/main" id="{B091228C-9321-3607-BB36-A2F49E54B57D}"/>
              </a:ext>
            </a:extLst>
          </p:cNvPr>
          <p:cNvSpPr/>
          <p:nvPr/>
        </p:nvSpPr>
        <p:spPr>
          <a:xfrm>
            <a:off x="594360" y="1234440"/>
            <a:ext cx="10972800" cy="155734"/>
          </a:xfrm>
          <a:prstGeom prst="rect">
            <a:avLst/>
          </a:prstGeom>
          <a:solidFill>
            <a:srgbClr val="F8FAFB"/>
          </a:solidFill>
          <a:ln w="12700">
            <a:solidFill>
              <a:srgbClr val="F8FAFB">
                <a:alpha val="0"/>
              </a:srgbClr>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27" name="Text 22">
            <a:extLst>
              <a:ext uri="{FF2B5EF4-FFF2-40B4-BE49-F238E27FC236}">
                <a16:creationId xmlns:a16="http://schemas.microsoft.com/office/drawing/2014/main" id="{2A7F5FC2-0EAB-AFBD-5A62-E02C50297302}"/>
              </a:ext>
            </a:extLst>
          </p:cNvPr>
          <p:cNvSpPr/>
          <p:nvPr/>
        </p:nvSpPr>
        <p:spPr>
          <a:xfrm>
            <a:off x="621792" y="1234440"/>
            <a:ext cx="2423160" cy="155734"/>
          </a:xfrm>
          <a:prstGeom prst="rect">
            <a:avLst/>
          </a:prstGeom>
          <a:noFill/>
          <a:ln/>
        </p:spPr>
        <p:txBody>
          <a:bodyPr wrap="square" lIns="0" tIns="0" rIns="0" bIns="0" rtlCol="0" anchor="ctr"/>
          <a:lstStyle/>
          <a:p>
            <a:pPr marL="0" indent="0">
              <a:buNone/>
            </a:pPr>
            <a:r>
              <a:rPr lang="en-US" sz="655" dirty="0">
                <a:solidFill>
                  <a:srgbClr val="17324D"/>
                </a:solidFill>
                <a:latin typeface="Arial" panose="020B0604020202020204" pitchFamily="34" charset="0"/>
                <a:cs typeface="Arial" panose="020B0604020202020204" pitchFamily="34" charset="0"/>
              </a:rPr>
              <a:t>Non-binary</a:t>
            </a:r>
            <a:endParaRPr lang="en-US" sz="655" dirty="0">
              <a:latin typeface="Arial" panose="020B0604020202020204" pitchFamily="34" charset="0"/>
              <a:cs typeface="Arial" panose="020B0604020202020204" pitchFamily="34" charset="0"/>
            </a:endParaRPr>
          </a:p>
        </p:txBody>
      </p:sp>
      <p:sp>
        <p:nvSpPr>
          <p:cNvPr id="29" name="Shape 23">
            <a:extLst>
              <a:ext uri="{FF2B5EF4-FFF2-40B4-BE49-F238E27FC236}">
                <a16:creationId xmlns:a16="http://schemas.microsoft.com/office/drawing/2014/main" id="{29A803A0-372F-F1EF-7E52-7373EF49127E}"/>
              </a:ext>
            </a:extLst>
          </p:cNvPr>
          <p:cNvSpPr/>
          <p:nvPr/>
        </p:nvSpPr>
        <p:spPr>
          <a:xfrm>
            <a:off x="3218798" y="1312307"/>
            <a:ext cx="5465259" cy="914"/>
          </a:xfrm>
          <a:prstGeom prst="line">
            <a:avLst/>
          </a:prstGeom>
          <a:noFill/>
          <a:ln w="2032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32" name="Shape 24">
            <a:extLst>
              <a:ext uri="{FF2B5EF4-FFF2-40B4-BE49-F238E27FC236}">
                <a16:creationId xmlns:a16="http://schemas.microsoft.com/office/drawing/2014/main" id="{955A0CE4-7FB6-AC6F-57A5-BB5F189186D7}"/>
              </a:ext>
            </a:extLst>
          </p:cNvPr>
          <p:cNvSpPr/>
          <p:nvPr/>
        </p:nvSpPr>
        <p:spPr>
          <a:xfrm>
            <a:off x="3218798" y="1288532"/>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36" name="Shape 25">
            <a:extLst>
              <a:ext uri="{FF2B5EF4-FFF2-40B4-BE49-F238E27FC236}">
                <a16:creationId xmlns:a16="http://schemas.microsoft.com/office/drawing/2014/main" id="{BEABDDCF-EF31-71B2-512D-5F3FAA0C7237}"/>
              </a:ext>
            </a:extLst>
          </p:cNvPr>
          <p:cNvSpPr/>
          <p:nvPr/>
        </p:nvSpPr>
        <p:spPr>
          <a:xfrm>
            <a:off x="8684057" y="1288532"/>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0" name="Shape 26">
            <a:extLst>
              <a:ext uri="{FF2B5EF4-FFF2-40B4-BE49-F238E27FC236}">
                <a16:creationId xmlns:a16="http://schemas.microsoft.com/office/drawing/2014/main" id="{CD15EB9D-5FCA-94B3-D304-39C70F395635}"/>
              </a:ext>
            </a:extLst>
          </p:cNvPr>
          <p:cNvSpPr/>
          <p:nvPr/>
        </p:nvSpPr>
        <p:spPr>
          <a:xfrm>
            <a:off x="5920338" y="1281217"/>
            <a:ext cx="62179" cy="62179"/>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4" name="Text 27">
            <a:extLst>
              <a:ext uri="{FF2B5EF4-FFF2-40B4-BE49-F238E27FC236}">
                <a16:creationId xmlns:a16="http://schemas.microsoft.com/office/drawing/2014/main" id="{308A9E01-9643-32AE-C240-71D66A1D7A00}"/>
              </a:ext>
            </a:extLst>
          </p:cNvPr>
          <p:cNvSpPr/>
          <p:nvPr/>
        </p:nvSpPr>
        <p:spPr>
          <a:xfrm>
            <a:off x="621792" y="1390174"/>
            <a:ext cx="2423160" cy="155734"/>
          </a:xfrm>
          <a:prstGeom prst="rect">
            <a:avLst/>
          </a:prstGeom>
          <a:noFill/>
          <a:ln/>
        </p:spPr>
        <p:txBody>
          <a:bodyPr wrap="square" lIns="0" tIns="0" rIns="0" bIns="0" rtlCol="0" anchor="ctr"/>
          <a:lstStyle/>
          <a:p>
            <a:pPr marL="0" indent="0">
              <a:buNone/>
            </a:pPr>
            <a:r>
              <a:rPr lang="en-US" sz="655" dirty="0">
                <a:solidFill>
                  <a:srgbClr val="17324D"/>
                </a:solidFill>
                <a:latin typeface="Arial" panose="020B0604020202020204" pitchFamily="34" charset="0"/>
                <a:cs typeface="Arial" panose="020B0604020202020204" pitchFamily="34" charset="0"/>
              </a:rPr>
              <a:t>Age 16–44</a:t>
            </a:r>
            <a:endParaRPr lang="en-US" sz="655" dirty="0">
              <a:latin typeface="Arial" panose="020B0604020202020204" pitchFamily="34" charset="0"/>
              <a:cs typeface="Arial" panose="020B0604020202020204" pitchFamily="34" charset="0"/>
            </a:endParaRPr>
          </a:p>
        </p:txBody>
      </p:sp>
      <p:sp>
        <p:nvSpPr>
          <p:cNvPr id="48" name="Shape 28">
            <a:extLst>
              <a:ext uri="{FF2B5EF4-FFF2-40B4-BE49-F238E27FC236}">
                <a16:creationId xmlns:a16="http://schemas.microsoft.com/office/drawing/2014/main" id="{F2BDF54B-00F2-D72D-6FAC-B66B94AF579E}"/>
              </a:ext>
            </a:extLst>
          </p:cNvPr>
          <p:cNvSpPr/>
          <p:nvPr/>
        </p:nvSpPr>
        <p:spPr>
          <a:xfrm>
            <a:off x="8244706" y="1468041"/>
            <a:ext cx="426037" cy="914"/>
          </a:xfrm>
          <a:prstGeom prst="line">
            <a:avLst/>
          </a:prstGeom>
          <a:noFill/>
          <a:ln w="2032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52" name="Shape 29">
            <a:extLst>
              <a:ext uri="{FF2B5EF4-FFF2-40B4-BE49-F238E27FC236}">
                <a16:creationId xmlns:a16="http://schemas.microsoft.com/office/drawing/2014/main" id="{07567407-5F48-278F-98AA-C397989CFE4D}"/>
              </a:ext>
            </a:extLst>
          </p:cNvPr>
          <p:cNvSpPr/>
          <p:nvPr/>
        </p:nvSpPr>
        <p:spPr>
          <a:xfrm>
            <a:off x="8244706" y="1444266"/>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56" name="Shape 30">
            <a:extLst>
              <a:ext uri="{FF2B5EF4-FFF2-40B4-BE49-F238E27FC236}">
                <a16:creationId xmlns:a16="http://schemas.microsoft.com/office/drawing/2014/main" id="{B0FC82E4-A11C-43F5-4EBC-12BDCC11B1F0}"/>
              </a:ext>
            </a:extLst>
          </p:cNvPr>
          <p:cNvSpPr/>
          <p:nvPr/>
        </p:nvSpPr>
        <p:spPr>
          <a:xfrm>
            <a:off x="8670743" y="1444266"/>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60" name="Shape 31">
            <a:extLst>
              <a:ext uri="{FF2B5EF4-FFF2-40B4-BE49-F238E27FC236}">
                <a16:creationId xmlns:a16="http://schemas.microsoft.com/office/drawing/2014/main" id="{9056C103-C8A8-26B3-B176-CC6A76661583}"/>
              </a:ext>
            </a:extLst>
          </p:cNvPr>
          <p:cNvSpPr/>
          <p:nvPr/>
        </p:nvSpPr>
        <p:spPr>
          <a:xfrm>
            <a:off x="8426635" y="1436951"/>
            <a:ext cx="62179" cy="62179"/>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64" name="Shape 32">
            <a:extLst>
              <a:ext uri="{FF2B5EF4-FFF2-40B4-BE49-F238E27FC236}">
                <a16:creationId xmlns:a16="http://schemas.microsoft.com/office/drawing/2014/main" id="{E6DEF73B-B07A-93A1-17B9-88E706FB81EE}"/>
              </a:ext>
            </a:extLst>
          </p:cNvPr>
          <p:cNvSpPr/>
          <p:nvPr/>
        </p:nvSpPr>
        <p:spPr>
          <a:xfrm>
            <a:off x="594360" y="1545908"/>
            <a:ext cx="10972800" cy="155734"/>
          </a:xfrm>
          <a:prstGeom prst="rect">
            <a:avLst/>
          </a:prstGeom>
          <a:solidFill>
            <a:srgbClr val="F8FAFB"/>
          </a:solidFill>
          <a:ln w="12700">
            <a:solidFill>
              <a:srgbClr val="F8FAFB">
                <a:alpha val="0"/>
              </a:srgbClr>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68" name="Text 33">
            <a:extLst>
              <a:ext uri="{FF2B5EF4-FFF2-40B4-BE49-F238E27FC236}">
                <a16:creationId xmlns:a16="http://schemas.microsoft.com/office/drawing/2014/main" id="{72E6B97B-08AE-E259-294E-41995A8ACE8C}"/>
              </a:ext>
            </a:extLst>
          </p:cNvPr>
          <p:cNvSpPr/>
          <p:nvPr/>
        </p:nvSpPr>
        <p:spPr>
          <a:xfrm>
            <a:off x="621792" y="1545908"/>
            <a:ext cx="2423160" cy="155734"/>
          </a:xfrm>
          <a:prstGeom prst="rect">
            <a:avLst/>
          </a:prstGeom>
          <a:noFill/>
          <a:ln/>
        </p:spPr>
        <p:txBody>
          <a:bodyPr wrap="square" lIns="0" tIns="0" rIns="0" bIns="0" rtlCol="0" anchor="ctr"/>
          <a:lstStyle/>
          <a:p>
            <a:pPr marL="0" indent="0">
              <a:buNone/>
            </a:pPr>
            <a:r>
              <a:rPr lang="en-US" sz="655" dirty="0">
                <a:solidFill>
                  <a:srgbClr val="17324D"/>
                </a:solidFill>
                <a:latin typeface="Arial" panose="020B0604020202020204" pitchFamily="34" charset="0"/>
                <a:cs typeface="Arial" panose="020B0604020202020204" pitchFamily="34" charset="0"/>
              </a:rPr>
              <a:t>3+ long-term conditions</a:t>
            </a:r>
            <a:endParaRPr lang="en-US" sz="655" dirty="0">
              <a:latin typeface="Arial" panose="020B0604020202020204" pitchFamily="34" charset="0"/>
              <a:cs typeface="Arial" panose="020B0604020202020204" pitchFamily="34" charset="0"/>
            </a:endParaRPr>
          </a:p>
        </p:txBody>
      </p:sp>
      <p:sp>
        <p:nvSpPr>
          <p:cNvPr id="72" name="Shape 34">
            <a:extLst>
              <a:ext uri="{FF2B5EF4-FFF2-40B4-BE49-F238E27FC236}">
                <a16:creationId xmlns:a16="http://schemas.microsoft.com/office/drawing/2014/main" id="{811CA087-DCDF-D340-11FB-1531BB95D6AF}"/>
              </a:ext>
            </a:extLst>
          </p:cNvPr>
          <p:cNvSpPr/>
          <p:nvPr/>
        </p:nvSpPr>
        <p:spPr>
          <a:xfrm>
            <a:off x="8870448" y="1623774"/>
            <a:ext cx="256288" cy="914"/>
          </a:xfrm>
          <a:prstGeom prst="line">
            <a:avLst/>
          </a:prstGeom>
          <a:noFill/>
          <a:ln w="2032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76" name="Shape 35">
            <a:extLst>
              <a:ext uri="{FF2B5EF4-FFF2-40B4-BE49-F238E27FC236}">
                <a16:creationId xmlns:a16="http://schemas.microsoft.com/office/drawing/2014/main" id="{E95C7FEB-8116-DC29-20CB-7D16C5A0EDA5}"/>
              </a:ext>
            </a:extLst>
          </p:cNvPr>
          <p:cNvSpPr/>
          <p:nvPr/>
        </p:nvSpPr>
        <p:spPr>
          <a:xfrm>
            <a:off x="8870448" y="1600000"/>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80" name="Shape 36">
            <a:extLst>
              <a:ext uri="{FF2B5EF4-FFF2-40B4-BE49-F238E27FC236}">
                <a16:creationId xmlns:a16="http://schemas.microsoft.com/office/drawing/2014/main" id="{DE578CA7-F009-A02E-4FD4-28495E44F9EE}"/>
              </a:ext>
            </a:extLst>
          </p:cNvPr>
          <p:cNvSpPr/>
          <p:nvPr/>
        </p:nvSpPr>
        <p:spPr>
          <a:xfrm>
            <a:off x="9126736" y="1600000"/>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84" name="Shape 37">
            <a:extLst>
              <a:ext uri="{FF2B5EF4-FFF2-40B4-BE49-F238E27FC236}">
                <a16:creationId xmlns:a16="http://schemas.microsoft.com/office/drawing/2014/main" id="{7AE9AE6E-7CD8-50F5-4D33-CAD3A184C66C}"/>
              </a:ext>
            </a:extLst>
          </p:cNvPr>
          <p:cNvSpPr/>
          <p:nvPr/>
        </p:nvSpPr>
        <p:spPr>
          <a:xfrm>
            <a:off x="8969167" y="1592685"/>
            <a:ext cx="62179" cy="62179"/>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88" name="Text 38">
            <a:extLst>
              <a:ext uri="{FF2B5EF4-FFF2-40B4-BE49-F238E27FC236}">
                <a16:creationId xmlns:a16="http://schemas.microsoft.com/office/drawing/2014/main" id="{90BB742B-3681-7D3E-3281-FD9D284E1429}"/>
              </a:ext>
            </a:extLst>
          </p:cNvPr>
          <p:cNvSpPr/>
          <p:nvPr/>
        </p:nvSpPr>
        <p:spPr>
          <a:xfrm>
            <a:off x="621792" y="1701641"/>
            <a:ext cx="2423160" cy="155734"/>
          </a:xfrm>
          <a:prstGeom prst="rect">
            <a:avLst/>
          </a:prstGeom>
          <a:noFill/>
          <a:ln/>
        </p:spPr>
        <p:txBody>
          <a:bodyPr wrap="square" lIns="0" tIns="0" rIns="0" bIns="0" rtlCol="0" anchor="ctr"/>
          <a:lstStyle/>
          <a:p>
            <a:pPr marL="0" indent="0">
              <a:buNone/>
            </a:pPr>
            <a:r>
              <a:rPr lang="en-US" sz="655" dirty="0">
                <a:solidFill>
                  <a:srgbClr val="17324D"/>
                </a:solidFill>
                <a:latin typeface="Arial" panose="020B0604020202020204" pitchFamily="34" charset="0"/>
                <a:cs typeface="Arial" panose="020B0604020202020204" pitchFamily="34" charset="0"/>
              </a:rPr>
              <a:t>Urological</a:t>
            </a:r>
            <a:endParaRPr lang="en-US" sz="655" dirty="0">
              <a:latin typeface="Arial" panose="020B0604020202020204" pitchFamily="34" charset="0"/>
              <a:cs typeface="Arial" panose="020B0604020202020204" pitchFamily="34" charset="0"/>
            </a:endParaRPr>
          </a:p>
        </p:txBody>
      </p:sp>
      <p:sp>
        <p:nvSpPr>
          <p:cNvPr id="92" name="Shape 39">
            <a:extLst>
              <a:ext uri="{FF2B5EF4-FFF2-40B4-BE49-F238E27FC236}">
                <a16:creationId xmlns:a16="http://schemas.microsoft.com/office/drawing/2014/main" id="{0A849A02-B336-76F0-2EDD-D97C5BF30F06}"/>
              </a:ext>
            </a:extLst>
          </p:cNvPr>
          <p:cNvSpPr/>
          <p:nvPr/>
        </p:nvSpPr>
        <p:spPr>
          <a:xfrm>
            <a:off x="9283172" y="1779508"/>
            <a:ext cx="359469" cy="914"/>
          </a:xfrm>
          <a:prstGeom prst="line">
            <a:avLst/>
          </a:prstGeom>
          <a:noFill/>
          <a:ln w="2032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96" name="Shape 40">
            <a:extLst>
              <a:ext uri="{FF2B5EF4-FFF2-40B4-BE49-F238E27FC236}">
                <a16:creationId xmlns:a16="http://schemas.microsoft.com/office/drawing/2014/main" id="{388C2398-87F0-14FE-ADD4-A18CCD6897BD}"/>
              </a:ext>
            </a:extLst>
          </p:cNvPr>
          <p:cNvSpPr/>
          <p:nvPr/>
        </p:nvSpPr>
        <p:spPr>
          <a:xfrm>
            <a:off x="9283172" y="1755734"/>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00" name="Shape 41">
            <a:extLst>
              <a:ext uri="{FF2B5EF4-FFF2-40B4-BE49-F238E27FC236}">
                <a16:creationId xmlns:a16="http://schemas.microsoft.com/office/drawing/2014/main" id="{7AC66437-3459-5AD5-3289-124FB6C213D4}"/>
              </a:ext>
            </a:extLst>
          </p:cNvPr>
          <p:cNvSpPr/>
          <p:nvPr/>
        </p:nvSpPr>
        <p:spPr>
          <a:xfrm>
            <a:off x="9642641" y="1755734"/>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04" name="Shape 42">
            <a:extLst>
              <a:ext uri="{FF2B5EF4-FFF2-40B4-BE49-F238E27FC236}">
                <a16:creationId xmlns:a16="http://schemas.microsoft.com/office/drawing/2014/main" id="{48B7AB3B-185F-A32E-ADE6-CC432B59B9B2}"/>
              </a:ext>
            </a:extLst>
          </p:cNvPr>
          <p:cNvSpPr/>
          <p:nvPr/>
        </p:nvSpPr>
        <p:spPr>
          <a:xfrm>
            <a:off x="9431817" y="1748419"/>
            <a:ext cx="62179" cy="62179"/>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08" name="Shape 43">
            <a:extLst>
              <a:ext uri="{FF2B5EF4-FFF2-40B4-BE49-F238E27FC236}">
                <a16:creationId xmlns:a16="http://schemas.microsoft.com/office/drawing/2014/main" id="{0F70CA4D-1BA6-1890-7A07-46B1A4E9F148}"/>
              </a:ext>
            </a:extLst>
          </p:cNvPr>
          <p:cNvSpPr/>
          <p:nvPr/>
        </p:nvSpPr>
        <p:spPr>
          <a:xfrm>
            <a:off x="594360" y="1857375"/>
            <a:ext cx="10972800" cy="155734"/>
          </a:xfrm>
          <a:prstGeom prst="rect">
            <a:avLst/>
          </a:prstGeom>
          <a:solidFill>
            <a:srgbClr val="F8FAFB"/>
          </a:solidFill>
          <a:ln w="12700">
            <a:solidFill>
              <a:srgbClr val="F8FAFB">
                <a:alpha val="0"/>
              </a:srgbClr>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12" name="Text 44">
            <a:extLst>
              <a:ext uri="{FF2B5EF4-FFF2-40B4-BE49-F238E27FC236}">
                <a16:creationId xmlns:a16="http://schemas.microsoft.com/office/drawing/2014/main" id="{00A6197D-8B0A-DEE5-9674-7EF40515F864}"/>
              </a:ext>
            </a:extLst>
          </p:cNvPr>
          <p:cNvSpPr/>
          <p:nvPr/>
        </p:nvSpPr>
        <p:spPr>
          <a:xfrm>
            <a:off x="621792" y="1857375"/>
            <a:ext cx="2423160" cy="155734"/>
          </a:xfrm>
          <a:prstGeom prst="rect">
            <a:avLst/>
          </a:prstGeom>
          <a:noFill/>
          <a:ln/>
        </p:spPr>
        <p:txBody>
          <a:bodyPr wrap="square" lIns="0" tIns="0" rIns="0" bIns="0" rtlCol="0" anchor="ctr"/>
          <a:lstStyle/>
          <a:p>
            <a:pPr marL="0" indent="0">
              <a:buNone/>
            </a:pPr>
            <a:r>
              <a:rPr lang="en-US" sz="655" dirty="0">
                <a:solidFill>
                  <a:srgbClr val="17324D"/>
                </a:solidFill>
                <a:latin typeface="Arial" panose="020B0604020202020204" pitchFamily="34" charset="0"/>
                <a:cs typeface="Arial" panose="020B0604020202020204" pitchFamily="34" charset="0"/>
              </a:rPr>
              <a:t>Brain / CNS</a:t>
            </a:r>
            <a:endParaRPr lang="en-US" sz="655" dirty="0">
              <a:latin typeface="Arial" panose="020B0604020202020204" pitchFamily="34" charset="0"/>
              <a:cs typeface="Arial" panose="020B0604020202020204" pitchFamily="34" charset="0"/>
            </a:endParaRPr>
          </a:p>
        </p:txBody>
      </p:sp>
      <p:sp>
        <p:nvSpPr>
          <p:cNvPr id="116" name="Shape 45">
            <a:extLst>
              <a:ext uri="{FF2B5EF4-FFF2-40B4-BE49-F238E27FC236}">
                <a16:creationId xmlns:a16="http://schemas.microsoft.com/office/drawing/2014/main" id="{DC99B2D7-23A6-8506-1C92-88E6061D2D4F}"/>
              </a:ext>
            </a:extLst>
          </p:cNvPr>
          <p:cNvSpPr/>
          <p:nvPr/>
        </p:nvSpPr>
        <p:spPr>
          <a:xfrm>
            <a:off x="8860463" y="1935242"/>
            <a:ext cx="1397935" cy="914"/>
          </a:xfrm>
          <a:prstGeom prst="line">
            <a:avLst/>
          </a:prstGeom>
          <a:noFill/>
          <a:ln w="2032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0" name="Shape 46">
            <a:extLst>
              <a:ext uri="{FF2B5EF4-FFF2-40B4-BE49-F238E27FC236}">
                <a16:creationId xmlns:a16="http://schemas.microsoft.com/office/drawing/2014/main" id="{106D815F-EA97-2485-14B9-1762B052AD00}"/>
              </a:ext>
            </a:extLst>
          </p:cNvPr>
          <p:cNvSpPr/>
          <p:nvPr/>
        </p:nvSpPr>
        <p:spPr>
          <a:xfrm>
            <a:off x="8860463" y="1911467"/>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4" name="Shape 47">
            <a:extLst>
              <a:ext uri="{FF2B5EF4-FFF2-40B4-BE49-F238E27FC236}">
                <a16:creationId xmlns:a16="http://schemas.microsoft.com/office/drawing/2014/main" id="{12B357B7-D1C4-93C5-6CE4-2D06C15EFD35}"/>
              </a:ext>
            </a:extLst>
          </p:cNvPr>
          <p:cNvSpPr/>
          <p:nvPr/>
        </p:nvSpPr>
        <p:spPr>
          <a:xfrm>
            <a:off x="10258398" y="1911467"/>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28" name="Shape 48">
            <a:extLst>
              <a:ext uri="{FF2B5EF4-FFF2-40B4-BE49-F238E27FC236}">
                <a16:creationId xmlns:a16="http://schemas.microsoft.com/office/drawing/2014/main" id="{FFD0FDFD-1DE1-7835-DF85-4FA5BF3E5E1E}"/>
              </a:ext>
            </a:extLst>
          </p:cNvPr>
          <p:cNvSpPr/>
          <p:nvPr/>
        </p:nvSpPr>
        <p:spPr>
          <a:xfrm>
            <a:off x="9528341" y="1904152"/>
            <a:ext cx="62179" cy="62179"/>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32" name="Text 49">
            <a:extLst>
              <a:ext uri="{FF2B5EF4-FFF2-40B4-BE49-F238E27FC236}">
                <a16:creationId xmlns:a16="http://schemas.microsoft.com/office/drawing/2014/main" id="{A0BFBD2F-080E-4E47-D4AF-00A3F4A432CA}"/>
              </a:ext>
            </a:extLst>
          </p:cNvPr>
          <p:cNvSpPr/>
          <p:nvPr/>
        </p:nvSpPr>
        <p:spPr>
          <a:xfrm>
            <a:off x="621792" y="2013109"/>
            <a:ext cx="2423160" cy="155734"/>
          </a:xfrm>
          <a:prstGeom prst="rect">
            <a:avLst/>
          </a:prstGeom>
          <a:noFill/>
          <a:ln/>
        </p:spPr>
        <p:txBody>
          <a:bodyPr wrap="square" lIns="0" tIns="0" rIns="0" bIns="0" rtlCol="0" anchor="ctr"/>
          <a:lstStyle/>
          <a:p>
            <a:pPr marL="0" indent="0">
              <a:buNone/>
            </a:pPr>
            <a:r>
              <a:rPr lang="en-US" sz="655" dirty="0">
                <a:solidFill>
                  <a:srgbClr val="17324D"/>
                </a:solidFill>
                <a:latin typeface="Arial" panose="020B0604020202020204" pitchFamily="34" charset="0"/>
                <a:cs typeface="Arial" panose="020B0604020202020204" pitchFamily="34" charset="0"/>
              </a:rPr>
              <a:t>Prostate</a:t>
            </a:r>
            <a:endParaRPr lang="en-US" sz="655" dirty="0">
              <a:latin typeface="Arial" panose="020B0604020202020204" pitchFamily="34" charset="0"/>
              <a:cs typeface="Arial" panose="020B0604020202020204" pitchFamily="34" charset="0"/>
            </a:endParaRPr>
          </a:p>
        </p:txBody>
      </p:sp>
      <p:sp>
        <p:nvSpPr>
          <p:cNvPr id="136" name="Shape 50">
            <a:extLst>
              <a:ext uri="{FF2B5EF4-FFF2-40B4-BE49-F238E27FC236}">
                <a16:creationId xmlns:a16="http://schemas.microsoft.com/office/drawing/2014/main" id="{AE4920A3-61B4-9537-DE31-17D6E6CF3B6C}"/>
              </a:ext>
            </a:extLst>
          </p:cNvPr>
          <p:cNvSpPr/>
          <p:nvPr/>
        </p:nvSpPr>
        <p:spPr>
          <a:xfrm>
            <a:off x="9416308" y="2090976"/>
            <a:ext cx="332842" cy="914"/>
          </a:xfrm>
          <a:prstGeom prst="line">
            <a:avLst/>
          </a:prstGeom>
          <a:noFill/>
          <a:ln w="2032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0" name="Shape 51">
            <a:extLst>
              <a:ext uri="{FF2B5EF4-FFF2-40B4-BE49-F238E27FC236}">
                <a16:creationId xmlns:a16="http://schemas.microsoft.com/office/drawing/2014/main" id="{88BF7470-6FBD-4751-E10F-C42EBB5BF26D}"/>
              </a:ext>
            </a:extLst>
          </p:cNvPr>
          <p:cNvSpPr/>
          <p:nvPr/>
        </p:nvSpPr>
        <p:spPr>
          <a:xfrm>
            <a:off x="9416308" y="2067201"/>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4" name="Shape 52">
            <a:extLst>
              <a:ext uri="{FF2B5EF4-FFF2-40B4-BE49-F238E27FC236}">
                <a16:creationId xmlns:a16="http://schemas.microsoft.com/office/drawing/2014/main" id="{9CB1951B-E4FE-550F-7541-FEB9829127BD}"/>
              </a:ext>
            </a:extLst>
          </p:cNvPr>
          <p:cNvSpPr/>
          <p:nvPr/>
        </p:nvSpPr>
        <p:spPr>
          <a:xfrm>
            <a:off x="9749150" y="2067201"/>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48" name="Shape 53">
            <a:extLst>
              <a:ext uri="{FF2B5EF4-FFF2-40B4-BE49-F238E27FC236}">
                <a16:creationId xmlns:a16="http://schemas.microsoft.com/office/drawing/2014/main" id="{E665309D-071E-C2B7-720C-C084F1430ABA}"/>
              </a:ext>
            </a:extLst>
          </p:cNvPr>
          <p:cNvSpPr/>
          <p:nvPr/>
        </p:nvSpPr>
        <p:spPr>
          <a:xfrm>
            <a:off x="9551640" y="2059886"/>
            <a:ext cx="62179" cy="62179"/>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52" name="Shape 54">
            <a:extLst>
              <a:ext uri="{FF2B5EF4-FFF2-40B4-BE49-F238E27FC236}">
                <a16:creationId xmlns:a16="http://schemas.microsoft.com/office/drawing/2014/main" id="{6A096DBC-A2EC-77B4-9DB0-C06684BC4505}"/>
              </a:ext>
            </a:extLst>
          </p:cNvPr>
          <p:cNvSpPr/>
          <p:nvPr/>
        </p:nvSpPr>
        <p:spPr>
          <a:xfrm>
            <a:off x="594360" y="2168843"/>
            <a:ext cx="10972800" cy="155734"/>
          </a:xfrm>
          <a:prstGeom prst="rect">
            <a:avLst/>
          </a:prstGeom>
          <a:solidFill>
            <a:srgbClr val="F8FAFB"/>
          </a:solidFill>
          <a:ln w="12700">
            <a:solidFill>
              <a:srgbClr val="F8FAFB">
                <a:alpha val="0"/>
              </a:srgbClr>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56" name="Text 55">
            <a:extLst>
              <a:ext uri="{FF2B5EF4-FFF2-40B4-BE49-F238E27FC236}">
                <a16:creationId xmlns:a16="http://schemas.microsoft.com/office/drawing/2014/main" id="{1E0D20C8-5420-0D31-3CD2-621534BA3DDC}"/>
              </a:ext>
            </a:extLst>
          </p:cNvPr>
          <p:cNvSpPr/>
          <p:nvPr/>
        </p:nvSpPr>
        <p:spPr>
          <a:xfrm>
            <a:off x="621792" y="2168843"/>
            <a:ext cx="2423160" cy="155734"/>
          </a:xfrm>
          <a:prstGeom prst="rect">
            <a:avLst/>
          </a:prstGeom>
          <a:noFill/>
          <a:ln/>
        </p:spPr>
        <p:txBody>
          <a:bodyPr wrap="square" lIns="0" tIns="0" rIns="0" bIns="0" rtlCol="0" anchor="ctr"/>
          <a:lstStyle/>
          <a:p>
            <a:pPr marL="0" indent="0">
              <a:buNone/>
            </a:pPr>
            <a:r>
              <a:rPr lang="en-US" sz="655" dirty="0">
                <a:solidFill>
                  <a:srgbClr val="17324D"/>
                </a:solidFill>
                <a:latin typeface="Arial" panose="020B0604020202020204" pitchFamily="34" charset="0"/>
                <a:cs typeface="Arial" panose="020B0604020202020204" pitchFamily="34" charset="0"/>
              </a:rPr>
              <a:t>Age 45–64</a:t>
            </a:r>
            <a:endParaRPr lang="en-US" sz="655" dirty="0">
              <a:latin typeface="Arial" panose="020B0604020202020204" pitchFamily="34" charset="0"/>
              <a:cs typeface="Arial" panose="020B0604020202020204" pitchFamily="34" charset="0"/>
            </a:endParaRPr>
          </a:p>
        </p:txBody>
      </p:sp>
      <p:sp>
        <p:nvSpPr>
          <p:cNvPr id="160" name="Shape 56">
            <a:extLst>
              <a:ext uri="{FF2B5EF4-FFF2-40B4-BE49-F238E27FC236}">
                <a16:creationId xmlns:a16="http://schemas.microsoft.com/office/drawing/2014/main" id="{52E39000-BC06-AF0E-709E-A69E777FC5D9}"/>
              </a:ext>
            </a:extLst>
          </p:cNvPr>
          <p:cNvSpPr/>
          <p:nvPr/>
        </p:nvSpPr>
        <p:spPr>
          <a:xfrm>
            <a:off x="9489533" y="2246709"/>
            <a:ext cx="203033" cy="914"/>
          </a:xfrm>
          <a:prstGeom prst="line">
            <a:avLst/>
          </a:prstGeom>
          <a:noFill/>
          <a:ln w="2032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64" name="Shape 57">
            <a:extLst>
              <a:ext uri="{FF2B5EF4-FFF2-40B4-BE49-F238E27FC236}">
                <a16:creationId xmlns:a16="http://schemas.microsoft.com/office/drawing/2014/main" id="{8F623D26-7E81-5261-E260-BCC047AF9D84}"/>
              </a:ext>
            </a:extLst>
          </p:cNvPr>
          <p:cNvSpPr/>
          <p:nvPr/>
        </p:nvSpPr>
        <p:spPr>
          <a:xfrm>
            <a:off x="9489533" y="2222935"/>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68" name="Shape 58">
            <a:extLst>
              <a:ext uri="{FF2B5EF4-FFF2-40B4-BE49-F238E27FC236}">
                <a16:creationId xmlns:a16="http://schemas.microsoft.com/office/drawing/2014/main" id="{FB2B6298-C911-75BF-2792-2D4D48475A47}"/>
              </a:ext>
            </a:extLst>
          </p:cNvPr>
          <p:cNvSpPr/>
          <p:nvPr/>
        </p:nvSpPr>
        <p:spPr>
          <a:xfrm>
            <a:off x="9692567" y="2222935"/>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72" name="Shape 59">
            <a:extLst>
              <a:ext uri="{FF2B5EF4-FFF2-40B4-BE49-F238E27FC236}">
                <a16:creationId xmlns:a16="http://schemas.microsoft.com/office/drawing/2014/main" id="{B8024740-44C8-99AA-52B3-2547EAAEA1A6}"/>
              </a:ext>
            </a:extLst>
          </p:cNvPr>
          <p:cNvSpPr/>
          <p:nvPr/>
        </p:nvSpPr>
        <p:spPr>
          <a:xfrm>
            <a:off x="9561625" y="2215620"/>
            <a:ext cx="62179" cy="62179"/>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76" name="Text 60">
            <a:extLst>
              <a:ext uri="{FF2B5EF4-FFF2-40B4-BE49-F238E27FC236}">
                <a16:creationId xmlns:a16="http://schemas.microsoft.com/office/drawing/2014/main" id="{C67DAE73-62BE-67A1-AFB7-96C1C48C91D9}"/>
              </a:ext>
            </a:extLst>
          </p:cNvPr>
          <p:cNvSpPr/>
          <p:nvPr/>
        </p:nvSpPr>
        <p:spPr>
          <a:xfrm>
            <a:off x="621792" y="2324576"/>
            <a:ext cx="2423160" cy="155734"/>
          </a:xfrm>
          <a:prstGeom prst="rect">
            <a:avLst/>
          </a:prstGeom>
          <a:noFill/>
          <a:ln/>
        </p:spPr>
        <p:txBody>
          <a:bodyPr wrap="square" lIns="0" tIns="0" rIns="0" bIns="0" rtlCol="0" anchor="ctr"/>
          <a:lstStyle/>
          <a:p>
            <a:pPr marL="0" indent="0">
              <a:buNone/>
            </a:pPr>
            <a:r>
              <a:rPr lang="en-US" sz="655" dirty="0">
                <a:solidFill>
                  <a:srgbClr val="17324D"/>
                </a:solidFill>
                <a:latin typeface="Arial" panose="020B0604020202020204" pitchFamily="34" charset="0"/>
                <a:cs typeface="Arial" panose="020B0604020202020204" pitchFamily="34" charset="0"/>
              </a:rPr>
              <a:t>Sarcoma</a:t>
            </a:r>
            <a:endParaRPr lang="en-US" sz="655" dirty="0">
              <a:latin typeface="Arial" panose="020B0604020202020204" pitchFamily="34" charset="0"/>
              <a:cs typeface="Arial" panose="020B0604020202020204" pitchFamily="34" charset="0"/>
            </a:endParaRPr>
          </a:p>
        </p:txBody>
      </p:sp>
      <p:sp>
        <p:nvSpPr>
          <p:cNvPr id="180" name="Shape 61">
            <a:extLst>
              <a:ext uri="{FF2B5EF4-FFF2-40B4-BE49-F238E27FC236}">
                <a16:creationId xmlns:a16="http://schemas.microsoft.com/office/drawing/2014/main" id="{C471ABBC-A52A-5863-352E-3710436CB61D}"/>
              </a:ext>
            </a:extLst>
          </p:cNvPr>
          <p:cNvSpPr/>
          <p:nvPr/>
        </p:nvSpPr>
        <p:spPr>
          <a:xfrm>
            <a:off x="9140050" y="2402443"/>
            <a:ext cx="915314" cy="914"/>
          </a:xfrm>
          <a:prstGeom prst="line">
            <a:avLst/>
          </a:prstGeom>
          <a:noFill/>
          <a:ln w="2032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84" name="Shape 62">
            <a:extLst>
              <a:ext uri="{FF2B5EF4-FFF2-40B4-BE49-F238E27FC236}">
                <a16:creationId xmlns:a16="http://schemas.microsoft.com/office/drawing/2014/main" id="{EB691FA2-BB3D-3755-C2F5-DB2201A32E3B}"/>
              </a:ext>
            </a:extLst>
          </p:cNvPr>
          <p:cNvSpPr/>
          <p:nvPr/>
        </p:nvSpPr>
        <p:spPr>
          <a:xfrm>
            <a:off x="9140050" y="2378669"/>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88" name="Shape 63">
            <a:extLst>
              <a:ext uri="{FF2B5EF4-FFF2-40B4-BE49-F238E27FC236}">
                <a16:creationId xmlns:a16="http://schemas.microsoft.com/office/drawing/2014/main" id="{B947A12C-B4F3-A577-6BDA-8E50F8E6BDB8}"/>
              </a:ext>
            </a:extLst>
          </p:cNvPr>
          <p:cNvSpPr/>
          <p:nvPr/>
        </p:nvSpPr>
        <p:spPr>
          <a:xfrm>
            <a:off x="10055364" y="2378669"/>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92" name="Shape 64">
            <a:extLst>
              <a:ext uri="{FF2B5EF4-FFF2-40B4-BE49-F238E27FC236}">
                <a16:creationId xmlns:a16="http://schemas.microsoft.com/office/drawing/2014/main" id="{7A1190B0-555B-FB1F-88F3-2568E8C2E0BF}"/>
              </a:ext>
            </a:extLst>
          </p:cNvPr>
          <p:cNvSpPr/>
          <p:nvPr/>
        </p:nvSpPr>
        <p:spPr>
          <a:xfrm>
            <a:off x="9564953" y="2371354"/>
            <a:ext cx="62179" cy="62179"/>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196" name="Shape 65">
            <a:extLst>
              <a:ext uri="{FF2B5EF4-FFF2-40B4-BE49-F238E27FC236}">
                <a16:creationId xmlns:a16="http://schemas.microsoft.com/office/drawing/2014/main" id="{A6967D05-BC4C-528F-50DA-8021095CBCDB}"/>
              </a:ext>
            </a:extLst>
          </p:cNvPr>
          <p:cNvSpPr/>
          <p:nvPr/>
        </p:nvSpPr>
        <p:spPr>
          <a:xfrm>
            <a:off x="594360" y="2480310"/>
            <a:ext cx="10972800" cy="155734"/>
          </a:xfrm>
          <a:prstGeom prst="rect">
            <a:avLst/>
          </a:prstGeom>
          <a:solidFill>
            <a:srgbClr val="F8FAFB"/>
          </a:solidFill>
          <a:ln w="12700">
            <a:solidFill>
              <a:srgbClr val="F8FAFB">
                <a:alpha val="0"/>
              </a:srgbClr>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200" name="Text 66">
            <a:extLst>
              <a:ext uri="{FF2B5EF4-FFF2-40B4-BE49-F238E27FC236}">
                <a16:creationId xmlns:a16="http://schemas.microsoft.com/office/drawing/2014/main" id="{94D766A2-54F8-4E34-DFDC-F58735EAB5AB}"/>
              </a:ext>
            </a:extLst>
          </p:cNvPr>
          <p:cNvSpPr/>
          <p:nvPr/>
        </p:nvSpPr>
        <p:spPr>
          <a:xfrm>
            <a:off x="621792" y="2480310"/>
            <a:ext cx="2423160" cy="155734"/>
          </a:xfrm>
          <a:prstGeom prst="rect">
            <a:avLst/>
          </a:prstGeom>
          <a:noFill/>
          <a:ln/>
        </p:spPr>
        <p:txBody>
          <a:bodyPr wrap="square" lIns="0" tIns="0" rIns="0" bIns="0" rtlCol="0" anchor="ctr"/>
          <a:lstStyle/>
          <a:p>
            <a:pPr marL="0" indent="0">
              <a:buNone/>
            </a:pPr>
            <a:r>
              <a:rPr lang="en-US" sz="655" dirty="0">
                <a:solidFill>
                  <a:srgbClr val="17324D"/>
                </a:solidFill>
                <a:latin typeface="Arial" panose="020B0604020202020204" pitchFamily="34" charset="0"/>
                <a:cs typeface="Arial" panose="020B0604020202020204" pitchFamily="34" charset="0"/>
              </a:rPr>
              <a:t>Other tumour</a:t>
            </a:r>
            <a:endParaRPr lang="en-US" sz="655" dirty="0">
              <a:latin typeface="Arial" panose="020B0604020202020204" pitchFamily="34" charset="0"/>
              <a:cs typeface="Arial" panose="020B0604020202020204" pitchFamily="34" charset="0"/>
            </a:endParaRPr>
          </a:p>
        </p:txBody>
      </p:sp>
      <p:sp>
        <p:nvSpPr>
          <p:cNvPr id="204" name="Shape 67">
            <a:extLst>
              <a:ext uri="{FF2B5EF4-FFF2-40B4-BE49-F238E27FC236}">
                <a16:creationId xmlns:a16="http://schemas.microsoft.com/office/drawing/2014/main" id="{D9CA9660-CD58-4AB7-6C4D-E9761926E04A}"/>
              </a:ext>
            </a:extLst>
          </p:cNvPr>
          <p:cNvSpPr/>
          <p:nvPr/>
        </p:nvSpPr>
        <p:spPr>
          <a:xfrm>
            <a:off x="9502847" y="2558177"/>
            <a:ext cx="306214" cy="914"/>
          </a:xfrm>
          <a:prstGeom prst="line">
            <a:avLst/>
          </a:prstGeom>
          <a:noFill/>
          <a:ln w="2032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208" name="Shape 68">
            <a:extLst>
              <a:ext uri="{FF2B5EF4-FFF2-40B4-BE49-F238E27FC236}">
                <a16:creationId xmlns:a16="http://schemas.microsoft.com/office/drawing/2014/main" id="{EA267720-60F1-7324-04F8-533A974C3E1D}"/>
              </a:ext>
            </a:extLst>
          </p:cNvPr>
          <p:cNvSpPr/>
          <p:nvPr/>
        </p:nvSpPr>
        <p:spPr>
          <a:xfrm>
            <a:off x="9502847" y="2534402"/>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212" name="Shape 69">
            <a:extLst>
              <a:ext uri="{FF2B5EF4-FFF2-40B4-BE49-F238E27FC236}">
                <a16:creationId xmlns:a16="http://schemas.microsoft.com/office/drawing/2014/main" id="{36A5C415-4C00-1A1C-3AA6-BA4BC2577871}"/>
              </a:ext>
            </a:extLst>
          </p:cNvPr>
          <p:cNvSpPr/>
          <p:nvPr/>
        </p:nvSpPr>
        <p:spPr>
          <a:xfrm>
            <a:off x="9809061" y="2534402"/>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216" name="Shape 70">
            <a:extLst>
              <a:ext uri="{FF2B5EF4-FFF2-40B4-BE49-F238E27FC236}">
                <a16:creationId xmlns:a16="http://schemas.microsoft.com/office/drawing/2014/main" id="{BC7B0236-263D-17CF-486D-95E60B3D7C06}"/>
              </a:ext>
            </a:extLst>
          </p:cNvPr>
          <p:cNvSpPr/>
          <p:nvPr/>
        </p:nvSpPr>
        <p:spPr>
          <a:xfrm>
            <a:off x="9624865" y="2527087"/>
            <a:ext cx="62179" cy="62179"/>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220" name="Text 71">
            <a:extLst>
              <a:ext uri="{FF2B5EF4-FFF2-40B4-BE49-F238E27FC236}">
                <a16:creationId xmlns:a16="http://schemas.microsoft.com/office/drawing/2014/main" id="{17442EBF-9DC6-26CA-58DB-446E6EF5022D}"/>
              </a:ext>
            </a:extLst>
          </p:cNvPr>
          <p:cNvSpPr/>
          <p:nvPr/>
        </p:nvSpPr>
        <p:spPr>
          <a:xfrm>
            <a:off x="621792" y="2636044"/>
            <a:ext cx="2423160" cy="155734"/>
          </a:xfrm>
          <a:prstGeom prst="rect">
            <a:avLst/>
          </a:prstGeom>
          <a:noFill/>
          <a:ln/>
        </p:spPr>
        <p:txBody>
          <a:bodyPr wrap="square" lIns="0" tIns="0" rIns="0" bIns="0" rtlCol="0" anchor="ctr"/>
          <a:lstStyle/>
          <a:p>
            <a:pPr marL="0" indent="0">
              <a:buNone/>
            </a:pPr>
            <a:r>
              <a:rPr lang="en-US" sz="655" dirty="0">
                <a:solidFill>
                  <a:srgbClr val="17324D"/>
                </a:solidFill>
                <a:latin typeface="Arial" panose="020B0604020202020204" pitchFamily="34" charset="0"/>
                <a:cs typeface="Arial" panose="020B0604020202020204" pitchFamily="34" charset="0"/>
              </a:rPr>
              <a:t>2 long-term conditions</a:t>
            </a:r>
            <a:endParaRPr lang="en-US" sz="655" dirty="0">
              <a:latin typeface="Arial" panose="020B0604020202020204" pitchFamily="34" charset="0"/>
              <a:cs typeface="Arial" panose="020B0604020202020204" pitchFamily="34" charset="0"/>
            </a:endParaRPr>
          </a:p>
        </p:txBody>
      </p:sp>
      <p:sp>
        <p:nvSpPr>
          <p:cNvPr id="224" name="Shape 72">
            <a:extLst>
              <a:ext uri="{FF2B5EF4-FFF2-40B4-BE49-F238E27FC236}">
                <a16:creationId xmlns:a16="http://schemas.microsoft.com/office/drawing/2014/main" id="{44D82F4A-0580-9CFE-B289-09ED1BEFAEF2}"/>
              </a:ext>
            </a:extLst>
          </p:cNvPr>
          <p:cNvSpPr/>
          <p:nvPr/>
        </p:nvSpPr>
        <p:spPr>
          <a:xfrm>
            <a:off x="9559430" y="2713911"/>
            <a:ext cx="219675" cy="914"/>
          </a:xfrm>
          <a:prstGeom prst="line">
            <a:avLst/>
          </a:prstGeom>
          <a:noFill/>
          <a:ln w="2032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228" name="Shape 73">
            <a:extLst>
              <a:ext uri="{FF2B5EF4-FFF2-40B4-BE49-F238E27FC236}">
                <a16:creationId xmlns:a16="http://schemas.microsoft.com/office/drawing/2014/main" id="{2D7EE6D8-76F5-23B0-B195-0FD7D10AF5F1}"/>
              </a:ext>
            </a:extLst>
          </p:cNvPr>
          <p:cNvSpPr/>
          <p:nvPr/>
        </p:nvSpPr>
        <p:spPr>
          <a:xfrm>
            <a:off x="9559430" y="2690136"/>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232" name="Shape 74">
            <a:extLst>
              <a:ext uri="{FF2B5EF4-FFF2-40B4-BE49-F238E27FC236}">
                <a16:creationId xmlns:a16="http://schemas.microsoft.com/office/drawing/2014/main" id="{1E60FBDA-8A90-7483-4401-DC079816E06C}"/>
              </a:ext>
            </a:extLst>
          </p:cNvPr>
          <p:cNvSpPr/>
          <p:nvPr/>
        </p:nvSpPr>
        <p:spPr>
          <a:xfrm>
            <a:off x="9779106" y="2690136"/>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236" name="Shape 75">
            <a:extLst>
              <a:ext uri="{FF2B5EF4-FFF2-40B4-BE49-F238E27FC236}">
                <a16:creationId xmlns:a16="http://schemas.microsoft.com/office/drawing/2014/main" id="{8EB27ED4-34E5-AA3C-0579-BAB155D608A3}"/>
              </a:ext>
            </a:extLst>
          </p:cNvPr>
          <p:cNvSpPr/>
          <p:nvPr/>
        </p:nvSpPr>
        <p:spPr>
          <a:xfrm>
            <a:off x="9638178" y="2682821"/>
            <a:ext cx="62179" cy="62179"/>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240" name="Shape 76">
            <a:extLst>
              <a:ext uri="{FF2B5EF4-FFF2-40B4-BE49-F238E27FC236}">
                <a16:creationId xmlns:a16="http://schemas.microsoft.com/office/drawing/2014/main" id="{7A671B10-389A-8B33-589C-3E341EF30C4F}"/>
              </a:ext>
            </a:extLst>
          </p:cNvPr>
          <p:cNvSpPr/>
          <p:nvPr/>
        </p:nvSpPr>
        <p:spPr>
          <a:xfrm>
            <a:off x="594360" y="2791778"/>
            <a:ext cx="10972800" cy="155734"/>
          </a:xfrm>
          <a:prstGeom prst="rect">
            <a:avLst/>
          </a:prstGeom>
          <a:solidFill>
            <a:srgbClr val="F8FAFB"/>
          </a:solidFill>
          <a:ln w="12700">
            <a:solidFill>
              <a:srgbClr val="F8FAFB">
                <a:alpha val="0"/>
              </a:srgbClr>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244" name="Text 77">
            <a:extLst>
              <a:ext uri="{FF2B5EF4-FFF2-40B4-BE49-F238E27FC236}">
                <a16:creationId xmlns:a16="http://schemas.microsoft.com/office/drawing/2014/main" id="{8B33D48D-4F64-F698-E244-3AC8F1807459}"/>
              </a:ext>
            </a:extLst>
          </p:cNvPr>
          <p:cNvSpPr/>
          <p:nvPr/>
        </p:nvSpPr>
        <p:spPr>
          <a:xfrm>
            <a:off x="621792" y="2791778"/>
            <a:ext cx="2423160" cy="155734"/>
          </a:xfrm>
          <a:prstGeom prst="rect">
            <a:avLst/>
          </a:prstGeom>
          <a:noFill/>
          <a:ln/>
        </p:spPr>
        <p:txBody>
          <a:bodyPr wrap="square" lIns="0" tIns="0" rIns="0" bIns="0" rtlCol="0" anchor="ctr"/>
          <a:lstStyle/>
          <a:p>
            <a:pPr marL="0" indent="0">
              <a:buNone/>
            </a:pPr>
            <a:r>
              <a:rPr lang="en-US" sz="655" dirty="0">
                <a:solidFill>
                  <a:srgbClr val="17324D"/>
                </a:solidFill>
                <a:latin typeface="Arial" panose="020B0604020202020204" pitchFamily="34" charset="0"/>
                <a:cs typeface="Arial" panose="020B0604020202020204" pitchFamily="34" charset="0"/>
              </a:rPr>
              <a:t>Asian</a:t>
            </a:r>
            <a:endParaRPr lang="en-US" sz="655" dirty="0">
              <a:latin typeface="Arial" panose="020B0604020202020204" pitchFamily="34" charset="0"/>
              <a:cs typeface="Arial" panose="020B0604020202020204" pitchFamily="34" charset="0"/>
            </a:endParaRPr>
          </a:p>
        </p:txBody>
      </p:sp>
      <p:sp>
        <p:nvSpPr>
          <p:cNvPr id="248" name="Shape 78">
            <a:extLst>
              <a:ext uri="{FF2B5EF4-FFF2-40B4-BE49-F238E27FC236}">
                <a16:creationId xmlns:a16="http://schemas.microsoft.com/office/drawing/2014/main" id="{02ABC12D-42A6-2082-214C-294A51C15225}"/>
              </a:ext>
            </a:extLst>
          </p:cNvPr>
          <p:cNvSpPr/>
          <p:nvPr/>
        </p:nvSpPr>
        <p:spPr>
          <a:xfrm>
            <a:off x="9452921" y="2869644"/>
            <a:ext cx="449336" cy="914"/>
          </a:xfrm>
          <a:prstGeom prst="line">
            <a:avLst/>
          </a:prstGeom>
          <a:noFill/>
          <a:ln w="2032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252" name="Shape 79">
            <a:extLst>
              <a:ext uri="{FF2B5EF4-FFF2-40B4-BE49-F238E27FC236}">
                <a16:creationId xmlns:a16="http://schemas.microsoft.com/office/drawing/2014/main" id="{7E33C6DE-0B7F-1A68-3976-E51933013E82}"/>
              </a:ext>
            </a:extLst>
          </p:cNvPr>
          <p:cNvSpPr/>
          <p:nvPr/>
        </p:nvSpPr>
        <p:spPr>
          <a:xfrm>
            <a:off x="9452921" y="2845870"/>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256" name="Shape 80">
            <a:extLst>
              <a:ext uri="{FF2B5EF4-FFF2-40B4-BE49-F238E27FC236}">
                <a16:creationId xmlns:a16="http://schemas.microsoft.com/office/drawing/2014/main" id="{E3E03160-878D-3118-46C7-3381B693693D}"/>
              </a:ext>
            </a:extLst>
          </p:cNvPr>
          <p:cNvSpPr/>
          <p:nvPr/>
        </p:nvSpPr>
        <p:spPr>
          <a:xfrm>
            <a:off x="9902257" y="2845870"/>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260" name="Shape 81">
            <a:extLst>
              <a:ext uri="{FF2B5EF4-FFF2-40B4-BE49-F238E27FC236}">
                <a16:creationId xmlns:a16="http://schemas.microsoft.com/office/drawing/2014/main" id="{8D4E1717-ACB7-FAB0-90EE-F22EB6A266E8}"/>
              </a:ext>
            </a:extLst>
          </p:cNvPr>
          <p:cNvSpPr/>
          <p:nvPr/>
        </p:nvSpPr>
        <p:spPr>
          <a:xfrm>
            <a:off x="9644835" y="2838555"/>
            <a:ext cx="62179" cy="62179"/>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264" name="Text 82">
            <a:extLst>
              <a:ext uri="{FF2B5EF4-FFF2-40B4-BE49-F238E27FC236}">
                <a16:creationId xmlns:a16="http://schemas.microsoft.com/office/drawing/2014/main" id="{1D43E76F-0B29-4E06-9900-5809FE741EFC}"/>
              </a:ext>
            </a:extLst>
          </p:cNvPr>
          <p:cNvSpPr/>
          <p:nvPr/>
        </p:nvSpPr>
        <p:spPr>
          <a:xfrm>
            <a:off x="621792" y="2947511"/>
            <a:ext cx="2423160" cy="155734"/>
          </a:xfrm>
          <a:prstGeom prst="rect">
            <a:avLst/>
          </a:prstGeom>
          <a:noFill/>
          <a:ln/>
        </p:spPr>
        <p:txBody>
          <a:bodyPr wrap="square" lIns="0" tIns="0" rIns="0" bIns="0" rtlCol="0" anchor="ctr"/>
          <a:lstStyle/>
          <a:p>
            <a:pPr marL="0" indent="0">
              <a:buNone/>
            </a:pPr>
            <a:r>
              <a:rPr lang="en-US" sz="655" dirty="0">
                <a:solidFill>
                  <a:srgbClr val="17324D"/>
                </a:solidFill>
                <a:latin typeface="Arial" panose="020B0604020202020204" pitchFamily="34" charset="0"/>
                <a:cs typeface="Arial" panose="020B0604020202020204" pitchFamily="34" charset="0"/>
              </a:rPr>
              <a:t>LTC not given</a:t>
            </a:r>
            <a:endParaRPr lang="en-US" sz="655" dirty="0">
              <a:latin typeface="Arial" panose="020B0604020202020204" pitchFamily="34" charset="0"/>
              <a:cs typeface="Arial" panose="020B0604020202020204" pitchFamily="34" charset="0"/>
            </a:endParaRPr>
          </a:p>
        </p:txBody>
      </p:sp>
      <p:sp>
        <p:nvSpPr>
          <p:cNvPr id="268" name="Shape 83">
            <a:extLst>
              <a:ext uri="{FF2B5EF4-FFF2-40B4-BE49-F238E27FC236}">
                <a16:creationId xmlns:a16="http://schemas.microsoft.com/office/drawing/2014/main" id="{E503ED43-AC16-B21F-CF48-1516A421644C}"/>
              </a:ext>
            </a:extLst>
          </p:cNvPr>
          <p:cNvSpPr/>
          <p:nvPr/>
        </p:nvSpPr>
        <p:spPr>
          <a:xfrm>
            <a:off x="9532803" y="3025378"/>
            <a:ext cx="485949" cy="914"/>
          </a:xfrm>
          <a:prstGeom prst="line">
            <a:avLst/>
          </a:prstGeom>
          <a:noFill/>
          <a:ln w="2032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272" name="Shape 84">
            <a:extLst>
              <a:ext uri="{FF2B5EF4-FFF2-40B4-BE49-F238E27FC236}">
                <a16:creationId xmlns:a16="http://schemas.microsoft.com/office/drawing/2014/main" id="{9321FE8C-63CA-F6B8-0372-A4251BEAA427}"/>
              </a:ext>
            </a:extLst>
          </p:cNvPr>
          <p:cNvSpPr/>
          <p:nvPr/>
        </p:nvSpPr>
        <p:spPr>
          <a:xfrm>
            <a:off x="9532803" y="3001604"/>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276" name="Shape 85">
            <a:extLst>
              <a:ext uri="{FF2B5EF4-FFF2-40B4-BE49-F238E27FC236}">
                <a16:creationId xmlns:a16="http://schemas.microsoft.com/office/drawing/2014/main" id="{E7E1BEB9-64D9-1D70-AD6F-E535E42DF92D}"/>
              </a:ext>
            </a:extLst>
          </p:cNvPr>
          <p:cNvSpPr/>
          <p:nvPr/>
        </p:nvSpPr>
        <p:spPr>
          <a:xfrm>
            <a:off x="10018752" y="3001604"/>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280" name="Shape 86">
            <a:extLst>
              <a:ext uri="{FF2B5EF4-FFF2-40B4-BE49-F238E27FC236}">
                <a16:creationId xmlns:a16="http://schemas.microsoft.com/office/drawing/2014/main" id="{27C4D57C-DC1F-B4C6-7305-C66DF7E14728}"/>
              </a:ext>
            </a:extLst>
          </p:cNvPr>
          <p:cNvSpPr/>
          <p:nvPr/>
        </p:nvSpPr>
        <p:spPr>
          <a:xfrm>
            <a:off x="9744688" y="2994289"/>
            <a:ext cx="62179" cy="62179"/>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284" name="Shape 87">
            <a:extLst>
              <a:ext uri="{FF2B5EF4-FFF2-40B4-BE49-F238E27FC236}">
                <a16:creationId xmlns:a16="http://schemas.microsoft.com/office/drawing/2014/main" id="{0691F2BD-4F92-C71C-049A-8EE07FB92F80}"/>
              </a:ext>
            </a:extLst>
          </p:cNvPr>
          <p:cNvSpPr/>
          <p:nvPr/>
        </p:nvSpPr>
        <p:spPr>
          <a:xfrm>
            <a:off x="594360" y="3103245"/>
            <a:ext cx="10972800" cy="155734"/>
          </a:xfrm>
          <a:prstGeom prst="rect">
            <a:avLst/>
          </a:prstGeom>
          <a:solidFill>
            <a:srgbClr val="F8FAFB"/>
          </a:solidFill>
          <a:ln w="12700">
            <a:solidFill>
              <a:srgbClr val="F8FAFB">
                <a:alpha val="0"/>
              </a:srgbClr>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288" name="Text 88">
            <a:extLst>
              <a:ext uri="{FF2B5EF4-FFF2-40B4-BE49-F238E27FC236}">
                <a16:creationId xmlns:a16="http://schemas.microsoft.com/office/drawing/2014/main" id="{84B38606-77FE-48F9-8196-EAC2AC54171A}"/>
              </a:ext>
            </a:extLst>
          </p:cNvPr>
          <p:cNvSpPr/>
          <p:nvPr/>
        </p:nvSpPr>
        <p:spPr>
          <a:xfrm>
            <a:off x="621792" y="3103245"/>
            <a:ext cx="2423160" cy="155734"/>
          </a:xfrm>
          <a:prstGeom prst="rect">
            <a:avLst/>
          </a:prstGeom>
          <a:noFill/>
          <a:ln/>
        </p:spPr>
        <p:txBody>
          <a:bodyPr wrap="square" lIns="0" tIns="0" rIns="0" bIns="0" rtlCol="0" anchor="ctr"/>
          <a:lstStyle/>
          <a:p>
            <a:pPr marL="0" indent="0">
              <a:buNone/>
            </a:pPr>
            <a:r>
              <a:rPr lang="en-US" sz="655" dirty="0">
                <a:solidFill>
                  <a:srgbClr val="17324D"/>
                </a:solidFill>
                <a:latin typeface="Arial" panose="020B0604020202020204" pitchFamily="34" charset="0"/>
                <a:cs typeface="Arial" panose="020B0604020202020204" pitchFamily="34" charset="0"/>
              </a:rPr>
              <a:t>Male</a:t>
            </a:r>
            <a:endParaRPr lang="en-US" sz="655" dirty="0">
              <a:latin typeface="Arial" panose="020B0604020202020204" pitchFamily="34" charset="0"/>
              <a:cs typeface="Arial" panose="020B0604020202020204" pitchFamily="34" charset="0"/>
            </a:endParaRPr>
          </a:p>
        </p:txBody>
      </p:sp>
      <p:sp>
        <p:nvSpPr>
          <p:cNvPr id="292" name="Shape 89">
            <a:extLst>
              <a:ext uri="{FF2B5EF4-FFF2-40B4-BE49-F238E27FC236}">
                <a16:creationId xmlns:a16="http://schemas.microsoft.com/office/drawing/2014/main" id="{1E777B94-DE56-A09C-B27B-F9B4F84B6BDE}"/>
              </a:ext>
            </a:extLst>
          </p:cNvPr>
          <p:cNvSpPr/>
          <p:nvPr/>
        </p:nvSpPr>
        <p:spPr>
          <a:xfrm>
            <a:off x="10947380" y="3181112"/>
            <a:ext cx="196377" cy="914"/>
          </a:xfrm>
          <a:prstGeom prst="line">
            <a:avLst/>
          </a:prstGeom>
          <a:noFill/>
          <a:ln w="2032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296" name="Shape 90">
            <a:extLst>
              <a:ext uri="{FF2B5EF4-FFF2-40B4-BE49-F238E27FC236}">
                <a16:creationId xmlns:a16="http://schemas.microsoft.com/office/drawing/2014/main" id="{722A05BC-3E85-0CEA-E165-80E352531450}"/>
              </a:ext>
            </a:extLst>
          </p:cNvPr>
          <p:cNvSpPr/>
          <p:nvPr/>
        </p:nvSpPr>
        <p:spPr>
          <a:xfrm>
            <a:off x="10947380" y="3157337"/>
            <a:ext cx="914" cy="47549"/>
          </a:xfrm>
          <a:prstGeom prst="line">
            <a:avLst/>
          </a:prstGeom>
          <a:noFill/>
          <a:ln w="1016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300" name="Shape 91">
            <a:extLst>
              <a:ext uri="{FF2B5EF4-FFF2-40B4-BE49-F238E27FC236}">
                <a16:creationId xmlns:a16="http://schemas.microsoft.com/office/drawing/2014/main" id="{5EBC959E-A60E-2B4B-BCC2-6A1282206D8C}"/>
              </a:ext>
            </a:extLst>
          </p:cNvPr>
          <p:cNvSpPr/>
          <p:nvPr/>
        </p:nvSpPr>
        <p:spPr>
          <a:xfrm>
            <a:off x="11143756" y="3157337"/>
            <a:ext cx="914" cy="47549"/>
          </a:xfrm>
          <a:prstGeom prst="line">
            <a:avLst/>
          </a:prstGeom>
          <a:noFill/>
          <a:ln w="1016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304" name="Shape 92">
            <a:extLst>
              <a:ext uri="{FF2B5EF4-FFF2-40B4-BE49-F238E27FC236}">
                <a16:creationId xmlns:a16="http://schemas.microsoft.com/office/drawing/2014/main" id="{0B4C80DC-C3DC-BFC0-A36C-D5BCF1BC08A7}"/>
              </a:ext>
            </a:extLst>
          </p:cNvPr>
          <p:cNvSpPr/>
          <p:nvPr/>
        </p:nvSpPr>
        <p:spPr>
          <a:xfrm>
            <a:off x="11016143" y="3150022"/>
            <a:ext cx="62179" cy="62179"/>
          </a:xfrm>
          <a:prstGeom prst="ellipse">
            <a:avLst/>
          </a:prstGeom>
          <a:solidFill>
            <a:srgbClr val="007F3B"/>
          </a:solidFill>
          <a:ln w="1270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308" name="Text 93">
            <a:extLst>
              <a:ext uri="{FF2B5EF4-FFF2-40B4-BE49-F238E27FC236}">
                <a16:creationId xmlns:a16="http://schemas.microsoft.com/office/drawing/2014/main" id="{2A1EF7AA-D253-AC9E-8213-DDE034093649}"/>
              </a:ext>
            </a:extLst>
          </p:cNvPr>
          <p:cNvSpPr/>
          <p:nvPr/>
        </p:nvSpPr>
        <p:spPr>
          <a:xfrm>
            <a:off x="621792" y="3258979"/>
            <a:ext cx="2423160" cy="155734"/>
          </a:xfrm>
          <a:prstGeom prst="rect">
            <a:avLst/>
          </a:prstGeom>
          <a:noFill/>
          <a:ln/>
        </p:spPr>
        <p:txBody>
          <a:bodyPr wrap="square" lIns="0" tIns="0" rIns="0" bIns="0" rtlCol="0" anchor="ctr"/>
          <a:lstStyle/>
          <a:p>
            <a:pPr marL="0" indent="0">
              <a:buNone/>
            </a:pPr>
            <a:r>
              <a:rPr lang="en-US" sz="655" dirty="0">
                <a:solidFill>
                  <a:srgbClr val="17324D"/>
                </a:solidFill>
                <a:latin typeface="Arial" panose="020B0604020202020204" pitchFamily="34" charset="0"/>
                <a:cs typeface="Arial" panose="020B0604020202020204" pitchFamily="34" charset="0"/>
              </a:rPr>
              <a:t>Upper gastrointestinal</a:t>
            </a:r>
            <a:endParaRPr lang="en-US" sz="655" dirty="0">
              <a:latin typeface="Arial" panose="020B0604020202020204" pitchFamily="34" charset="0"/>
              <a:cs typeface="Arial" panose="020B0604020202020204" pitchFamily="34" charset="0"/>
            </a:endParaRPr>
          </a:p>
        </p:txBody>
      </p:sp>
      <p:sp>
        <p:nvSpPr>
          <p:cNvPr id="312" name="Shape 94">
            <a:extLst>
              <a:ext uri="{FF2B5EF4-FFF2-40B4-BE49-F238E27FC236}">
                <a16:creationId xmlns:a16="http://schemas.microsoft.com/office/drawing/2014/main" id="{AAB2B97E-2FA2-B96B-80DF-B7FC56D22A99}"/>
              </a:ext>
            </a:extLst>
          </p:cNvPr>
          <p:cNvSpPr/>
          <p:nvPr/>
        </p:nvSpPr>
        <p:spPr>
          <a:xfrm>
            <a:off x="9625999" y="3336846"/>
            <a:ext cx="406067" cy="914"/>
          </a:xfrm>
          <a:prstGeom prst="line">
            <a:avLst/>
          </a:prstGeom>
          <a:noFill/>
          <a:ln w="2032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316" name="Shape 95">
            <a:extLst>
              <a:ext uri="{FF2B5EF4-FFF2-40B4-BE49-F238E27FC236}">
                <a16:creationId xmlns:a16="http://schemas.microsoft.com/office/drawing/2014/main" id="{71FBA96F-0661-B9F7-872F-1C0B8EA641FF}"/>
              </a:ext>
            </a:extLst>
          </p:cNvPr>
          <p:cNvSpPr/>
          <p:nvPr/>
        </p:nvSpPr>
        <p:spPr>
          <a:xfrm>
            <a:off x="9625999" y="3313071"/>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320" name="Shape 96">
            <a:extLst>
              <a:ext uri="{FF2B5EF4-FFF2-40B4-BE49-F238E27FC236}">
                <a16:creationId xmlns:a16="http://schemas.microsoft.com/office/drawing/2014/main" id="{A8F7B78B-B81A-9856-6CEF-BDC7300E8658}"/>
              </a:ext>
            </a:extLst>
          </p:cNvPr>
          <p:cNvSpPr/>
          <p:nvPr/>
        </p:nvSpPr>
        <p:spPr>
          <a:xfrm>
            <a:off x="10032065" y="3313071"/>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324" name="Shape 97">
            <a:extLst>
              <a:ext uri="{FF2B5EF4-FFF2-40B4-BE49-F238E27FC236}">
                <a16:creationId xmlns:a16="http://schemas.microsoft.com/office/drawing/2014/main" id="{7C0F6649-740A-01C8-4497-685C7582E063}"/>
              </a:ext>
            </a:extLst>
          </p:cNvPr>
          <p:cNvSpPr/>
          <p:nvPr/>
        </p:nvSpPr>
        <p:spPr>
          <a:xfrm>
            <a:off x="9797942" y="3305756"/>
            <a:ext cx="62179" cy="62179"/>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328" name="Shape 98">
            <a:extLst>
              <a:ext uri="{FF2B5EF4-FFF2-40B4-BE49-F238E27FC236}">
                <a16:creationId xmlns:a16="http://schemas.microsoft.com/office/drawing/2014/main" id="{55E355B2-366F-A71D-07D7-23B8490AB651}"/>
              </a:ext>
            </a:extLst>
          </p:cNvPr>
          <p:cNvSpPr/>
          <p:nvPr/>
        </p:nvSpPr>
        <p:spPr>
          <a:xfrm>
            <a:off x="594360" y="3414713"/>
            <a:ext cx="10972800" cy="155734"/>
          </a:xfrm>
          <a:prstGeom prst="rect">
            <a:avLst/>
          </a:prstGeom>
          <a:solidFill>
            <a:srgbClr val="F8FAFB"/>
          </a:solidFill>
          <a:ln w="12700">
            <a:solidFill>
              <a:srgbClr val="F8FAFB">
                <a:alpha val="0"/>
              </a:srgbClr>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332" name="Text 99">
            <a:extLst>
              <a:ext uri="{FF2B5EF4-FFF2-40B4-BE49-F238E27FC236}">
                <a16:creationId xmlns:a16="http://schemas.microsoft.com/office/drawing/2014/main" id="{5C6A3EEB-AF78-7067-0811-BB30D3D54EF1}"/>
              </a:ext>
            </a:extLst>
          </p:cNvPr>
          <p:cNvSpPr/>
          <p:nvPr/>
        </p:nvSpPr>
        <p:spPr>
          <a:xfrm>
            <a:off x="621792" y="3414713"/>
            <a:ext cx="2423160" cy="155734"/>
          </a:xfrm>
          <a:prstGeom prst="rect">
            <a:avLst/>
          </a:prstGeom>
          <a:noFill/>
          <a:ln/>
        </p:spPr>
        <p:txBody>
          <a:bodyPr wrap="square" lIns="0" tIns="0" rIns="0" bIns="0" rtlCol="0" anchor="ctr"/>
          <a:lstStyle/>
          <a:p>
            <a:pPr marL="0" indent="0">
              <a:buNone/>
            </a:pPr>
            <a:r>
              <a:rPr lang="en-US" sz="655" dirty="0">
                <a:solidFill>
                  <a:srgbClr val="17324D"/>
                </a:solidFill>
                <a:latin typeface="Arial" panose="020B0604020202020204" pitchFamily="34" charset="0"/>
                <a:cs typeface="Arial" panose="020B0604020202020204" pitchFamily="34" charset="0"/>
              </a:rPr>
              <a:t>LGBQ+ / not straight</a:t>
            </a:r>
            <a:endParaRPr lang="en-US" sz="655" dirty="0">
              <a:latin typeface="Arial" panose="020B0604020202020204" pitchFamily="34" charset="0"/>
              <a:cs typeface="Arial" panose="020B0604020202020204" pitchFamily="34" charset="0"/>
            </a:endParaRPr>
          </a:p>
        </p:txBody>
      </p:sp>
      <p:sp>
        <p:nvSpPr>
          <p:cNvPr id="336" name="Shape 100">
            <a:extLst>
              <a:ext uri="{FF2B5EF4-FFF2-40B4-BE49-F238E27FC236}">
                <a16:creationId xmlns:a16="http://schemas.microsoft.com/office/drawing/2014/main" id="{70A67BDE-48AF-34F3-C67D-87F386239195}"/>
              </a:ext>
            </a:extLst>
          </p:cNvPr>
          <p:cNvSpPr/>
          <p:nvPr/>
        </p:nvSpPr>
        <p:spPr>
          <a:xfrm>
            <a:off x="9596043" y="3492579"/>
            <a:ext cx="589130" cy="914"/>
          </a:xfrm>
          <a:prstGeom prst="line">
            <a:avLst/>
          </a:prstGeom>
          <a:noFill/>
          <a:ln w="2032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340" name="Shape 101">
            <a:extLst>
              <a:ext uri="{FF2B5EF4-FFF2-40B4-BE49-F238E27FC236}">
                <a16:creationId xmlns:a16="http://schemas.microsoft.com/office/drawing/2014/main" id="{4C689A12-59CD-BB40-611B-8456179D0EEC}"/>
              </a:ext>
            </a:extLst>
          </p:cNvPr>
          <p:cNvSpPr/>
          <p:nvPr/>
        </p:nvSpPr>
        <p:spPr>
          <a:xfrm>
            <a:off x="9596043" y="3468805"/>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344" name="Shape 102">
            <a:extLst>
              <a:ext uri="{FF2B5EF4-FFF2-40B4-BE49-F238E27FC236}">
                <a16:creationId xmlns:a16="http://schemas.microsoft.com/office/drawing/2014/main" id="{67DF9472-2B62-5055-B337-26A99D838F2A}"/>
              </a:ext>
            </a:extLst>
          </p:cNvPr>
          <p:cNvSpPr/>
          <p:nvPr/>
        </p:nvSpPr>
        <p:spPr>
          <a:xfrm>
            <a:off x="10185172" y="3468805"/>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348" name="Shape 103">
            <a:extLst>
              <a:ext uri="{FF2B5EF4-FFF2-40B4-BE49-F238E27FC236}">
                <a16:creationId xmlns:a16="http://schemas.microsoft.com/office/drawing/2014/main" id="{4627C075-DF76-7C47-265D-3359C811FB44}"/>
              </a:ext>
            </a:extLst>
          </p:cNvPr>
          <p:cNvSpPr/>
          <p:nvPr/>
        </p:nvSpPr>
        <p:spPr>
          <a:xfrm>
            <a:off x="9857854" y="3461490"/>
            <a:ext cx="62179" cy="62179"/>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352" name="Text 104">
            <a:extLst>
              <a:ext uri="{FF2B5EF4-FFF2-40B4-BE49-F238E27FC236}">
                <a16:creationId xmlns:a16="http://schemas.microsoft.com/office/drawing/2014/main" id="{C369FCB0-4E55-2FBD-B6DC-304EF73EBD98}"/>
              </a:ext>
            </a:extLst>
          </p:cNvPr>
          <p:cNvSpPr/>
          <p:nvPr/>
        </p:nvSpPr>
        <p:spPr>
          <a:xfrm>
            <a:off x="621792" y="3570446"/>
            <a:ext cx="2423160" cy="155734"/>
          </a:xfrm>
          <a:prstGeom prst="rect">
            <a:avLst/>
          </a:prstGeom>
          <a:noFill/>
          <a:ln/>
        </p:spPr>
        <p:txBody>
          <a:bodyPr wrap="square" lIns="0" tIns="0" rIns="0" bIns="0" rtlCol="0" anchor="ctr"/>
          <a:lstStyle/>
          <a:p>
            <a:pPr marL="0" indent="0">
              <a:buNone/>
            </a:pPr>
            <a:r>
              <a:rPr lang="en-US" sz="655" dirty="0">
                <a:solidFill>
                  <a:srgbClr val="17324D"/>
                </a:solidFill>
                <a:latin typeface="Arial" panose="020B0604020202020204" pitchFamily="34" charset="0"/>
                <a:cs typeface="Arial" panose="020B0604020202020204" pitchFamily="34" charset="0"/>
              </a:rPr>
              <a:t>Ethnicity not given</a:t>
            </a:r>
            <a:endParaRPr lang="en-US" sz="655" dirty="0">
              <a:latin typeface="Arial" panose="020B0604020202020204" pitchFamily="34" charset="0"/>
              <a:cs typeface="Arial" panose="020B0604020202020204" pitchFamily="34" charset="0"/>
            </a:endParaRPr>
          </a:p>
        </p:txBody>
      </p:sp>
      <p:sp>
        <p:nvSpPr>
          <p:cNvPr id="356" name="Shape 105">
            <a:extLst>
              <a:ext uri="{FF2B5EF4-FFF2-40B4-BE49-F238E27FC236}">
                <a16:creationId xmlns:a16="http://schemas.microsoft.com/office/drawing/2014/main" id="{AF7049A7-C278-C9CA-8CE2-3F29B00A0A13}"/>
              </a:ext>
            </a:extLst>
          </p:cNvPr>
          <p:cNvSpPr/>
          <p:nvPr/>
        </p:nvSpPr>
        <p:spPr>
          <a:xfrm>
            <a:off x="9616013" y="3648313"/>
            <a:ext cx="615757" cy="914"/>
          </a:xfrm>
          <a:prstGeom prst="line">
            <a:avLst/>
          </a:prstGeom>
          <a:noFill/>
          <a:ln w="2032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360" name="Shape 106">
            <a:extLst>
              <a:ext uri="{FF2B5EF4-FFF2-40B4-BE49-F238E27FC236}">
                <a16:creationId xmlns:a16="http://schemas.microsoft.com/office/drawing/2014/main" id="{34B3A4DB-164A-E50A-72B6-4A56554F9BD5}"/>
              </a:ext>
            </a:extLst>
          </p:cNvPr>
          <p:cNvSpPr/>
          <p:nvPr/>
        </p:nvSpPr>
        <p:spPr>
          <a:xfrm>
            <a:off x="9616013" y="3624539"/>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364" name="Shape 107">
            <a:extLst>
              <a:ext uri="{FF2B5EF4-FFF2-40B4-BE49-F238E27FC236}">
                <a16:creationId xmlns:a16="http://schemas.microsoft.com/office/drawing/2014/main" id="{2291331A-D4FF-0AFB-6398-A6D0692E0E49}"/>
              </a:ext>
            </a:extLst>
          </p:cNvPr>
          <p:cNvSpPr/>
          <p:nvPr/>
        </p:nvSpPr>
        <p:spPr>
          <a:xfrm>
            <a:off x="10231770" y="3624539"/>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368" name="Shape 108">
            <a:extLst>
              <a:ext uri="{FF2B5EF4-FFF2-40B4-BE49-F238E27FC236}">
                <a16:creationId xmlns:a16="http://schemas.microsoft.com/office/drawing/2014/main" id="{EA93B280-EDA5-6C8B-27A5-ADC6763F4515}"/>
              </a:ext>
            </a:extLst>
          </p:cNvPr>
          <p:cNvSpPr/>
          <p:nvPr/>
        </p:nvSpPr>
        <p:spPr>
          <a:xfrm>
            <a:off x="9894466" y="3617224"/>
            <a:ext cx="62179" cy="62179"/>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372" name="Shape 109">
            <a:extLst>
              <a:ext uri="{FF2B5EF4-FFF2-40B4-BE49-F238E27FC236}">
                <a16:creationId xmlns:a16="http://schemas.microsoft.com/office/drawing/2014/main" id="{55E0B654-CCB8-114A-131F-B641E30D4241}"/>
              </a:ext>
            </a:extLst>
          </p:cNvPr>
          <p:cNvSpPr/>
          <p:nvPr/>
        </p:nvSpPr>
        <p:spPr>
          <a:xfrm>
            <a:off x="594360" y="3726180"/>
            <a:ext cx="10972800" cy="155734"/>
          </a:xfrm>
          <a:prstGeom prst="rect">
            <a:avLst/>
          </a:prstGeom>
          <a:solidFill>
            <a:srgbClr val="F8FAFB"/>
          </a:solidFill>
          <a:ln w="12700">
            <a:solidFill>
              <a:srgbClr val="F8FAFB">
                <a:alpha val="0"/>
              </a:srgbClr>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375" name="Text 110">
            <a:extLst>
              <a:ext uri="{FF2B5EF4-FFF2-40B4-BE49-F238E27FC236}">
                <a16:creationId xmlns:a16="http://schemas.microsoft.com/office/drawing/2014/main" id="{2E6C6922-6DF2-F7DC-F520-C5BC4354AF82}"/>
              </a:ext>
            </a:extLst>
          </p:cNvPr>
          <p:cNvSpPr/>
          <p:nvPr/>
        </p:nvSpPr>
        <p:spPr>
          <a:xfrm>
            <a:off x="621792" y="3726180"/>
            <a:ext cx="2423160" cy="155734"/>
          </a:xfrm>
          <a:prstGeom prst="rect">
            <a:avLst/>
          </a:prstGeom>
          <a:noFill/>
          <a:ln/>
        </p:spPr>
        <p:txBody>
          <a:bodyPr wrap="square" lIns="0" tIns="0" rIns="0" bIns="0" rtlCol="0" anchor="ctr"/>
          <a:lstStyle/>
          <a:p>
            <a:pPr marL="0" indent="0">
              <a:buNone/>
            </a:pPr>
            <a:r>
              <a:rPr lang="en-US" sz="655" dirty="0">
                <a:solidFill>
                  <a:srgbClr val="17324D"/>
                </a:solidFill>
                <a:latin typeface="Arial" panose="020B0604020202020204" pitchFamily="34" charset="0"/>
                <a:cs typeface="Arial" panose="020B0604020202020204" pitchFamily="34" charset="0"/>
              </a:rPr>
              <a:t>Most deprived IMD</a:t>
            </a:r>
            <a:endParaRPr lang="en-US" sz="655" dirty="0">
              <a:latin typeface="Arial" panose="020B0604020202020204" pitchFamily="34" charset="0"/>
              <a:cs typeface="Arial" panose="020B0604020202020204" pitchFamily="34" charset="0"/>
            </a:endParaRPr>
          </a:p>
        </p:txBody>
      </p:sp>
      <p:sp>
        <p:nvSpPr>
          <p:cNvPr id="379" name="Shape 111">
            <a:extLst>
              <a:ext uri="{FF2B5EF4-FFF2-40B4-BE49-F238E27FC236}">
                <a16:creationId xmlns:a16="http://schemas.microsoft.com/office/drawing/2014/main" id="{EE192572-048F-AEE1-4C7F-ACA1D0CD8D25}"/>
              </a:ext>
            </a:extLst>
          </p:cNvPr>
          <p:cNvSpPr/>
          <p:nvPr/>
        </p:nvSpPr>
        <p:spPr>
          <a:xfrm>
            <a:off x="10754332" y="3804047"/>
            <a:ext cx="272930" cy="914"/>
          </a:xfrm>
          <a:prstGeom prst="line">
            <a:avLst/>
          </a:prstGeom>
          <a:noFill/>
          <a:ln w="2032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381" name="Shape 112">
            <a:extLst>
              <a:ext uri="{FF2B5EF4-FFF2-40B4-BE49-F238E27FC236}">
                <a16:creationId xmlns:a16="http://schemas.microsoft.com/office/drawing/2014/main" id="{1492A9AE-B3DF-2E19-F8AF-9E29377C5882}"/>
              </a:ext>
            </a:extLst>
          </p:cNvPr>
          <p:cNvSpPr/>
          <p:nvPr/>
        </p:nvSpPr>
        <p:spPr>
          <a:xfrm>
            <a:off x="10754332" y="3780272"/>
            <a:ext cx="914" cy="47549"/>
          </a:xfrm>
          <a:prstGeom prst="line">
            <a:avLst/>
          </a:prstGeom>
          <a:noFill/>
          <a:ln w="1016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383" name="Shape 113">
            <a:extLst>
              <a:ext uri="{FF2B5EF4-FFF2-40B4-BE49-F238E27FC236}">
                <a16:creationId xmlns:a16="http://schemas.microsoft.com/office/drawing/2014/main" id="{74CA2D00-B4C1-A1C2-9488-244DBA70D9F0}"/>
              </a:ext>
            </a:extLst>
          </p:cNvPr>
          <p:cNvSpPr/>
          <p:nvPr/>
        </p:nvSpPr>
        <p:spPr>
          <a:xfrm>
            <a:off x="11027262" y="3780272"/>
            <a:ext cx="914" cy="47549"/>
          </a:xfrm>
          <a:prstGeom prst="line">
            <a:avLst/>
          </a:prstGeom>
          <a:noFill/>
          <a:ln w="1016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385" name="Shape 114">
            <a:extLst>
              <a:ext uri="{FF2B5EF4-FFF2-40B4-BE49-F238E27FC236}">
                <a16:creationId xmlns:a16="http://schemas.microsoft.com/office/drawing/2014/main" id="{3B0E07A6-E7D2-774D-76E3-4AD2AEEA529D}"/>
              </a:ext>
            </a:extLst>
          </p:cNvPr>
          <p:cNvSpPr/>
          <p:nvPr/>
        </p:nvSpPr>
        <p:spPr>
          <a:xfrm>
            <a:off x="10859707" y="3772957"/>
            <a:ext cx="62179" cy="62179"/>
          </a:xfrm>
          <a:prstGeom prst="ellipse">
            <a:avLst/>
          </a:prstGeom>
          <a:solidFill>
            <a:srgbClr val="007F3B"/>
          </a:solidFill>
          <a:ln w="1270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387" name="Text 115">
            <a:extLst>
              <a:ext uri="{FF2B5EF4-FFF2-40B4-BE49-F238E27FC236}">
                <a16:creationId xmlns:a16="http://schemas.microsoft.com/office/drawing/2014/main" id="{FA803460-82FA-5B53-BD1A-66E47D76AFA8}"/>
              </a:ext>
            </a:extLst>
          </p:cNvPr>
          <p:cNvSpPr/>
          <p:nvPr/>
        </p:nvSpPr>
        <p:spPr>
          <a:xfrm>
            <a:off x="621792" y="3881914"/>
            <a:ext cx="2423160" cy="155734"/>
          </a:xfrm>
          <a:prstGeom prst="rect">
            <a:avLst/>
          </a:prstGeom>
          <a:noFill/>
          <a:ln/>
        </p:spPr>
        <p:txBody>
          <a:bodyPr wrap="square" lIns="0" tIns="0" rIns="0" bIns="0" rtlCol="0" anchor="ctr"/>
          <a:lstStyle/>
          <a:p>
            <a:pPr marL="0" indent="0">
              <a:buNone/>
            </a:pPr>
            <a:r>
              <a:rPr lang="en-US" sz="655" dirty="0">
                <a:solidFill>
                  <a:srgbClr val="17324D"/>
                </a:solidFill>
                <a:latin typeface="Arial" panose="020B0604020202020204" pitchFamily="34" charset="0"/>
                <a:cs typeface="Arial" panose="020B0604020202020204" pitchFamily="34" charset="0"/>
              </a:rPr>
              <a:t>Colorectal / LGT</a:t>
            </a:r>
            <a:endParaRPr lang="en-US" sz="655" dirty="0">
              <a:latin typeface="Arial" panose="020B0604020202020204" pitchFamily="34" charset="0"/>
              <a:cs typeface="Arial" panose="020B0604020202020204" pitchFamily="34" charset="0"/>
            </a:endParaRPr>
          </a:p>
        </p:txBody>
      </p:sp>
      <p:sp>
        <p:nvSpPr>
          <p:cNvPr id="389" name="Shape 116">
            <a:extLst>
              <a:ext uri="{FF2B5EF4-FFF2-40B4-BE49-F238E27FC236}">
                <a16:creationId xmlns:a16="http://schemas.microsoft.com/office/drawing/2014/main" id="{1A093CEE-B2D6-BF61-EBDF-1C8B4C27E765}"/>
              </a:ext>
            </a:extLst>
          </p:cNvPr>
          <p:cNvSpPr/>
          <p:nvPr/>
        </p:nvSpPr>
        <p:spPr>
          <a:xfrm>
            <a:off x="9849002" y="3959781"/>
            <a:ext cx="299557" cy="914"/>
          </a:xfrm>
          <a:prstGeom prst="line">
            <a:avLst/>
          </a:prstGeom>
          <a:noFill/>
          <a:ln w="2032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391" name="Shape 117">
            <a:extLst>
              <a:ext uri="{FF2B5EF4-FFF2-40B4-BE49-F238E27FC236}">
                <a16:creationId xmlns:a16="http://schemas.microsoft.com/office/drawing/2014/main" id="{E3B03EC2-C6D2-C566-B013-2F7BEABD500C}"/>
              </a:ext>
            </a:extLst>
          </p:cNvPr>
          <p:cNvSpPr/>
          <p:nvPr/>
        </p:nvSpPr>
        <p:spPr>
          <a:xfrm>
            <a:off x="9849002" y="3936006"/>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393" name="Shape 118">
            <a:extLst>
              <a:ext uri="{FF2B5EF4-FFF2-40B4-BE49-F238E27FC236}">
                <a16:creationId xmlns:a16="http://schemas.microsoft.com/office/drawing/2014/main" id="{1F9AB57C-C7BE-F72A-BAA4-7E13B70CA6DE}"/>
              </a:ext>
            </a:extLst>
          </p:cNvPr>
          <p:cNvSpPr/>
          <p:nvPr/>
        </p:nvSpPr>
        <p:spPr>
          <a:xfrm>
            <a:off x="10148560" y="3936006"/>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395" name="Shape 119">
            <a:extLst>
              <a:ext uri="{FF2B5EF4-FFF2-40B4-BE49-F238E27FC236}">
                <a16:creationId xmlns:a16="http://schemas.microsoft.com/office/drawing/2014/main" id="{2E3E6DEC-70C4-5C18-EBBC-19203B9524EB}"/>
              </a:ext>
            </a:extLst>
          </p:cNvPr>
          <p:cNvSpPr/>
          <p:nvPr/>
        </p:nvSpPr>
        <p:spPr>
          <a:xfrm>
            <a:off x="9967692" y="3928691"/>
            <a:ext cx="62179" cy="62179"/>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397" name="Shape 120">
            <a:extLst>
              <a:ext uri="{FF2B5EF4-FFF2-40B4-BE49-F238E27FC236}">
                <a16:creationId xmlns:a16="http://schemas.microsoft.com/office/drawing/2014/main" id="{2CF48504-75D3-E97E-410B-F57455EB51E3}"/>
              </a:ext>
            </a:extLst>
          </p:cNvPr>
          <p:cNvSpPr/>
          <p:nvPr/>
        </p:nvSpPr>
        <p:spPr>
          <a:xfrm>
            <a:off x="594360" y="4037648"/>
            <a:ext cx="10972800" cy="155734"/>
          </a:xfrm>
          <a:prstGeom prst="rect">
            <a:avLst/>
          </a:prstGeom>
          <a:solidFill>
            <a:srgbClr val="F8FAFB"/>
          </a:solidFill>
          <a:ln w="12700">
            <a:solidFill>
              <a:srgbClr val="F8FAFB">
                <a:alpha val="0"/>
              </a:srgbClr>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399" name="Text 121">
            <a:extLst>
              <a:ext uri="{FF2B5EF4-FFF2-40B4-BE49-F238E27FC236}">
                <a16:creationId xmlns:a16="http://schemas.microsoft.com/office/drawing/2014/main" id="{49351342-6C46-0686-CE7E-E52C78AF5D17}"/>
              </a:ext>
            </a:extLst>
          </p:cNvPr>
          <p:cNvSpPr/>
          <p:nvPr/>
        </p:nvSpPr>
        <p:spPr>
          <a:xfrm>
            <a:off x="621792" y="4037648"/>
            <a:ext cx="2423160" cy="155734"/>
          </a:xfrm>
          <a:prstGeom prst="rect">
            <a:avLst/>
          </a:prstGeom>
          <a:noFill/>
          <a:ln/>
        </p:spPr>
        <p:txBody>
          <a:bodyPr wrap="square" lIns="0" tIns="0" rIns="0" bIns="0" rtlCol="0" anchor="ctr"/>
          <a:lstStyle/>
          <a:p>
            <a:pPr marL="0" indent="0">
              <a:buNone/>
            </a:pPr>
            <a:r>
              <a:rPr lang="en-US" sz="655" dirty="0">
                <a:solidFill>
                  <a:srgbClr val="17324D"/>
                </a:solidFill>
                <a:latin typeface="Arial" panose="020B0604020202020204" pitchFamily="34" charset="0"/>
                <a:cs typeface="Arial" panose="020B0604020202020204" pitchFamily="34" charset="0"/>
              </a:rPr>
              <a:t>Black</a:t>
            </a:r>
            <a:endParaRPr lang="en-US" sz="655" dirty="0">
              <a:latin typeface="Arial" panose="020B0604020202020204" pitchFamily="34" charset="0"/>
              <a:cs typeface="Arial" panose="020B0604020202020204" pitchFamily="34" charset="0"/>
            </a:endParaRPr>
          </a:p>
        </p:txBody>
      </p:sp>
      <p:sp>
        <p:nvSpPr>
          <p:cNvPr id="401" name="Shape 122">
            <a:extLst>
              <a:ext uri="{FF2B5EF4-FFF2-40B4-BE49-F238E27FC236}">
                <a16:creationId xmlns:a16="http://schemas.microsoft.com/office/drawing/2014/main" id="{98DC2D56-CE19-B214-410A-0E3520BFCDA5}"/>
              </a:ext>
            </a:extLst>
          </p:cNvPr>
          <p:cNvSpPr/>
          <p:nvPr/>
        </p:nvSpPr>
        <p:spPr>
          <a:xfrm>
            <a:off x="9732508" y="4115514"/>
            <a:ext cx="562502" cy="914"/>
          </a:xfrm>
          <a:prstGeom prst="line">
            <a:avLst/>
          </a:prstGeom>
          <a:noFill/>
          <a:ln w="2032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03" name="Shape 123">
            <a:extLst>
              <a:ext uri="{FF2B5EF4-FFF2-40B4-BE49-F238E27FC236}">
                <a16:creationId xmlns:a16="http://schemas.microsoft.com/office/drawing/2014/main" id="{C29CE23E-4C7F-3C9D-4DF3-9F82E5859F11}"/>
              </a:ext>
            </a:extLst>
          </p:cNvPr>
          <p:cNvSpPr/>
          <p:nvPr/>
        </p:nvSpPr>
        <p:spPr>
          <a:xfrm>
            <a:off x="9732508" y="4091740"/>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05" name="Shape 124">
            <a:extLst>
              <a:ext uri="{FF2B5EF4-FFF2-40B4-BE49-F238E27FC236}">
                <a16:creationId xmlns:a16="http://schemas.microsoft.com/office/drawing/2014/main" id="{9DD2056D-C884-FBFD-A00B-70EECDDB37E9}"/>
              </a:ext>
            </a:extLst>
          </p:cNvPr>
          <p:cNvSpPr/>
          <p:nvPr/>
        </p:nvSpPr>
        <p:spPr>
          <a:xfrm>
            <a:off x="10295010" y="4091740"/>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07" name="Shape 125">
            <a:extLst>
              <a:ext uri="{FF2B5EF4-FFF2-40B4-BE49-F238E27FC236}">
                <a16:creationId xmlns:a16="http://schemas.microsoft.com/office/drawing/2014/main" id="{DFB2DD18-5DE7-18BF-7629-2ED6A4087F85}"/>
              </a:ext>
            </a:extLst>
          </p:cNvPr>
          <p:cNvSpPr/>
          <p:nvPr/>
        </p:nvSpPr>
        <p:spPr>
          <a:xfrm>
            <a:off x="9981005" y="4084425"/>
            <a:ext cx="62179" cy="62179"/>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09" name="Text 126">
            <a:extLst>
              <a:ext uri="{FF2B5EF4-FFF2-40B4-BE49-F238E27FC236}">
                <a16:creationId xmlns:a16="http://schemas.microsoft.com/office/drawing/2014/main" id="{06B0A8AD-E987-DC21-A5AC-8DDB10DAE4D5}"/>
              </a:ext>
            </a:extLst>
          </p:cNvPr>
          <p:cNvSpPr/>
          <p:nvPr/>
        </p:nvSpPr>
        <p:spPr>
          <a:xfrm>
            <a:off x="621792" y="4193381"/>
            <a:ext cx="2423160" cy="155734"/>
          </a:xfrm>
          <a:prstGeom prst="rect">
            <a:avLst/>
          </a:prstGeom>
          <a:noFill/>
          <a:ln/>
        </p:spPr>
        <p:txBody>
          <a:bodyPr wrap="square" lIns="0" tIns="0" rIns="0" bIns="0" rtlCol="0" anchor="ctr"/>
          <a:lstStyle/>
          <a:p>
            <a:pPr marL="0" indent="0">
              <a:buNone/>
            </a:pPr>
            <a:r>
              <a:rPr lang="en-US" sz="655" dirty="0">
                <a:solidFill>
                  <a:srgbClr val="17324D"/>
                </a:solidFill>
                <a:latin typeface="Arial" panose="020B0604020202020204" pitchFamily="34" charset="0"/>
                <a:cs typeface="Arial" panose="020B0604020202020204" pitchFamily="34" charset="0"/>
              </a:rPr>
              <a:t>Mixed</a:t>
            </a:r>
            <a:endParaRPr lang="en-US" sz="655" dirty="0">
              <a:latin typeface="Arial" panose="020B0604020202020204" pitchFamily="34" charset="0"/>
              <a:cs typeface="Arial" panose="020B0604020202020204" pitchFamily="34" charset="0"/>
            </a:endParaRPr>
          </a:p>
        </p:txBody>
      </p:sp>
      <p:sp>
        <p:nvSpPr>
          <p:cNvPr id="411" name="Shape 127">
            <a:extLst>
              <a:ext uri="{FF2B5EF4-FFF2-40B4-BE49-F238E27FC236}">
                <a16:creationId xmlns:a16="http://schemas.microsoft.com/office/drawing/2014/main" id="{DDFFDE58-EE96-964A-7BCB-300DD6DF7320}"/>
              </a:ext>
            </a:extLst>
          </p:cNvPr>
          <p:cNvSpPr/>
          <p:nvPr/>
        </p:nvSpPr>
        <p:spPr>
          <a:xfrm>
            <a:off x="9625999" y="4271248"/>
            <a:ext cx="775521" cy="914"/>
          </a:xfrm>
          <a:prstGeom prst="line">
            <a:avLst/>
          </a:prstGeom>
          <a:noFill/>
          <a:ln w="2032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13" name="Shape 128">
            <a:extLst>
              <a:ext uri="{FF2B5EF4-FFF2-40B4-BE49-F238E27FC236}">
                <a16:creationId xmlns:a16="http://schemas.microsoft.com/office/drawing/2014/main" id="{ADBA59A1-9187-0F3B-7727-6D8EF566749F}"/>
              </a:ext>
            </a:extLst>
          </p:cNvPr>
          <p:cNvSpPr/>
          <p:nvPr/>
        </p:nvSpPr>
        <p:spPr>
          <a:xfrm>
            <a:off x="9625999" y="4247474"/>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15" name="Shape 129">
            <a:extLst>
              <a:ext uri="{FF2B5EF4-FFF2-40B4-BE49-F238E27FC236}">
                <a16:creationId xmlns:a16="http://schemas.microsoft.com/office/drawing/2014/main" id="{204DCB1C-2271-44A3-9BB0-4CA2E2745FD3}"/>
              </a:ext>
            </a:extLst>
          </p:cNvPr>
          <p:cNvSpPr/>
          <p:nvPr/>
        </p:nvSpPr>
        <p:spPr>
          <a:xfrm>
            <a:off x="10401519" y="4247474"/>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17" name="Shape 130">
            <a:extLst>
              <a:ext uri="{FF2B5EF4-FFF2-40B4-BE49-F238E27FC236}">
                <a16:creationId xmlns:a16="http://schemas.microsoft.com/office/drawing/2014/main" id="{1E0CF730-E030-B574-098D-FB2DB01B33AD}"/>
              </a:ext>
            </a:extLst>
          </p:cNvPr>
          <p:cNvSpPr/>
          <p:nvPr/>
        </p:nvSpPr>
        <p:spPr>
          <a:xfrm>
            <a:off x="9981005" y="4240159"/>
            <a:ext cx="62179" cy="62179"/>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19" name="Shape 131">
            <a:extLst>
              <a:ext uri="{FF2B5EF4-FFF2-40B4-BE49-F238E27FC236}">
                <a16:creationId xmlns:a16="http://schemas.microsoft.com/office/drawing/2014/main" id="{4EB7170E-8207-EFA0-FEA9-50045D5AF0A5}"/>
              </a:ext>
            </a:extLst>
          </p:cNvPr>
          <p:cNvSpPr/>
          <p:nvPr/>
        </p:nvSpPr>
        <p:spPr>
          <a:xfrm>
            <a:off x="594360" y="4349115"/>
            <a:ext cx="10972800" cy="155734"/>
          </a:xfrm>
          <a:prstGeom prst="rect">
            <a:avLst/>
          </a:prstGeom>
          <a:solidFill>
            <a:srgbClr val="F8FAFB"/>
          </a:solidFill>
          <a:ln w="12700">
            <a:solidFill>
              <a:srgbClr val="F8FAFB">
                <a:alpha val="0"/>
              </a:srgbClr>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21" name="Text 132">
            <a:extLst>
              <a:ext uri="{FF2B5EF4-FFF2-40B4-BE49-F238E27FC236}">
                <a16:creationId xmlns:a16="http://schemas.microsoft.com/office/drawing/2014/main" id="{A27FAA98-E7E6-F8CC-589E-A46701E475EE}"/>
              </a:ext>
            </a:extLst>
          </p:cNvPr>
          <p:cNvSpPr/>
          <p:nvPr/>
        </p:nvSpPr>
        <p:spPr>
          <a:xfrm>
            <a:off x="621792" y="4349115"/>
            <a:ext cx="2423160" cy="155734"/>
          </a:xfrm>
          <a:prstGeom prst="rect">
            <a:avLst/>
          </a:prstGeom>
          <a:noFill/>
          <a:ln/>
        </p:spPr>
        <p:txBody>
          <a:bodyPr wrap="square" lIns="0" tIns="0" rIns="0" bIns="0" rtlCol="0" anchor="ctr"/>
          <a:lstStyle/>
          <a:p>
            <a:pPr marL="0" indent="0">
              <a:buNone/>
            </a:pPr>
            <a:r>
              <a:rPr lang="en-US" sz="655" dirty="0">
                <a:solidFill>
                  <a:srgbClr val="17324D"/>
                </a:solidFill>
                <a:latin typeface="Arial" panose="020B0604020202020204" pitchFamily="34" charset="0"/>
                <a:cs typeface="Arial" panose="020B0604020202020204" pitchFamily="34" charset="0"/>
              </a:rPr>
              <a:t>1 long-term condition</a:t>
            </a:r>
            <a:endParaRPr lang="en-US" sz="655" dirty="0">
              <a:latin typeface="Arial" panose="020B0604020202020204" pitchFamily="34" charset="0"/>
              <a:cs typeface="Arial" panose="020B0604020202020204" pitchFamily="34" charset="0"/>
            </a:endParaRPr>
          </a:p>
        </p:txBody>
      </p:sp>
      <p:sp>
        <p:nvSpPr>
          <p:cNvPr id="423" name="Shape 133">
            <a:extLst>
              <a:ext uri="{FF2B5EF4-FFF2-40B4-BE49-F238E27FC236}">
                <a16:creationId xmlns:a16="http://schemas.microsoft.com/office/drawing/2014/main" id="{1508E604-6A51-BAFA-7612-27966DFA90CF}"/>
              </a:ext>
            </a:extLst>
          </p:cNvPr>
          <p:cNvSpPr/>
          <p:nvPr/>
        </p:nvSpPr>
        <p:spPr>
          <a:xfrm>
            <a:off x="9948855" y="4426982"/>
            <a:ext cx="186391" cy="914"/>
          </a:xfrm>
          <a:prstGeom prst="line">
            <a:avLst/>
          </a:prstGeom>
          <a:noFill/>
          <a:ln w="2032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25" name="Shape 134">
            <a:extLst>
              <a:ext uri="{FF2B5EF4-FFF2-40B4-BE49-F238E27FC236}">
                <a16:creationId xmlns:a16="http://schemas.microsoft.com/office/drawing/2014/main" id="{9D2983F2-CBA4-B278-56A3-B68AD7468898}"/>
              </a:ext>
            </a:extLst>
          </p:cNvPr>
          <p:cNvSpPr/>
          <p:nvPr/>
        </p:nvSpPr>
        <p:spPr>
          <a:xfrm>
            <a:off x="9948855" y="4403207"/>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27" name="Shape 135">
            <a:extLst>
              <a:ext uri="{FF2B5EF4-FFF2-40B4-BE49-F238E27FC236}">
                <a16:creationId xmlns:a16="http://schemas.microsoft.com/office/drawing/2014/main" id="{823AE310-70D2-2615-BA53-F784C5D3E497}"/>
              </a:ext>
            </a:extLst>
          </p:cNvPr>
          <p:cNvSpPr/>
          <p:nvPr/>
        </p:nvSpPr>
        <p:spPr>
          <a:xfrm>
            <a:off x="10135246" y="4403207"/>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29" name="Shape 136">
            <a:extLst>
              <a:ext uri="{FF2B5EF4-FFF2-40B4-BE49-F238E27FC236}">
                <a16:creationId xmlns:a16="http://schemas.microsoft.com/office/drawing/2014/main" id="{C24491CE-CDE8-9ED2-F47B-B7AA9BAC2EA1}"/>
              </a:ext>
            </a:extLst>
          </p:cNvPr>
          <p:cNvSpPr/>
          <p:nvPr/>
        </p:nvSpPr>
        <p:spPr>
          <a:xfrm>
            <a:off x="10010961" y="4395892"/>
            <a:ext cx="62179" cy="62179"/>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31" name="Text 137">
            <a:extLst>
              <a:ext uri="{FF2B5EF4-FFF2-40B4-BE49-F238E27FC236}">
                <a16:creationId xmlns:a16="http://schemas.microsoft.com/office/drawing/2014/main" id="{7875C248-93F9-D196-67C9-799A29F92222}"/>
              </a:ext>
            </a:extLst>
          </p:cNvPr>
          <p:cNvSpPr/>
          <p:nvPr/>
        </p:nvSpPr>
        <p:spPr>
          <a:xfrm>
            <a:off x="621792" y="4504849"/>
            <a:ext cx="2423160" cy="155734"/>
          </a:xfrm>
          <a:prstGeom prst="rect">
            <a:avLst/>
          </a:prstGeom>
          <a:noFill/>
          <a:ln/>
        </p:spPr>
        <p:txBody>
          <a:bodyPr wrap="square" lIns="0" tIns="0" rIns="0" bIns="0" rtlCol="0" anchor="ctr"/>
          <a:lstStyle/>
          <a:p>
            <a:pPr marL="0" indent="0">
              <a:buNone/>
            </a:pPr>
            <a:r>
              <a:rPr lang="en-US" sz="655" dirty="0">
                <a:solidFill>
                  <a:srgbClr val="17324D"/>
                </a:solidFill>
                <a:latin typeface="Arial" panose="020B0604020202020204" pitchFamily="34" charset="0"/>
                <a:cs typeface="Arial" panose="020B0604020202020204" pitchFamily="34" charset="0"/>
              </a:rPr>
              <a:t>Head and neck</a:t>
            </a:r>
            <a:endParaRPr lang="en-US" sz="655" dirty="0">
              <a:latin typeface="Arial" panose="020B0604020202020204" pitchFamily="34" charset="0"/>
              <a:cs typeface="Arial" panose="020B0604020202020204" pitchFamily="34" charset="0"/>
            </a:endParaRPr>
          </a:p>
        </p:txBody>
      </p:sp>
      <p:sp>
        <p:nvSpPr>
          <p:cNvPr id="433" name="Shape 138">
            <a:extLst>
              <a:ext uri="{FF2B5EF4-FFF2-40B4-BE49-F238E27FC236}">
                <a16:creationId xmlns:a16="http://schemas.microsoft.com/office/drawing/2014/main" id="{8192BF80-10CF-24AE-E92F-211976541895}"/>
              </a:ext>
            </a:extLst>
          </p:cNvPr>
          <p:cNvSpPr/>
          <p:nvPr/>
        </p:nvSpPr>
        <p:spPr>
          <a:xfrm>
            <a:off x="9815718" y="4582716"/>
            <a:ext cx="512576" cy="914"/>
          </a:xfrm>
          <a:prstGeom prst="line">
            <a:avLst/>
          </a:prstGeom>
          <a:noFill/>
          <a:ln w="2032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35" name="Shape 139">
            <a:extLst>
              <a:ext uri="{FF2B5EF4-FFF2-40B4-BE49-F238E27FC236}">
                <a16:creationId xmlns:a16="http://schemas.microsoft.com/office/drawing/2014/main" id="{AE3E4D14-77D8-315B-B3A3-7DF6469213AF}"/>
              </a:ext>
            </a:extLst>
          </p:cNvPr>
          <p:cNvSpPr/>
          <p:nvPr/>
        </p:nvSpPr>
        <p:spPr>
          <a:xfrm>
            <a:off x="9815718" y="4558941"/>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37" name="Shape 140">
            <a:extLst>
              <a:ext uri="{FF2B5EF4-FFF2-40B4-BE49-F238E27FC236}">
                <a16:creationId xmlns:a16="http://schemas.microsoft.com/office/drawing/2014/main" id="{D2E4987E-91FF-7B32-2AA0-961156A88490}"/>
              </a:ext>
            </a:extLst>
          </p:cNvPr>
          <p:cNvSpPr/>
          <p:nvPr/>
        </p:nvSpPr>
        <p:spPr>
          <a:xfrm>
            <a:off x="10328294" y="4558941"/>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39" name="Shape 141">
            <a:extLst>
              <a:ext uri="{FF2B5EF4-FFF2-40B4-BE49-F238E27FC236}">
                <a16:creationId xmlns:a16="http://schemas.microsoft.com/office/drawing/2014/main" id="{F5801B3A-DB0C-C81F-695B-2B44C099328D}"/>
              </a:ext>
            </a:extLst>
          </p:cNvPr>
          <p:cNvSpPr/>
          <p:nvPr/>
        </p:nvSpPr>
        <p:spPr>
          <a:xfrm>
            <a:off x="10040917" y="4551626"/>
            <a:ext cx="62179" cy="62179"/>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41" name="Shape 142">
            <a:extLst>
              <a:ext uri="{FF2B5EF4-FFF2-40B4-BE49-F238E27FC236}">
                <a16:creationId xmlns:a16="http://schemas.microsoft.com/office/drawing/2014/main" id="{C604D6FA-50E7-7038-12E5-086C7DFF4C7F}"/>
              </a:ext>
            </a:extLst>
          </p:cNvPr>
          <p:cNvSpPr/>
          <p:nvPr/>
        </p:nvSpPr>
        <p:spPr>
          <a:xfrm>
            <a:off x="594360" y="4660583"/>
            <a:ext cx="10972800" cy="155734"/>
          </a:xfrm>
          <a:prstGeom prst="rect">
            <a:avLst/>
          </a:prstGeom>
          <a:solidFill>
            <a:srgbClr val="F8FAFB"/>
          </a:solidFill>
          <a:ln w="12700">
            <a:solidFill>
              <a:srgbClr val="F8FAFB">
                <a:alpha val="0"/>
              </a:srgbClr>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43" name="Text 143">
            <a:extLst>
              <a:ext uri="{FF2B5EF4-FFF2-40B4-BE49-F238E27FC236}">
                <a16:creationId xmlns:a16="http://schemas.microsoft.com/office/drawing/2014/main" id="{4FD377AC-E5C9-DBFE-3B51-129F38CE230B}"/>
              </a:ext>
            </a:extLst>
          </p:cNvPr>
          <p:cNvSpPr/>
          <p:nvPr/>
        </p:nvSpPr>
        <p:spPr>
          <a:xfrm>
            <a:off x="621792" y="4660583"/>
            <a:ext cx="2423160" cy="155734"/>
          </a:xfrm>
          <a:prstGeom prst="rect">
            <a:avLst/>
          </a:prstGeom>
          <a:noFill/>
          <a:ln/>
        </p:spPr>
        <p:txBody>
          <a:bodyPr wrap="square" lIns="0" tIns="0" rIns="0" bIns="0" rtlCol="0" anchor="ctr"/>
          <a:lstStyle/>
          <a:p>
            <a:pPr marL="0" indent="0">
              <a:buNone/>
            </a:pPr>
            <a:r>
              <a:rPr lang="en-US" sz="655" dirty="0">
                <a:solidFill>
                  <a:srgbClr val="17324D"/>
                </a:solidFill>
                <a:latin typeface="Arial" panose="020B0604020202020204" pitchFamily="34" charset="0"/>
                <a:cs typeface="Arial" panose="020B0604020202020204" pitchFamily="34" charset="0"/>
              </a:rPr>
              <a:t>Lung</a:t>
            </a:r>
            <a:endParaRPr lang="en-US" sz="655" dirty="0">
              <a:latin typeface="Arial" panose="020B0604020202020204" pitchFamily="34" charset="0"/>
              <a:cs typeface="Arial" panose="020B0604020202020204" pitchFamily="34" charset="0"/>
            </a:endParaRPr>
          </a:p>
        </p:txBody>
      </p:sp>
      <p:sp>
        <p:nvSpPr>
          <p:cNvPr id="445" name="Shape 144">
            <a:extLst>
              <a:ext uri="{FF2B5EF4-FFF2-40B4-BE49-F238E27FC236}">
                <a16:creationId xmlns:a16="http://schemas.microsoft.com/office/drawing/2014/main" id="{A29D008E-68D6-1DD7-7B91-0BE009AE84B6}"/>
              </a:ext>
            </a:extLst>
          </p:cNvPr>
          <p:cNvSpPr/>
          <p:nvPr/>
        </p:nvSpPr>
        <p:spPr>
          <a:xfrm>
            <a:off x="9968825" y="4738449"/>
            <a:ext cx="352812" cy="914"/>
          </a:xfrm>
          <a:prstGeom prst="line">
            <a:avLst/>
          </a:prstGeom>
          <a:noFill/>
          <a:ln w="2032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47" name="Shape 145">
            <a:extLst>
              <a:ext uri="{FF2B5EF4-FFF2-40B4-BE49-F238E27FC236}">
                <a16:creationId xmlns:a16="http://schemas.microsoft.com/office/drawing/2014/main" id="{B46743E5-3BDA-6EBA-8F9F-679873F4F2CA}"/>
              </a:ext>
            </a:extLst>
          </p:cNvPr>
          <p:cNvSpPr/>
          <p:nvPr/>
        </p:nvSpPr>
        <p:spPr>
          <a:xfrm>
            <a:off x="9968825" y="4714675"/>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49" name="Shape 146">
            <a:extLst>
              <a:ext uri="{FF2B5EF4-FFF2-40B4-BE49-F238E27FC236}">
                <a16:creationId xmlns:a16="http://schemas.microsoft.com/office/drawing/2014/main" id="{58BC8F68-D297-5CEF-DD97-1A9C02DD9ABB}"/>
              </a:ext>
            </a:extLst>
          </p:cNvPr>
          <p:cNvSpPr/>
          <p:nvPr/>
        </p:nvSpPr>
        <p:spPr>
          <a:xfrm>
            <a:off x="10321637" y="4714675"/>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51" name="Shape 147">
            <a:extLst>
              <a:ext uri="{FF2B5EF4-FFF2-40B4-BE49-F238E27FC236}">
                <a16:creationId xmlns:a16="http://schemas.microsoft.com/office/drawing/2014/main" id="{A6F2652F-003F-323D-5DCC-D73ADA5E13F1}"/>
              </a:ext>
            </a:extLst>
          </p:cNvPr>
          <p:cNvSpPr/>
          <p:nvPr/>
        </p:nvSpPr>
        <p:spPr>
          <a:xfrm>
            <a:off x="10114142" y="4707360"/>
            <a:ext cx="62179" cy="62179"/>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53" name="Text 148">
            <a:extLst>
              <a:ext uri="{FF2B5EF4-FFF2-40B4-BE49-F238E27FC236}">
                <a16:creationId xmlns:a16="http://schemas.microsoft.com/office/drawing/2014/main" id="{1F48A165-45B0-C3C0-0ED0-29C9A64EC95C}"/>
              </a:ext>
            </a:extLst>
          </p:cNvPr>
          <p:cNvSpPr/>
          <p:nvPr/>
        </p:nvSpPr>
        <p:spPr>
          <a:xfrm>
            <a:off x="621792" y="4816316"/>
            <a:ext cx="2423160" cy="155734"/>
          </a:xfrm>
          <a:prstGeom prst="rect">
            <a:avLst/>
          </a:prstGeom>
          <a:noFill/>
          <a:ln/>
        </p:spPr>
        <p:txBody>
          <a:bodyPr wrap="square" lIns="0" tIns="0" rIns="0" bIns="0" rtlCol="0" anchor="ctr"/>
          <a:lstStyle/>
          <a:p>
            <a:pPr marL="0" indent="0">
              <a:buNone/>
            </a:pPr>
            <a:r>
              <a:rPr lang="en-US" sz="655" dirty="0">
                <a:solidFill>
                  <a:srgbClr val="17324D"/>
                </a:solidFill>
                <a:latin typeface="Arial" panose="020B0604020202020204" pitchFamily="34" charset="0"/>
                <a:cs typeface="Arial" panose="020B0604020202020204" pitchFamily="34" charset="0"/>
              </a:rPr>
              <a:t>IMD quintile 3</a:t>
            </a:r>
            <a:endParaRPr lang="en-US" sz="655" dirty="0">
              <a:latin typeface="Arial" panose="020B0604020202020204" pitchFamily="34" charset="0"/>
              <a:cs typeface="Arial" panose="020B0604020202020204" pitchFamily="34" charset="0"/>
            </a:endParaRPr>
          </a:p>
        </p:txBody>
      </p:sp>
      <p:sp>
        <p:nvSpPr>
          <p:cNvPr id="455" name="Shape 149">
            <a:extLst>
              <a:ext uri="{FF2B5EF4-FFF2-40B4-BE49-F238E27FC236}">
                <a16:creationId xmlns:a16="http://schemas.microsoft.com/office/drawing/2014/main" id="{91FB7D92-B2FD-D952-9FDD-9679EA5364DB}"/>
              </a:ext>
            </a:extLst>
          </p:cNvPr>
          <p:cNvSpPr/>
          <p:nvPr/>
        </p:nvSpPr>
        <p:spPr>
          <a:xfrm>
            <a:off x="10604553" y="4894183"/>
            <a:ext cx="223004" cy="914"/>
          </a:xfrm>
          <a:prstGeom prst="line">
            <a:avLst/>
          </a:prstGeom>
          <a:noFill/>
          <a:ln w="2032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57" name="Shape 150">
            <a:extLst>
              <a:ext uri="{FF2B5EF4-FFF2-40B4-BE49-F238E27FC236}">
                <a16:creationId xmlns:a16="http://schemas.microsoft.com/office/drawing/2014/main" id="{795D5B09-387B-0006-91A4-90A916F7C920}"/>
              </a:ext>
            </a:extLst>
          </p:cNvPr>
          <p:cNvSpPr/>
          <p:nvPr/>
        </p:nvSpPr>
        <p:spPr>
          <a:xfrm>
            <a:off x="10604553" y="4870409"/>
            <a:ext cx="914" cy="47549"/>
          </a:xfrm>
          <a:prstGeom prst="line">
            <a:avLst/>
          </a:prstGeom>
          <a:noFill/>
          <a:ln w="1016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59" name="Shape 151">
            <a:extLst>
              <a:ext uri="{FF2B5EF4-FFF2-40B4-BE49-F238E27FC236}">
                <a16:creationId xmlns:a16="http://schemas.microsoft.com/office/drawing/2014/main" id="{E73468AB-6C34-1A67-56CA-CD8EB482F7FD}"/>
              </a:ext>
            </a:extLst>
          </p:cNvPr>
          <p:cNvSpPr/>
          <p:nvPr/>
        </p:nvSpPr>
        <p:spPr>
          <a:xfrm>
            <a:off x="10827557" y="4870409"/>
            <a:ext cx="914" cy="47549"/>
          </a:xfrm>
          <a:prstGeom prst="line">
            <a:avLst/>
          </a:prstGeom>
          <a:noFill/>
          <a:ln w="1016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61" name="Shape 152">
            <a:extLst>
              <a:ext uri="{FF2B5EF4-FFF2-40B4-BE49-F238E27FC236}">
                <a16:creationId xmlns:a16="http://schemas.microsoft.com/office/drawing/2014/main" id="{70931F22-A8C8-6495-DD7A-9259A74F3B60}"/>
              </a:ext>
            </a:extLst>
          </p:cNvPr>
          <p:cNvSpPr/>
          <p:nvPr/>
        </p:nvSpPr>
        <p:spPr>
          <a:xfrm>
            <a:off x="10683301" y="4863094"/>
            <a:ext cx="62179" cy="62179"/>
          </a:xfrm>
          <a:prstGeom prst="ellipse">
            <a:avLst/>
          </a:prstGeom>
          <a:solidFill>
            <a:srgbClr val="007F3B"/>
          </a:solidFill>
          <a:ln w="1270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63" name="Shape 153">
            <a:extLst>
              <a:ext uri="{FF2B5EF4-FFF2-40B4-BE49-F238E27FC236}">
                <a16:creationId xmlns:a16="http://schemas.microsoft.com/office/drawing/2014/main" id="{19A0168D-74EB-65E5-8111-1E0AE2B40DEF}"/>
              </a:ext>
            </a:extLst>
          </p:cNvPr>
          <p:cNvSpPr/>
          <p:nvPr/>
        </p:nvSpPr>
        <p:spPr>
          <a:xfrm>
            <a:off x="594360" y="4972050"/>
            <a:ext cx="10972800" cy="155734"/>
          </a:xfrm>
          <a:prstGeom prst="rect">
            <a:avLst/>
          </a:prstGeom>
          <a:solidFill>
            <a:srgbClr val="F8FAFB"/>
          </a:solidFill>
          <a:ln w="12700">
            <a:solidFill>
              <a:srgbClr val="F8FAFB">
                <a:alpha val="0"/>
              </a:srgbClr>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65" name="Text 154">
            <a:extLst>
              <a:ext uri="{FF2B5EF4-FFF2-40B4-BE49-F238E27FC236}">
                <a16:creationId xmlns:a16="http://schemas.microsoft.com/office/drawing/2014/main" id="{C48AE03A-C614-3415-CD71-A6EDDB98E257}"/>
              </a:ext>
            </a:extLst>
          </p:cNvPr>
          <p:cNvSpPr/>
          <p:nvPr/>
        </p:nvSpPr>
        <p:spPr>
          <a:xfrm>
            <a:off x="621792" y="4972050"/>
            <a:ext cx="2423160" cy="155734"/>
          </a:xfrm>
          <a:prstGeom prst="rect">
            <a:avLst/>
          </a:prstGeom>
          <a:noFill/>
          <a:ln/>
        </p:spPr>
        <p:txBody>
          <a:bodyPr wrap="square" lIns="0" tIns="0" rIns="0" bIns="0" rtlCol="0" anchor="ctr"/>
          <a:lstStyle/>
          <a:p>
            <a:pPr marL="0" indent="0">
              <a:buNone/>
            </a:pPr>
            <a:r>
              <a:rPr lang="en-US" sz="655" dirty="0">
                <a:solidFill>
                  <a:srgbClr val="17324D"/>
                </a:solidFill>
                <a:latin typeface="Arial" panose="020B0604020202020204" pitchFamily="34" charset="0"/>
                <a:cs typeface="Arial" panose="020B0604020202020204" pitchFamily="34" charset="0"/>
              </a:rPr>
              <a:t>IMD quintile 2</a:t>
            </a:r>
            <a:endParaRPr lang="en-US" sz="655" dirty="0">
              <a:latin typeface="Arial" panose="020B0604020202020204" pitchFamily="34" charset="0"/>
              <a:cs typeface="Arial" panose="020B0604020202020204" pitchFamily="34" charset="0"/>
            </a:endParaRPr>
          </a:p>
        </p:txBody>
      </p:sp>
      <p:sp>
        <p:nvSpPr>
          <p:cNvPr id="467" name="Shape 155">
            <a:extLst>
              <a:ext uri="{FF2B5EF4-FFF2-40B4-BE49-F238E27FC236}">
                <a16:creationId xmlns:a16="http://schemas.microsoft.com/office/drawing/2014/main" id="{235AD4C3-05AD-17A2-2CCB-777A5CF18D96}"/>
              </a:ext>
            </a:extLst>
          </p:cNvPr>
          <p:cNvSpPr/>
          <p:nvPr/>
        </p:nvSpPr>
        <p:spPr>
          <a:xfrm>
            <a:off x="10584582" y="5049917"/>
            <a:ext cx="239646" cy="914"/>
          </a:xfrm>
          <a:prstGeom prst="line">
            <a:avLst/>
          </a:prstGeom>
          <a:noFill/>
          <a:ln w="2032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69" name="Shape 156">
            <a:extLst>
              <a:ext uri="{FF2B5EF4-FFF2-40B4-BE49-F238E27FC236}">
                <a16:creationId xmlns:a16="http://schemas.microsoft.com/office/drawing/2014/main" id="{62E96B55-156F-4E37-9171-0061C4FD9C7F}"/>
              </a:ext>
            </a:extLst>
          </p:cNvPr>
          <p:cNvSpPr/>
          <p:nvPr/>
        </p:nvSpPr>
        <p:spPr>
          <a:xfrm>
            <a:off x="10584582" y="5026142"/>
            <a:ext cx="914" cy="47549"/>
          </a:xfrm>
          <a:prstGeom prst="line">
            <a:avLst/>
          </a:prstGeom>
          <a:noFill/>
          <a:ln w="1016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71" name="Shape 157">
            <a:extLst>
              <a:ext uri="{FF2B5EF4-FFF2-40B4-BE49-F238E27FC236}">
                <a16:creationId xmlns:a16="http://schemas.microsoft.com/office/drawing/2014/main" id="{116FF98A-DBCC-D0FD-C381-521C82CFC845}"/>
              </a:ext>
            </a:extLst>
          </p:cNvPr>
          <p:cNvSpPr/>
          <p:nvPr/>
        </p:nvSpPr>
        <p:spPr>
          <a:xfrm>
            <a:off x="10824228" y="5026142"/>
            <a:ext cx="914" cy="47549"/>
          </a:xfrm>
          <a:prstGeom prst="line">
            <a:avLst/>
          </a:prstGeom>
          <a:noFill/>
          <a:ln w="1016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73" name="Shape 158">
            <a:extLst>
              <a:ext uri="{FF2B5EF4-FFF2-40B4-BE49-F238E27FC236}">
                <a16:creationId xmlns:a16="http://schemas.microsoft.com/office/drawing/2014/main" id="{488A882F-F333-1300-17DE-2648C261A844}"/>
              </a:ext>
            </a:extLst>
          </p:cNvPr>
          <p:cNvSpPr/>
          <p:nvPr/>
        </p:nvSpPr>
        <p:spPr>
          <a:xfrm>
            <a:off x="10673316" y="5018827"/>
            <a:ext cx="62179" cy="62179"/>
          </a:xfrm>
          <a:prstGeom prst="ellipse">
            <a:avLst/>
          </a:prstGeom>
          <a:solidFill>
            <a:srgbClr val="007F3B"/>
          </a:solidFill>
          <a:ln w="1270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75" name="Text 159">
            <a:extLst>
              <a:ext uri="{FF2B5EF4-FFF2-40B4-BE49-F238E27FC236}">
                <a16:creationId xmlns:a16="http://schemas.microsoft.com/office/drawing/2014/main" id="{8E92CE9B-7889-4019-3259-A7F3EF5A5288}"/>
              </a:ext>
            </a:extLst>
          </p:cNvPr>
          <p:cNvSpPr/>
          <p:nvPr/>
        </p:nvSpPr>
        <p:spPr>
          <a:xfrm>
            <a:off x="621792" y="5127784"/>
            <a:ext cx="2423160" cy="155734"/>
          </a:xfrm>
          <a:prstGeom prst="rect">
            <a:avLst/>
          </a:prstGeom>
          <a:noFill/>
          <a:ln/>
        </p:spPr>
        <p:txBody>
          <a:bodyPr wrap="square" lIns="0" tIns="0" rIns="0" bIns="0" rtlCol="0" anchor="ctr"/>
          <a:lstStyle/>
          <a:p>
            <a:pPr marL="0" indent="0">
              <a:buNone/>
            </a:pPr>
            <a:r>
              <a:rPr lang="en-US" sz="655" dirty="0">
                <a:solidFill>
                  <a:srgbClr val="17324D"/>
                </a:solidFill>
                <a:latin typeface="Arial" panose="020B0604020202020204" pitchFamily="34" charset="0"/>
                <a:cs typeface="Arial" panose="020B0604020202020204" pitchFamily="34" charset="0"/>
              </a:rPr>
              <a:t>Gynaecological</a:t>
            </a:r>
            <a:endParaRPr lang="en-US" sz="655" dirty="0">
              <a:latin typeface="Arial" panose="020B0604020202020204" pitchFamily="34" charset="0"/>
              <a:cs typeface="Arial" panose="020B0604020202020204" pitchFamily="34" charset="0"/>
            </a:endParaRPr>
          </a:p>
        </p:txBody>
      </p:sp>
      <p:sp>
        <p:nvSpPr>
          <p:cNvPr id="477" name="Shape 160">
            <a:extLst>
              <a:ext uri="{FF2B5EF4-FFF2-40B4-BE49-F238E27FC236}">
                <a16:creationId xmlns:a16="http://schemas.microsoft.com/office/drawing/2014/main" id="{086F369C-41AA-7F90-F813-08448A48BE0E}"/>
              </a:ext>
            </a:extLst>
          </p:cNvPr>
          <p:cNvSpPr/>
          <p:nvPr/>
        </p:nvSpPr>
        <p:spPr>
          <a:xfrm>
            <a:off x="9998781" y="5205651"/>
            <a:ext cx="386096" cy="914"/>
          </a:xfrm>
          <a:prstGeom prst="line">
            <a:avLst/>
          </a:prstGeom>
          <a:noFill/>
          <a:ln w="2032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79" name="Shape 161">
            <a:extLst>
              <a:ext uri="{FF2B5EF4-FFF2-40B4-BE49-F238E27FC236}">
                <a16:creationId xmlns:a16="http://schemas.microsoft.com/office/drawing/2014/main" id="{29D19325-A92C-338B-B5E6-FFD736B6ABB5}"/>
              </a:ext>
            </a:extLst>
          </p:cNvPr>
          <p:cNvSpPr/>
          <p:nvPr/>
        </p:nvSpPr>
        <p:spPr>
          <a:xfrm>
            <a:off x="9998781" y="5181876"/>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81" name="Shape 162">
            <a:extLst>
              <a:ext uri="{FF2B5EF4-FFF2-40B4-BE49-F238E27FC236}">
                <a16:creationId xmlns:a16="http://schemas.microsoft.com/office/drawing/2014/main" id="{AD86239A-D91B-CA36-6188-B163121BF481}"/>
              </a:ext>
            </a:extLst>
          </p:cNvPr>
          <p:cNvSpPr/>
          <p:nvPr/>
        </p:nvSpPr>
        <p:spPr>
          <a:xfrm>
            <a:off x="10384877" y="5181876"/>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83" name="Shape 163">
            <a:extLst>
              <a:ext uri="{FF2B5EF4-FFF2-40B4-BE49-F238E27FC236}">
                <a16:creationId xmlns:a16="http://schemas.microsoft.com/office/drawing/2014/main" id="{DBEACB2C-69F6-925E-78EF-22231EB0F184}"/>
              </a:ext>
            </a:extLst>
          </p:cNvPr>
          <p:cNvSpPr/>
          <p:nvPr/>
        </p:nvSpPr>
        <p:spPr>
          <a:xfrm>
            <a:off x="10160740" y="5174561"/>
            <a:ext cx="62179" cy="62179"/>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85" name="Shape 164">
            <a:extLst>
              <a:ext uri="{FF2B5EF4-FFF2-40B4-BE49-F238E27FC236}">
                <a16:creationId xmlns:a16="http://schemas.microsoft.com/office/drawing/2014/main" id="{1DC544E0-1DE0-CA31-0306-CF37966EF6DE}"/>
              </a:ext>
            </a:extLst>
          </p:cNvPr>
          <p:cNvSpPr/>
          <p:nvPr/>
        </p:nvSpPr>
        <p:spPr>
          <a:xfrm>
            <a:off x="594360" y="5283518"/>
            <a:ext cx="10972800" cy="155734"/>
          </a:xfrm>
          <a:prstGeom prst="rect">
            <a:avLst/>
          </a:prstGeom>
          <a:solidFill>
            <a:srgbClr val="F8FAFB"/>
          </a:solidFill>
          <a:ln w="12700">
            <a:solidFill>
              <a:srgbClr val="F8FAFB">
                <a:alpha val="0"/>
              </a:srgbClr>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87" name="Text 165">
            <a:extLst>
              <a:ext uri="{FF2B5EF4-FFF2-40B4-BE49-F238E27FC236}">
                <a16:creationId xmlns:a16="http://schemas.microsoft.com/office/drawing/2014/main" id="{ADF18DB0-967A-8906-71EA-11625CC019EF}"/>
              </a:ext>
            </a:extLst>
          </p:cNvPr>
          <p:cNvSpPr/>
          <p:nvPr/>
        </p:nvSpPr>
        <p:spPr>
          <a:xfrm>
            <a:off x="621792" y="5283518"/>
            <a:ext cx="2423160" cy="155734"/>
          </a:xfrm>
          <a:prstGeom prst="rect">
            <a:avLst/>
          </a:prstGeom>
          <a:noFill/>
          <a:ln/>
        </p:spPr>
        <p:txBody>
          <a:bodyPr wrap="square" lIns="0" tIns="0" rIns="0" bIns="0" rtlCol="0" anchor="ctr"/>
          <a:lstStyle/>
          <a:p>
            <a:pPr marL="0" indent="0">
              <a:buNone/>
            </a:pPr>
            <a:r>
              <a:rPr lang="en-US" sz="655" dirty="0">
                <a:solidFill>
                  <a:srgbClr val="17324D"/>
                </a:solidFill>
                <a:latin typeface="Arial" panose="020B0604020202020204" pitchFamily="34" charset="0"/>
                <a:cs typeface="Arial" panose="020B0604020202020204" pitchFamily="34" charset="0"/>
              </a:rPr>
              <a:t>Other ethnicity</a:t>
            </a:r>
            <a:endParaRPr lang="en-US" sz="655" dirty="0">
              <a:latin typeface="Arial" panose="020B0604020202020204" pitchFamily="34" charset="0"/>
              <a:cs typeface="Arial" panose="020B0604020202020204" pitchFamily="34" charset="0"/>
            </a:endParaRPr>
          </a:p>
        </p:txBody>
      </p:sp>
      <p:sp>
        <p:nvSpPr>
          <p:cNvPr id="489" name="Shape 166">
            <a:extLst>
              <a:ext uri="{FF2B5EF4-FFF2-40B4-BE49-F238E27FC236}">
                <a16:creationId xmlns:a16="http://schemas.microsoft.com/office/drawing/2014/main" id="{02F2A1D8-FA22-6F24-8260-F6E28B2E70CB}"/>
              </a:ext>
            </a:extLst>
          </p:cNvPr>
          <p:cNvSpPr/>
          <p:nvPr/>
        </p:nvSpPr>
        <p:spPr>
          <a:xfrm>
            <a:off x="9685910" y="5361384"/>
            <a:ext cx="1214872" cy="914"/>
          </a:xfrm>
          <a:prstGeom prst="line">
            <a:avLst/>
          </a:prstGeom>
          <a:noFill/>
          <a:ln w="2032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91" name="Shape 167">
            <a:extLst>
              <a:ext uri="{FF2B5EF4-FFF2-40B4-BE49-F238E27FC236}">
                <a16:creationId xmlns:a16="http://schemas.microsoft.com/office/drawing/2014/main" id="{55FF9531-410F-36B2-B380-D3EFD1AF4149}"/>
              </a:ext>
            </a:extLst>
          </p:cNvPr>
          <p:cNvSpPr/>
          <p:nvPr/>
        </p:nvSpPr>
        <p:spPr>
          <a:xfrm>
            <a:off x="9685910" y="5337610"/>
            <a:ext cx="914" cy="47549"/>
          </a:xfrm>
          <a:prstGeom prst="line">
            <a:avLst/>
          </a:prstGeom>
          <a:noFill/>
          <a:ln w="1016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93" name="Shape 168">
            <a:extLst>
              <a:ext uri="{FF2B5EF4-FFF2-40B4-BE49-F238E27FC236}">
                <a16:creationId xmlns:a16="http://schemas.microsoft.com/office/drawing/2014/main" id="{95C0E30C-B7E1-AC59-FC1E-B7C20CDBFBA8}"/>
              </a:ext>
            </a:extLst>
          </p:cNvPr>
          <p:cNvSpPr/>
          <p:nvPr/>
        </p:nvSpPr>
        <p:spPr>
          <a:xfrm>
            <a:off x="10900782" y="5337610"/>
            <a:ext cx="914" cy="47549"/>
          </a:xfrm>
          <a:prstGeom prst="line">
            <a:avLst/>
          </a:prstGeom>
          <a:noFill/>
          <a:ln w="1016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95" name="Shape 169">
            <a:extLst>
              <a:ext uri="{FF2B5EF4-FFF2-40B4-BE49-F238E27FC236}">
                <a16:creationId xmlns:a16="http://schemas.microsoft.com/office/drawing/2014/main" id="{885C6FA4-A671-72BB-2EDB-91F237F72321}"/>
              </a:ext>
            </a:extLst>
          </p:cNvPr>
          <p:cNvSpPr/>
          <p:nvPr/>
        </p:nvSpPr>
        <p:spPr>
          <a:xfrm>
            <a:off x="10260592" y="5330295"/>
            <a:ext cx="62179" cy="62179"/>
          </a:xfrm>
          <a:prstGeom prst="ellipse">
            <a:avLst/>
          </a:prstGeom>
          <a:solidFill>
            <a:srgbClr val="FFB81C"/>
          </a:solidFill>
          <a:ln w="1270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497" name="Text 170">
            <a:extLst>
              <a:ext uri="{FF2B5EF4-FFF2-40B4-BE49-F238E27FC236}">
                <a16:creationId xmlns:a16="http://schemas.microsoft.com/office/drawing/2014/main" id="{2872E476-4690-76C6-B201-2E62C768751D}"/>
              </a:ext>
            </a:extLst>
          </p:cNvPr>
          <p:cNvSpPr/>
          <p:nvPr/>
        </p:nvSpPr>
        <p:spPr>
          <a:xfrm>
            <a:off x="621792" y="5439251"/>
            <a:ext cx="2423160" cy="155734"/>
          </a:xfrm>
          <a:prstGeom prst="rect">
            <a:avLst/>
          </a:prstGeom>
          <a:noFill/>
          <a:ln/>
        </p:spPr>
        <p:txBody>
          <a:bodyPr wrap="square" lIns="0" tIns="0" rIns="0" bIns="0" rtlCol="0" anchor="ctr"/>
          <a:lstStyle/>
          <a:p>
            <a:pPr marL="0" indent="0">
              <a:buNone/>
            </a:pPr>
            <a:r>
              <a:rPr lang="en-US" sz="655" dirty="0">
                <a:solidFill>
                  <a:srgbClr val="17324D"/>
                </a:solidFill>
                <a:latin typeface="Arial" panose="020B0604020202020204" pitchFamily="34" charset="0"/>
                <a:cs typeface="Arial" panose="020B0604020202020204" pitchFamily="34" charset="0"/>
              </a:rPr>
              <a:t>Age 65–74</a:t>
            </a:r>
            <a:endParaRPr lang="en-US" sz="655" dirty="0">
              <a:latin typeface="Arial" panose="020B0604020202020204" pitchFamily="34" charset="0"/>
              <a:cs typeface="Arial" panose="020B0604020202020204" pitchFamily="34" charset="0"/>
            </a:endParaRPr>
          </a:p>
        </p:txBody>
      </p:sp>
      <p:sp>
        <p:nvSpPr>
          <p:cNvPr id="499" name="Shape 171">
            <a:extLst>
              <a:ext uri="{FF2B5EF4-FFF2-40B4-BE49-F238E27FC236}">
                <a16:creationId xmlns:a16="http://schemas.microsoft.com/office/drawing/2014/main" id="{D42382EC-8631-9340-A20C-FFB7B3693BB5}"/>
              </a:ext>
            </a:extLst>
          </p:cNvPr>
          <p:cNvSpPr/>
          <p:nvPr/>
        </p:nvSpPr>
        <p:spPr>
          <a:xfrm>
            <a:off x="10201814" y="5517118"/>
            <a:ext cx="186391" cy="914"/>
          </a:xfrm>
          <a:prstGeom prst="line">
            <a:avLst/>
          </a:prstGeom>
          <a:noFill/>
          <a:ln w="2032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501" name="Shape 172">
            <a:extLst>
              <a:ext uri="{FF2B5EF4-FFF2-40B4-BE49-F238E27FC236}">
                <a16:creationId xmlns:a16="http://schemas.microsoft.com/office/drawing/2014/main" id="{10AA16D9-DBAE-92B5-4E32-70C2F5FBF9FC}"/>
              </a:ext>
            </a:extLst>
          </p:cNvPr>
          <p:cNvSpPr/>
          <p:nvPr/>
        </p:nvSpPr>
        <p:spPr>
          <a:xfrm>
            <a:off x="10201814" y="5493344"/>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503" name="Shape 173">
            <a:extLst>
              <a:ext uri="{FF2B5EF4-FFF2-40B4-BE49-F238E27FC236}">
                <a16:creationId xmlns:a16="http://schemas.microsoft.com/office/drawing/2014/main" id="{87EE4344-43D9-8B0E-11BE-6C0642AA8645}"/>
              </a:ext>
            </a:extLst>
          </p:cNvPr>
          <p:cNvSpPr/>
          <p:nvPr/>
        </p:nvSpPr>
        <p:spPr>
          <a:xfrm>
            <a:off x="10388206" y="5493344"/>
            <a:ext cx="914" cy="47549"/>
          </a:xfrm>
          <a:prstGeom prst="line">
            <a:avLst/>
          </a:prstGeom>
          <a:noFill/>
          <a:ln w="1016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505" name="Shape 174">
            <a:extLst>
              <a:ext uri="{FF2B5EF4-FFF2-40B4-BE49-F238E27FC236}">
                <a16:creationId xmlns:a16="http://schemas.microsoft.com/office/drawing/2014/main" id="{B7B22481-19D4-7A42-1165-BB6C8F768838}"/>
              </a:ext>
            </a:extLst>
          </p:cNvPr>
          <p:cNvSpPr/>
          <p:nvPr/>
        </p:nvSpPr>
        <p:spPr>
          <a:xfrm>
            <a:off x="10263921" y="5486029"/>
            <a:ext cx="62179" cy="62179"/>
          </a:xfrm>
          <a:prstGeom prst="ellipse">
            <a:avLst/>
          </a:prstGeom>
          <a:solidFill>
            <a:srgbClr val="D5281B"/>
          </a:solidFill>
          <a:ln w="12700">
            <a:solidFill>
              <a:srgbClr val="D5281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507" name="Shape 175">
            <a:extLst>
              <a:ext uri="{FF2B5EF4-FFF2-40B4-BE49-F238E27FC236}">
                <a16:creationId xmlns:a16="http://schemas.microsoft.com/office/drawing/2014/main" id="{BF0BD8CE-D586-12DE-3183-502911104DE9}"/>
              </a:ext>
            </a:extLst>
          </p:cNvPr>
          <p:cNvSpPr/>
          <p:nvPr/>
        </p:nvSpPr>
        <p:spPr>
          <a:xfrm>
            <a:off x="594360" y="5594985"/>
            <a:ext cx="10972800" cy="155734"/>
          </a:xfrm>
          <a:prstGeom prst="rect">
            <a:avLst/>
          </a:prstGeom>
          <a:solidFill>
            <a:srgbClr val="F8FAFB"/>
          </a:solidFill>
          <a:ln w="12700">
            <a:solidFill>
              <a:srgbClr val="F8FAFB">
                <a:alpha val="0"/>
              </a:srgbClr>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509" name="Text 176">
            <a:extLst>
              <a:ext uri="{FF2B5EF4-FFF2-40B4-BE49-F238E27FC236}">
                <a16:creationId xmlns:a16="http://schemas.microsoft.com/office/drawing/2014/main" id="{4CAEDFB0-B98A-1A85-E9A1-ED6549636892}"/>
              </a:ext>
            </a:extLst>
          </p:cNvPr>
          <p:cNvSpPr/>
          <p:nvPr/>
        </p:nvSpPr>
        <p:spPr>
          <a:xfrm>
            <a:off x="621792" y="5594985"/>
            <a:ext cx="2423160" cy="155734"/>
          </a:xfrm>
          <a:prstGeom prst="rect">
            <a:avLst/>
          </a:prstGeom>
          <a:noFill/>
          <a:ln/>
        </p:spPr>
        <p:txBody>
          <a:bodyPr wrap="square" lIns="0" tIns="0" rIns="0" bIns="0" rtlCol="0" anchor="ctr"/>
          <a:lstStyle/>
          <a:p>
            <a:pPr marL="0" indent="0">
              <a:buNone/>
            </a:pPr>
            <a:r>
              <a:rPr lang="en-US" sz="655" dirty="0">
                <a:solidFill>
                  <a:srgbClr val="17324D"/>
                </a:solidFill>
                <a:latin typeface="Arial" panose="020B0604020202020204" pitchFamily="34" charset="0"/>
                <a:cs typeface="Arial" panose="020B0604020202020204" pitchFamily="34" charset="0"/>
              </a:rPr>
              <a:t>Non-England IMD</a:t>
            </a:r>
            <a:endParaRPr lang="en-US" sz="655" dirty="0">
              <a:latin typeface="Arial" panose="020B0604020202020204" pitchFamily="34" charset="0"/>
              <a:cs typeface="Arial" panose="020B0604020202020204" pitchFamily="34" charset="0"/>
            </a:endParaRPr>
          </a:p>
        </p:txBody>
      </p:sp>
      <p:sp>
        <p:nvSpPr>
          <p:cNvPr id="511" name="Shape 177">
            <a:extLst>
              <a:ext uri="{FF2B5EF4-FFF2-40B4-BE49-F238E27FC236}">
                <a16:creationId xmlns:a16="http://schemas.microsoft.com/office/drawing/2014/main" id="{2C54A71F-F0C6-F281-283D-3FE754091147}"/>
              </a:ext>
            </a:extLst>
          </p:cNvPr>
          <p:cNvSpPr/>
          <p:nvPr/>
        </p:nvSpPr>
        <p:spPr>
          <a:xfrm>
            <a:off x="9772449" y="5672852"/>
            <a:ext cx="1048451" cy="914"/>
          </a:xfrm>
          <a:prstGeom prst="line">
            <a:avLst/>
          </a:prstGeom>
          <a:noFill/>
          <a:ln w="2032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513" name="Shape 178">
            <a:extLst>
              <a:ext uri="{FF2B5EF4-FFF2-40B4-BE49-F238E27FC236}">
                <a16:creationId xmlns:a16="http://schemas.microsoft.com/office/drawing/2014/main" id="{FD5151B0-DE86-0D71-C9BB-C3D7BA60A9D3}"/>
              </a:ext>
            </a:extLst>
          </p:cNvPr>
          <p:cNvSpPr/>
          <p:nvPr/>
        </p:nvSpPr>
        <p:spPr>
          <a:xfrm>
            <a:off x="9772449" y="5649077"/>
            <a:ext cx="914" cy="47549"/>
          </a:xfrm>
          <a:prstGeom prst="line">
            <a:avLst/>
          </a:prstGeom>
          <a:noFill/>
          <a:ln w="1016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515" name="Shape 179">
            <a:extLst>
              <a:ext uri="{FF2B5EF4-FFF2-40B4-BE49-F238E27FC236}">
                <a16:creationId xmlns:a16="http://schemas.microsoft.com/office/drawing/2014/main" id="{FF3E1736-905E-6BC9-F7DA-D1B8055606D7}"/>
              </a:ext>
            </a:extLst>
          </p:cNvPr>
          <p:cNvSpPr/>
          <p:nvPr/>
        </p:nvSpPr>
        <p:spPr>
          <a:xfrm>
            <a:off x="10820900" y="5649077"/>
            <a:ext cx="914" cy="47549"/>
          </a:xfrm>
          <a:prstGeom prst="line">
            <a:avLst/>
          </a:prstGeom>
          <a:noFill/>
          <a:ln w="1016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517" name="Shape 180">
            <a:extLst>
              <a:ext uri="{FF2B5EF4-FFF2-40B4-BE49-F238E27FC236}">
                <a16:creationId xmlns:a16="http://schemas.microsoft.com/office/drawing/2014/main" id="{38027AA3-04C4-D5E2-9C8D-BEB91020E900}"/>
              </a:ext>
            </a:extLst>
          </p:cNvPr>
          <p:cNvSpPr/>
          <p:nvPr/>
        </p:nvSpPr>
        <p:spPr>
          <a:xfrm>
            <a:off x="10267249" y="5641762"/>
            <a:ext cx="62179" cy="62179"/>
          </a:xfrm>
          <a:prstGeom prst="ellipse">
            <a:avLst/>
          </a:prstGeom>
          <a:solidFill>
            <a:srgbClr val="FFB81C"/>
          </a:solidFill>
          <a:ln w="1270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519" name="Text 181">
            <a:extLst>
              <a:ext uri="{FF2B5EF4-FFF2-40B4-BE49-F238E27FC236}">
                <a16:creationId xmlns:a16="http://schemas.microsoft.com/office/drawing/2014/main" id="{9485DDFD-BB1E-A070-F7BD-5FF7099FCA80}"/>
              </a:ext>
            </a:extLst>
          </p:cNvPr>
          <p:cNvSpPr/>
          <p:nvPr/>
        </p:nvSpPr>
        <p:spPr>
          <a:xfrm>
            <a:off x="621792" y="5750719"/>
            <a:ext cx="2423160" cy="155734"/>
          </a:xfrm>
          <a:prstGeom prst="rect">
            <a:avLst/>
          </a:prstGeom>
          <a:noFill/>
          <a:ln/>
        </p:spPr>
        <p:txBody>
          <a:bodyPr wrap="square" lIns="0" tIns="0" rIns="0" bIns="0" rtlCol="0" anchor="ctr"/>
          <a:lstStyle/>
          <a:p>
            <a:pPr marL="0" indent="0">
              <a:buNone/>
            </a:pPr>
            <a:r>
              <a:rPr lang="en-US" sz="655" dirty="0">
                <a:solidFill>
                  <a:srgbClr val="17324D"/>
                </a:solidFill>
                <a:latin typeface="Arial" panose="020B0604020202020204" pitchFamily="34" charset="0"/>
                <a:cs typeface="Arial" panose="020B0604020202020204" pitchFamily="34" charset="0"/>
              </a:rPr>
              <a:t>IMD quintile 4</a:t>
            </a:r>
            <a:endParaRPr lang="en-US" sz="655" dirty="0">
              <a:latin typeface="Arial" panose="020B0604020202020204" pitchFamily="34" charset="0"/>
              <a:cs typeface="Arial" panose="020B0604020202020204" pitchFamily="34" charset="0"/>
            </a:endParaRPr>
          </a:p>
        </p:txBody>
      </p:sp>
      <p:sp>
        <p:nvSpPr>
          <p:cNvPr id="521" name="Shape 182">
            <a:extLst>
              <a:ext uri="{FF2B5EF4-FFF2-40B4-BE49-F238E27FC236}">
                <a16:creationId xmlns:a16="http://schemas.microsoft.com/office/drawing/2014/main" id="{49C47025-99E9-E2B1-F1CA-3EC6D1856E17}"/>
              </a:ext>
            </a:extLst>
          </p:cNvPr>
          <p:cNvSpPr/>
          <p:nvPr/>
        </p:nvSpPr>
        <p:spPr>
          <a:xfrm>
            <a:off x="10454774" y="5828586"/>
            <a:ext cx="213019" cy="914"/>
          </a:xfrm>
          <a:prstGeom prst="line">
            <a:avLst/>
          </a:prstGeom>
          <a:noFill/>
          <a:ln w="2032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523" name="Shape 183">
            <a:extLst>
              <a:ext uri="{FF2B5EF4-FFF2-40B4-BE49-F238E27FC236}">
                <a16:creationId xmlns:a16="http://schemas.microsoft.com/office/drawing/2014/main" id="{09591E0C-8388-FE9E-CBDB-B3F286137382}"/>
              </a:ext>
            </a:extLst>
          </p:cNvPr>
          <p:cNvSpPr/>
          <p:nvPr/>
        </p:nvSpPr>
        <p:spPr>
          <a:xfrm>
            <a:off x="10454774" y="5804811"/>
            <a:ext cx="914" cy="47549"/>
          </a:xfrm>
          <a:prstGeom prst="line">
            <a:avLst/>
          </a:prstGeom>
          <a:noFill/>
          <a:ln w="1016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525" name="Shape 184">
            <a:extLst>
              <a:ext uri="{FF2B5EF4-FFF2-40B4-BE49-F238E27FC236}">
                <a16:creationId xmlns:a16="http://schemas.microsoft.com/office/drawing/2014/main" id="{68BBD308-CC3B-0ED8-CF00-EE5607DDB812}"/>
              </a:ext>
            </a:extLst>
          </p:cNvPr>
          <p:cNvSpPr/>
          <p:nvPr/>
        </p:nvSpPr>
        <p:spPr>
          <a:xfrm>
            <a:off x="10667793" y="5804811"/>
            <a:ext cx="914" cy="47549"/>
          </a:xfrm>
          <a:prstGeom prst="line">
            <a:avLst/>
          </a:prstGeom>
          <a:noFill/>
          <a:ln w="1016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527" name="Shape 185">
            <a:extLst>
              <a:ext uri="{FF2B5EF4-FFF2-40B4-BE49-F238E27FC236}">
                <a16:creationId xmlns:a16="http://schemas.microsoft.com/office/drawing/2014/main" id="{05425B3F-5988-AA9A-78AE-9AFC45BF3799}"/>
              </a:ext>
            </a:extLst>
          </p:cNvPr>
          <p:cNvSpPr/>
          <p:nvPr/>
        </p:nvSpPr>
        <p:spPr>
          <a:xfrm>
            <a:off x="10530194" y="5797496"/>
            <a:ext cx="62179" cy="62179"/>
          </a:xfrm>
          <a:prstGeom prst="ellipse">
            <a:avLst/>
          </a:prstGeom>
          <a:solidFill>
            <a:srgbClr val="007F3B"/>
          </a:solidFill>
          <a:ln w="12700">
            <a:solidFill>
              <a:srgbClr val="007F3B"/>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529" name="Shape 186">
            <a:extLst>
              <a:ext uri="{FF2B5EF4-FFF2-40B4-BE49-F238E27FC236}">
                <a16:creationId xmlns:a16="http://schemas.microsoft.com/office/drawing/2014/main" id="{F16FCDAE-9BD3-F540-CD6A-902DF44D8B27}"/>
              </a:ext>
            </a:extLst>
          </p:cNvPr>
          <p:cNvSpPr/>
          <p:nvPr/>
        </p:nvSpPr>
        <p:spPr>
          <a:xfrm>
            <a:off x="594360" y="5906453"/>
            <a:ext cx="10972800" cy="155734"/>
          </a:xfrm>
          <a:prstGeom prst="rect">
            <a:avLst/>
          </a:prstGeom>
          <a:solidFill>
            <a:srgbClr val="F8FAFB"/>
          </a:solidFill>
          <a:ln w="12700">
            <a:solidFill>
              <a:srgbClr val="F8FAFB">
                <a:alpha val="0"/>
              </a:srgbClr>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531" name="Text 187">
            <a:extLst>
              <a:ext uri="{FF2B5EF4-FFF2-40B4-BE49-F238E27FC236}">
                <a16:creationId xmlns:a16="http://schemas.microsoft.com/office/drawing/2014/main" id="{3560213F-F953-A8F7-D68E-99B01CD534FE}"/>
              </a:ext>
            </a:extLst>
          </p:cNvPr>
          <p:cNvSpPr/>
          <p:nvPr/>
        </p:nvSpPr>
        <p:spPr>
          <a:xfrm>
            <a:off x="621792" y="5906453"/>
            <a:ext cx="2423160" cy="155734"/>
          </a:xfrm>
          <a:prstGeom prst="rect">
            <a:avLst/>
          </a:prstGeom>
          <a:noFill/>
          <a:ln/>
        </p:spPr>
        <p:txBody>
          <a:bodyPr wrap="square" lIns="0" tIns="0" rIns="0" bIns="0" rtlCol="0" anchor="ctr"/>
          <a:lstStyle/>
          <a:p>
            <a:pPr marL="0" indent="0">
              <a:buNone/>
            </a:pPr>
            <a:r>
              <a:rPr lang="en-US" sz="655" dirty="0">
                <a:solidFill>
                  <a:srgbClr val="17324D"/>
                </a:solidFill>
                <a:latin typeface="Arial" panose="020B0604020202020204" pitchFamily="34" charset="0"/>
                <a:cs typeface="Arial" panose="020B0604020202020204" pitchFamily="34" charset="0"/>
              </a:rPr>
              <a:t>Skin</a:t>
            </a:r>
            <a:endParaRPr lang="en-US" sz="655" dirty="0">
              <a:latin typeface="Arial" panose="020B0604020202020204" pitchFamily="34" charset="0"/>
              <a:cs typeface="Arial" panose="020B0604020202020204" pitchFamily="34" charset="0"/>
            </a:endParaRPr>
          </a:p>
        </p:txBody>
      </p:sp>
      <p:sp>
        <p:nvSpPr>
          <p:cNvPr id="533" name="Shape 188">
            <a:extLst>
              <a:ext uri="{FF2B5EF4-FFF2-40B4-BE49-F238E27FC236}">
                <a16:creationId xmlns:a16="http://schemas.microsoft.com/office/drawing/2014/main" id="{6D582924-BC5D-AE1B-3F26-8FA37A54E477}"/>
              </a:ext>
            </a:extLst>
          </p:cNvPr>
          <p:cNvSpPr/>
          <p:nvPr/>
        </p:nvSpPr>
        <p:spPr>
          <a:xfrm>
            <a:off x="10318309" y="5984319"/>
            <a:ext cx="419380" cy="914"/>
          </a:xfrm>
          <a:prstGeom prst="line">
            <a:avLst/>
          </a:prstGeom>
          <a:noFill/>
          <a:ln w="2032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535" name="Shape 189">
            <a:extLst>
              <a:ext uri="{FF2B5EF4-FFF2-40B4-BE49-F238E27FC236}">
                <a16:creationId xmlns:a16="http://schemas.microsoft.com/office/drawing/2014/main" id="{80B740A9-A1B0-49B2-5C67-57CE0972C5D0}"/>
              </a:ext>
            </a:extLst>
          </p:cNvPr>
          <p:cNvSpPr/>
          <p:nvPr/>
        </p:nvSpPr>
        <p:spPr>
          <a:xfrm>
            <a:off x="10318309" y="5960545"/>
            <a:ext cx="914" cy="47549"/>
          </a:xfrm>
          <a:prstGeom prst="line">
            <a:avLst/>
          </a:prstGeom>
          <a:noFill/>
          <a:ln w="1016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537" name="Shape 190">
            <a:extLst>
              <a:ext uri="{FF2B5EF4-FFF2-40B4-BE49-F238E27FC236}">
                <a16:creationId xmlns:a16="http://schemas.microsoft.com/office/drawing/2014/main" id="{315BFF46-46F3-0DB9-977E-A9AEDB4AD784}"/>
              </a:ext>
            </a:extLst>
          </p:cNvPr>
          <p:cNvSpPr/>
          <p:nvPr/>
        </p:nvSpPr>
        <p:spPr>
          <a:xfrm>
            <a:off x="10737689" y="5960545"/>
            <a:ext cx="914" cy="47549"/>
          </a:xfrm>
          <a:prstGeom prst="line">
            <a:avLst/>
          </a:prstGeom>
          <a:noFill/>
          <a:ln w="1016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539" name="Shape 191">
            <a:extLst>
              <a:ext uri="{FF2B5EF4-FFF2-40B4-BE49-F238E27FC236}">
                <a16:creationId xmlns:a16="http://schemas.microsoft.com/office/drawing/2014/main" id="{E80F4B59-E003-8188-5437-549C49434A82}"/>
              </a:ext>
            </a:extLst>
          </p:cNvPr>
          <p:cNvSpPr/>
          <p:nvPr/>
        </p:nvSpPr>
        <p:spPr>
          <a:xfrm>
            <a:off x="10496910" y="5953230"/>
            <a:ext cx="62179" cy="62179"/>
          </a:xfrm>
          <a:prstGeom prst="ellipse">
            <a:avLst/>
          </a:prstGeom>
          <a:solidFill>
            <a:srgbClr val="FFB81C"/>
          </a:solidFill>
          <a:ln w="1270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541" name="Text 192">
            <a:extLst>
              <a:ext uri="{FF2B5EF4-FFF2-40B4-BE49-F238E27FC236}">
                <a16:creationId xmlns:a16="http://schemas.microsoft.com/office/drawing/2014/main" id="{2DD7CB6E-88FB-4F47-DB69-4DEBD3521370}"/>
              </a:ext>
            </a:extLst>
          </p:cNvPr>
          <p:cNvSpPr/>
          <p:nvPr/>
        </p:nvSpPr>
        <p:spPr>
          <a:xfrm>
            <a:off x="621792" y="6062186"/>
            <a:ext cx="2423160" cy="155734"/>
          </a:xfrm>
          <a:prstGeom prst="rect">
            <a:avLst/>
          </a:prstGeom>
          <a:noFill/>
          <a:ln/>
        </p:spPr>
        <p:txBody>
          <a:bodyPr wrap="square" lIns="0" tIns="0" rIns="0" bIns="0" rtlCol="0" anchor="ctr"/>
          <a:lstStyle/>
          <a:p>
            <a:pPr marL="0" indent="0">
              <a:buNone/>
            </a:pPr>
            <a:r>
              <a:rPr lang="en-US" sz="655" dirty="0">
                <a:solidFill>
                  <a:srgbClr val="17324D"/>
                </a:solidFill>
                <a:latin typeface="Arial" panose="020B0604020202020204" pitchFamily="34" charset="0"/>
                <a:cs typeface="Arial" panose="020B0604020202020204" pitchFamily="34" charset="0"/>
              </a:rPr>
              <a:t>Haematological</a:t>
            </a:r>
            <a:endParaRPr lang="en-US" sz="655" dirty="0">
              <a:latin typeface="Arial" panose="020B0604020202020204" pitchFamily="34" charset="0"/>
              <a:cs typeface="Arial" panose="020B0604020202020204" pitchFamily="34" charset="0"/>
            </a:endParaRPr>
          </a:p>
        </p:txBody>
      </p:sp>
      <p:sp>
        <p:nvSpPr>
          <p:cNvPr id="543" name="Shape 193">
            <a:extLst>
              <a:ext uri="{FF2B5EF4-FFF2-40B4-BE49-F238E27FC236}">
                <a16:creationId xmlns:a16="http://schemas.microsoft.com/office/drawing/2014/main" id="{B031C1F8-6852-F0D2-B31C-5ED876916F75}"/>
              </a:ext>
            </a:extLst>
          </p:cNvPr>
          <p:cNvSpPr/>
          <p:nvPr/>
        </p:nvSpPr>
        <p:spPr>
          <a:xfrm>
            <a:off x="10218457" y="6140053"/>
            <a:ext cx="276259" cy="914"/>
          </a:xfrm>
          <a:prstGeom prst="line">
            <a:avLst/>
          </a:prstGeom>
          <a:noFill/>
          <a:ln w="2032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545" name="Shape 194">
            <a:extLst>
              <a:ext uri="{FF2B5EF4-FFF2-40B4-BE49-F238E27FC236}">
                <a16:creationId xmlns:a16="http://schemas.microsoft.com/office/drawing/2014/main" id="{8D0A6293-D706-DA62-655D-87A4BA160393}"/>
              </a:ext>
            </a:extLst>
          </p:cNvPr>
          <p:cNvSpPr/>
          <p:nvPr/>
        </p:nvSpPr>
        <p:spPr>
          <a:xfrm>
            <a:off x="10218457" y="6116279"/>
            <a:ext cx="914" cy="47549"/>
          </a:xfrm>
          <a:prstGeom prst="line">
            <a:avLst/>
          </a:prstGeom>
          <a:noFill/>
          <a:ln w="1016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547" name="Shape 195">
            <a:extLst>
              <a:ext uri="{FF2B5EF4-FFF2-40B4-BE49-F238E27FC236}">
                <a16:creationId xmlns:a16="http://schemas.microsoft.com/office/drawing/2014/main" id="{CB522D89-96A4-A51B-D787-6FDF48C9450A}"/>
              </a:ext>
            </a:extLst>
          </p:cNvPr>
          <p:cNvSpPr/>
          <p:nvPr/>
        </p:nvSpPr>
        <p:spPr>
          <a:xfrm>
            <a:off x="10494715" y="6116279"/>
            <a:ext cx="914" cy="47549"/>
          </a:xfrm>
          <a:prstGeom prst="line">
            <a:avLst/>
          </a:prstGeom>
          <a:noFill/>
          <a:ln w="1016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549" name="Shape 196">
            <a:extLst>
              <a:ext uri="{FF2B5EF4-FFF2-40B4-BE49-F238E27FC236}">
                <a16:creationId xmlns:a16="http://schemas.microsoft.com/office/drawing/2014/main" id="{4AC0B5FB-F14E-5CA7-5D56-7924285751C6}"/>
              </a:ext>
            </a:extLst>
          </p:cNvPr>
          <p:cNvSpPr/>
          <p:nvPr/>
        </p:nvSpPr>
        <p:spPr>
          <a:xfrm>
            <a:off x="10323832" y="6108964"/>
            <a:ext cx="62179" cy="62179"/>
          </a:xfrm>
          <a:prstGeom prst="ellipse">
            <a:avLst/>
          </a:prstGeom>
          <a:solidFill>
            <a:srgbClr val="FFB81C"/>
          </a:solidFill>
          <a:ln w="12700">
            <a:solidFill>
              <a:srgbClr val="FFB81C"/>
            </a:solidFill>
            <a:prstDash val="solid"/>
          </a:ln>
        </p:spPr>
        <p:txBody>
          <a:bodyPr/>
          <a:lstStyle/>
          <a:p>
            <a:endParaRPr lang="en-GB" dirty="0">
              <a:latin typeface="Arial" panose="020B0604020202020204" pitchFamily="34" charset="0"/>
              <a:cs typeface="Arial" panose="020B0604020202020204" pitchFamily="34" charset="0"/>
            </a:endParaRPr>
          </a:p>
        </p:txBody>
      </p:sp>
      <p:sp>
        <p:nvSpPr>
          <p:cNvPr id="551" name="Text 197">
            <a:extLst>
              <a:ext uri="{FF2B5EF4-FFF2-40B4-BE49-F238E27FC236}">
                <a16:creationId xmlns:a16="http://schemas.microsoft.com/office/drawing/2014/main" id="{75F1DAE1-6346-0E6A-0AB9-CA4FFC79BB59}"/>
              </a:ext>
            </a:extLst>
          </p:cNvPr>
          <p:cNvSpPr/>
          <p:nvPr/>
        </p:nvSpPr>
        <p:spPr>
          <a:xfrm>
            <a:off x="3108960" y="6382512"/>
            <a:ext cx="8321040" cy="155448"/>
          </a:xfrm>
          <a:prstGeom prst="rect">
            <a:avLst/>
          </a:prstGeom>
          <a:noFill/>
          <a:ln/>
        </p:spPr>
        <p:txBody>
          <a:bodyPr wrap="square" lIns="0" tIns="0" rIns="0" bIns="0" rtlCol="0" anchor="ctr"/>
          <a:lstStyle/>
          <a:p>
            <a:pPr marL="0" indent="0" algn="ctr">
              <a:buNone/>
            </a:pPr>
            <a:r>
              <a:rPr lang="en-US" sz="820" b="1" dirty="0">
                <a:solidFill>
                  <a:srgbClr val="17324D"/>
                </a:solidFill>
                <a:latin typeface="Arial" panose="020B0604020202020204" pitchFamily="34" charset="0"/>
                <a:cs typeface="Arial" panose="020B0604020202020204" pitchFamily="34" charset="0"/>
              </a:rPr>
              <a:t>Adjusted difference in overall experience score vs reference group (ordered by magnitude)</a:t>
            </a:r>
            <a:endParaRPr lang="en-US" sz="820" dirty="0">
              <a:latin typeface="Arial" panose="020B0604020202020204" pitchFamily="34" charset="0"/>
              <a:cs typeface="Arial" panose="020B0604020202020204" pitchFamily="34" charset="0"/>
            </a:endParaRPr>
          </a:p>
        </p:txBody>
      </p:sp>
      <p:sp>
        <p:nvSpPr>
          <p:cNvPr id="553" name="Shape 2">
            <a:extLst>
              <a:ext uri="{FF2B5EF4-FFF2-40B4-BE49-F238E27FC236}">
                <a16:creationId xmlns:a16="http://schemas.microsoft.com/office/drawing/2014/main" id="{94F47E8D-A07B-56A1-02BD-A6091DBE49EA}"/>
              </a:ext>
            </a:extLst>
          </p:cNvPr>
          <p:cNvSpPr/>
          <p:nvPr/>
        </p:nvSpPr>
        <p:spPr>
          <a:xfrm>
            <a:off x="7606711" y="1024757"/>
            <a:ext cx="228600" cy="914"/>
          </a:xfrm>
          <a:prstGeom prst="line">
            <a:avLst/>
          </a:prstGeom>
          <a:noFill/>
          <a:ln w="27940">
            <a:solidFill>
              <a:srgbClr val="D5281B"/>
            </a:solidFill>
            <a:prstDash val="solid"/>
          </a:ln>
        </p:spPr>
        <p:txBody>
          <a:bodyPr/>
          <a:lstStyle/>
          <a:p>
            <a:endParaRPr lang="en-GB" sz="850" dirty="0">
              <a:latin typeface="Arial" panose="020B0604020202020204" pitchFamily="34" charset="0"/>
              <a:cs typeface="Arial" panose="020B0604020202020204" pitchFamily="34" charset="0"/>
            </a:endParaRPr>
          </a:p>
        </p:txBody>
      </p:sp>
      <p:sp>
        <p:nvSpPr>
          <p:cNvPr id="555" name="Shape 3">
            <a:extLst>
              <a:ext uri="{FF2B5EF4-FFF2-40B4-BE49-F238E27FC236}">
                <a16:creationId xmlns:a16="http://schemas.microsoft.com/office/drawing/2014/main" id="{101CB673-3DF3-06FB-9655-5B70A7D822F1}"/>
              </a:ext>
            </a:extLst>
          </p:cNvPr>
          <p:cNvSpPr/>
          <p:nvPr/>
        </p:nvSpPr>
        <p:spPr>
          <a:xfrm>
            <a:off x="7702723" y="988181"/>
            <a:ext cx="73152" cy="73152"/>
          </a:xfrm>
          <a:prstGeom prst="ellipse">
            <a:avLst/>
          </a:prstGeom>
          <a:solidFill>
            <a:srgbClr val="D5281B"/>
          </a:solidFill>
          <a:ln w="12700">
            <a:solidFill>
              <a:srgbClr val="D5281B"/>
            </a:solidFill>
            <a:prstDash val="solid"/>
          </a:ln>
        </p:spPr>
        <p:txBody>
          <a:bodyPr/>
          <a:lstStyle/>
          <a:p>
            <a:endParaRPr lang="en-GB" sz="850" dirty="0">
              <a:latin typeface="Arial" panose="020B0604020202020204" pitchFamily="34" charset="0"/>
              <a:cs typeface="Arial" panose="020B0604020202020204" pitchFamily="34" charset="0"/>
            </a:endParaRPr>
          </a:p>
        </p:txBody>
      </p:sp>
      <p:sp>
        <p:nvSpPr>
          <p:cNvPr id="557" name="Text 4">
            <a:extLst>
              <a:ext uri="{FF2B5EF4-FFF2-40B4-BE49-F238E27FC236}">
                <a16:creationId xmlns:a16="http://schemas.microsoft.com/office/drawing/2014/main" id="{D18D0837-360A-CD74-7E3C-50F17E43F914}"/>
              </a:ext>
            </a:extLst>
          </p:cNvPr>
          <p:cNvSpPr/>
          <p:nvPr/>
        </p:nvSpPr>
        <p:spPr>
          <a:xfrm>
            <a:off x="7890175" y="951605"/>
            <a:ext cx="1078992" cy="164592"/>
          </a:xfrm>
          <a:prstGeom prst="rect">
            <a:avLst/>
          </a:prstGeom>
          <a:noFill/>
          <a:ln/>
        </p:spPr>
        <p:txBody>
          <a:bodyPr wrap="square" lIns="0" tIns="0" rIns="0" bIns="0" rtlCol="0" anchor="ctr"/>
          <a:lstStyle/>
          <a:p>
            <a:pPr marL="0" indent="0">
              <a:buNone/>
            </a:pPr>
            <a:r>
              <a:rPr lang="en-US" sz="850" dirty="0">
                <a:solidFill>
                  <a:srgbClr val="4C6272"/>
                </a:solidFill>
                <a:latin typeface="Arial" panose="020B0604020202020204" pitchFamily="34" charset="0"/>
                <a:cs typeface="Arial" panose="020B0604020202020204" pitchFamily="34" charset="0"/>
              </a:rPr>
              <a:t>Lower than reference</a:t>
            </a:r>
            <a:endParaRPr lang="en-US" sz="850" dirty="0">
              <a:latin typeface="Arial" panose="020B0604020202020204" pitchFamily="34" charset="0"/>
              <a:cs typeface="Arial" panose="020B0604020202020204" pitchFamily="34" charset="0"/>
            </a:endParaRPr>
          </a:p>
        </p:txBody>
      </p:sp>
      <p:sp>
        <p:nvSpPr>
          <p:cNvPr id="559" name="Shape 5">
            <a:extLst>
              <a:ext uri="{FF2B5EF4-FFF2-40B4-BE49-F238E27FC236}">
                <a16:creationId xmlns:a16="http://schemas.microsoft.com/office/drawing/2014/main" id="{7F55DF18-7F74-0266-324C-A2C6FC052521}"/>
              </a:ext>
            </a:extLst>
          </p:cNvPr>
          <p:cNvSpPr/>
          <p:nvPr/>
        </p:nvSpPr>
        <p:spPr>
          <a:xfrm>
            <a:off x="9024031" y="1024757"/>
            <a:ext cx="228600" cy="914"/>
          </a:xfrm>
          <a:prstGeom prst="line">
            <a:avLst/>
          </a:prstGeom>
          <a:noFill/>
          <a:ln w="27940">
            <a:solidFill>
              <a:srgbClr val="007F3B"/>
            </a:solidFill>
            <a:prstDash val="solid"/>
          </a:ln>
        </p:spPr>
        <p:txBody>
          <a:bodyPr/>
          <a:lstStyle/>
          <a:p>
            <a:endParaRPr lang="en-GB" sz="850" dirty="0">
              <a:latin typeface="Arial" panose="020B0604020202020204" pitchFamily="34" charset="0"/>
              <a:cs typeface="Arial" panose="020B0604020202020204" pitchFamily="34" charset="0"/>
            </a:endParaRPr>
          </a:p>
        </p:txBody>
      </p:sp>
      <p:sp>
        <p:nvSpPr>
          <p:cNvPr id="561" name="Shape 6">
            <a:extLst>
              <a:ext uri="{FF2B5EF4-FFF2-40B4-BE49-F238E27FC236}">
                <a16:creationId xmlns:a16="http://schemas.microsoft.com/office/drawing/2014/main" id="{0006C96D-EEEF-136B-6DA2-FD4EEBCF0638}"/>
              </a:ext>
            </a:extLst>
          </p:cNvPr>
          <p:cNvSpPr/>
          <p:nvPr/>
        </p:nvSpPr>
        <p:spPr>
          <a:xfrm>
            <a:off x="9120043" y="988181"/>
            <a:ext cx="73152" cy="73152"/>
          </a:xfrm>
          <a:prstGeom prst="ellipse">
            <a:avLst/>
          </a:prstGeom>
          <a:solidFill>
            <a:srgbClr val="007F3B"/>
          </a:solidFill>
          <a:ln w="12700">
            <a:solidFill>
              <a:srgbClr val="007F3B"/>
            </a:solidFill>
            <a:prstDash val="solid"/>
          </a:ln>
        </p:spPr>
        <p:txBody>
          <a:bodyPr/>
          <a:lstStyle/>
          <a:p>
            <a:endParaRPr lang="en-GB" sz="850" dirty="0">
              <a:latin typeface="Arial" panose="020B0604020202020204" pitchFamily="34" charset="0"/>
              <a:cs typeface="Arial" panose="020B0604020202020204" pitchFamily="34" charset="0"/>
            </a:endParaRPr>
          </a:p>
        </p:txBody>
      </p:sp>
      <p:sp>
        <p:nvSpPr>
          <p:cNvPr id="563" name="Text 7">
            <a:extLst>
              <a:ext uri="{FF2B5EF4-FFF2-40B4-BE49-F238E27FC236}">
                <a16:creationId xmlns:a16="http://schemas.microsoft.com/office/drawing/2014/main" id="{34A73468-B18B-27DE-6C82-2B8188AFEAD9}"/>
              </a:ext>
            </a:extLst>
          </p:cNvPr>
          <p:cNvSpPr/>
          <p:nvPr/>
        </p:nvSpPr>
        <p:spPr>
          <a:xfrm>
            <a:off x="9307495" y="951605"/>
            <a:ext cx="1078992" cy="164592"/>
          </a:xfrm>
          <a:prstGeom prst="rect">
            <a:avLst/>
          </a:prstGeom>
          <a:noFill/>
          <a:ln/>
        </p:spPr>
        <p:txBody>
          <a:bodyPr wrap="square" lIns="0" tIns="0" rIns="0" bIns="0" rtlCol="0" anchor="ctr"/>
          <a:lstStyle/>
          <a:p>
            <a:pPr marL="0" indent="0">
              <a:buNone/>
            </a:pPr>
            <a:r>
              <a:rPr lang="en-US" sz="850" dirty="0">
                <a:solidFill>
                  <a:srgbClr val="4C6272"/>
                </a:solidFill>
                <a:latin typeface="Arial" panose="020B0604020202020204" pitchFamily="34" charset="0"/>
                <a:cs typeface="Arial" panose="020B0604020202020204" pitchFamily="34" charset="0"/>
              </a:rPr>
              <a:t>Higher than reference</a:t>
            </a:r>
            <a:endParaRPr lang="en-US" sz="850" dirty="0">
              <a:latin typeface="Arial" panose="020B0604020202020204" pitchFamily="34" charset="0"/>
              <a:cs typeface="Arial" panose="020B0604020202020204" pitchFamily="34" charset="0"/>
            </a:endParaRPr>
          </a:p>
        </p:txBody>
      </p:sp>
      <p:sp>
        <p:nvSpPr>
          <p:cNvPr id="565" name="Shape 8">
            <a:extLst>
              <a:ext uri="{FF2B5EF4-FFF2-40B4-BE49-F238E27FC236}">
                <a16:creationId xmlns:a16="http://schemas.microsoft.com/office/drawing/2014/main" id="{5DC26819-2ED7-9F10-5208-F05E6AD64870}"/>
              </a:ext>
            </a:extLst>
          </p:cNvPr>
          <p:cNvSpPr/>
          <p:nvPr/>
        </p:nvSpPr>
        <p:spPr>
          <a:xfrm>
            <a:off x="10441351" y="1024757"/>
            <a:ext cx="228600" cy="914"/>
          </a:xfrm>
          <a:prstGeom prst="line">
            <a:avLst/>
          </a:prstGeom>
          <a:noFill/>
          <a:ln w="27940">
            <a:solidFill>
              <a:srgbClr val="FFB81C"/>
            </a:solidFill>
            <a:prstDash val="solid"/>
          </a:ln>
        </p:spPr>
        <p:txBody>
          <a:bodyPr/>
          <a:lstStyle/>
          <a:p>
            <a:endParaRPr lang="en-GB" sz="850" dirty="0">
              <a:latin typeface="Arial" panose="020B0604020202020204" pitchFamily="34" charset="0"/>
              <a:cs typeface="Arial" panose="020B0604020202020204" pitchFamily="34" charset="0"/>
            </a:endParaRPr>
          </a:p>
        </p:txBody>
      </p:sp>
      <p:sp>
        <p:nvSpPr>
          <p:cNvPr id="567" name="Shape 9">
            <a:extLst>
              <a:ext uri="{FF2B5EF4-FFF2-40B4-BE49-F238E27FC236}">
                <a16:creationId xmlns:a16="http://schemas.microsoft.com/office/drawing/2014/main" id="{6E87DBBD-1844-A54D-FF62-E070656E470C}"/>
              </a:ext>
            </a:extLst>
          </p:cNvPr>
          <p:cNvSpPr/>
          <p:nvPr/>
        </p:nvSpPr>
        <p:spPr>
          <a:xfrm>
            <a:off x="10537363" y="988181"/>
            <a:ext cx="73152" cy="73152"/>
          </a:xfrm>
          <a:prstGeom prst="ellipse">
            <a:avLst/>
          </a:prstGeom>
          <a:solidFill>
            <a:srgbClr val="FFB81C"/>
          </a:solidFill>
          <a:ln w="12700">
            <a:solidFill>
              <a:srgbClr val="FFB81C"/>
            </a:solidFill>
            <a:prstDash val="solid"/>
          </a:ln>
        </p:spPr>
        <p:txBody>
          <a:bodyPr/>
          <a:lstStyle/>
          <a:p>
            <a:endParaRPr lang="en-GB" sz="850" dirty="0">
              <a:latin typeface="Arial" panose="020B0604020202020204" pitchFamily="34" charset="0"/>
              <a:cs typeface="Arial" panose="020B0604020202020204" pitchFamily="34" charset="0"/>
            </a:endParaRPr>
          </a:p>
        </p:txBody>
      </p:sp>
      <p:sp>
        <p:nvSpPr>
          <p:cNvPr id="569" name="Text 10">
            <a:extLst>
              <a:ext uri="{FF2B5EF4-FFF2-40B4-BE49-F238E27FC236}">
                <a16:creationId xmlns:a16="http://schemas.microsoft.com/office/drawing/2014/main" id="{8AE00978-8082-ACB1-A59F-367972B51E7B}"/>
              </a:ext>
            </a:extLst>
          </p:cNvPr>
          <p:cNvSpPr/>
          <p:nvPr/>
        </p:nvSpPr>
        <p:spPr>
          <a:xfrm>
            <a:off x="10724815" y="951605"/>
            <a:ext cx="1078992" cy="164592"/>
          </a:xfrm>
          <a:prstGeom prst="rect">
            <a:avLst/>
          </a:prstGeom>
          <a:noFill/>
          <a:ln/>
        </p:spPr>
        <p:txBody>
          <a:bodyPr wrap="square" lIns="0" tIns="0" rIns="0" bIns="0" rtlCol="0" anchor="ctr"/>
          <a:lstStyle/>
          <a:p>
            <a:pPr marL="0" indent="0">
              <a:buNone/>
            </a:pPr>
            <a:r>
              <a:rPr lang="en-US" sz="850" dirty="0">
                <a:solidFill>
                  <a:srgbClr val="4C6272"/>
                </a:solidFill>
                <a:latin typeface="Arial" panose="020B0604020202020204" pitchFamily="34" charset="0"/>
                <a:cs typeface="Arial" panose="020B0604020202020204" pitchFamily="34" charset="0"/>
              </a:rPr>
              <a:t>95% CI crosses zero</a:t>
            </a:r>
            <a:endParaRPr lang="en-US" sz="850" dirty="0">
              <a:latin typeface="Arial" panose="020B0604020202020204" pitchFamily="34" charset="0"/>
              <a:cs typeface="Arial" panose="020B0604020202020204" pitchFamily="34" charset="0"/>
            </a:endParaRPr>
          </a:p>
        </p:txBody>
      </p:sp>
      <p:sp>
        <p:nvSpPr>
          <p:cNvPr id="20" name="Shape 19">
            <a:extLst>
              <a:ext uri="{FF2B5EF4-FFF2-40B4-BE49-F238E27FC236}">
                <a16:creationId xmlns:a16="http://schemas.microsoft.com/office/drawing/2014/main" id="{BD214369-085D-74FF-8525-47AF74B50E49}"/>
              </a:ext>
            </a:extLst>
          </p:cNvPr>
          <p:cNvSpPr/>
          <p:nvPr/>
        </p:nvSpPr>
        <p:spPr>
          <a:xfrm>
            <a:off x="10431475" y="1234440"/>
            <a:ext cx="914" cy="4983480"/>
          </a:xfrm>
          <a:prstGeom prst="line">
            <a:avLst/>
          </a:prstGeom>
          <a:noFill/>
          <a:ln w="16510">
            <a:solidFill>
              <a:srgbClr val="6B7782"/>
            </a:solidFill>
            <a:prstDash val="solid"/>
          </a:ln>
        </p:spPr>
        <p:txBody>
          <a:bodyPr/>
          <a:lstStyle/>
          <a:p>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50397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CA4870A-DC8B-712E-DCAF-FA0EF411F82F}"/>
            </a:ext>
          </a:extLst>
        </p:cNvPr>
        <p:cNvGrpSpPr/>
        <p:nvPr/>
      </p:nvGrpSpPr>
      <p:grpSpPr>
        <a:xfrm>
          <a:off x="0" y="0"/>
          <a:ext cx="0" cy="0"/>
          <a:chOff x="0" y="0"/>
          <a:chExt cx="0" cy="0"/>
        </a:xfrm>
      </p:grpSpPr>
      <p:sp>
        <p:nvSpPr>
          <p:cNvPr id="5" name="Text 3">
            <a:extLst>
              <a:ext uri="{FF2B5EF4-FFF2-40B4-BE49-F238E27FC236}">
                <a16:creationId xmlns:a16="http://schemas.microsoft.com/office/drawing/2014/main" id="{6E486DC0-99FD-BE33-4222-B2C0C9B36A81}"/>
              </a:ext>
            </a:extLst>
          </p:cNvPr>
          <p:cNvSpPr txBox="1"/>
          <p:nvPr/>
        </p:nvSpPr>
        <p:spPr>
          <a:xfrm>
            <a:off x="487680" y="391190"/>
            <a:ext cx="10652760" cy="566928"/>
          </a:xfrm>
          <a:prstGeom prst="rect">
            <a:avLst/>
          </a:prstGeom>
          <a:noFill/>
          <a:ln/>
        </p:spPr>
        <p:txBody>
          <a:bodyPr wrap="square" lIns="0" tIns="0" rIns="0" bIns="0" rtlCol="0" anchor="ctr"/>
          <a:lstStyle/>
          <a:p>
            <a:pPr marL="0" indent="0">
              <a:buNone/>
            </a:pPr>
            <a:r>
              <a:rPr lang="en-US" sz="2600" b="1" dirty="0">
                <a:solidFill>
                  <a:srgbClr val="005EB8"/>
                </a:solidFill>
                <a:latin typeface="Arial" panose="020B0604020202020204" pitchFamily="34" charset="0"/>
                <a:ea typeface="Arial" pitchFamily="34" charset="-122"/>
                <a:cs typeface="Arial" panose="020B0604020202020204" pitchFamily="34" charset="0"/>
              </a:rPr>
              <a:t>Technical appendix 1B</a:t>
            </a:r>
            <a:endParaRPr lang="en-US" sz="2600" dirty="0">
              <a:latin typeface="Arial" panose="020B0604020202020204" pitchFamily="34" charset="0"/>
              <a:cs typeface="Arial" panose="020B0604020202020204" pitchFamily="34" charset="0"/>
            </a:endParaRPr>
          </a:p>
        </p:txBody>
      </p:sp>
      <p:sp>
        <p:nvSpPr>
          <p:cNvPr id="26" name="Text 24">
            <a:extLst>
              <a:ext uri="{FF2B5EF4-FFF2-40B4-BE49-F238E27FC236}">
                <a16:creationId xmlns:a16="http://schemas.microsoft.com/office/drawing/2014/main" id="{5C3D5C32-C0AF-7EB1-CABF-521F6CEA3F6D}"/>
              </a:ext>
            </a:extLst>
          </p:cNvPr>
          <p:cNvSpPr txBox="1"/>
          <p:nvPr/>
        </p:nvSpPr>
        <p:spPr>
          <a:xfrm>
            <a:off x="346657" y="6479270"/>
            <a:ext cx="8229600" cy="256032"/>
          </a:xfrm>
          <a:prstGeom prst="rect">
            <a:avLst/>
          </a:prstGeom>
          <a:noFill/>
          <a:ln/>
        </p:spPr>
        <p:txBody>
          <a:bodyPr wrap="square" lIns="0" tIns="0" rIns="0" bIns="0" rtlCol="0" anchor="ctr"/>
          <a:lstStyle/>
          <a:p>
            <a:pPr marL="0" indent="0">
              <a:buNone/>
            </a:pPr>
            <a:r>
              <a:rPr lang="en-US" sz="900" dirty="0">
                <a:solidFill>
                  <a:srgbClr val="4C6272"/>
                </a:solidFill>
                <a:latin typeface="Arial" pitchFamily="34" charset="0"/>
                <a:ea typeface="Arial" pitchFamily="34" charset="-122"/>
                <a:cs typeface="Arial" pitchFamily="34" charset="-120"/>
              </a:rPr>
              <a:t>NCPES 2025 Inequalities Analysis</a:t>
            </a:r>
            <a:endParaRPr lang="en-US" sz="900" dirty="0"/>
          </a:p>
        </p:txBody>
      </p:sp>
      <p:sp>
        <p:nvSpPr>
          <p:cNvPr id="3" name="Text 23">
            <a:extLst>
              <a:ext uri="{FF2B5EF4-FFF2-40B4-BE49-F238E27FC236}">
                <a16:creationId xmlns:a16="http://schemas.microsoft.com/office/drawing/2014/main" id="{815DD68A-B54C-B78B-5431-34A2D8950A1A}"/>
              </a:ext>
            </a:extLst>
          </p:cNvPr>
          <p:cNvSpPr txBox="1"/>
          <p:nvPr/>
        </p:nvSpPr>
        <p:spPr>
          <a:xfrm>
            <a:off x="10332720" y="6473952"/>
            <a:ext cx="1371600" cy="256032"/>
          </a:xfrm>
          <a:prstGeom prst="rect">
            <a:avLst/>
          </a:prstGeom>
          <a:noFill/>
          <a:ln/>
        </p:spPr>
        <p:txBody>
          <a:bodyPr wrap="square" lIns="0" tIns="0" rIns="0" bIns="0" rtlCol="0" anchor="ctr"/>
          <a:lstStyle/>
          <a:p>
            <a:pPr marL="0" indent="0" algn="r">
              <a:buNone/>
            </a:pPr>
            <a:r>
              <a:rPr lang="en-US" sz="900" dirty="0">
                <a:solidFill>
                  <a:srgbClr val="4C6272"/>
                </a:solidFill>
                <a:latin typeface="Arial" pitchFamily="34" charset="0"/>
                <a:cs typeface="Arial" pitchFamily="34" charset="-120"/>
              </a:rPr>
              <a:t>12</a:t>
            </a:r>
            <a:endParaRPr lang="en-US" sz="900" dirty="0"/>
          </a:p>
        </p:txBody>
      </p:sp>
      <p:sp>
        <p:nvSpPr>
          <p:cNvPr id="4" name="Text 4">
            <a:extLst>
              <a:ext uri="{FF2B5EF4-FFF2-40B4-BE49-F238E27FC236}">
                <a16:creationId xmlns:a16="http://schemas.microsoft.com/office/drawing/2014/main" id="{84440A61-B94F-45F4-1596-D161BAA20688}"/>
              </a:ext>
            </a:extLst>
          </p:cNvPr>
          <p:cNvSpPr txBox="1"/>
          <p:nvPr/>
        </p:nvSpPr>
        <p:spPr>
          <a:xfrm>
            <a:off x="487680" y="896112"/>
            <a:ext cx="11247120" cy="310896"/>
          </a:xfrm>
          <a:prstGeom prst="rect">
            <a:avLst/>
          </a:prstGeom>
          <a:noFill/>
          <a:ln/>
        </p:spPr>
        <p:txBody>
          <a:bodyPr wrap="square" lIns="0" tIns="0" rIns="0" bIns="0" rtlCol="0" anchor="ctr"/>
          <a:lstStyle/>
          <a:p>
            <a:r>
              <a:rPr lang="en-US" sz="1400" i="1" dirty="0">
                <a:solidFill>
                  <a:srgbClr val="4C6272"/>
                </a:solidFill>
                <a:latin typeface="Arial" panose="020B0604020202020204" pitchFamily="34" charset="0"/>
                <a:ea typeface="Arial" pitchFamily="34" charset="-122"/>
                <a:cs typeface="Arial" panose="020B0604020202020204" pitchFamily="34" charset="0"/>
              </a:rPr>
              <a:t>Multivariate analysis regression results; 2025 data only</a:t>
            </a:r>
            <a:endParaRPr lang="en-US" sz="1400" dirty="0"/>
          </a:p>
        </p:txBody>
      </p:sp>
      <p:graphicFrame>
        <p:nvGraphicFramePr>
          <p:cNvPr id="9" name="Table 0">
            <a:extLst>
              <a:ext uri="{FF2B5EF4-FFF2-40B4-BE49-F238E27FC236}">
                <a16:creationId xmlns:a16="http://schemas.microsoft.com/office/drawing/2014/main" id="{D2789225-07F3-0D33-28C3-48C767083CDE}"/>
              </a:ext>
            </a:extLst>
          </p:cNvPr>
          <p:cNvGraphicFramePr>
            <a:graphicFrameLocks noGrp="1"/>
          </p:cNvGraphicFramePr>
          <p:nvPr>
            <p:extLst>
              <p:ext uri="{D42A27DB-BD31-4B8C-83A1-F6EECF244321}">
                <p14:modId xmlns:p14="http://schemas.microsoft.com/office/powerpoint/2010/main" val="3740299417"/>
              </p:ext>
            </p:extLst>
          </p:nvPr>
        </p:nvGraphicFramePr>
        <p:xfrm>
          <a:off x="687353" y="1320187"/>
          <a:ext cx="11016968" cy="4773168"/>
        </p:xfrm>
        <a:graphic>
          <a:graphicData uri="http://schemas.openxmlformats.org/drawingml/2006/table">
            <a:tbl>
              <a:tblPr/>
              <a:tblGrid>
                <a:gridCol w="1891136">
                  <a:extLst>
                    <a:ext uri="{9D8B030D-6E8A-4147-A177-3AD203B41FA5}">
                      <a16:colId xmlns:a16="http://schemas.microsoft.com/office/drawing/2014/main" val="20000"/>
                    </a:ext>
                  </a:extLst>
                </a:gridCol>
                <a:gridCol w="2726754">
                  <a:extLst>
                    <a:ext uri="{9D8B030D-6E8A-4147-A177-3AD203B41FA5}">
                      <a16:colId xmlns:a16="http://schemas.microsoft.com/office/drawing/2014/main" val="20001"/>
                    </a:ext>
                  </a:extLst>
                </a:gridCol>
                <a:gridCol w="901588">
                  <a:extLst>
                    <a:ext uri="{9D8B030D-6E8A-4147-A177-3AD203B41FA5}">
                      <a16:colId xmlns:a16="http://schemas.microsoft.com/office/drawing/2014/main" val="20002"/>
                    </a:ext>
                  </a:extLst>
                </a:gridCol>
                <a:gridCol w="824623">
                  <a:extLst>
                    <a:ext uri="{9D8B030D-6E8A-4147-A177-3AD203B41FA5}">
                      <a16:colId xmlns:a16="http://schemas.microsoft.com/office/drawing/2014/main" val="20003"/>
                    </a:ext>
                  </a:extLst>
                </a:gridCol>
                <a:gridCol w="527759">
                  <a:extLst>
                    <a:ext uri="{9D8B030D-6E8A-4147-A177-3AD203B41FA5}">
                      <a16:colId xmlns:a16="http://schemas.microsoft.com/office/drawing/2014/main" val="20004"/>
                    </a:ext>
                  </a:extLst>
                </a:gridCol>
                <a:gridCol w="912584">
                  <a:extLst>
                    <a:ext uri="{9D8B030D-6E8A-4147-A177-3AD203B41FA5}">
                      <a16:colId xmlns:a16="http://schemas.microsoft.com/office/drawing/2014/main" val="20005"/>
                    </a:ext>
                  </a:extLst>
                </a:gridCol>
                <a:gridCol w="769649">
                  <a:extLst>
                    <a:ext uri="{9D8B030D-6E8A-4147-A177-3AD203B41FA5}">
                      <a16:colId xmlns:a16="http://schemas.microsoft.com/office/drawing/2014/main" val="20006"/>
                    </a:ext>
                  </a:extLst>
                </a:gridCol>
                <a:gridCol w="747659">
                  <a:extLst>
                    <a:ext uri="{9D8B030D-6E8A-4147-A177-3AD203B41FA5}">
                      <a16:colId xmlns:a16="http://schemas.microsoft.com/office/drawing/2014/main" val="20007"/>
                    </a:ext>
                  </a:extLst>
                </a:gridCol>
                <a:gridCol w="857608">
                  <a:extLst>
                    <a:ext uri="{9D8B030D-6E8A-4147-A177-3AD203B41FA5}">
                      <a16:colId xmlns:a16="http://schemas.microsoft.com/office/drawing/2014/main" val="20008"/>
                    </a:ext>
                  </a:extLst>
                </a:gridCol>
                <a:gridCol w="857608">
                  <a:extLst>
                    <a:ext uri="{9D8B030D-6E8A-4147-A177-3AD203B41FA5}">
                      <a16:colId xmlns:a16="http://schemas.microsoft.com/office/drawing/2014/main" val="20009"/>
                    </a:ext>
                  </a:extLst>
                </a:gridCol>
              </a:tblGrid>
              <a:tr h="265176">
                <a:tc>
                  <a:txBody>
                    <a:bodyPr/>
                    <a:lstStyle/>
                    <a:p>
                      <a:pPr marL="0" indent="0" algn="l">
                        <a:buNone/>
                      </a:pPr>
                      <a:r>
                        <a:rPr lang="en-US" sz="1100" b="1" dirty="0">
                          <a:solidFill>
                            <a:srgbClr val="FFFFFF"/>
                          </a:solidFill>
                          <a:latin typeface="Arial" panose="020B0604020202020204" pitchFamily="34" charset="0"/>
                          <a:cs typeface="Arial" panose="020B0604020202020204" pitchFamily="34" charset="0"/>
                        </a:rPr>
                        <a:t>Group</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005EB8"/>
                    </a:solidFill>
                  </a:tcPr>
                </a:tc>
                <a:tc>
                  <a:txBody>
                    <a:bodyPr/>
                    <a:lstStyle/>
                    <a:p>
                      <a:pPr marL="0" indent="0" algn="l">
                        <a:buNone/>
                      </a:pPr>
                      <a:r>
                        <a:rPr lang="en-US" sz="1100" b="1" dirty="0">
                          <a:solidFill>
                            <a:srgbClr val="FFFFFF"/>
                          </a:solidFill>
                          <a:latin typeface="Arial" panose="020B0604020202020204" pitchFamily="34" charset="0"/>
                          <a:cs typeface="Arial" panose="020B0604020202020204" pitchFamily="34" charset="0"/>
                        </a:rPr>
                        <a:t>Term</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005EB8"/>
                    </a:solidFill>
                  </a:tcPr>
                </a:tc>
                <a:tc>
                  <a:txBody>
                    <a:bodyPr/>
                    <a:lstStyle/>
                    <a:p>
                      <a:pPr marL="0" indent="0" algn="ctr">
                        <a:buNone/>
                      </a:pPr>
                      <a:r>
                        <a:rPr lang="en-US" sz="1100" b="1" dirty="0">
                          <a:solidFill>
                            <a:srgbClr val="FFFFFF"/>
                          </a:solidFill>
                          <a:latin typeface="Arial" panose="020B0604020202020204" pitchFamily="34" charset="0"/>
                          <a:cs typeface="Arial" panose="020B0604020202020204" pitchFamily="34" charset="0"/>
                        </a:rPr>
                        <a:t>Estimate</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005EB8"/>
                    </a:solidFill>
                  </a:tcPr>
                </a:tc>
                <a:tc>
                  <a:txBody>
                    <a:bodyPr/>
                    <a:lstStyle/>
                    <a:p>
                      <a:pPr marL="0" indent="0" algn="ctr">
                        <a:buNone/>
                      </a:pPr>
                      <a:r>
                        <a:rPr lang="en-US" sz="1100" b="1" dirty="0">
                          <a:solidFill>
                            <a:srgbClr val="FFFFFF"/>
                          </a:solidFill>
                          <a:latin typeface="Arial" panose="020B0604020202020204" pitchFamily="34" charset="0"/>
                          <a:cs typeface="Arial" panose="020B0604020202020204" pitchFamily="34" charset="0"/>
                        </a:rPr>
                        <a:t>Direction</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005EB8"/>
                    </a:solidFill>
                  </a:tcPr>
                </a:tc>
                <a:tc>
                  <a:txBody>
                    <a:bodyPr/>
                    <a:lstStyle/>
                    <a:p>
                      <a:pPr marL="0" indent="0" algn="ctr">
                        <a:buNone/>
                      </a:pPr>
                      <a:r>
                        <a:rPr lang="en-US" sz="1100" b="1" dirty="0">
                          <a:solidFill>
                            <a:srgbClr val="FFFFFF"/>
                          </a:solidFill>
                          <a:latin typeface="Arial" panose="020B0604020202020204" pitchFamily="34" charset="0"/>
                          <a:cs typeface="Arial" panose="020B0604020202020204" pitchFamily="34" charset="0"/>
                        </a:rPr>
                        <a:t>Sig.</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005EB8"/>
                    </a:solidFill>
                  </a:tcPr>
                </a:tc>
                <a:tc>
                  <a:txBody>
                    <a:bodyPr/>
                    <a:lstStyle/>
                    <a:p>
                      <a:pPr marL="0" indent="0" algn="ctr">
                        <a:buNone/>
                      </a:pPr>
                      <a:r>
                        <a:rPr lang="en-US" sz="1100" b="1" dirty="0">
                          <a:solidFill>
                            <a:srgbClr val="FFFFFF"/>
                          </a:solidFill>
                          <a:latin typeface="Arial" panose="020B0604020202020204" pitchFamily="34" charset="0"/>
                          <a:cs typeface="Arial" panose="020B0604020202020204" pitchFamily="34" charset="0"/>
                        </a:rPr>
                        <a:t>Std. error</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005EB8"/>
                    </a:solidFill>
                  </a:tcPr>
                </a:tc>
                <a:tc>
                  <a:txBody>
                    <a:bodyPr/>
                    <a:lstStyle/>
                    <a:p>
                      <a:pPr marL="0" indent="0" algn="ctr">
                        <a:buNone/>
                      </a:pPr>
                      <a:r>
                        <a:rPr lang="en-US" sz="1100" b="1" dirty="0">
                          <a:solidFill>
                            <a:srgbClr val="FFFFFF"/>
                          </a:solidFill>
                          <a:latin typeface="Arial" panose="020B0604020202020204" pitchFamily="34" charset="0"/>
                          <a:cs typeface="Arial" panose="020B0604020202020204" pitchFamily="34" charset="0"/>
                        </a:rPr>
                        <a:t>t value</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005EB8"/>
                    </a:solidFill>
                  </a:tcPr>
                </a:tc>
                <a:tc>
                  <a:txBody>
                    <a:bodyPr/>
                    <a:lstStyle/>
                    <a:p>
                      <a:pPr marL="0" indent="0" algn="ctr">
                        <a:buNone/>
                      </a:pPr>
                      <a:r>
                        <a:rPr lang="en-US" sz="1100" b="1" dirty="0">
                          <a:solidFill>
                            <a:srgbClr val="FFFFFF"/>
                          </a:solidFill>
                          <a:latin typeface="Arial" panose="020B0604020202020204" pitchFamily="34" charset="0"/>
                          <a:cs typeface="Arial" panose="020B0604020202020204" pitchFamily="34" charset="0"/>
                        </a:rPr>
                        <a:t>p</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005EB8"/>
                    </a:solidFill>
                  </a:tcPr>
                </a:tc>
                <a:tc>
                  <a:txBody>
                    <a:bodyPr/>
                    <a:lstStyle/>
                    <a:p>
                      <a:pPr marL="0" indent="0" algn="ctr">
                        <a:buNone/>
                      </a:pPr>
                      <a:r>
                        <a:rPr lang="en-US" sz="1100" b="1" dirty="0">
                          <a:solidFill>
                            <a:srgbClr val="FFFFFF"/>
                          </a:solidFill>
                          <a:latin typeface="Arial" panose="020B0604020202020204" pitchFamily="34" charset="0"/>
                          <a:cs typeface="Arial" panose="020B0604020202020204" pitchFamily="34" charset="0"/>
                        </a:rPr>
                        <a:t>CI lower</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005EB8"/>
                    </a:solidFill>
                  </a:tcPr>
                </a:tc>
                <a:tc>
                  <a:txBody>
                    <a:bodyPr/>
                    <a:lstStyle/>
                    <a:p>
                      <a:pPr marL="0" indent="0" algn="ctr">
                        <a:buNone/>
                      </a:pPr>
                      <a:r>
                        <a:rPr lang="en-US" sz="1100" b="1" dirty="0">
                          <a:solidFill>
                            <a:srgbClr val="FFFFFF"/>
                          </a:solidFill>
                          <a:latin typeface="Arial" panose="020B0604020202020204" pitchFamily="34" charset="0"/>
                          <a:cs typeface="Arial" panose="020B0604020202020204" pitchFamily="34" charset="0"/>
                        </a:rPr>
                        <a:t>CI upper</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005EB8"/>
                    </a:solidFill>
                  </a:tcPr>
                </a:tc>
                <a:extLst>
                  <a:ext uri="{0D108BD9-81ED-4DB2-BD59-A6C34878D82A}">
                    <a16:rowId xmlns:a16="http://schemas.microsoft.com/office/drawing/2014/main" val="10000"/>
                  </a:ext>
                </a:extLst>
              </a:tr>
              <a:tr h="265176">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Intercept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(Intercept)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9.160</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0.020</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448.55</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&lt;0.001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9.120</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9.200</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65176">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Gender</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Male</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0.185</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0.015</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12.31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&lt;0.001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0.155</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0.214</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extLst>
                  <a:ext uri="{0D108BD9-81ED-4DB2-BD59-A6C34878D82A}">
                    <a16:rowId xmlns:a16="http://schemas.microsoft.com/office/drawing/2014/main" val="10002"/>
                  </a:ext>
                </a:extLst>
              </a:tr>
              <a:tr h="265176">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Deprivation (IMD)</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1 (most deprived)</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0.138</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0.021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6.55</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&lt;0.001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0.097</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0.179</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65176">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Deprivation (IMD)</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3</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0.085</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0.017</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5.07</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&lt;0.001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0.052</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0.119</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extLst>
                  <a:ext uri="{0D108BD9-81ED-4DB2-BD59-A6C34878D82A}">
                    <a16:rowId xmlns:a16="http://schemas.microsoft.com/office/drawing/2014/main" val="10004"/>
                  </a:ext>
                </a:extLst>
              </a:tr>
              <a:tr h="265176">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Deprivation (IMD)</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2</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0.082</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0.018</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4.51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&lt;0.001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0.046</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0.118</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65176">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Deprivation (IMD)</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4</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0.039</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0.016</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2.41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0.016</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0.007</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0.071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extLst>
                  <a:ext uri="{0D108BD9-81ED-4DB2-BD59-A6C34878D82A}">
                    <a16:rowId xmlns:a16="http://schemas.microsoft.com/office/drawing/2014/main" val="10006"/>
                  </a:ext>
                </a:extLst>
              </a:tr>
              <a:tr h="265176">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Tumour group</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Skin</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0.029</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0.032</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0.91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0.363</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-0.034</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0.092</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65176">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Tumour group</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Haematological</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-0.023</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0.021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-1.07</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0.285</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-0.064</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0.019</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extLst>
                  <a:ext uri="{0D108BD9-81ED-4DB2-BD59-A6C34878D82A}">
                    <a16:rowId xmlns:a16="http://schemas.microsoft.com/office/drawing/2014/main" val="10008"/>
                  </a:ext>
                </a:extLst>
              </a:tr>
              <a:tr h="265176">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Deprivation (IMD)</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Non-England</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-0.040</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0.080</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-0.50</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0.614</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-0.198</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0.117</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265176">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Age</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65–74</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-0.041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0.014</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-2.87</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0.004</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-0.069</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-0.013</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extLst>
                  <a:ext uri="{0D108BD9-81ED-4DB2-BD59-A6C34878D82A}">
                    <a16:rowId xmlns:a16="http://schemas.microsoft.com/office/drawing/2014/main" val="10010"/>
                  </a:ext>
                </a:extLst>
              </a:tr>
              <a:tr h="265176">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Ethnicity</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Other</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-0.042</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0.093</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-0.45</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0.656</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-0.224</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0.141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265176">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Tumour group</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Gynaecological</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-0.072</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0.030</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-2.44</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0.015</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-0.130</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-0.014</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extLst>
                  <a:ext uri="{0D108BD9-81ED-4DB2-BD59-A6C34878D82A}">
                    <a16:rowId xmlns:a16="http://schemas.microsoft.com/office/drawing/2014/main" val="10012"/>
                  </a:ext>
                </a:extLst>
              </a:tr>
              <a:tr h="265176">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Tumour group</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Lung</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-0.086</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0.027</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-3.19</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0.001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-0.139</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-0.033</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r h="265176">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Tumour group</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Head and neck</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-0.108</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0.039</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-2.76</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0.006</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-0.185</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-0.031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extLst>
                  <a:ext uri="{0D108BD9-81ED-4DB2-BD59-A6C34878D82A}">
                    <a16:rowId xmlns:a16="http://schemas.microsoft.com/office/drawing/2014/main" val="10014"/>
                  </a:ext>
                </a:extLst>
              </a:tr>
              <a:tr h="265176">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Long-term conditions</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One condition</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-0.117</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0.014</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-8.13</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&lt;0.001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-0.145</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-0.089</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extLst>
                  <a:ext uri="{0D108BD9-81ED-4DB2-BD59-A6C34878D82A}">
                    <a16:rowId xmlns:a16="http://schemas.microsoft.com/office/drawing/2014/main" val="10015"/>
                  </a:ext>
                </a:extLst>
              </a:tr>
              <a:tr h="265176">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Ethnicity</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Mixed</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-0.126</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0.059</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-2.11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0.035</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-0.242</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-0.009</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extLst>
                  <a:ext uri="{0D108BD9-81ED-4DB2-BD59-A6C34878D82A}">
                    <a16:rowId xmlns:a16="http://schemas.microsoft.com/office/drawing/2014/main" val="10016"/>
                  </a:ext>
                </a:extLst>
              </a:tr>
              <a:tr h="265176">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Ethnicity</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Black</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-0.126</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0.043</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-2.91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0.004</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-0.210</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-0.041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extLst>
                  <a:ext uri="{0D108BD9-81ED-4DB2-BD59-A6C34878D82A}">
                    <a16:rowId xmlns:a16="http://schemas.microsoft.com/office/drawing/2014/main" val="10017"/>
                  </a:ext>
                </a:extLst>
              </a:tr>
            </a:tbl>
          </a:graphicData>
        </a:graphic>
      </p:graphicFrame>
    </p:spTree>
    <p:extLst>
      <p:ext uri="{BB962C8B-B14F-4D97-AF65-F5344CB8AC3E}">
        <p14:creationId xmlns:p14="http://schemas.microsoft.com/office/powerpoint/2010/main" val="27444394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1955312C-D8A8-C278-EC3D-F967D9116404}"/>
            </a:ext>
          </a:extLst>
        </p:cNvPr>
        <p:cNvGrpSpPr/>
        <p:nvPr/>
      </p:nvGrpSpPr>
      <p:grpSpPr>
        <a:xfrm>
          <a:off x="0" y="0"/>
          <a:ext cx="0" cy="0"/>
          <a:chOff x="0" y="0"/>
          <a:chExt cx="0" cy="0"/>
        </a:xfrm>
      </p:grpSpPr>
      <p:sp>
        <p:nvSpPr>
          <p:cNvPr id="5" name="Text 3">
            <a:extLst>
              <a:ext uri="{FF2B5EF4-FFF2-40B4-BE49-F238E27FC236}">
                <a16:creationId xmlns:a16="http://schemas.microsoft.com/office/drawing/2014/main" id="{E42043C1-0ADA-D280-2E2A-1764F07A98BE}"/>
              </a:ext>
            </a:extLst>
          </p:cNvPr>
          <p:cNvSpPr txBox="1"/>
          <p:nvPr/>
        </p:nvSpPr>
        <p:spPr>
          <a:xfrm>
            <a:off x="487680" y="391190"/>
            <a:ext cx="10652760" cy="566928"/>
          </a:xfrm>
          <a:prstGeom prst="rect">
            <a:avLst/>
          </a:prstGeom>
          <a:noFill/>
          <a:ln/>
        </p:spPr>
        <p:txBody>
          <a:bodyPr wrap="square" lIns="0" tIns="0" rIns="0" bIns="0" rtlCol="0" anchor="ctr"/>
          <a:lstStyle/>
          <a:p>
            <a:pPr marL="0" indent="0">
              <a:buNone/>
            </a:pPr>
            <a:r>
              <a:rPr lang="en-US" sz="2600" b="1" dirty="0">
                <a:solidFill>
                  <a:srgbClr val="005EB8"/>
                </a:solidFill>
                <a:latin typeface="Arial" panose="020B0604020202020204" pitchFamily="34" charset="0"/>
                <a:ea typeface="Arial" pitchFamily="34" charset="-122"/>
                <a:cs typeface="Arial" panose="020B0604020202020204" pitchFamily="34" charset="0"/>
              </a:rPr>
              <a:t>Technical appendix 1B</a:t>
            </a:r>
            <a:endParaRPr lang="en-US" sz="2600" dirty="0">
              <a:latin typeface="Arial" panose="020B0604020202020204" pitchFamily="34" charset="0"/>
              <a:cs typeface="Arial" panose="020B0604020202020204" pitchFamily="34" charset="0"/>
            </a:endParaRPr>
          </a:p>
        </p:txBody>
      </p:sp>
      <p:sp>
        <p:nvSpPr>
          <p:cNvPr id="26" name="Text 24">
            <a:extLst>
              <a:ext uri="{FF2B5EF4-FFF2-40B4-BE49-F238E27FC236}">
                <a16:creationId xmlns:a16="http://schemas.microsoft.com/office/drawing/2014/main" id="{5BC013A2-1399-53EF-9F9B-5DE49F7C19F2}"/>
              </a:ext>
            </a:extLst>
          </p:cNvPr>
          <p:cNvSpPr txBox="1"/>
          <p:nvPr/>
        </p:nvSpPr>
        <p:spPr>
          <a:xfrm>
            <a:off x="346657" y="6479270"/>
            <a:ext cx="8229600" cy="256032"/>
          </a:xfrm>
          <a:prstGeom prst="rect">
            <a:avLst/>
          </a:prstGeom>
          <a:noFill/>
          <a:ln/>
        </p:spPr>
        <p:txBody>
          <a:bodyPr wrap="square" lIns="0" tIns="0" rIns="0" bIns="0" rtlCol="0" anchor="ctr"/>
          <a:lstStyle/>
          <a:p>
            <a:pPr marL="0" indent="0">
              <a:buNone/>
            </a:pPr>
            <a:r>
              <a:rPr lang="en-US" sz="900" dirty="0">
                <a:solidFill>
                  <a:srgbClr val="4C6272"/>
                </a:solidFill>
                <a:latin typeface="Arial" pitchFamily="34" charset="0"/>
                <a:ea typeface="Arial" pitchFamily="34" charset="-122"/>
                <a:cs typeface="Arial" pitchFamily="34" charset="-120"/>
              </a:rPr>
              <a:t>NCPES 2025 Inequalities Analysis</a:t>
            </a:r>
            <a:endParaRPr lang="en-US" sz="900" dirty="0"/>
          </a:p>
        </p:txBody>
      </p:sp>
      <p:sp>
        <p:nvSpPr>
          <p:cNvPr id="3" name="Text 23">
            <a:extLst>
              <a:ext uri="{FF2B5EF4-FFF2-40B4-BE49-F238E27FC236}">
                <a16:creationId xmlns:a16="http://schemas.microsoft.com/office/drawing/2014/main" id="{1462054D-B61A-EB9F-66A6-5E626DF15708}"/>
              </a:ext>
            </a:extLst>
          </p:cNvPr>
          <p:cNvSpPr txBox="1"/>
          <p:nvPr/>
        </p:nvSpPr>
        <p:spPr>
          <a:xfrm>
            <a:off x="10332720" y="6473952"/>
            <a:ext cx="1371600" cy="256032"/>
          </a:xfrm>
          <a:prstGeom prst="rect">
            <a:avLst/>
          </a:prstGeom>
          <a:noFill/>
          <a:ln/>
        </p:spPr>
        <p:txBody>
          <a:bodyPr wrap="square" lIns="0" tIns="0" rIns="0" bIns="0" rtlCol="0" anchor="ctr"/>
          <a:lstStyle/>
          <a:p>
            <a:pPr marL="0" indent="0" algn="r">
              <a:buNone/>
            </a:pPr>
            <a:r>
              <a:rPr lang="en-US" sz="900" dirty="0">
                <a:solidFill>
                  <a:srgbClr val="4C6272"/>
                </a:solidFill>
                <a:latin typeface="Arial" pitchFamily="34" charset="0"/>
                <a:cs typeface="Arial" pitchFamily="34" charset="-120"/>
              </a:rPr>
              <a:t>13</a:t>
            </a:r>
            <a:endParaRPr lang="en-US" sz="900" dirty="0"/>
          </a:p>
        </p:txBody>
      </p:sp>
      <p:sp>
        <p:nvSpPr>
          <p:cNvPr id="4" name="Text 4">
            <a:extLst>
              <a:ext uri="{FF2B5EF4-FFF2-40B4-BE49-F238E27FC236}">
                <a16:creationId xmlns:a16="http://schemas.microsoft.com/office/drawing/2014/main" id="{3CFDEBFA-00DF-A5E1-A8DF-28B12409C484}"/>
              </a:ext>
            </a:extLst>
          </p:cNvPr>
          <p:cNvSpPr txBox="1"/>
          <p:nvPr/>
        </p:nvSpPr>
        <p:spPr>
          <a:xfrm>
            <a:off x="487680" y="896112"/>
            <a:ext cx="11247120" cy="310896"/>
          </a:xfrm>
          <a:prstGeom prst="rect">
            <a:avLst/>
          </a:prstGeom>
          <a:noFill/>
          <a:ln/>
        </p:spPr>
        <p:txBody>
          <a:bodyPr wrap="square" lIns="0" tIns="0" rIns="0" bIns="0" rtlCol="0" anchor="ctr"/>
          <a:lstStyle/>
          <a:p>
            <a:r>
              <a:rPr lang="en-US" sz="1400" i="1" dirty="0">
                <a:solidFill>
                  <a:srgbClr val="4C6272"/>
                </a:solidFill>
                <a:latin typeface="Arial" panose="020B0604020202020204" pitchFamily="34" charset="0"/>
                <a:ea typeface="Arial" pitchFamily="34" charset="-122"/>
                <a:cs typeface="Arial" panose="020B0604020202020204" pitchFamily="34" charset="0"/>
              </a:rPr>
              <a:t>Multivariate analysis regression results; 2025 data only</a:t>
            </a:r>
            <a:endParaRPr lang="en-US" sz="1400" dirty="0"/>
          </a:p>
        </p:txBody>
      </p:sp>
      <p:graphicFrame>
        <p:nvGraphicFramePr>
          <p:cNvPr id="6" name="Table 0">
            <a:extLst>
              <a:ext uri="{FF2B5EF4-FFF2-40B4-BE49-F238E27FC236}">
                <a16:creationId xmlns:a16="http://schemas.microsoft.com/office/drawing/2014/main" id="{0E688EA1-D550-20CB-0619-EFF340FCDEC8}"/>
              </a:ext>
            </a:extLst>
          </p:cNvPr>
          <p:cNvGraphicFramePr>
            <a:graphicFrameLocks noGrp="1"/>
          </p:cNvGraphicFramePr>
          <p:nvPr>
            <p:extLst>
              <p:ext uri="{D42A27DB-BD31-4B8C-83A1-F6EECF244321}">
                <p14:modId xmlns:p14="http://schemas.microsoft.com/office/powerpoint/2010/main" val="2131969851"/>
              </p:ext>
            </p:extLst>
          </p:nvPr>
        </p:nvGraphicFramePr>
        <p:xfrm>
          <a:off x="713232" y="1302936"/>
          <a:ext cx="10926102" cy="4658952"/>
        </p:xfrm>
        <a:graphic>
          <a:graphicData uri="http://schemas.openxmlformats.org/drawingml/2006/table">
            <a:tbl>
              <a:tblPr/>
              <a:tblGrid>
                <a:gridCol w="1894021">
                  <a:extLst>
                    <a:ext uri="{9D8B030D-6E8A-4147-A177-3AD203B41FA5}">
                      <a16:colId xmlns:a16="http://schemas.microsoft.com/office/drawing/2014/main" val="20000"/>
                    </a:ext>
                  </a:extLst>
                </a:gridCol>
                <a:gridCol w="2698743">
                  <a:extLst>
                    <a:ext uri="{9D8B030D-6E8A-4147-A177-3AD203B41FA5}">
                      <a16:colId xmlns:a16="http://schemas.microsoft.com/office/drawing/2014/main" val="20001"/>
                    </a:ext>
                  </a:extLst>
                </a:gridCol>
                <a:gridCol w="892326">
                  <a:extLst>
                    <a:ext uri="{9D8B030D-6E8A-4147-A177-3AD203B41FA5}">
                      <a16:colId xmlns:a16="http://schemas.microsoft.com/office/drawing/2014/main" val="20002"/>
                    </a:ext>
                  </a:extLst>
                </a:gridCol>
                <a:gridCol w="816152">
                  <a:extLst>
                    <a:ext uri="{9D8B030D-6E8A-4147-A177-3AD203B41FA5}">
                      <a16:colId xmlns:a16="http://schemas.microsoft.com/office/drawing/2014/main" val="20003"/>
                    </a:ext>
                  </a:extLst>
                </a:gridCol>
                <a:gridCol w="522337">
                  <a:extLst>
                    <a:ext uri="{9D8B030D-6E8A-4147-A177-3AD203B41FA5}">
                      <a16:colId xmlns:a16="http://schemas.microsoft.com/office/drawing/2014/main" val="20004"/>
                    </a:ext>
                  </a:extLst>
                </a:gridCol>
                <a:gridCol w="903208">
                  <a:extLst>
                    <a:ext uri="{9D8B030D-6E8A-4147-A177-3AD203B41FA5}">
                      <a16:colId xmlns:a16="http://schemas.microsoft.com/office/drawing/2014/main" val="20005"/>
                    </a:ext>
                  </a:extLst>
                </a:gridCol>
                <a:gridCol w="761742">
                  <a:extLst>
                    <a:ext uri="{9D8B030D-6E8A-4147-A177-3AD203B41FA5}">
                      <a16:colId xmlns:a16="http://schemas.microsoft.com/office/drawing/2014/main" val="20006"/>
                    </a:ext>
                  </a:extLst>
                </a:gridCol>
                <a:gridCol w="739977">
                  <a:extLst>
                    <a:ext uri="{9D8B030D-6E8A-4147-A177-3AD203B41FA5}">
                      <a16:colId xmlns:a16="http://schemas.microsoft.com/office/drawing/2014/main" val="20007"/>
                    </a:ext>
                  </a:extLst>
                </a:gridCol>
                <a:gridCol w="848798">
                  <a:extLst>
                    <a:ext uri="{9D8B030D-6E8A-4147-A177-3AD203B41FA5}">
                      <a16:colId xmlns:a16="http://schemas.microsoft.com/office/drawing/2014/main" val="20008"/>
                    </a:ext>
                  </a:extLst>
                </a:gridCol>
                <a:gridCol w="848798">
                  <a:extLst>
                    <a:ext uri="{9D8B030D-6E8A-4147-A177-3AD203B41FA5}">
                      <a16:colId xmlns:a16="http://schemas.microsoft.com/office/drawing/2014/main" val="20009"/>
                    </a:ext>
                  </a:extLst>
                </a:gridCol>
              </a:tblGrid>
              <a:tr h="274056">
                <a:tc>
                  <a:txBody>
                    <a:bodyPr/>
                    <a:lstStyle/>
                    <a:p>
                      <a:pPr marL="0" indent="0" algn="l">
                        <a:buNone/>
                      </a:pPr>
                      <a:r>
                        <a:rPr lang="en-US" sz="1100" b="1" dirty="0">
                          <a:solidFill>
                            <a:srgbClr val="FFFFFF"/>
                          </a:solidFill>
                          <a:latin typeface="Arial" panose="020B0604020202020204" pitchFamily="34" charset="0"/>
                          <a:cs typeface="Arial" panose="020B0604020202020204" pitchFamily="34" charset="0"/>
                        </a:rPr>
                        <a:t>Group</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005EB8"/>
                    </a:solidFill>
                  </a:tcPr>
                </a:tc>
                <a:tc>
                  <a:txBody>
                    <a:bodyPr/>
                    <a:lstStyle/>
                    <a:p>
                      <a:pPr marL="0" indent="0" algn="l">
                        <a:buNone/>
                      </a:pPr>
                      <a:r>
                        <a:rPr lang="en-US" sz="1100" b="1" dirty="0">
                          <a:solidFill>
                            <a:srgbClr val="FFFFFF"/>
                          </a:solidFill>
                          <a:latin typeface="Arial" panose="020B0604020202020204" pitchFamily="34" charset="0"/>
                          <a:cs typeface="Arial" panose="020B0604020202020204" pitchFamily="34" charset="0"/>
                        </a:rPr>
                        <a:t>Term</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005EB8"/>
                    </a:solidFill>
                  </a:tcPr>
                </a:tc>
                <a:tc>
                  <a:txBody>
                    <a:bodyPr/>
                    <a:lstStyle/>
                    <a:p>
                      <a:pPr marL="0" indent="0" algn="ctr">
                        <a:buNone/>
                      </a:pPr>
                      <a:r>
                        <a:rPr lang="en-US" sz="1100" b="1" dirty="0">
                          <a:solidFill>
                            <a:srgbClr val="FFFFFF"/>
                          </a:solidFill>
                          <a:latin typeface="Arial" panose="020B0604020202020204" pitchFamily="34" charset="0"/>
                          <a:cs typeface="Arial" panose="020B0604020202020204" pitchFamily="34" charset="0"/>
                        </a:rPr>
                        <a:t>Estimate</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005EB8"/>
                    </a:solidFill>
                  </a:tcPr>
                </a:tc>
                <a:tc>
                  <a:txBody>
                    <a:bodyPr/>
                    <a:lstStyle/>
                    <a:p>
                      <a:pPr marL="0" indent="0" algn="ctr">
                        <a:buNone/>
                      </a:pPr>
                      <a:r>
                        <a:rPr lang="en-US" sz="1100" b="1" dirty="0">
                          <a:solidFill>
                            <a:srgbClr val="FFFFFF"/>
                          </a:solidFill>
                          <a:latin typeface="Arial" panose="020B0604020202020204" pitchFamily="34" charset="0"/>
                          <a:cs typeface="Arial" panose="020B0604020202020204" pitchFamily="34" charset="0"/>
                        </a:rPr>
                        <a:t>Direction</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005EB8"/>
                    </a:solidFill>
                  </a:tcPr>
                </a:tc>
                <a:tc>
                  <a:txBody>
                    <a:bodyPr/>
                    <a:lstStyle/>
                    <a:p>
                      <a:pPr marL="0" indent="0" algn="ctr">
                        <a:buNone/>
                      </a:pPr>
                      <a:r>
                        <a:rPr lang="en-US" sz="1100" b="1" dirty="0">
                          <a:solidFill>
                            <a:srgbClr val="FFFFFF"/>
                          </a:solidFill>
                          <a:latin typeface="Arial" panose="020B0604020202020204" pitchFamily="34" charset="0"/>
                          <a:cs typeface="Arial" panose="020B0604020202020204" pitchFamily="34" charset="0"/>
                        </a:rPr>
                        <a:t>Sig.</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005EB8"/>
                    </a:solidFill>
                  </a:tcPr>
                </a:tc>
                <a:tc>
                  <a:txBody>
                    <a:bodyPr/>
                    <a:lstStyle/>
                    <a:p>
                      <a:pPr marL="0" indent="0" algn="ctr">
                        <a:buNone/>
                      </a:pPr>
                      <a:r>
                        <a:rPr lang="en-US" sz="1100" b="1" dirty="0">
                          <a:solidFill>
                            <a:srgbClr val="FFFFFF"/>
                          </a:solidFill>
                          <a:latin typeface="Arial" panose="020B0604020202020204" pitchFamily="34" charset="0"/>
                          <a:cs typeface="Arial" panose="020B0604020202020204" pitchFamily="34" charset="0"/>
                        </a:rPr>
                        <a:t>Std. error</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005EB8"/>
                    </a:solidFill>
                  </a:tcPr>
                </a:tc>
                <a:tc>
                  <a:txBody>
                    <a:bodyPr/>
                    <a:lstStyle/>
                    <a:p>
                      <a:pPr marL="0" indent="0" algn="ctr">
                        <a:buNone/>
                      </a:pPr>
                      <a:r>
                        <a:rPr lang="en-US" sz="1100" b="1" dirty="0">
                          <a:solidFill>
                            <a:srgbClr val="FFFFFF"/>
                          </a:solidFill>
                          <a:latin typeface="Arial" panose="020B0604020202020204" pitchFamily="34" charset="0"/>
                          <a:cs typeface="Arial" panose="020B0604020202020204" pitchFamily="34" charset="0"/>
                        </a:rPr>
                        <a:t>t value</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005EB8"/>
                    </a:solidFill>
                  </a:tcPr>
                </a:tc>
                <a:tc>
                  <a:txBody>
                    <a:bodyPr/>
                    <a:lstStyle/>
                    <a:p>
                      <a:pPr marL="0" indent="0" algn="ctr">
                        <a:buNone/>
                      </a:pPr>
                      <a:r>
                        <a:rPr lang="en-US" sz="1100" b="1" dirty="0">
                          <a:solidFill>
                            <a:srgbClr val="FFFFFF"/>
                          </a:solidFill>
                          <a:latin typeface="Arial" panose="020B0604020202020204" pitchFamily="34" charset="0"/>
                          <a:cs typeface="Arial" panose="020B0604020202020204" pitchFamily="34" charset="0"/>
                        </a:rPr>
                        <a:t>p</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005EB8"/>
                    </a:solidFill>
                  </a:tcPr>
                </a:tc>
                <a:tc>
                  <a:txBody>
                    <a:bodyPr/>
                    <a:lstStyle/>
                    <a:p>
                      <a:pPr marL="0" indent="0" algn="ctr">
                        <a:buNone/>
                      </a:pPr>
                      <a:r>
                        <a:rPr lang="en-US" sz="1100" b="1" dirty="0">
                          <a:solidFill>
                            <a:srgbClr val="FFFFFF"/>
                          </a:solidFill>
                          <a:latin typeface="Arial" panose="020B0604020202020204" pitchFamily="34" charset="0"/>
                          <a:cs typeface="Arial" panose="020B0604020202020204" pitchFamily="34" charset="0"/>
                        </a:rPr>
                        <a:t>CI lower</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005EB8"/>
                    </a:solidFill>
                  </a:tcPr>
                </a:tc>
                <a:tc>
                  <a:txBody>
                    <a:bodyPr/>
                    <a:lstStyle/>
                    <a:p>
                      <a:pPr marL="0" indent="0" algn="ctr">
                        <a:buNone/>
                      </a:pPr>
                      <a:r>
                        <a:rPr lang="en-US" sz="1100" b="1" dirty="0">
                          <a:solidFill>
                            <a:srgbClr val="FFFFFF"/>
                          </a:solidFill>
                          <a:latin typeface="Arial" panose="020B0604020202020204" pitchFamily="34" charset="0"/>
                          <a:cs typeface="Arial" panose="020B0604020202020204" pitchFamily="34" charset="0"/>
                        </a:rPr>
                        <a:t>CI upper</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005EB8"/>
                    </a:solidFill>
                  </a:tcPr>
                </a:tc>
                <a:extLst>
                  <a:ext uri="{0D108BD9-81ED-4DB2-BD59-A6C34878D82A}">
                    <a16:rowId xmlns:a16="http://schemas.microsoft.com/office/drawing/2014/main" val="10000"/>
                  </a:ext>
                </a:extLst>
              </a:tr>
              <a:tr h="274056">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Tumour group</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Colorectal / LGT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-0.130</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0.023</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-5.67</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&lt;0.001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-0.175</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-0.085</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4056">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Ethnicity</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Not given</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-0.152</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0.047</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-3.22</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0.001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-0.245</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-0.060</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extLst>
                  <a:ext uri="{0D108BD9-81ED-4DB2-BD59-A6C34878D82A}">
                    <a16:rowId xmlns:a16="http://schemas.microsoft.com/office/drawing/2014/main" val="10002"/>
                  </a:ext>
                </a:extLst>
              </a:tr>
              <a:tr h="274056">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Sexual orientation</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LGBQ+ / not straight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-0.163</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0.045</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-3.60</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&lt;0.001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-0.251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-0.074</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74056">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Tumour group</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Upper gastrointestinal</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-0.181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0.031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-5.83</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&lt;0.001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-0.242</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-0.120</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extLst>
                  <a:ext uri="{0D108BD9-81ED-4DB2-BD59-A6C34878D82A}">
                    <a16:rowId xmlns:a16="http://schemas.microsoft.com/office/drawing/2014/main" val="10004"/>
                  </a:ext>
                </a:extLst>
              </a:tr>
              <a:tr h="274056">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Long-term conditions</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Not given</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-0.197</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0.037</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-5.28</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&lt;0.001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-0.270</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-0.124</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74056">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Ethnicity</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Asian</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-0.227</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0.034</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-6.59</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&lt;0.001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-0.294</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-0.159</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extLst>
                  <a:ext uri="{0D108BD9-81ED-4DB2-BD59-A6C34878D82A}">
                    <a16:rowId xmlns:a16="http://schemas.microsoft.com/office/drawing/2014/main" val="10006"/>
                  </a:ext>
                </a:extLst>
              </a:tr>
              <a:tr h="274056">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Long-term conditions</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Two conditions</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-0.229</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0.017</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-13.60</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&lt;0.001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-0.262</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-0.196</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74056">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Tumour group</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Other</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-0.233</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0.024</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-9.88</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&lt;0.001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-0.279</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-0.187</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extLst>
                  <a:ext uri="{0D108BD9-81ED-4DB2-BD59-A6C34878D82A}">
                    <a16:rowId xmlns:a16="http://schemas.microsoft.com/office/drawing/2014/main" val="10008"/>
                  </a:ext>
                </a:extLst>
              </a:tr>
              <a:tr h="274056">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Tumour group</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Sarcoma</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-0.251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0.070</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-3.58</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&lt;0.001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-0.388</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-0.113</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274056">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Age</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45–64</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-0.252</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0.015</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-16.39</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&lt;0.001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-0.283</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-0.222</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extLst>
                  <a:ext uri="{0D108BD9-81ED-4DB2-BD59-A6C34878D82A}">
                    <a16:rowId xmlns:a16="http://schemas.microsoft.com/office/drawing/2014/main" val="10010"/>
                  </a:ext>
                </a:extLst>
              </a:tr>
              <a:tr h="274056">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Tumour group</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Prostate</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-0.255</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0.025</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-10.03</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&lt;0.001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-0.305</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-0.205</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274056">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Tumour group</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Brain / CNS</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-0.262</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0.107</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-2.45</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0.014</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-0.472</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-0.052</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extLst>
                  <a:ext uri="{0D108BD9-81ED-4DB2-BD59-A6C34878D82A}">
                    <a16:rowId xmlns:a16="http://schemas.microsoft.com/office/drawing/2014/main" val="10012"/>
                  </a:ext>
                </a:extLst>
              </a:tr>
              <a:tr h="274056">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Tumour group</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Urological</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-0.291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0.027</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-10.60</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&lt;0.001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-0.345</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-0.237</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r h="274056">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Long-term conditions</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Three or more</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-0.430</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0.020</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-21.98</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&lt;0.001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-0.469</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-0.392</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extLst>
                  <a:ext uri="{0D108BD9-81ED-4DB2-BD59-A6C34878D82A}">
                    <a16:rowId xmlns:a16="http://schemas.microsoft.com/office/drawing/2014/main" val="10014"/>
                  </a:ext>
                </a:extLst>
              </a:tr>
              <a:tr h="274056">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Age</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16–44</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-0.593</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0.033</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-18.18</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&lt;0.001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-0.657</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-0.529</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FFFFF"/>
                    </a:solidFill>
                  </a:tcPr>
                </a:tc>
                <a:extLst>
                  <a:ext uri="{0D108BD9-81ED-4DB2-BD59-A6C34878D82A}">
                    <a16:rowId xmlns:a16="http://schemas.microsoft.com/office/drawing/2014/main" val="10015"/>
                  </a:ext>
                </a:extLst>
              </a:tr>
              <a:tr h="274056">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Gender</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l">
                        <a:buNone/>
                      </a:pPr>
                      <a:r>
                        <a:rPr lang="en-US" sz="1100" dirty="0">
                          <a:solidFill>
                            <a:srgbClr val="17324D"/>
                          </a:solidFill>
                          <a:latin typeface="Arial" panose="020B0604020202020204" pitchFamily="34" charset="0"/>
                          <a:cs typeface="Arial" panose="020B0604020202020204" pitchFamily="34" charset="0"/>
                        </a:rPr>
                        <a:t>Non-binary</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-1.346</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0.419</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-3.21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0.001</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-2.167</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tc>
                  <a:txBody>
                    <a:bodyPr/>
                    <a:lstStyle/>
                    <a:p>
                      <a:pPr marL="0" indent="0" algn="ctr">
                        <a:buNone/>
                      </a:pPr>
                      <a:r>
                        <a:rPr lang="en-US" sz="1100" dirty="0">
                          <a:solidFill>
                            <a:srgbClr val="17324D"/>
                          </a:solidFill>
                          <a:latin typeface="Arial" panose="020B0604020202020204" pitchFamily="34" charset="0"/>
                          <a:cs typeface="Arial" panose="020B0604020202020204" pitchFamily="34" charset="0"/>
                        </a:rPr>
                        <a:t>-0.525</a:t>
                      </a:r>
                      <a:endParaRPr lang="en-US" sz="1100" dirty="0">
                        <a:latin typeface="Arial" panose="020B0604020202020204" pitchFamily="34" charset="0"/>
                        <a:cs typeface="Arial" panose="020B0604020202020204" pitchFamily="34" charset="0"/>
                      </a:endParaRPr>
                    </a:p>
                  </a:txBody>
                  <a:tcPr marL="22860" marR="22860" marT="22860" marB="22860" anchor="ctr">
                    <a:lnL w="5715" cap="flat" cmpd="sng" algn="ctr">
                      <a:solidFill>
                        <a:srgbClr val="D5DDE2"/>
                      </a:solidFill>
                      <a:prstDash val="solid"/>
                      <a:round/>
                      <a:headEnd type="none" w="med" len="med"/>
                      <a:tailEnd type="none" w="med" len="med"/>
                    </a:lnL>
                    <a:lnR w="5715" cap="flat" cmpd="sng" algn="ctr">
                      <a:solidFill>
                        <a:srgbClr val="D5DDE2"/>
                      </a:solidFill>
                      <a:prstDash val="solid"/>
                      <a:round/>
                      <a:headEnd type="none" w="med" len="med"/>
                      <a:tailEnd type="none" w="med" len="med"/>
                    </a:lnR>
                    <a:lnT w="5715" cap="flat" cmpd="sng" algn="ctr">
                      <a:solidFill>
                        <a:srgbClr val="D5DDE2"/>
                      </a:solidFill>
                      <a:prstDash val="solid"/>
                      <a:round/>
                      <a:headEnd type="none" w="med" len="med"/>
                      <a:tailEnd type="none" w="med" len="med"/>
                    </a:lnT>
                    <a:lnB w="5715" cap="flat" cmpd="sng" algn="ctr">
                      <a:solidFill>
                        <a:srgbClr val="D5DDE2"/>
                      </a:solidFill>
                      <a:prstDash val="solid"/>
                      <a:round/>
                      <a:headEnd type="none" w="med" len="med"/>
                      <a:tailEnd type="none" w="med" len="med"/>
                    </a:lnB>
                    <a:solidFill>
                      <a:srgbClr val="F7F9FA"/>
                    </a:solidFill>
                  </a:tcPr>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3915581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DAFE24F7-38FC-218F-C6DD-61F47869ED4F}"/>
            </a:ext>
          </a:extLst>
        </p:cNvPr>
        <p:cNvGrpSpPr/>
        <p:nvPr/>
      </p:nvGrpSpPr>
      <p:grpSpPr>
        <a:xfrm>
          <a:off x="0" y="0"/>
          <a:ext cx="0" cy="0"/>
          <a:chOff x="0" y="0"/>
          <a:chExt cx="0" cy="0"/>
        </a:xfrm>
      </p:grpSpPr>
      <p:sp>
        <p:nvSpPr>
          <p:cNvPr id="5" name="Text 3">
            <a:extLst>
              <a:ext uri="{FF2B5EF4-FFF2-40B4-BE49-F238E27FC236}">
                <a16:creationId xmlns:a16="http://schemas.microsoft.com/office/drawing/2014/main" id="{1C359998-9E67-8900-F2E2-E94E17247411}"/>
              </a:ext>
            </a:extLst>
          </p:cNvPr>
          <p:cNvSpPr txBox="1"/>
          <p:nvPr/>
        </p:nvSpPr>
        <p:spPr>
          <a:xfrm>
            <a:off x="487680" y="391190"/>
            <a:ext cx="10652760" cy="566928"/>
          </a:xfrm>
          <a:prstGeom prst="rect">
            <a:avLst/>
          </a:prstGeom>
          <a:noFill/>
          <a:ln/>
        </p:spPr>
        <p:txBody>
          <a:bodyPr wrap="square" lIns="0" tIns="0" rIns="0" bIns="0" rtlCol="0" anchor="ctr"/>
          <a:lstStyle/>
          <a:p>
            <a:pPr marL="0" indent="0">
              <a:buNone/>
            </a:pPr>
            <a:r>
              <a:rPr lang="en-US" sz="2600" b="1" dirty="0">
                <a:solidFill>
                  <a:srgbClr val="005EB8"/>
                </a:solidFill>
                <a:latin typeface="Arial" panose="020B0604020202020204" pitchFamily="34" charset="0"/>
                <a:ea typeface="Arial" pitchFamily="34" charset="-122"/>
                <a:cs typeface="Arial" panose="020B0604020202020204" pitchFamily="34" charset="0"/>
              </a:rPr>
              <a:t>Technical appendix 2</a:t>
            </a:r>
            <a:endParaRPr lang="en-US" sz="2600" dirty="0">
              <a:latin typeface="Arial" panose="020B0604020202020204" pitchFamily="34" charset="0"/>
              <a:cs typeface="Arial" panose="020B0604020202020204" pitchFamily="34" charset="0"/>
            </a:endParaRPr>
          </a:p>
        </p:txBody>
      </p:sp>
      <p:sp>
        <p:nvSpPr>
          <p:cNvPr id="26" name="Text 24">
            <a:extLst>
              <a:ext uri="{FF2B5EF4-FFF2-40B4-BE49-F238E27FC236}">
                <a16:creationId xmlns:a16="http://schemas.microsoft.com/office/drawing/2014/main" id="{BDCEF4AF-9579-D92E-2E42-AADBBD1CF16F}"/>
              </a:ext>
            </a:extLst>
          </p:cNvPr>
          <p:cNvSpPr txBox="1"/>
          <p:nvPr/>
        </p:nvSpPr>
        <p:spPr>
          <a:xfrm>
            <a:off x="346657" y="6479270"/>
            <a:ext cx="8229600" cy="256032"/>
          </a:xfrm>
          <a:prstGeom prst="rect">
            <a:avLst/>
          </a:prstGeom>
          <a:noFill/>
          <a:ln/>
        </p:spPr>
        <p:txBody>
          <a:bodyPr wrap="square" lIns="0" tIns="0" rIns="0" bIns="0" rtlCol="0" anchor="ctr"/>
          <a:lstStyle/>
          <a:p>
            <a:pPr marL="0" indent="0">
              <a:buNone/>
            </a:pPr>
            <a:r>
              <a:rPr lang="en-US" sz="900" dirty="0">
                <a:solidFill>
                  <a:srgbClr val="4C6272"/>
                </a:solidFill>
                <a:latin typeface="Arial" pitchFamily="34" charset="0"/>
                <a:ea typeface="Arial" pitchFamily="34" charset="-122"/>
                <a:cs typeface="Arial" pitchFamily="34" charset="-120"/>
              </a:rPr>
              <a:t>NCPES 2025 Inequalities Analysis</a:t>
            </a:r>
            <a:endParaRPr lang="en-US" sz="900" dirty="0"/>
          </a:p>
        </p:txBody>
      </p:sp>
      <p:sp>
        <p:nvSpPr>
          <p:cNvPr id="376" name="Text 4">
            <a:extLst>
              <a:ext uri="{FF2B5EF4-FFF2-40B4-BE49-F238E27FC236}">
                <a16:creationId xmlns:a16="http://schemas.microsoft.com/office/drawing/2014/main" id="{8C232C29-290D-B7FA-6D35-8D8F8E696755}"/>
              </a:ext>
            </a:extLst>
          </p:cNvPr>
          <p:cNvSpPr txBox="1"/>
          <p:nvPr/>
        </p:nvSpPr>
        <p:spPr>
          <a:xfrm>
            <a:off x="487680" y="896112"/>
            <a:ext cx="7912914" cy="290068"/>
          </a:xfrm>
          <a:prstGeom prst="rect">
            <a:avLst/>
          </a:prstGeom>
          <a:noFill/>
          <a:ln/>
        </p:spPr>
        <p:txBody>
          <a:bodyPr wrap="square" lIns="0" tIns="0" rIns="0" bIns="0" rtlCol="0" anchor="ctr"/>
          <a:lstStyle/>
          <a:p>
            <a:pPr marL="0" indent="0">
              <a:buNone/>
            </a:pPr>
            <a:r>
              <a:rPr lang="en-US" sz="1400" i="1" dirty="0">
                <a:solidFill>
                  <a:srgbClr val="4C6272"/>
                </a:solidFill>
                <a:latin typeface="Arial" panose="020B0604020202020204" pitchFamily="34" charset="0"/>
                <a:ea typeface="Arial" pitchFamily="34" charset="-122"/>
                <a:cs typeface="Arial" panose="020B0604020202020204" pitchFamily="34" charset="0"/>
              </a:rPr>
              <a:t>Full forest plot from multivariate analysis; pooled 2021-2025 data used as sensitivity check</a:t>
            </a:r>
            <a:endParaRPr lang="en-US" sz="1400" dirty="0">
              <a:latin typeface="Arial" panose="020B0604020202020204" pitchFamily="34" charset="0"/>
              <a:cs typeface="Arial" panose="020B0604020202020204" pitchFamily="34" charset="0"/>
            </a:endParaRPr>
          </a:p>
        </p:txBody>
      </p:sp>
      <p:sp>
        <p:nvSpPr>
          <p:cNvPr id="3" name="Text 23">
            <a:extLst>
              <a:ext uri="{FF2B5EF4-FFF2-40B4-BE49-F238E27FC236}">
                <a16:creationId xmlns:a16="http://schemas.microsoft.com/office/drawing/2014/main" id="{36D245DA-BE85-B818-479F-C6F748E06665}"/>
              </a:ext>
            </a:extLst>
          </p:cNvPr>
          <p:cNvSpPr txBox="1"/>
          <p:nvPr/>
        </p:nvSpPr>
        <p:spPr>
          <a:xfrm>
            <a:off x="10332720" y="6473952"/>
            <a:ext cx="1371600" cy="256032"/>
          </a:xfrm>
          <a:prstGeom prst="rect">
            <a:avLst/>
          </a:prstGeom>
          <a:noFill/>
          <a:ln/>
        </p:spPr>
        <p:txBody>
          <a:bodyPr wrap="square" lIns="0" tIns="0" rIns="0" bIns="0" rtlCol="0" anchor="ctr"/>
          <a:lstStyle/>
          <a:p>
            <a:pPr marL="0" indent="0" algn="r">
              <a:buNone/>
            </a:pPr>
            <a:r>
              <a:rPr lang="en-US" sz="900" dirty="0">
                <a:solidFill>
                  <a:srgbClr val="4C6272"/>
                </a:solidFill>
                <a:latin typeface="Arial" pitchFamily="34" charset="0"/>
                <a:cs typeface="Arial" pitchFamily="34" charset="-120"/>
              </a:rPr>
              <a:t>14</a:t>
            </a:r>
            <a:endParaRPr lang="en-US" sz="900" dirty="0"/>
          </a:p>
        </p:txBody>
      </p:sp>
      <p:sp>
        <p:nvSpPr>
          <p:cNvPr id="801" name="Shape 2">
            <a:extLst>
              <a:ext uri="{FF2B5EF4-FFF2-40B4-BE49-F238E27FC236}">
                <a16:creationId xmlns:a16="http://schemas.microsoft.com/office/drawing/2014/main" id="{0257A7BD-C775-5FC0-6202-FD159A842E5F}"/>
              </a:ext>
            </a:extLst>
          </p:cNvPr>
          <p:cNvSpPr/>
          <p:nvPr/>
        </p:nvSpPr>
        <p:spPr>
          <a:xfrm>
            <a:off x="7681976" y="1024890"/>
            <a:ext cx="228600" cy="914"/>
          </a:xfrm>
          <a:prstGeom prst="line">
            <a:avLst/>
          </a:prstGeom>
          <a:noFill/>
          <a:ln w="27940">
            <a:solidFill>
              <a:srgbClr val="D5281B"/>
            </a:solidFill>
            <a:prstDash val="solid"/>
          </a:ln>
        </p:spPr>
        <p:txBody>
          <a:bodyPr/>
          <a:lstStyle/>
          <a:p>
            <a:endParaRPr lang="en-GB" sz="850" dirty="0">
              <a:latin typeface="Arial" panose="020B0604020202020204" pitchFamily="34" charset="0"/>
              <a:cs typeface="Arial" panose="020B0604020202020204" pitchFamily="34" charset="0"/>
            </a:endParaRPr>
          </a:p>
        </p:txBody>
      </p:sp>
      <p:sp>
        <p:nvSpPr>
          <p:cNvPr id="803" name="Shape 3">
            <a:extLst>
              <a:ext uri="{FF2B5EF4-FFF2-40B4-BE49-F238E27FC236}">
                <a16:creationId xmlns:a16="http://schemas.microsoft.com/office/drawing/2014/main" id="{287CFEE9-DFF7-E3FA-DA4D-3C5062225211}"/>
              </a:ext>
            </a:extLst>
          </p:cNvPr>
          <p:cNvSpPr/>
          <p:nvPr/>
        </p:nvSpPr>
        <p:spPr>
          <a:xfrm>
            <a:off x="7777988" y="988314"/>
            <a:ext cx="73152" cy="73152"/>
          </a:xfrm>
          <a:prstGeom prst="ellipse">
            <a:avLst/>
          </a:prstGeom>
          <a:solidFill>
            <a:srgbClr val="D5281B"/>
          </a:solidFill>
          <a:ln w="12700">
            <a:solidFill>
              <a:srgbClr val="D5281B"/>
            </a:solidFill>
            <a:prstDash val="solid"/>
          </a:ln>
        </p:spPr>
        <p:txBody>
          <a:bodyPr/>
          <a:lstStyle/>
          <a:p>
            <a:endParaRPr lang="en-GB" sz="850" dirty="0">
              <a:latin typeface="Arial" panose="020B0604020202020204" pitchFamily="34" charset="0"/>
              <a:cs typeface="Arial" panose="020B0604020202020204" pitchFamily="34" charset="0"/>
            </a:endParaRPr>
          </a:p>
        </p:txBody>
      </p:sp>
      <p:sp>
        <p:nvSpPr>
          <p:cNvPr id="805" name="Text 4">
            <a:extLst>
              <a:ext uri="{FF2B5EF4-FFF2-40B4-BE49-F238E27FC236}">
                <a16:creationId xmlns:a16="http://schemas.microsoft.com/office/drawing/2014/main" id="{AA4000F7-8851-A531-B433-CFF03799EA07}"/>
              </a:ext>
            </a:extLst>
          </p:cNvPr>
          <p:cNvSpPr/>
          <p:nvPr/>
        </p:nvSpPr>
        <p:spPr>
          <a:xfrm>
            <a:off x="7965440" y="951738"/>
            <a:ext cx="1078992" cy="164592"/>
          </a:xfrm>
          <a:prstGeom prst="rect">
            <a:avLst/>
          </a:prstGeom>
          <a:noFill/>
          <a:ln/>
        </p:spPr>
        <p:txBody>
          <a:bodyPr wrap="square" lIns="0" tIns="0" rIns="0" bIns="0" rtlCol="0" anchor="ctr"/>
          <a:lstStyle/>
          <a:p>
            <a:pPr marL="0" indent="0">
              <a:buNone/>
            </a:pPr>
            <a:r>
              <a:rPr lang="en-US" sz="850" dirty="0">
                <a:solidFill>
                  <a:srgbClr val="4C6272"/>
                </a:solidFill>
                <a:latin typeface="Arial" panose="020B0604020202020204" pitchFamily="34" charset="0"/>
                <a:cs typeface="Arial" panose="020B0604020202020204" pitchFamily="34" charset="0"/>
              </a:rPr>
              <a:t>Lower than reference</a:t>
            </a:r>
            <a:endParaRPr lang="en-US" sz="850" dirty="0">
              <a:latin typeface="Arial" panose="020B0604020202020204" pitchFamily="34" charset="0"/>
              <a:cs typeface="Arial" panose="020B0604020202020204" pitchFamily="34" charset="0"/>
            </a:endParaRPr>
          </a:p>
        </p:txBody>
      </p:sp>
      <p:sp>
        <p:nvSpPr>
          <p:cNvPr id="807" name="Shape 5">
            <a:extLst>
              <a:ext uri="{FF2B5EF4-FFF2-40B4-BE49-F238E27FC236}">
                <a16:creationId xmlns:a16="http://schemas.microsoft.com/office/drawing/2014/main" id="{F07A0BF0-90BC-84D4-C7B6-313F2DCE86D4}"/>
              </a:ext>
            </a:extLst>
          </p:cNvPr>
          <p:cNvSpPr/>
          <p:nvPr/>
        </p:nvSpPr>
        <p:spPr>
          <a:xfrm>
            <a:off x="9099296" y="1024890"/>
            <a:ext cx="228600" cy="914"/>
          </a:xfrm>
          <a:prstGeom prst="line">
            <a:avLst/>
          </a:prstGeom>
          <a:noFill/>
          <a:ln w="27940">
            <a:solidFill>
              <a:srgbClr val="007F3B"/>
            </a:solidFill>
            <a:prstDash val="solid"/>
          </a:ln>
        </p:spPr>
        <p:txBody>
          <a:bodyPr/>
          <a:lstStyle/>
          <a:p>
            <a:endParaRPr lang="en-GB" sz="850" dirty="0">
              <a:latin typeface="Arial" panose="020B0604020202020204" pitchFamily="34" charset="0"/>
              <a:cs typeface="Arial" panose="020B0604020202020204" pitchFamily="34" charset="0"/>
            </a:endParaRPr>
          </a:p>
        </p:txBody>
      </p:sp>
      <p:sp>
        <p:nvSpPr>
          <p:cNvPr id="809" name="Shape 6">
            <a:extLst>
              <a:ext uri="{FF2B5EF4-FFF2-40B4-BE49-F238E27FC236}">
                <a16:creationId xmlns:a16="http://schemas.microsoft.com/office/drawing/2014/main" id="{03E60077-FA77-FE6F-EA0F-132484620C2E}"/>
              </a:ext>
            </a:extLst>
          </p:cNvPr>
          <p:cNvSpPr/>
          <p:nvPr/>
        </p:nvSpPr>
        <p:spPr>
          <a:xfrm>
            <a:off x="9195308" y="988314"/>
            <a:ext cx="73152" cy="73152"/>
          </a:xfrm>
          <a:prstGeom prst="ellipse">
            <a:avLst/>
          </a:prstGeom>
          <a:solidFill>
            <a:srgbClr val="007F3B"/>
          </a:solidFill>
          <a:ln w="12700">
            <a:solidFill>
              <a:srgbClr val="007F3B"/>
            </a:solidFill>
            <a:prstDash val="solid"/>
          </a:ln>
        </p:spPr>
        <p:txBody>
          <a:bodyPr/>
          <a:lstStyle/>
          <a:p>
            <a:endParaRPr lang="en-GB" sz="850" dirty="0">
              <a:latin typeface="Arial" panose="020B0604020202020204" pitchFamily="34" charset="0"/>
              <a:cs typeface="Arial" panose="020B0604020202020204" pitchFamily="34" charset="0"/>
            </a:endParaRPr>
          </a:p>
        </p:txBody>
      </p:sp>
      <p:sp>
        <p:nvSpPr>
          <p:cNvPr id="811" name="Text 7">
            <a:extLst>
              <a:ext uri="{FF2B5EF4-FFF2-40B4-BE49-F238E27FC236}">
                <a16:creationId xmlns:a16="http://schemas.microsoft.com/office/drawing/2014/main" id="{8376D621-1B49-F649-7BBF-11568061A9E8}"/>
              </a:ext>
            </a:extLst>
          </p:cNvPr>
          <p:cNvSpPr/>
          <p:nvPr/>
        </p:nvSpPr>
        <p:spPr>
          <a:xfrm>
            <a:off x="9382760" y="951738"/>
            <a:ext cx="1078992" cy="164592"/>
          </a:xfrm>
          <a:prstGeom prst="rect">
            <a:avLst/>
          </a:prstGeom>
          <a:noFill/>
          <a:ln/>
        </p:spPr>
        <p:txBody>
          <a:bodyPr wrap="square" lIns="0" tIns="0" rIns="0" bIns="0" rtlCol="0" anchor="ctr"/>
          <a:lstStyle/>
          <a:p>
            <a:pPr marL="0" indent="0">
              <a:buNone/>
            </a:pPr>
            <a:r>
              <a:rPr lang="en-US" sz="850" dirty="0">
                <a:solidFill>
                  <a:srgbClr val="4C6272"/>
                </a:solidFill>
                <a:latin typeface="Arial" panose="020B0604020202020204" pitchFamily="34" charset="0"/>
                <a:cs typeface="Arial" panose="020B0604020202020204" pitchFamily="34" charset="0"/>
              </a:rPr>
              <a:t>Higher than reference</a:t>
            </a:r>
            <a:endParaRPr lang="en-US" sz="850" dirty="0">
              <a:latin typeface="Arial" panose="020B0604020202020204" pitchFamily="34" charset="0"/>
              <a:cs typeface="Arial" panose="020B0604020202020204" pitchFamily="34" charset="0"/>
            </a:endParaRPr>
          </a:p>
        </p:txBody>
      </p:sp>
      <p:sp>
        <p:nvSpPr>
          <p:cNvPr id="813" name="Shape 8">
            <a:extLst>
              <a:ext uri="{FF2B5EF4-FFF2-40B4-BE49-F238E27FC236}">
                <a16:creationId xmlns:a16="http://schemas.microsoft.com/office/drawing/2014/main" id="{9778C327-560E-BB06-9B45-8AAD1DEA33CE}"/>
              </a:ext>
            </a:extLst>
          </p:cNvPr>
          <p:cNvSpPr/>
          <p:nvPr/>
        </p:nvSpPr>
        <p:spPr>
          <a:xfrm>
            <a:off x="10516616" y="1024890"/>
            <a:ext cx="228600" cy="914"/>
          </a:xfrm>
          <a:prstGeom prst="line">
            <a:avLst/>
          </a:prstGeom>
          <a:noFill/>
          <a:ln w="27940">
            <a:solidFill>
              <a:srgbClr val="FFB81C"/>
            </a:solidFill>
            <a:prstDash val="solid"/>
          </a:ln>
        </p:spPr>
        <p:txBody>
          <a:bodyPr/>
          <a:lstStyle/>
          <a:p>
            <a:endParaRPr lang="en-GB" sz="850" dirty="0">
              <a:latin typeface="Arial" panose="020B0604020202020204" pitchFamily="34" charset="0"/>
              <a:cs typeface="Arial" panose="020B0604020202020204" pitchFamily="34" charset="0"/>
            </a:endParaRPr>
          </a:p>
        </p:txBody>
      </p:sp>
      <p:sp>
        <p:nvSpPr>
          <p:cNvPr id="815" name="Shape 9">
            <a:extLst>
              <a:ext uri="{FF2B5EF4-FFF2-40B4-BE49-F238E27FC236}">
                <a16:creationId xmlns:a16="http://schemas.microsoft.com/office/drawing/2014/main" id="{2328C959-0E68-4269-068B-9E5B1833797C}"/>
              </a:ext>
            </a:extLst>
          </p:cNvPr>
          <p:cNvSpPr/>
          <p:nvPr/>
        </p:nvSpPr>
        <p:spPr>
          <a:xfrm>
            <a:off x="10612628" y="988314"/>
            <a:ext cx="73152" cy="73152"/>
          </a:xfrm>
          <a:prstGeom prst="ellipse">
            <a:avLst/>
          </a:prstGeom>
          <a:solidFill>
            <a:srgbClr val="FFB81C"/>
          </a:solidFill>
          <a:ln w="12700">
            <a:solidFill>
              <a:srgbClr val="FFB81C"/>
            </a:solidFill>
            <a:prstDash val="solid"/>
          </a:ln>
        </p:spPr>
        <p:txBody>
          <a:bodyPr/>
          <a:lstStyle/>
          <a:p>
            <a:endParaRPr lang="en-GB" sz="850" dirty="0">
              <a:latin typeface="Arial" panose="020B0604020202020204" pitchFamily="34" charset="0"/>
              <a:cs typeface="Arial" panose="020B0604020202020204" pitchFamily="34" charset="0"/>
            </a:endParaRPr>
          </a:p>
        </p:txBody>
      </p:sp>
      <p:sp>
        <p:nvSpPr>
          <p:cNvPr id="817" name="Text 10">
            <a:extLst>
              <a:ext uri="{FF2B5EF4-FFF2-40B4-BE49-F238E27FC236}">
                <a16:creationId xmlns:a16="http://schemas.microsoft.com/office/drawing/2014/main" id="{F38B657B-BDB5-D781-1CBF-56CF4A41D804}"/>
              </a:ext>
            </a:extLst>
          </p:cNvPr>
          <p:cNvSpPr/>
          <p:nvPr/>
        </p:nvSpPr>
        <p:spPr>
          <a:xfrm>
            <a:off x="10800080" y="951738"/>
            <a:ext cx="1078992" cy="164592"/>
          </a:xfrm>
          <a:prstGeom prst="rect">
            <a:avLst/>
          </a:prstGeom>
          <a:noFill/>
          <a:ln/>
        </p:spPr>
        <p:txBody>
          <a:bodyPr wrap="square" lIns="0" tIns="0" rIns="0" bIns="0" rtlCol="0" anchor="ctr"/>
          <a:lstStyle/>
          <a:p>
            <a:pPr marL="0" indent="0">
              <a:buNone/>
            </a:pPr>
            <a:r>
              <a:rPr lang="en-US" sz="850" dirty="0">
                <a:solidFill>
                  <a:srgbClr val="4C6272"/>
                </a:solidFill>
                <a:latin typeface="Arial" panose="020B0604020202020204" pitchFamily="34" charset="0"/>
                <a:cs typeface="Arial" panose="020B0604020202020204" pitchFamily="34" charset="0"/>
              </a:rPr>
              <a:t>95% CI crosses zero</a:t>
            </a:r>
            <a:endParaRPr lang="en-US" sz="850" dirty="0">
              <a:latin typeface="Arial" panose="020B0604020202020204" pitchFamily="34" charset="0"/>
              <a:cs typeface="Arial" panose="020B0604020202020204" pitchFamily="34" charset="0"/>
            </a:endParaRPr>
          </a:p>
        </p:txBody>
      </p:sp>
      <p:sp>
        <p:nvSpPr>
          <p:cNvPr id="6" name="Shape 11">
            <a:extLst>
              <a:ext uri="{FF2B5EF4-FFF2-40B4-BE49-F238E27FC236}">
                <a16:creationId xmlns:a16="http://schemas.microsoft.com/office/drawing/2014/main" id="{DC23FFBA-8ACD-7A20-EE5B-362FD41A0D6C}"/>
              </a:ext>
            </a:extLst>
          </p:cNvPr>
          <p:cNvSpPr/>
          <p:nvPr/>
        </p:nvSpPr>
        <p:spPr>
          <a:xfrm>
            <a:off x="3585090" y="1231598"/>
            <a:ext cx="914" cy="5193792"/>
          </a:xfrm>
          <a:prstGeom prst="line">
            <a:avLst/>
          </a:prstGeom>
          <a:noFill/>
          <a:ln w="6985">
            <a:solidFill>
              <a:srgbClr val="DDE3E8"/>
            </a:solidFill>
            <a:prstDash val="solid"/>
          </a:ln>
        </p:spPr>
        <p:txBody>
          <a:bodyPr/>
          <a:lstStyle/>
          <a:p>
            <a:endParaRPr lang="en-GB" dirty="0"/>
          </a:p>
        </p:txBody>
      </p:sp>
      <p:sp>
        <p:nvSpPr>
          <p:cNvPr id="10" name="Text 12">
            <a:extLst>
              <a:ext uri="{FF2B5EF4-FFF2-40B4-BE49-F238E27FC236}">
                <a16:creationId xmlns:a16="http://schemas.microsoft.com/office/drawing/2014/main" id="{90BB5D4F-BF8A-128E-2BB9-BD9028031B8A}"/>
              </a:ext>
            </a:extLst>
          </p:cNvPr>
          <p:cNvSpPr/>
          <p:nvPr/>
        </p:nvSpPr>
        <p:spPr>
          <a:xfrm>
            <a:off x="3402210" y="6452822"/>
            <a:ext cx="365760" cy="146304"/>
          </a:xfrm>
          <a:prstGeom prst="rect">
            <a:avLst/>
          </a:prstGeom>
          <a:noFill/>
          <a:ln/>
        </p:spPr>
        <p:txBody>
          <a:bodyPr wrap="square" lIns="0" tIns="0" rIns="0" bIns="0" rtlCol="0" anchor="ctr"/>
          <a:lstStyle/>
          <a:p>
            <a:pPr marL="0" indent="0" algn="ctr">
              <a:buNone/>
            </a:pPr>
            <a:r>
              <a:rPr lang="en-US" sz="700" dirty="0">
                <a:solidFill>
                  <a:srgbClr val="4C6272"/>
                </a:solidFill>
                <a:latin typeface="Arial" pitchFamily="34" charset="0"/>
                <a:ea typeface="Arial" pitchFamily="34" charset="-122"/>
                <a:cs typeface="Arial" pitchFamily="34" charset="-120"/>
              </a:rPr>
              <a:t>-0.6</a:t>
            </a:r>
            <a:endParaRPr lang="en-US" sz="700" dirty="0"/>
          </a:p>
        </p:txBody>
      </p:sp>
      <p:sp>
        <p:nvSpPr>
          <p:cNvPr id="14" name="Shape 13">
            <a:extLst>
              <a:ext uri="{FF2B5EF4-FFF2-40B4-BE49-F238E27FC236}">
                <a16:creationId xmlns:a16="http://schemas.microsoft.com/office/drawing/2014/main" id="{22D13654-6593-B20D-6696-8B5B850CF19F}"/>
              </a:ext>
            </a:extLst>
          </p:cNvPr>
          <p:cNvSpPr/>
          <p:nvPr/>
        </p:nvSpPr>
        <p:spPr>
          <a:xfrm>
            <a:off x="5427365" y="1231598"/>
            <a:ext cx="914" cy="5193792"/>
          </a:xfrm>
          <a:prstGeom prst="line">
            <a:avLst/>
          </a:prstGeom>
          <a:noFill/>
          <a:ln w="6985">
            <a:solidFill>
              <a:srgbClr val="DDE3E8"/>
            </a:solidFill>
            <a:prstDash val="solid"/>
          </a:ln>
        </p:spPr>
        <p:txBody>
          <a:bodyPr/>
          <a:lstStyle/>
          <a:p>
            <a:endParaRPr lang="en-GB" dirty="0"/>
          </a:p>
        </p:txBody>
      </p:sp>
      <p:sp>
        <p:nvSpPr>
          <p:cNvPr id="18" name="Text 14">
            <a:extLst>
              <a:ext uri="{FF2B5EF4-FFF2-40B4-BE49-F238E27FC236}">
                <a16:creationId xmlns:a16="http://schemas.microsoft.com/office/drawing/2014/main" id="{C9E2C37A-91A3-3C33-E4F3-F0A541EC6DDC}"/>
              </a:ext>
            </a:extLst>
          </p:cNvPr>
          <p:cNvSpPr/>
          <p:nvPr/>
        </p:nvSpPr>
        <p:spPr>
          <a:xfrm>
            <a:off x="5244485" y="6452822"/>
            <a:ext cx="365760" cy="146304"/>
          </a:xfrm>
          <a:prstGeom prst="rect">
            <a:avLst/>
          </a:prstGeom>
          <a:noFill/>
          <a:ln/>
        </p:spPr>
        <p:txBody>
          <a:bodyPr wrap="square" lIns="0" tIns="0" rIns="0" bIns="0" rtlCol="0" anchor="ctr"/>
          <a:lstStyle/>
          <a:p>
            <a:pPr marL="0" indent="0" algn="ctr">
              <a:buNone/>
            </a:pPr>
            <a:r>
              <a:rPr lang="en-US" sz="700" dirty="0">
                <a:solidFill>
                  <a:srgbClr val="4C6272"/>
                </a:solidFill>
                <a:latin typeface="Arial" pitchFamily="34" charset="0"/>
                <a:ea typeface="Arial" pitchFamily="34" charset="-122"/>
                <a:cs typeface="Arial" pitchFamily="34" charset="-120"/>
              </a:rPr>
              <a:t>-0.4</a:t>
            </a:r>
            <a:endParaRPr lang="en-US" sz="700" dirty="0"/>
          </a:p>
        </p:txBody>
      </p:sp>
      <p:sp>
        <p:nvSpPr>
          <p:cNvPr id="22" name="Shape 15">
            <a:extLst>
              <a:ext uri="{FF2B5EF4-FFF2-40B4-BE49-F238E27FC236}">
                <a16:creationId xmlns:a16="http://schemas.microsoft.com/office/drawing/2014/main" id="{65299D0C-DA12-2053-5C2D-3736A1625A03}"/>
              </a:ext>
            </a:extLst>
          </p:cNvPr>
          <p:cNvSpPr/>
          <p:nvPr/>
        </p:nvSpPr>
        <p:spPr>
          <a:xfrm>
            <a:off x="7269640" y="1231598"/>
            <a:ext cx="914" cy="5193792"/>
          </a:xfrm>
          <a:prstGeom prst="line">
            <a:avLst/>
          </a:prstGeom>
          <a:noFill/>
          <a:ln w="6985">
            <a:solidFill>
              <a:srgbClr val="DDE3E8"/>
            </a:solidFill>
            <a:prstDash val="solid"/>
          </a:ln>
        </p:spPr>
        <p:txBody>
          <a:bodyPr/>
          <a:lstStyle/>
          <a:p>
            <a:endParaRPr lang="en-GB" dirty="0"/>
          </a:p>
        </p:txBody>
      </p:sp>
      <p:sp>
        <p:nvSpPr>
          <p:cNvPr id="27" name="Text 16">
            <a:extLst>
              <a:ext uri="{FF2B5EF4-FFF2-40B4-BE49-F238E27FC236}">
                <a16:creationId xmlns:a16="http://schemas.microsoft.com/office/drawing/2014/main" id="{ED151D90-0533-77A0-11AD-E1A7BD7F85C5}"/>
              </a:ext>
            </a:extLst>
          </p:cNvPr>
          <p:cNvSpPr/>
          <p:nvPr/>
        </p:nvSpPr>
        <p:spPr>
          <a:xfrm>
            <a:off x="7086760" y="6452822"/>
            <a:ext cx="365760" cy="146304"/>
          </a:xfrm>
          <a:prstGeom prst="rect">
            <a:avLst/>
          </a:prstGeom>
          <a:noFill/>
          <a:ln/>
        </p:spPr>
        <p:txBody>
          <a:bodyPr wrap="square" lIns="0" tIns="0" rIns="0" bIns="0" rtlCol="0" anchor="ctr"/>
          <a:lstStyle/>
          <a:p>
            <a:pPr marL="0" indent="0" algn="ctr">
              <a:buNone/>
            </a:pPr>
            <a:r>
              <a:rPr lang="en-US" sz="700" dirty="0">
                <a:solidFill>
                  <a:srgbClr val="4C6272"/>
                </a:solidFill>
                <a:latin typeface="Arial" pitchFamily="34" charset="0"/>
                <a:ea typeface="Arial" pitchFamily="34" charset="-122"/>
                <a:cs typeface="Arial" pitchFamily="34" charset="-120"/>
              </a:rPr>
              <a:t>-0.2</a:t>
            </a:r>
            <a:endParaRPr lang="en-US" sz="700" dirty="0"/>
          </a:p>
        </p:txBody>
      </p:sp>
      <p:sp>
        <p:nvSpPr>
          <p:cNvPr id="35" name="Text 18">
            <a:extLst>
              <a:ext uri="{FF2B5EF4-FFF2-40B4-BE49-F238E27FC236}">
                <a16:creationId xmlns:a16="http://schemas.microsoft.com/office/drawing/2014/main" id="{BD068F9D-683C-3D44-3E93-C99EF0ABDEAD}"/>
              </a:ext>
            </a:extLst>
          </p:cNvPr>
          <p:cNvSpPr/>
          <p:nvPr/>
        </p:nvSpPr>
        <p:spPr>
          <a:xfrm>
            <a:off x="8929036" y="6452822"/>
            <a:ext cx="365760" cy="146304"/>
          </a:xfrm>
          <a:prstGeom prst="rect">
            <a:avLst/>
          </a:prstGeom>
          <a:noFill/>
          <a:ln/>
        </p:spPr>
        <p:txBody>
          <a:bodyPr wrap="square" lIns="0" tIns="0" rIns="0" bIns="0" rtlCol="0" anchor="ctr"/>
          <a:lstStyle/>
          <a:p>
            <a:pPr marL="0" indent="0" algn="ctr">
              <a:buNone/>
            </a:pPr>
            <a:r>
              <a:rPr lang="en-US" sz="700" dirty="0">
                <a:solidFill>
                  <a:srgbClr val="4C6272"/>
                </a:solidFill>
                <a:latin typeface="Arial" pitchFamily="34" charset="0"/>
                <a:ea typeface="Arial" pitchFamily="34" charset="-122"/>
                <a:cs typeface="Arial" pitchFamily="34" charset="-120"/>
              </a:rPr>
              <a:t>0.0</a:t>
            </a:r>
            <a:endParaRPr lang="en-US" sz="700" dirty="0"/>
          </a:p>
        </p:txBody>
      </p:sp>
      <p:sp>
        <p:nvSpPr>
          <p:cNvPr id="39" name="Shape 19">
            <a:extLst>
              <a:ext uri="{FF2B5EF4-FFF2-40B4-BE49-F238E27FC236}">
                <a16:creationId xmlns:a16="http://schemas.microsoft.com/office/drawing/2014/main" id="{93799F43-B052-2E4E-D406-69A647DED364}"/>
              </a:ext>
            </a:extLst>
          </p:cNvPr>
          <p:cNvSpPr/>
          <p:nvPr/>
        </p:nvSpPr>
        <p:spPr>
          <a:xfrm>
            <a:off x="10954191" y="1231598"/>
            <a:ext cx="914" cy="5193792"/>
          </a:xfrm>
          <a:prstGeom prst="line">
            <a:avLst/>
          </a:prstGeom>
          <a:noFill/>
          <a:ln w="6985">
            <a:solidFill>
              <a:srgbClr val="DDE3E8"/>
            </a:solidFill>
            <a:prstDash val="solid"/>
          </a:ln>
        </p:spPr>
        <p:txBody>
          <a:bodyPr/>
          <a:lstStyle/>
          <a:p>
            <a:endParaRPr lang="en-GB" dirty="0"/>
          </a:p>
        </p:txBody>
      </p:sp>
      <p:sp>
        <p:nvSpPr>
          <p:cNvPr id="43" name="Text 20">
            <a:extLst>
              <a:ext uri="{FF2B5EF4-FFF2-40B4-BE49-F238E27FC236}">
                <a16:creationId xmlns:a16="http://schemas.microsoft.com/office/drawing/2014/main" id="{0F3CBAAD-99E4-D830-363B-22EF2EB99AEE}"/>
              </a:ext>
            </a:extLst>
          </p:cNvPr>
          <p:cNvSpPr/>
          <p:nvPr/>
        </p:nvSpPr>
        <p:spPr>
          <a:xfrm>
            <a:off x="10771311" y="6452822"/>
            <a:ext cx="365760" cy="146304"/>
          </a:xfrm>
          <a:prstGeom prst="rect">
            <a:avLst/>
          </a:prstGeom>
          <a:noFill/>
          <a:ln/>
        </p:spPr>
        <p:txBody>
          <a:bodyPr wrap="square" lIns="0" tIns="0" rIns="0" bIns="0" rtlCol="0" anchor="ctr"/>
          <a:lstStyle/>
          <a:p>
            <a:pPr marL="0" indent="0" algn="ctr">
              <a:buNone/>
            </a:pPr>
            <a:r>
              <a:rPr lang="en-US" sz="700" dirty="0">
                <a:solidFill>
                  <a:srgbClr val="4C6272"/>
                </a:solidFill>
                <a:latin typeface="Arial" pitchFamily="34" charset="0"/>
                <a:ea typeface="Arial" pitchFamily="34" charset="-122"/>
                <a:cs typeface="Arial" pitchFamily="34" charset="-120"/>
              </a:rPr>
              <a:t>0.2</a:t>
            </a:r>
            <a:endParaRPr lang="en-US" sz="700" dirty="0"/>
          </a:p>
        </p:txBody>
      </p:sp>
      <p:sp>
        <p:nvSpPr>
          <p:cNvPr id="47" name="Shape 21">
            <a:extLst>
              <a:ext uri="{FF2B5EF4-FFF2-40B4-BE49-F238E27FC236}">
                <a16:creationId xmlns:a16="http://schemas.microsoft.com/office/drawing/2014/main" id="{3CE0484F-AC5A-295C-28B0-06702E5DB867}"/>
              </a:ext>
            </a:extLst>
          </p:cNvPr>
          <p:cNvSpPr/>
          <p:nvPr/>
        </p:nvSpPr>
        <p:spPr>
          <a:xfrm>
            <a:off x="487680" y="1231598"/>
            <a:ext cx="11018520" cy="144272"/>
          </a:xfrm>
          <a:prstGeom prst="rect">
            <a:avLst/>
          </a:prstGeom>
          <a:solidFill>
            <a:srgbClr val="F7F9FA"/>
          </a:solidFill>
          <a:ln w="12700">
            <a:solidFill>
              <a:srgbClr val="F7F9FA">
                <a:alpha val="0"/>
              </a:srgbClr>
            </a:solidFill>
            <a:prstDash val="solid"/>
          </a:ln>
        </p:spPr>
        <p:txBody>
          <a:bodyPr/>
          <a:lstStyle/>
          <a:p>
            <a:endParaRPr lang="en-GB" dirty="0"/>
          </a:p>
        </p:txBody>
      </p:sp>
      <p:sp>
        <p:nvSpPr>
          <p:cNvPr id="51" name="Text 22">
            <a:extLst>
              <a:ext uri="{FF2B5EF4-FFF2-40B4-BE49-F238E27FC236}">
                <a16:creationId xmlns:a16="http://schemas.microsoft.com/office/drawing/2014/main" id="{4D51EB3F-BD72-5DB2-85AC-5FADC69D5BB6}"/>
              </a:ext>
            </a:extLst>
          </p:cNvPr>
          <p:cNvSpPr/>
          <p:nvPr/>
        </p:nvSpPr>
        <p:spPr>
          <a:xfrm>
            <a:off x="515112" y="1231598"/>
            <a:ext cx="2103120" cy="144272"/>
          </a:xfrm>
          <a:prstGeom prst="rect">
            <a:avLst/>
          </a:prstGeom>
          <a:noFill/>
          <a:ln/>
        </p:spPr>
        <p:txBody>
          <a:bodyPr wrap="square" lIns="0" tIns="0" rIns="0" bIns="0" rtlCol="0" anchor="ctr"/>
          <a:lstStyle/>
          <a:p>
            <a:pPr marL="0" indent="0">
              <a:buNone/>
            </a:pPr>
            <a:r>
              <a:rPr lang="en-US" sz="625" dirty="0">
                <a:solidFill>
                  <a:srgbClr val="17324D"/>
                </a:solidFill>
                <a:latin typeface="Arial" pitchFamily="34" charset="0"/>
                <a:ea typeface="Arial" pitchFamily="34" charset="-122"/>
                <a:cs typeface="Arial" pitchFamily="34" charset="-120"/>
              </a:rPr>
              <a:t>Age 16–44</a:t>
            </a:r>
            <a:endParaRPr lang="en-US" sz="625" dirty="0"/>
          </a:p>
        </p:txBody>
      </p:sp>
      <p:sp>
        <p:nvSpPr>
          <p:cNvPr id="55" name="Shape 23">
            <a:extLst>
              <a:ext uri="{FF2B5EF4-FFF2-40B4-BE49-F238E27FC236}">
                <a16:creationId xmlns:a16="http://schemas.microsoft.com/office/drawing/2014/main" id="{F03A2B03-751A-C778-6294-F8053CFE5873}"/>
              </a:ext>
            </a:extLst>
          </p:cNvPr>
          <p:cNvSpPr/>
          <p:nvPr/>
        </p:nvSpPr>
        <p:spPr>
          <a:xfrm>
            <a:off x="3603512" y="1303734"/>
            <a:ext cx="525048" cy="914"/>
          </a:xfrm>
          <a:prstGeom prst="line">
            <a:avLst/>
          </a:prstGeom>
          <a:noFill/>
          <a:ln w="21590">
            <a:solidFill>
              <a:srgbClr val="D5281B"/>
            </a:solidFill>
            <a:prstDash val="solid"/>
          </a:ln>
        </p:spPr>
        <p:txBody>
          <a:bodyPr/>
          <a:lstStyle/>
          <a:p>
            <a:endParaRPr lang="en-GB" dirty="0"/>
          </a:p>
        </p:txBody>
      </p:sp>
      <p:sp>
        <p:nvSpPr>
          <p:cNvPr id="59" name="Shape 24">
            <a:extLst>
              <a:ext uri="{FF2B5EF4-FFF2-40B4-BE49-F238E27FC236}">
                <a16:creationId xmlns:a16="http://schemas.microsoft.com/office/drawing/2014/main" id="{D0BBE257-508C-9364-27DF-C5B661BC74DA}"/>
              </a:ext>
            </a:extLst>
          </p:cNvPr>
          <p:cNvSpPr/>
          <p:nvPr/>
        </p:nvSpPr>
        <p:spPr>
          <a:xfrm>
            <a:off x="3603512" y="1280874"/>
            <a:ext cx="914" cy="45720"/>
          </a:xfrm>
          <a:prstGeom prst="line">
            <a:avLst/>
          </a:prstGeom>
          <a:noFill/>
          <a:ln w="10160">
            <a:solidFill>
              <a:srgbClr val="D5281B"/>
            </a:solidFill>
            <a:prstDash val="solid"/>
          </a:ln>
        </p:spPr>
        <p:txBody>
          <a:bodyPr/>
          <a:lstStyle/>
          <a:p>
            <a:endParaRPr lang="en-GB" dirty="0"/>
          </a:p>
        </p:txBody>
      </p:sp>
      <p:sp>
        <p:nvSpPr>
          <p:cNvPr id="63" name="Shape 25">
            <a:extLst>
              <a:ext uri="{FF2B5EF4-FFF2-40B4-BE49-F238E27FC236}">
                <a16:creationId xmlns:a16="http://schemas.microsoft.com/office/drawing/2014/main" id="{9C51207A-F287-0997-DF28-68D0C1D719F4}"/>
              </a:ext>
            </a:extLst>
          </p:cNvPr>
          <p:cNvSpPr/>
          <p:nvPr/>
        </p:nvSpPr>
        <p:spPr>
          <a:xfrm>
            <a:off x="4128561" y="1280874"/>
            <a:ext cx="914" cy="45720"/>
          </a:xfrm>
          <a:prstGeom prst="line">
            <a:avLst/>
          </a:prstGeom>
          <a:noFill/>
          <a:ln w="10160">
            <a:solidFill>
              <a:srgbClr val="D5281B"/>
            </a:solidFill>
            <a:prstDash val="solid"/>
          </a:ln>
        </p:spPr>
        <p:txBody>
          <a:bodyPr/>
          <a:lstStyle/>
          <a:p>
            <a:endParaRPr lang="en-GB" dirty="0"/>
          </a:p>
        </p:txBody>
      </p:sp>
      <p:sp>
        <p:nvSpPr>
          <p:cNvPr id="513" name="Shape 26">
            <a:extLst>
              <a:ext uri="{FF2B5EF4-FFF2-40B4-BE49-F238E27FC236}">
                <a16:creationId xmlns:a16="http://schemas.microsoft.com/office/drawing/2014/main" id="{45AC5FF3-61E0-5A89-13FE-94167331C1DE}"/>
              </a:ext>
            </a:extLst>
          </p:cNvPr>
          <p:cNvSpPr/>
          <p:nvPr/>
        </p:nvSpPr>
        <p:spPr>
          <a:xfrm>
            <a:off x="3839553" y="1272644"/>
            <a:ext cx="62179" cy="62179"/>
          </a:xfrm>
          <a:prstGeom prst="ellipse">
            <a:avLst/>
          </a:prstGeom>
          <a:solidFill>
            <a:srgbClr val="D5281B"/>
          </a:solidFill>
          <a:ln w="12700">
            <a:solidFill>
              <a:srgbClr val="D5281B"/>
            </a:solidFill>
            <a:prstDash val="solid"/>
          </a:ln>
        </p:spPr>
        <p:txBody>
          <a:bodyPr/>
          <a:lstStyle/>
          <a:p>
            <a:endParaRPr lang="en-GB" dirty="0"/>
          </a:p>
        </p:txBody>
      </p:sp>
      <p:sp>
        <p:nvSpPr>
          <p:cNvPr id="515" name="Text 27">
            <a:extLst>
              <a:ext uri="{FF2B5EF4-FFF2-40B4-BE49-F238E27FC236}">
                <a16:creationId xmlns:a16="http://schemas.microsoft.com/office/drawing/2014/main" id="{13658697-621C-DEF6-ECE5-4E9950644575}"/>
              </a:ext>
            </a:extLst>
          </p:cNvPr>
          <p:cNvSpPr/>
          <p:nvPr/>
        </p:nvSpPr>
        <p:spPr>
          <a:xfrm>
            <a:off x="515112" y="1375870"/>
            <a:ext cx="2103120" cy="144272"/>
          </a:xfrm>
          <a:prstGeom prst="rect">
            <a:avLst/>
          </a:prstGeom>
          <a:noFill/>
          <a:ln/>
        </p:spPr>
        <p:txBody>
          <a:bodyPr wrap="square" lIns="0" tIns="0" rIns="0" bIns="0" rtlCol="0" anchor="ctr"/>
          <a:lstStyle/>
          <a:p>
            <a:pPr marL="0" indent="0">
              <a:buNone/>
            </a:pPr>
            <a:r>
              <a:rPr lang="en-US" sz="625" dirty="0">
                <a:solidFill>
                  <a:srgbClr val="17324D"/>
                </a:solidFill>
                <a:latin typeface="Arial" pitchFamily="34" charset="0"/>
                <a:ea typeface="Arial" pitchFamily="34" charset="-122"/>
                <a:cs typeface="Arial" pitchFamily="34" charset="-120"/>
              </a:rPr>
              <a:t>3+ long-term conditions</a:t>
            </a:r>
            <a:endParaRPr lang="en-US" sz="625" dirty="0"/>
          </a:p>
        </p:txBody>
      </p:sp>
      <p:sp>
        <p:nvSpPr>
          <p:cNvPr id="517" name="Shape 28">
            <a:extLst>
              <a:ext uri="{FF2B5EF4-FFF2-40B4-BE49-F238E27FC236}">
                <a16:creationId xmlns:a16="http://schemas.microsoft.com/office/drawing/2014/main" id="{11241984-32EB-DDA7-0E6A-AC73AC50B342}"/>
              </a:ext>
            </a:extLst>
          </p:cNvPr>
          <p:cNvSpPr/>
          <p:nvPr/>
        </p:nvSpPr>
        <p:spPr>
          <a:xfrm>
            <a:off x="5031276" y="1448006"/>
            <a:ext cx="322398" cy="914"/>
          </a:xfrm>
          <a:prstGeom prst="line">
            <a:avLst/>
          </a:prstGeom>
          <a:noFill/>
          <a:ln w="21590">
            <a:solidFill>
              <a:srgbClr val="D5281B"/>
            </a:solidFill>
            <a:prstDash val="solid"/>
          </a:ln>
        </p:spPr>
        <p:txBody>
          <a:bodyPr/>
          <a:lstStyle/>
          <a:p>
            <a:endParaRPr lang="en-GB" dirty="0"/>
          </a:p>
        </p:txBody>
      </p:sp>
      <p:sp>
        <p:nvSpPr>
          <p:cNvPr id="519" name="Shape 29">
            <a:extLst>
              <a:ext uri="{FF2B5EF4-FFF2-40B4-BE49-F238E27FC236}">
                <a16:creationId xmlns:a16="http://schemas.microsoft.com/office/drawing/2014/main" id="{4F0FAAA8-B31E-55F8-4F2B-1F116BD0D315}"/>
              </a:ext>
            </a:extLst>
          </p:cNvPr>
          <p:cNvSpPr/>
          <p:nvPr/>
        </p:nvSpPr>
        <p:spPr>
          <a:xfrm>
            <a:off x="5031276" y="1425146"/>
            <a:ext cx="914" cy="45720"/>
          </a:xfrm>
          <a:prstGeom prst="line">
            <a:avLst/>
          </a:prstGeom>
          <a:noFill/>
          <a:ln w="10160">
            <a:solidFill>
              <a:srgbClr val="D5281B"/>
            </a:solidFill>
            <a:prstDash val="solid"/>
          </a:ln>
        </p:spPr>
        <p:txBody>
          <a:bodyPr/>
          <a:lstStyle/>
          <a:p>
            <a:endParaRPr lang="en-GB" dirty="0"/>
          </a:p>
        </p:txBody>
      </p:sp>
      <p:sp>
        <p:nvSpPr>
          <p:cNvPr id="521" name="Shape 30">
            <a:extLst>
              <a:ext uri="{FF2B5EF4-FFF2-40B4-BE49-F238E27FC236}">
                <a16:creationId xmlns:a16="http://schemas.microsoft.com/office/drawing/2014/main" id="{AB5415BE-E76F-67D0-169E-4B79BFDBC871}"/>
              </a:ext>
            </a:extLst>
          </p:cNvPr>
          <p:cNvSpPr/>
          <p:nvPr/>
        </p:nvSpPr>
        <p:spPr>
          <a:xfrm>
            <a:off x="5353674" y="1425146"/>
            <a:ext cx="914" cy="45720"/>
          </a:xfrm>
          <a:prstGeom prst="line">
            <a:avLst/>
          </a:prstGeom>
          <a:noFill/>
          <a:ln w="10160">
            <a:solidFill>
              <a:srgbClr val="D5281B"/>
            </a:solidFill>
            <a:prstDash val="solid"/>
          </a:ln>
        </p:spPr>
        <p:txBody>
          <a:bodyPr/>
          <a:lstStyle/>
          <a:p>
            <a:endParaRPr lang="en-GB" dirty="0"/>
          </a:p>
        </p:txBody>
      </p:sp>
      <p:sp>
        <p:nvSpPr>
          <p:cNvPr id="523" name="Shape 31">
            <a:extLst>
              <a:ext uri="{FF2B5EF4-FFF2-40B4-BE49-F238E27FC236}">
                <a16:creationId xmlns:a16="http://schemas.microsoft.com/office/drawing/2014/main" id="{56DFBBC6-DB34-8AED-B568-FCBABDB5C852}"/>
              </a:ext>
            </a:extLst>
          </p:cNvPr>
          <p:cNvSpPr/>
          <p:nvPr/>
        </p:nvSpPr>
        <p:spPr>
          <a:xfrm>
            <a:off x="5156780" y="1416916"/>
            <a:ext cx="62179" cy="62179"/>
          </a:xfrm>
          <a:prstGeom prst="ellipse">
            <a:avLst/>
          </a:prstGeom>
          <a:solidFill>
            <a:srgbClr val="D5281B"/>
          </a:solidFill>
          <a:ln w="12700">
            <a:solidFill>
              <a:srgbClr val="D5281B"/>
            </a:solidFill>
            <a:prstDash val="solid"/>
          </a:ln>
        </p:spPr>
        <p:txBody>
          <a:bodyPr/>
          <a:lstStyle/>
          <a:p>
            <a:endParaRPr lang="en-GB" dirty="0"/>
          </a:p>
        </p:txBody>
      </p:sp>
      <p:sp>
        <p:nvSpPr>
          <p:cNvPr id="525" name="Shape 32">
            <a:extLst>
              <a:ext uri="{FF2B5EF4-FFF2-40B4-BE49-F238E27FC236}">
                <a16:creationId xmlns:a16="http://schemas.microsoft.com/office/drawing/2014/main" id="{6B9763BB-CE93-43AE-8F97-F2A74798D6FF}"/>
              </a:ext>
            </a:extLst>
          </p:cNvPr>
          <p:cNvSpPr/>
          <p:nvPr/>
        </p:nvSpPr>
        <p:spPr>
          <a:xfrm>
            <a:off x="487680" y="1520142"/>
            <a:ext cx="11018520" cy="144272"/>
          </a:xfrm>
          <a:prstGeom prst="rect">
            <a:avLst/>
          </a:prstGeom>
          <a:solidFill>
            <a:srgbClr val="F7F9FA"/>
          </a:solidFill>
          <a:ln w="12700">
            <a:solidFill>
              <a:srgbClr val="F7F9FA">
                <a:alpha val="0"/>
              </a:srgbClr>
            </a:solidFill>
            <a:prstDash val="solid"/>
          </a:ln>
        </p:spPr>
        <p:txBody>
          <a:bodyPr/>
          <a:lstStyle/>
          <a:p>
            <a:endParaRPr lang="en-GB" dirty="0"/>
          </a:p>
        </p:txBody>
      </p:sp>
      <p:sp>
        <p:nvSpPr>
          <p:cNvPr id="527" name="Text 33">
            <a:extLst>
              <a:ext uri="{FF2B5EF4-FFF2-40B4-BE49-F238E27FC236}">
                <a16:creationId xmlns:a16="http://schemas.microsoft.com/office/drawing/2014/main" id="{EE07249C-2323-91AF-8128-D834D6A549B6}"/>
              </a:ext>
            </a:extLst>
          </p:cNvPr>
          <p:cNvSpPr/>
          <p:nvPr/>
        </p:nvSpPr>
        <p:spPr>
          <a:xfrm>
            <a:off x="515112" y="1520142"/>
            <a:ext cx="2103120" cy="144272"/>
          </a:xfrm>
          <a:prstGeom prst="rect">
            <a:avLst/>
          </a:prstGeom>
          <a:noFill/>
          <a:ln/>
        </p:spPr>
        <p:txBody>
          <a:bodyPr wrap="square" lIns="0" tIns="0" rIns="0" bIns="0" rtlCol="0" anchor="ctr"/>
          <a:lstStyle/>
          <a:p>
            <a:pPr marL="0" indent="0">
              <a:buNone/>
            </a:pPr>
            <a:r>
              <a:rPr lang="en-US" sz="625" dirty="0">
                <a:solidFill>
                  <a:srgbClr val="17324D"/>
                </a:solidFill>
                <a:latin typeface="Arial" pitchFamily="34" charset="0"/>
                <a:ea typeface="Arial" pitchFamily="34" charset="-122"/>
                <a:cs typeface="Arial" pitchFamily="34" charset="-120"/>
              </a:rPr>
              <a:t>Brain / CNS</a:t>
            </a:r>
            <a:endParaRPr lang="en-US" sz="625" dirty="0"/>
          </a:p>
        </p:txBody>
      </p:sp>
      <p:sp>
        <p:nvSpPr>
          <p:cNvPr id="529" name="Shape 34">
            <a:extLst>
              <a:ext uri="{FF2B5EF4-FFF2-40B4-BE49-F238E27FC236}">
                <a16:creationId xmlns:a16="http://schemas.microsoft.com/office/drawing/2014/main" id="{95DF9FAD-114E-4BB3-16E4-5F0286BA61D7}"/>
              </a:ext>
            </a:extLst>
          </p:cNvPr>
          <p:cNvSpPr/>
          <p:nvPr/>
        </p:nvSpPr>
        <p:spPr>
          <a:xfrm>
            <a:off x="4543073" y="1592278"/>
            <a:ext cx="1611991" cy="914"/>
          </a:xfrm>
          <a:prstGeom prst="line">
            <a:avLst/>
          </a:prstGeom>
          <a:noFill/>
          <a:ln w="21590">
            <a:solidFill>
              <a:srgbClr val="D5281B"/>
            </a:solidFill>
            <a:prstDash val="solid"/>
          </a:ln>
        </p:spPr>
        <p:txBody>
          <a:bodyPr/>
          <a:lstStyle/>
          <a:p>
            <a:endParaRPr lang="en-GB" dirty="0"/>
          </a:p>
        </p:txBody>
      </p:sp>
      <p:sp>
        <p:nvSpPr>
          <p:cNvPr id="531" name="Shape 35">
            <a:extLst>
              <a:ext uri="{FF2B5EF4-FFF2-40B4-BE49-F238E27FC236}">
                <a16:creationId xmlns:a16="http://schemas.microsoft.com/office/drawing/2014/main" id="{2E4E3C2E-E07A-8A12-1974-739CC4DCAF0A}"/>
              </a:ext>
            </a:extLst>
          </p:cNvPr>
          <p:cNvSpPr/>
          <p:nvPr/>
        </p:nvSpPr>
        <p:spPr>
          <a:xfrm>
            <a:off x="4543073" y="1569418"/>
            <a:ext cx="914" cy="45720"/>
          </a:xfrm>
          <a:prstGeom prst="line">
            <a:avLst/>
          </a:prstGeom>
          <a:noFill/>
          <a:ln w="10160">
            <a:solidFill>
              <a:srgbClr val="D5281B"/>
            </a:solidFill>
            <a:prstDash val="solid"/>
          </a:ln>
        </p:spPr>
        <p:txBody>
          <a:bodyPr/>
          <a:lstStyle/>
          <a:p>
            <a:endParaRPr lang="en-GB" dirty="0"/>
          </a:p>
        </p:txBody>
      </p:sp>
      <p:sp>
        <p:nvSpPr>
          <p:cNvPr id="533" name="Shape 36">
            <a:extLst>
              <a:ext uri="{FF2B5EF4-FFF2-40B4-BE49-F238E27FC236}">
                <a16:creationId xmlns:a16="http://schemas.microsoft.com/office/drawing/2014/main" id="{1488871E-3731-129C-AD0E-45FBB162C17E}"/>
              </a:ext>
            </a:extLst>
          </p:cNvPr>
          <p:cNvSpPr/>
          <p:nvPr/>
        </p:nvSpPr>
        <p:spPr>
          <a:xfrm>
            <a:off x="6155064" y="1569418"/>
            <a:ext cx="914" cy="45720"/>
          </a:xfrm>
          <a:prstGeom prst="line">
            <a:avLst/>
          </a:prstGeom>
          <a:noFill/>
          <a:ln w="10160">
            <a:solidFill>
              <a:srgbClr val="D5281B"/>
            </a:solidFill>
            <a:prstDash val="solid"/>
          </a:ln>
        </p:spPr>
        <p:txBody>
          <a:bodyPr/>
          <a:lstStyle/>
          <a:p>
            <a:endParaRPr lang="en-GB" dirty="0"/>
          </a:p>
        </p:txBody>
      </p:sp>
      <p:sp>
        <p:nvSpPr>
          <p:cNvPr id="535" name="Shape 37">
            <a:extLst>
              <a:ext uri="{FF2B5EF4-FFF2-40B4-BE49-F238E27FC236}">
                <a16:creationId xmlns:a16="http://schemas.microsoft.com/office/drawing/2014/main" id="{D3C8ED19-85D5-F21C-A83C-25E63F6851ED}"/>
              </a:ext>
            </a:extLst>
          </p:cNvPr>
          <p:cNvSpPr/>
          <p:nvPr/>
        </p:nvSpPr>
        <p:spPr>
          <a:xfrm>
            <a:off x="5322584" y="1561188"/>
            <a:ext cx="62179" cy="62179"/>
          </a:xfrm>
          <a:prstGeom prst="ellipse">
            <a:avLst/>
          </a:prstGeom>
          <a:solidFill>
            <a:srgbClr val="D5281B"/>
          </a:solidFill>
          <a:ln w="12700">
            <a:solidFill>
              <a:srgbClr val="D5281B"/>
            </a:solidFill>
            <a:prstDash val="solid"/>
          </a:ln>
        </p:spPr>
        <p:txBody>
          <a:bodyPr/>
          <a:lstStyle/>
          <a:p>
            <a:endParaRPr lang="en-GB" dirty="0"/>
          </a:p>
        </p:txBody>
      </p:sp>
      <p:sp>
        <p:nvSpPr>
          <p:cNvPr id="537" name="Text 38">
            <a:extLst>
              <a:ext uri="{FF2B5EF4-FFF2-40B4-BE49-F238E27FC236}">
                <a16:creationId xmlns:a16="http://schemas.microsoft.com/office/drawing/2014/main" id="{4B89F9B6-F87A-6163-6BB5-8A18BCD65263}"/>
              </a:ext>
            </a:extLst>
          </p:cNvPr>
          <p:cNvSpPr/>
          <p:nvPr/>
        </p:nvSpPr>
        <p:spPr>
          <a:xfrm>
            <a:off x="515112" y="1664414"/>
            <a:ext cx="2103120" cy="144272"/>
          </a:xfrm>
          <a:prstGeom prst="rect">
            <a:avLst/>
          </a:prstGeom>
          <a:noFill/>
          <a:ln/>
        </p:spPr>
        <p:txBody>
          <a:bodyPr wrap="square" lIns="0" tIns="0" rIns="0" bIns="0" rtlCol="0" anchor="ctr"/>
          <a:lstStyle/>
          <a:p>
            <a:pPr marL="0" indent="0">
              <a:buNone/>
            </a:pPr>
            <a:r>
              <a:rPr lang="en-US" sz="625" dirty="0">
                <a:solidFill>
                  <a:srgbClr val="17324D"/>
                </a:solidFill>
                <a:latin typeface="Arial" pitchFamily="34" charset="0"/>
                <a:ea typeface="Arial" pitchFamily="34" charset="-122"/>
                <a:cs typeface="Arial" pitchFamily="34" charset="-120"/>
              </a:rPr>
              <a:t>Non-binary</a:t>
            </a:r>
            <a:endParaRPr lang="en-US" sz="625" dirty="0"/>
          </a:p>
        </p:txBody>
      </p:sp>
      <p:sp>
        <p:nvSpPr>
          <p:cNvPr id="539" name="Shape 39">
            <a:extLst>
              <a:ext uri="{FF2B5EF4-FFF2-40B4-BE49-F238E27FC236}">
                <a16:creationId xmlns:a16="http://schemas.microsoft.com/office/drawing/2014/main" id="{6DE96985-C61A-3BFD-DF97-C33DDF6B6A43}"/>
              </a:ext>
            </a:extLst>
          </p:cNvPr>
          <p:cNvSpPr/>
          <p:nvPr/>
        </p:nvSpPr>
        <p:spPr>
          <a:xfrm>
            <a:off x="3124521" y="1736550"/>
            <a:ext cx="6097931" cy="914"/>
          </a:xfrm>
          <a:prstGeom prst="line">
            <a:avLst/>
          </a:prstGeom>
          <a:noFill/>
          <a:ln w="21590">
            <a:solidFill>
              <a:srgbClr val="FFB81C"/>
            </a:solidFill>
            <a:prstDash val="solid"/>
          </a:ln>
        </p:spPr>
        <p:txBody>
          <a:bodyPr/>
          <a:lstStyle/>
          <a:p>
            <a:endParaRPr lang="en-GB" dirty="0"/>
          </a:p>
        </p:txBody>
      </p:sp>
      <p:sp>
        <p:nvSpPr>
          <p:cNvPr id="541" name="Shape 40">
            <a:extLst>
              <a:ext uri="{FF2B5EF4-FFF2-40B4-BE49-F238E27FC236}">
                <a16:creationId xmlns:a16="http://schemas.microsoft.com/office/drawing/2014/main" id="{D4C09148-A605-11D1-C798-FBBB24CF2B17}"/>
              </a:ext>
            </a:extLst>
          </p:cNvPr>
          <p:cNvSpPr/>
          <p:nvPr/>
        </p:nvSpPr>
        <p:spPr>
          <a:xfrm>
            <a:off x="3124521" y="1713690"/>
            <a:ext cx="914" cy="45720"/>
          </a:xfrm>
          <a:prstGeom prst="line">
            <a:avLst/>
          </a:prstGeom>
          <a:noFill/>
          <a:ln w="10160">
            <a:solidFill>
              <a:srgbClr val="FFB81C"/>
            </a:solidFill>
            <a:prstDash val="solid"/>
          </a:ln>
        </p:spPr>
        <p:txBody>
          <a:bodyPr/>
          <a:lstStyle/>
          <a:p>
            <a:endParaRPr lang="en-GB" dirty="0"/>
          </a:p>
        </p:txBody>
      </p:sp>
      <p:sp>
        <p:nvSpPr>
          <p:cNvPr id="544" name="Shape 41">
            <a:extLst>
              <a:ext uri="{FF2B5EF4-FFF2-40B4-BE49-F238E27FC236}">
                <a16:creationId xmlns:a16="http://schemas.microsoft.com/office/drawing/2014/main" id="{1A819B44-4CD9-5BF3-29E3-210A76FF8233}"/>
              </a:ext>
            </a:extLst>
          </p:cNvPr>
          <p:cNvSpPr/>
          <p:nvPr/>
        </p:nvSpPr>
        <p:spPr>
          <a:xfrm>
            <a:off x="9222452" y="1713690"/>
            <a:ext cx="914" cy="45720"/>
          </a:xfrm>
          <a:prstGeom prst="line">
            <a:avLst/>
          </a:prstGeom>
          <a:noFill/>
          <a:ln w="10160">
            <a:solidFill>
              <a:srgbClr val="FFB81C"/>
            </a:solidFill>
            <a:prstDash val="solid"/>
          </a:ln>
        </p:spPr>
        <p:txBody>
          <a:bodyPr/>
          <a:lstStyle/>
          <a:p>
            <a:endParaRPr lang="en-GB" dirty="0"/>
          </a:p>
        </p:txBody>
      </p:sp>
      <p:sp>
        <p:nvSpPr>
          <p:cNvPr id="548" name="Shape 42">
            <a:extLst>
              <a:ext uri="{FF2B5EF4-FFF2-40B4-BE49-F238E27FC236}">
                <a16:creationId xmlns:a16="http://schemas.microsoft.com/office/drawing/2014/main" id="{2AA953A5-4D64-3B0E-0747-8859BEBE6F20}"/>
              </a:ext>
            </a:extLst>
          </p:cNvPr>
          <p:cNvSpPr/>
          <p:nvPr/>
        </p:nvSpPr>
        <p:spPr>
          <a:xfrm>
            <a:off x="6142397" y="1705460"/>
            <a:ext cx="62179" cy="62179"/>
          </a:xfrm>
          <a:prstGeom prst="ellipse">
            <a:avLst/>
          </a:prstGeom>
          <a:solidFill>
            <a:srgbClr val="FFB81C"/>
          </a:solidFill>
          <a:ln w="12700">
            <a:solidFill>
              <a:srgbClr val="FFB81C"/>
            </a:solidFill>
            <a:prstDash val="solid"/>
          </a:ln>
        </p:spPr>
        <p:txBody>
          <a:bodyPr/>
          <a:lstStyle/>
          <a:p>
            <a:endParaRPr lang="en-GB" dirty="0"/>
          </a:p>
        </p:txBody>
      </p:sp>
      <p:sp>
        <p:nvSpPr>
          <p:cNvPr id="552" name="Shape 43">
            <a:extLst>
              <a:ext uri="{FF2B5EF4-FFF2-40B4-BE49-F238E27FC236}">
                <a16:creationId xmlns:a16="http://schemas.microsoft.com/office/drawing/2014/main" id="{3ECC5AE0-16B2-662B-82FF-2FC6C8697FC0}"/>
              </a:ext>
            </a:extLst>
          </p:cNvPr>
          <p:cNvSpPr/>
          <p:nvPr/>
        </p:nvSpPr>
        <p:spPr>
          <a:xfrm>
            <a:off x="487680" y="1808686"/>
            <a:ext cx="11018520" cy="144272"/>
          </a:xfrm>
          <a:prstGeom prst="rect">
            <a:avLst/>
          </a:prstGeom>
          <a:solidFill>
            <a:srgbClr val="F7F9FA"/>
          </a:solidFill>
          <a:ln w="12700">
            <a:solidFill>
              <a:srgbClr val="F7F9FA">
                <a:alpha val="0"/>
              </a:srgbClr>
            </a:solidFill>
            <a:prstDash val="solid"/>
          </a:ln>
        </p:spPr>
        <p:txBody>
          <a:bodyPr/>
          <a:lstStyle/>
          <a:p>
            <a:endParaRPr lang="en-GB" dirty="0"/>
          </a:p>
        </p:txBody>
      </p:sp>
      <p:sp>
        <p:nvSpPr>
          <p:cNvPr id="556" name="Text 44">
            <a:extLst>
              <a:ext uri="{FF2B5EF4-FFF2-40B4-BE49-F238E27FC236}">
                <a16:creationId xmlns:a16="http://schemas.microsoft.com/office/drawing/2014/main" id="{3F65382E-6343-AEFC-C94E-C89A52FC31F0}"/>
              </a:ext>
            </a:extLst>
          </p:cNvPr>
          <p:cNvSpPr/>
          <p:nvPr/>
        </p:nvSpPr>
        <p:spPr>
          <a:xfrm>
            <a:off x="515112" y="1808686"/>
            <a:ext cx="2103120" cy="144272"/>
          </a:xfrm>
          <a:prstGeom prst="rect">
            <a:avLst/>
          </a:prstGeom>
          <a:noFill/>
          <a:ln/>
        </p:spPr>
        <p:txBody>
          <a:bodyPr wrap="square" lIns="0" tIns="0" rIns="0" bIns="0" rtlCol="0" anchor="ctr"/>
          <a:lstStyle/>
          <a:p>
            <a:pPr marL="0" indent="0">
              <a:buNone/>
            </a:pPr>
            <a:r>
              <a:rPr lang="en-US" sz="625" dirty="0">
                <a:solidFill>
                  <a:srgbClr val="17324D"/>
                </a:solidFill>
                <a:latin typeface="Arial" pitchFamily="34" charset="0"/>
                <a:ea typeface="Arial" pitchFamily="34" charset="-122"/>
                <a:cs typeface="Arial" pitchFamily="34" charset="-120"/>
              </a:rPr>
              <a:t>Urological</a:t>
            </a:r>
            <a:endParaRPr lang="en-US" sz="625" dirty="0"/>
          </a:p>
        </p:txBody>
      </p:sp>
      <p:sp>
        <p:nvSpPr>
          <p:cNvPr id="560" name="Shape 45">
            <a:extLst>
              <a:ext uri="{FF2B5EF4-FFF2-40B4-BE49-F238E27FC236}">
                <a16:creationId xmlns:a16="http://schemas.microsoft.com/office/drawing/2014/main" id="{C9F80A51-9FA5-418D-9CAE-59A434EE152F}"/>
              </a:ext>
            </a:extLst>
          </p:cNvPr>
          <p:cNvSpPr/>
          <p:nvPr/>
        </p:nvSpPr>
        <p:spPr>
          <a:xfrm>
            <a:off x="5989259" y="1880822"/>
            <a:ext cx="460569" cy="914"/>
          </a:xfrm>
          <a:prstGeom prst="line">
            <a:avLst/>
          </a:prstGeom>
          <a:noFill/>
          <a:ln w="21590">
            <a:solidFill>
              <a:srgbClr val="D5281B"/>
            </a:solidFill>
            <a:prstDash val="solid"/>
          </a:ln>
        </p:spPr>
        <p:txBody>
          <a:bodyPr/>
          <a:lstStyle/>
          <a:p>
            <a:endParaRPr lang="en-GB" dirty="0"/>
          </a:p>
        </p:txBody>
      </p:sp>
      <p:sp>
        <p:nvSpPr>
          <p:cNvPr id="564" name="Shape 46">
            <a:extLst>
              <a:ext uri="{FF2B5EF4-FFF2-40B4-BE49-F238E27FC236}">
                <a16:creationId xmlns:a16="http://schemas.microsoft.com/office/drawing/2014/main" id="{428F7717-A8BF-739A-6976-28A2313A430B}"/>
              </a:ext>
            </a:extLst>
          </p:cNvPr>
          <p:cNvSpPr/>
          <p:nvPr/>
        </p:nvSpPr>
        <p:spPr>
          <a:xfrm>
            <a:off x="5989259" y="1857962"/>
            <a:ext cx="914" cy="45720"/>
          </a:xfrm>
          <a:prstGeom prst="line">
            <a:avLst/>
          </a:prstGeom>
          <a:noFill/>
          <a:ln w="10160">
            <a:solidFill>
              <a:srgbClr val="D5281B"/>
            </a:solidFill>
            <a:prstDash val="solid"/>
          </a:ln>
        </p:spPr>
        <p:txBody>
          <a:bodyPr/>
          <a:lstStyle/>
          <a:p>
            <a:endParaRPr lang="en-GB" dirty="0"/>
          </a:p>
        </p:txBody>
      </p:sp>
      <p:sp>
        <p:nvSpPr>
          <p:cNvPr id="568" name="Shape 47">
            <a:extLst>
              <a:ext uri="{FF2B5EF4-FFF2-40B4-BE49-F238E27FC236}">
                <a16:creationId xmlns:a16="http://schemas.microsoft.com/office/drawing/2014/main" id="{D2421B0B-1B39-D59A-8307-648613F4AA4B}"/>
              </a:ext>
            </a:extLst>
          </p:cNvPr>
          <p:cNvSpPr/>
          <p:nvPr/>
        </p:nvSpPr>
        <p:spPr>
          <a:xfrm>
            <a:off x="6449828" y="1857962"/>
            <a:ext cx="914" cy="45720"/>
          </a:xfrm>
          <a:prstGeom prst="line">
            <a:avLst/>
          </a:prstGeom>
          <a:noFill/>
          <a:ln w="10160">
            <a:solidFill>
              <a:srgbClr val="D5281B"/>
            </a:solidFill>
            <a:prstDash val="solid"/>
          </a:ln>
        </p:spPr>
        <p:txBody>
          <a:bodyPr/>
          <a:lstStyle/>
          <a:p>
            <a:endParaRPr lang="en-GB" dirty="0"/>
          </a:p>
        </p:txBody>
      </p:sp>
      <p:sp>
        <p:nvSpPr>
          <p:cNvPr id="572" name="Shape 48">
            <a:extLst>
              <a:ext uri="{FF2B5EF4-FFF2-40B4-BE49-F238E27FC236}">
                <a16:creationId xmlns:a16="http://schemas.microsoft.com/office/drawing/2014/main" id="{22F25E50-FFAA-01EB-65F4-6C97EC185ADC}"/>
              </a:ext>
            </a:extLst>
          </p:cNvPr>
          <p:cNvSpPr/>
          <p:nvPr/>
        </p:nvSpPr>
        <p:spPr>
          <a:xfrm>
            <a:off x="6188454" y="1849732"/>
            <a:ext cx="62179" cy="62179"/>
          </a:xfrm>
          <a:prstGeom prst="ellipse">
            <a:avLst/>
          </a:prstGeom>
          <a:solidFill>
            <a:srgbClr val="D5281B"/>
          </a:solidFill>
          <a:ln w="12700">
            <a:solidFill>
              <a:srgbClr val="D5281B"/>
            </a:solidFill>
            <a:prstDash val="solid"/>
          </a:ln>
        </p:spPr>
        <p:txBody>
          <a:bodyPr/>
          <a:lstStyle/>
          <a:p>
            <a:endParaRPr lang="en-GB" dirty="0"/>
          </a:p>
        </p:txBody>
      </p:sp>
      <p:sp>
        <p:nvSpPr>
          <p:cNvPr id="576" name="Text 49">
            <a:extLst>
              <a:ext uri="{FF2B5EF4-FFF2-40B4-BE49-F238E27FC236}">
                <a16:creationId xmlns:a16="http://schemas.microsoft.com/office/drawing/2014/main" id="{431BC2CD-8091-D6A8-999C-08B858BFB6A3}"/>
              </a:ext>
            </a:extLst>
          </p:cNvPr>
          <p:cNvSpPr/>
          <p:nvPr/>
        </p:nvSpPr>
        <p:spPr>
          <a:xfrm>
            <a:off x="515112" y="1952958"/>
            <a:ext cx="2103120" cy="144272"/>
          </a:xfrm>
          <a:prstGeom prst="rect">
            <a:avLst/>
          </a:prstGeom>
          <a:noFill/>
          <a:ln/>
        </p:spPr>
        <p:txBody>
          <a:bodyPr wrap="square" lIns="0" tIns="0" rIns="0" bIns="0" rtlCol="0" anchor="ctr"/>
          <a:lstStyle/>
          <a:p>
            <a:pPr marL="0" indent="0">
              <a:buNone/>
            </a:pPr>
            <a:r>
              <a:rPr lang="en-US" sz="625" dirty="0">
                <a:solidFill>
                  <a:srgbClr val="17324D"/>
                </a:solidFill>
                <a:latin typeface="Arial" pitchFamily="34" charset="0"/>
                <a:ea typeface="Arial" pitchFamily="34" charset="-122"/>
                <a:cs typeface="Arial" pitchFamily="34" charset="-120"/>
              </a:rPr>
              <a:t>Prostate</a:t>
            </a:r>
            <a:endParaRPr lang="en-US" sz="625" dirty="0"/>
          </a:p>
        </p:txBody>
      </p:sp>
      <p:sp>
        <p:nvSpPr>
          <p:cNvPr id="580" name="Shape 50">
            <a:extLst>
              <a:ext uri="{FF2B5EF4-FFF2-40B4-BE49-F238E27FC236}">
                <a16:creationId xmlns:a16="http://schemas.microsoft.com/office/drawing/2014/main" id="{F4465F08-FA28-76F4-5099-CAD913B222DB}"/>
              </a:ext>
            </a:extLst>
          </p:cNvPr>
          <p:cNvSpPr/>
          <p:nvPr/>
        </p:nvSpPr>
        <p:spPr>
          <a:xfrm>
            <a:off x="6072161" y="2025094"/>
            <a:ext cx="432935" cy="914"/>
          </a:xfrm>
          <a:prstGeom prst="line">
            <a:avLst/>
          </a:prstGeom>
          <a:noFill/>
          <a:ln w="21590">
            <a:solidFill>
              <a:srgbClr val="D5281B"/>
            </a:solidFill>
            <a:prstDash val="solid"/>
          </a:ln>
        </p:spPr>
        <p:txBody>
          <a:bodyPr/>
          <a:lstStyle/>
          <a:p>
            <a:endParaRPr lang="en-GB" dirty="0"/>
          </a:p>
        </p:txBody>
      </p:sp>
      <p:sp>
        <p:nvSpPr>
          <p:cNvPr id="584" name="Shape 51">
            <a:extLst>
              <a:ext uri="{FF2B5EF4-FFF2-40B4-BE49-F238E27FC236}">
                <a16:creationId xmlns:a16="http://schemas.microsoft.com/office/drawing/2014/main" id="{785F930B-E618-F6B9-1285-D87B76E269B3}"/>
              </a:ext>
            </a:extLst>
          </p:cNvPr>
          <p:cNvSpPr/>
          <p:nvPr/>
        </p:nvSpPr>
        <p:spPr>
          <a:xfrm>
            <a:off x="6072161" y="2002234"/>
            <a:ext cx="914" cy="45720"/>
          </a:xfrm>
          <a:prstGeom prst="line">
            <a:avLst/>
          </a:prstGeom>
          <a:noFill/>
          <a:ln w="10160">
            <a:solidFill>
              <a:srgbClr val="D5281B"/>
            </a:solidFill>
            <a:prstDash val="solid"/>
          </a:ln>
        </p:spPr>
        <p:txBody>
          <a:bodyPr/>
          <a:lstStyle/>
          <a:p>
            <a:endParaRPr lang="en-GB" dirty="0"/>
          </a:p>
        </p:txBody>
      </p:sp>
      <p:sp>
        <p:nvSpPr>
          <p:cNvPr id="588" name="Shape 52">
            <a:extLst>
              <a:ext uri="{FF2B5EF4-FFF2-40B4-BE49-F238E27FC236}">
                <a16:creationId xmlns:a16="http://schemas.microsoft.com/office/drawing/2014/main" id="{2E2C7F82-BE36-6E39-D4C5-DF1725656AF8}"/>
              </a:ext>
            </a:extLst>
          </p:cNvPr>
          <p:cNvSpPr/>
          <p:nvPr/>
        </p:nvSpPr>
        <p:spPr>
          <a:xfrm>
            <a:off x="6505096" y="2002234"/>
            <a:ext cx="914" cy="45720"/>
          </a:xfrm>
          <a:prstGeom prst="line">
            <a:avLst/>
          </a:prstGeom>
          <a:noFill/>
          <a:ln w="10160">
            <a:solidFill>
              <a:srgbClr val="D5281B"/>
            </a:solidFill>
            <a:prstDash val="solid"/>
          </a:ln>
        </p:spPr>
        <p:txBody>
          <a:bodyPr/>
          <a:lstStyle/>
          <a:p>
            <a:endParaRPr lang="en-GB" dirty="0"/>
          </a:p>
        </p:txBody>
      </p:sp>
      <p:sp>
        <p:nvSpPr>
          <p:cNvPr id="592" name="Shape 53">
            <a:extLst>
              <a:ext uri="{FF2B5EF4-FFF2-40B4-BE49-F238E27FC236}">
                <a16:creationId xmlns:a16="http://schemas.microsoft.com/office/drawing/2014/main" id="{30E3A503-9FDA-A779-A86D-BB4E91AF4FF5}"/>
              </a:ext>
            </a:extLst>
          </p:cNvPr>
          <p:cNvSpPr/>
          <p:nvPr/>
        </p:nvSpPr>
        <p:spPr>
          <a:xfrm>
            <a:off x="6252933" y="1994004"/>
            <a:ext cx="62179" cy="62179"/>
          </a:xfrm>
          <a:prstGeom prst="ellipse">
            <a:avLst/>
          </a:prstGeom>
          <a:solidFill>
            <a:srgbClr val="D5281B"/>
          </a:solidFill>
          <a:ln w="12700">
            <a:solidFill>
              <a:srgbClr val="D5281B"/>
            </a:solidFill>
            <a:prstDash val="solid"/>
          </a:ln>
        </p:spPr>
        <p:txBody>
          <a:bodyPr/>
          <a:lstStyle/>
          <a:p>
            <a:endParaRPr lang="en-GB" dirty="0"/>
          </a:p>
        </p:txBody>
      </p:sp>
      <p:sp>
        <p:nvSpPr>
          <p:cNvPr id="596" name="Shape 54">
            <a:extLst>
              <a:ext uri="{FF2B5EF4-FFF2-40B4-BE49-F238E27FC236}">
                <a16:creationId xmlns:a16="http://schemas.microsoft.com/office/drawing/2014/main" id="{3AAF4A8C-C64E-CB12-EF36-E0C418516B8F}"/>
              </a:ext>
            </a:extLst>
          </p:cNvPr>
          <p:cNvSpPr/>
          <p:nvPr/>
        </p:nvSpPr>
        <p:spPr>
          <a:xfrm>
            <a:off x="487680" y="2097230"/>
            <a:ext cx="11018520" cy="144272"/>
          </a:xfrm>
          <a:prstGeom prst="rect">
            <a:avLst/>
          </a:prstGeom>
          <a:solidFill>
            <a:srgbClr val="F7F9FA"/>
          </a:solidFill>
          <a:ln w="12700">
            <a:solidFill>
              <a:srgbClr val="F7F9FA">
                <a:alpha val="0"/>
              </a:srgbClr>
            </a:solidFill>
            <a:prstDash val="solid"/>
          </a:ln>
        </p:spPr>
        <p:txBody>
          <a:bodyPr/>
          <a:lstStyle/>
          <a:p>
            <a:endParaRPr lang="en-GB" dirty="0"/>
          </a:p>
        </p:txBody>
      </p:sp>
      <p:sp>
        <p:nvSpPr>
          <p:cNvPr id="600" name="Text 55">
            <a:extLst>
              <a:ext uri="{FF2B5EF4-FFF2-40B4-BE49-F238E27FC236}">
                <a16:creationId xmlns:a16="http://schemas.microsoft.com/office/drawing/2014/main" id="{14886BD4-79F9-C496-10B5-C5172BC79F16}"/>
              </a:ext>
            </a:extLst>
          </p:cNvPr>
          <p:cNvSpPr/>
          <p:nvPr/>
        </p:nvSpPr>
        <p:spPr>
          <a:xfrm>
            <a:off x="515112" y="2097230"/>
            <a:ext cx="2103120" cy="144272"/>
          </a:xfrm>
          <a:prstGeom prst="rect">
            <a:avLst/>
          </a:prstGeom>
          <a:noFill/>
          <a:ln/>
        </p:spPr>
        <p:txBody>
          <a:bodyPr wrap="square" lIns="0" tIns="0" rIns="0" bIns="0" rtlCol="0" anchor="ctr"/>
          <a:lstStyle/>
          <a:p>
            <a:pPr marL="0" indent="0">
              <a:buNone/>
            </a:pPr>
            <a:r>
              <a:rPr lang="en-US" sz="625" dirty="0">
                <a:solidFill>
                  <a:srgbClr val="17324D"/>
                </a:solidFill>
                <a:latin typeface="Arial" pitchFamily="34" charset="0"/>
                <a:ea typeface="Arial" pitchFamily="34" charset="-122"/>
                <a:cs typeface="Arial" pitchFamily="34" charset="-120"/>
              </a:rPr>
              <a:t>Upper gastrointestinal</a:t>
            </a:r>
            <a:endParaRPr lang="en-US" sz="625" dirty="0"/>
          </a:p>
        </p:txBody>
      </p:sp>
      <p:sp>
        <p:nvSpPr>
          <p:cNvPr id="604" name="Shape 56">
            <a:extLst>
              <a:ext uri="{FF2B5EF4-FFF2-40B4-BE49-F238E27FC236}">
                <a16:creationId xmlns:a16="http://schemas.microsoft.com/office/drawing/2014/main" id="{4065C059-29D8-4735-9DCF-46C8C700D235}"/>
              </a:ext>
            </a:extLst>
          </p:cNvPr>
          <p:cNvSpPr/>
          <p:nvPr/>
        </p:nvSpPr>
        <p:spPr>
          <a:xfrm>
            <a:off x="6311657" y="2169366"/>
            <a:ext cx="534260" cy="914"/>
          </a:xfrm>
          <a:prstGeom prst="line">
            <a:avLst/>
          </a:prstGeom>
          <a:noFill/>
          <a:ln w="21590">
            <a:solidFill>
              <a:srgbClr val="D5281B"/>
            </a:solidFill>
            <a:prstDash val="solid"/>
          </a:ln>
        </p:spPr>
        <p:txBody>
          <a:bodyPr/>
          <a:lstStyle/>
          <a:p>
            <a:endParaRPr lang="en-GB" dirty="0"/>
          </a:p>
        </p:txBody>
      </p:sp>
      <p:sp>
        <p:nvSpPr>
          <p:cNvPr id="608" name="Shape 57">
            <a:extLst>
              <a:ext uri="{FF2B5EF4-FFF2-40B4-BE49-F238E27FC236}">
                <a16:creationId xmlns:a16="http://schemas.microsoft.com/office/drawing/2014/main" id="{7DD2487B-773E-7B84-B113-2443D2117500}"/>
              </a:ext>
            </a:extLst>
          </p:cNvPr>
          <p:cNvSpPr/>
          <p:nvPr/>
        </p:nvSpPr>
        <p:spPr>
          <a:xfrm>
            <a:off x="6311657" y="2146506"/>
            <a:ext cx="914" cy="45720"/>
          </a:xfrm>
          <a:prstGeom prst="line">
            <a:avLst/>
          </a:prstGeom>
          <a:noFill/>
          <a:ln w="10160">
            <a:solidFill>
              <a:srgbClr val="D5281B"/>
            </a:solidFill>
            <a:prstDash val="solid"/>
          </a:ln>
        </p:spPr>
        <p:txBody>
          <a:bodyPr/>
          <a:lstStyle/>
          <a:p>
            <a:endParaRPr lang="en-GB" dirty="0"/>
          </a:p>
        </p:txBody>
      </p:sp>
      <p:sp>
        <p:nvSpPr>
          <p:cNvPr id="612" name="Shape 58">
            <a:extLst>
              <a:ext uri="{FF2B5EF4-FFF2-40B4-BE49-F238E27FC236}">
                <a16:creationId xmlns:a16="http://schemas.microsoft.com/office/drawing/2014/main" id="{DA7F34CF-9A34-4366-11D0-2E0FEB28ED05}"/>
              </a:ext>
            </a:extLst>
          </p:cNvPr>
          <p:cNvSpPr/>
          <p:nvPr/>
        </p:nvSpPr>
        <p:spPr>
          <a:xfrm>
            <a:off x="6845917" y="2146506"/>
            <a:ext cx="914" cy="45720"/>
          </a:xfrm>
          <a:prstGeom prst="line">
            <a:avLst/>
          </a:prstGeom>
          <a:noFill/>
          <a:ln w="10160">
            <a:solidFill>
              <a:srgbClr val="D5281B"/>
            </a:solidFill>
            <a:prstDash val="solid"/>
          </a:ln>
        </p:spPr>
        <p:txBody>
          <a:bodyPr/>
          <a:lstStyle/>
          <a:p>
            <a:endParaRPr lang="en-GB" dirty="0"/>
          </a:p>
        </p:txBody>
      </p:sp>
      <p:sp>
        <p:nvSpPr>
          <p:cNvPr id="616" name="Shape 59">
            <a:extLst>
              <a:ext uri="{FF2B5EF4-FFF2-40B4-BE49-F238E27FC236}">
                <a16:creationId xmlns:a16="http://schemas.microsoft.com/office/drawing/2014/main" id="{10B31A60-DFF5-FD82-9C69-E865A4321BDF}"/>
              </a:ext>
            </a:extLst>
          </p:cNvPr>
          <p:cNvSpPr/>
          <p:nvPr/>
        </p:nvSpPr>
        <p:spPr>
          <a:xfrm>
            <a:off x="6547698" y="2138276"/>
            <a:ext cx="62179" cy="62179"/>
          </a:xfrm>
          <a:prstGeom prst="ellipse">
            <a:avLst/>
          </a:prstGeom>
          <a:solidFill>
            <a:srgbClr val="D5281B"/>
          </a:solidFill>
          <a:ln w="12700">
            <a:solidFill>
              <a:srgbClr val="D5281B"/>
            </a:solidFill>
            <a:prstDash val="solid"/>
          </a:ln>
        </p:spPr>
        <p:txBody>
          <a:bodyPr/>
          <a:lstStyle/>
          <a:p>
            <a:endParaRPr lang="en-GB" dirty="0"/>
          </a:p>
        </p:txBody>
      </p:sp>
      <p:sp>
        <p:nvSpPr>
          <p:cNvPr id="620" name="Text 60">
            <a:extLst>
              <a:ext uri="{FF2B5EF4-FFF2-40B4-BE49-F238E27FC236}">
                <a16:creationId xmlns:a16="http://schemas.microsoft.com/office/drawing/2014/main" id="{847CF4D4-2B91-3139-652A-6943D5A1D5AF}"/>
              </a:ext>
            </a:extLst>
          </p:cNvPr>
          <p:cNvSpPr/>
          <p:nvPr/>
        </p:nvSpPr>
        <p:spPr>
          <a:xfrm>
            <a:off x="515112" y="2241502"/>
            <a:ext cx="2103120" cy="144272"/>
          </a:xfrm>
          <a:prstGeom prst="rect">
            <a:avLst/>
          </a:prstGeom>
          <a:noFill/>
          <a:ln/>
        </p:spPr>
        <p:txBody>
          <a:bodyPr wrap="square" lIns="0" tIns="0" rIns="0" bIns="0" rtlCol="0" anchor="ctr"/>
          <a:lstStyle/>
          <a:p>
            <a:pPr marL="0" indent="0">
              <a:buNone/>
            </a:pPr>
            <a:r>
              <a:rPr lang="en-US" sz="625" dirty="0">
                <a:solidFill>
                  <a:srgbClr val="17324D"/>
                </a:solidFill>
                <a:latin typeface="Arial" pitchFamily="34" charset="0"/>
                <a:ea typeface="Arial" pitchFamily="34" charset="-122"/>
                <a:cs typeface="Arial" pitchFamily="34" charset="-120"/>
              </a:rPr>
              <a:t>Black</a:t>
            </a:r>
            <a:endParaRPr lang="en-US" sz="625" dirty="0"/>
          </a:p>
        </p:txBody>
      </p:sp>
      <p:sp>
        <p:nvSpPr>
          <p:cNvPr id="624" name="Shape 61">
            <a:extLst>
              <a:ext uri="{FF2B5EF4-FFF2-40B4-BE49-F238E27FC236}">
                <a16:creationId xmlns:a16="http://schemas.microsoft.com/office/drawing/2014/main" id="{1AAF00FC-89DF-6685-E5B7-A297E560FCBC}"/>
              </a:ext>
            </a:extLst>
          </p:cNvPr>
          <p:cNvSpPr/>
          <p:nvPr/>
        </p:nvSpPr>
        <p:spPr>
          <a:xfrm>
            <a:off x="6311657" y="2313638"/>
            <a:ext cx="755333" cy="914"/>
          </a:xfrm>
          <a:prstGeom prst="line">
            <a:avLst/>
          </a:prstGeom>
          <a:noFill/>
          <a:ln w="21590">
            <a:solidFill>
              <a:srgbClr val="D5281B"/>
            </a:solidFill>
            <a:prstDash val="solid"/>
          </a:ln>
        </p:spPr>
        <p:txBody>
          <a:bodyPr/>
          <a:lstStyle/>
          <a:p>
            <a:endParaRPr lang="en-GB" dirty="0"/>
          </a:p>
        </p:txBody>
      </p:sp>
      <p:sp>
        <p:nvSpPr>
          <p:cNvPr id="628" name="Shape 62">
            <a:extLst>
              <a:ext uri="{FF2B5EF4-FFF2-40B4-BE49-F238E27FC236}">
                <a16:creationId xmlns:a16="http://schemas.microsoft.com/office/drawing/2014/main" id="{F2194C0B-AD7B-6C41-C922-A9A873244362}"/>
              </a:ext>
            </a:extLst>
          </p:cNvPr>
          <p:cNvSpPr/>
          <p:nvPr/>
        </p:nvSpPr>
        <p:spPr>
          <a:xfrm>
            <a:off x="6311657" y="2290778"/>
            <a:ext cx="914" cy="45720"/>
          </a:xfrm>
          <a:prstGeom prst="line">
            <a:avLst/>
          </a:prstGeom>
          <a:noFill/>
          <a:ln w="10160">
            <a:solidFill>
              <a:srgbClr val="D5281B"/>
            </a:solidFill>
            <a:prstDash val="solid"/>
          </a:ln>
        </p:spPr>
        <p:txBody>
          <a:bodyPr/>
          <a:lstStyle/>
          <a:p>
            <a:endParaRPr lang="en-GB" dirty="0"/>
          </a:p>
        </p:txBody>
      </p:sp>
      <p:sp>
        <p:nvSpPr>
          <p:cNvPr id="632" name="Shape 63">
            <a:extLst>
              <a:ext uri="{FF2B5EF4-FFF2-40B4-BE49-F238E27FC236}">
                <a16:creationId xmlns:a16="http://schemas.microsoft.com/office/drawing/2014/main" id="{FE45D3DE-755E-55B3-5098-D8A1F93621FB}"/>
              </a:ext>
            </a:extLst>
          </p:cNvPr>
          <p:cNvSpPr/>
          <p:nvPr/>
        </p:nvSpPr>
        <p:spPr>
          <a:xfrm>
            <a:off x="7066990" y="2290778"/>
            <a:ext cx="914" cy="45720"/>
          </a:xfrm>
          <a:prstGeom prst="line">
            <a:avLst/>
          </a:prstGeom>
          <a:noFill/>
          <a:ln w="10160">
            <a:solidFill>
              <a:srgbClr val="D5281B"/>
            </a:solidFill>
            <a:prstDash val="solid"/>
          </a:ln>
        </p:spPr>
        <p:txBody>
          <a:bodyPr/>
          <a:lstStyle/>
          <a:p>
            <a:endParaRPr lang="en-GB" dirty="0"/>
          </a:p>
        </p:txBody>
      </p:sp>
      <p:sp>
        <p:nvSpPr>
          <p:cNvPr id="636" name="Shape 64">
            <a:extLst>
              <a:ext uri="{FF2B5EF4-FFF2-40B4-BE49-F238E27FC236}">
                <a16:creationId xmlns:a16="http://schemas.microsoft.com/office/drawing/2014/main" id="{2EE64359-3A28-D38F-A3FB-15543016D615}"/>
              </a:ext>
            </a:extLst>
          </p:cNvPr>
          <p:cNvSpPr/>
          <p:nvPr/>
        </p:nvSpPr>
        <p:spPr>
          <a:xfrm>
            <a:off x="6658234" y="2282548"/>
            <a:ext cx="62179" cy="62179"/>
          </a:xfrm>
          <a:prstGeom prst="ellipse">
            <a:avLst/>
          </a:prstGeom>
          <a:solidFill>
            <a:srgbClr val="D5281B"/>
          </a:solidFill>
          <a:ln w="12700">
            <a:solidFill>
              <a:srgbClr val="D5281B"/>
            </a:solidFill>
            <a:prstDash val="solid"/>
          </a:ln>
        </p:spPr>
        <p:txBody>
          <a:bodyPr/>
          <a:lstStyle/>
          <a:p>
            <a:endParaRPr lang="en-GB" dirty="0"/>
          </a:p>
        </p:txBody>
      </p:sp>
      <p:sp>
        <p:nvSpPr>
          <p:cNvPr id="640" name="Shape 65">
            <a:extLst>
              <a:ext uri="{FF2B5EF4-FFF2-40B4-BE49-F238E27FC236}">
                <a16:creationId xmlns:a16="http://schemas.microsoft.com/office/drawing/2014/main" id="{81B99C9C-540A-F160-4D35-42E3CFDAFBA8}"/>
              </a:ext>
            </a:extLst>
          </p:cNvPr>
          <p:cNvSpPr/>
          <p:nvPr/>
        </p:nvSpPr>
        <p:spPr>
          <a:xfrm>
            <a:off x="487680" y="2385774"/>
            <a:ext cx="11018520" cy="144272"/>
          </a:xfrm>
          <a:prstGeom prst="rect">
            <a:avLst/>
          </a:prstGeom>
          <a:solidFill>
            <a:srgbClr val="F7F9FA"/>
          </a:solidFill>
          <a:ln w="12700">
            <a:solidFill>
              <a:srgbClr val="F7F9FA">
                <a:alpha val="0"/>
              </a:srgbClr>
            </a:solidFill>
            <a:prstDash val="solid"/>
          </a:ln>
        </p:spPr>
        <p:txBody>
          <a:bodyPr/>
          <a:lstStyle/>
          <a:p>
            <a:endParaRPr lang="en-GB" dirty="0"/>
          </a:p>
        </p:txBody>
      </p:sp>
      <p:sp>
        <p:nvSpPr>
          <p:cNvPr id="644" name="Text 66">
            <a:extLst>
              <a:ext uri="{FF2B5EF4-FFF2-40B4-BE49-F238E27FC236}">
                <a16:creationId xmlns:a16="http://schemas.microsoft.com/office/drawing/2014/main" id="{FBC6B83D-C2F0-93F9-11B7-626619B31C1F}"/>
              </a:ext>
            </a:extLst>
          </p:cNvPr>
          <p:cNvSpPr/>
          <p:nvPr/>
        </p:nvSpPr>
        <p:spPr>
          <a:xfrm>
            <a:off x="515112" y="2385774"/>
            <a:ext cx="2103120" cy="144272"/>
          </a:xfrm>
          <a:prstGeom prst="rect">
            <a:avLst/>
          </a:prstGeom>
          <a:noFill/>
          <a:ln/>
        </p:spPr>
        <p:txBody>
          <a:bodyPr wrap="square" lIns="0" tIns="0" rIns="0" bIns="0" rtlCol="0" anchor="ctr"/>
          <a:lstStyle/>
          <a:p>
            <a:pPr marL="0" indent="0">
              <a:buNone/>
            </a:pPr>
            <a:r>
              <a:rPr lang="en-US" sz="625" dirty="0">
                <a:solidFill>
                  <a:srgbClr val="17324D"/>
                </a:solidFill>
                <a:latin typeface="Arial" pitchFamily="34" charset="0"/>
                <a:ea typeface="Arial" pitchFamily="34" charset="-122"/>
                <a:cs typeface="Arial" pitchFamily="34" charset="-120"/>
              </a:rPr>
              <a:t>Other tumour</a:t>
            </a:r>
            <a:endParaRPr lang="en-US" sz="625" dirty="0"/>
          </a:p>
        </p:txBody>
      </p:sp>
      <p:sp>
        <p:nvSpPr>
          <p:cNvPr id="648" name="Shape 67">
            <a:extLst>
              <a:ext uri="{FF2B5EF4-FFF2-40B4-BE49-F238E27FC236}">
                <a16:creationId xmlns:a16="http://schemas.microsoft.com/office/drawing/2014/main" id="{29C6F4C3-67B1-9E6B-0099-D08396205324}"/>
              </a:ext>
            </a:extLst>
          </p:cNvPr>
          <p:cNvSpPr/>
          <p:nvPr/>
        </p:nvSpPr>
        <p:spPr>
          <a:xfrm>
            <a:off x="6514308" y="2457910"/>
            <a:ext cx="386878" cy="914"/>
          </a:xfrm>
          <a:prstGeom prst="line">
            <a:avLst/>
          </a:prstGeom>
          <a:noFill/>
          <a:ln w="21590">
            <a:solidFill>
              <a:srgbClr val="D5281B"/>
            </a:solidFill>
            <a:prstDash val="solid"/>
          </a:ln>
        </p:spPr>
        <p:txBody>
          <a:bodyPr/>
          <a:lstStyle/>
          <a:p>
            <a:endParaRPr lang="en-GB" dirty="0"/>
          </a:p>
        </p:txBody>
      </p:sp>
      <p:sp>
        <p:nvSpPr>
          <p:cNvPr id="652" name="Shape 68">
            <a:extLst>
              <a:ext uri="{FF2B5EF4-FFF2-40B4-BE49-F238E27FC236}">
                <a16:creationId xmlns:a16="http://schemas.microsoft.com/office/drawing/2014/main" id="{C089B6CE-F28C-40AC-9409-467594DEFA24}"/>
              </a:ext>
            </a:extLst>
          </p:cNvPr>
          <p:cNvSpPr/>
          <p:nvPr/>
        </p:nvSpPr>
        <p:spPr>
          <a:xfrm>
            <a:off x="6514308" y="2435050"/>
            <a:ext cx="914" cy="45720"/>
          </a:xfrm>
          <a:prstGeom prst="line">
            <a:avLst/>
          </a:prstGeom>
          <a:noFill/>
          <a:ln w="10160">
            <a:solidFill>
              <a:srgbClr val="D5281B"/>
            </a:solidFill>
            <a:prstDash val="solid"/>
          </a:ln>
        </p:spPr>
        <p:txBody>
          <a:bodyPr/>
          <a:lstStyle/>
          <a:p>
            <a:endParaRPr lang="en-GB" dirty="0"/>
          </a:p>
        </p:txBody>
      </p:sp>
      <p:sp>
        <p:nvSpPr>
          <p:cNvPr id="656" name="Shape 69">
            <a:extLst>
              <a:ext uri="{FF2B5EF4-FFF2-40B4-BE49-F238E27FC236}">
                <a16:creationId xmlns:a16="http://schemas.microsoft.com/office/drawing/2014/main" id="{BD9BF933-CFF9-08C5-F85D-90CFB0045DEF}"/>
              </a:ext>
            </a:extLst>
          </p:cNvPr>
          <p:cNvSpPr/>
          <p:nvPr/>
        </p:nvSpPr>
        <p:spPr>
          <a:xfrm>
            <a:off x="6901185" y="2435050"/>
            <a:ext cx="914" cy="45720"/>
          </a:xfrm>
          <a:prstGeom prst="line">
            <a:avLst/>
          </a:prstGeom>
          <a:noFill/>
          <a:ln w="10160">
            <a:solidFill>
              <a:srgbClr val="D5281B"/>
            </a:solidFill>
            <a:prstDash val="solid"/>
          </a:ln>
        </p:spPr>
        <p:txBody>
          <a:bodyPr/>
          <a:lstStyle/>
          <a:p>
            <a:endParaRPr lang="en-GB" dirty="0"/>
          </a:p>
        </p:txBody>
      </p:sp>
      <p:sp>
        <p:nvSpPr>
          <p:cNvPr id="660" name="Shape 70">
            <a:extLst>
              <a:ext uri="{FF2B5EF4-FFF2-40B4-BE49-F238E27FC236}">
                <a16:creationId xmlns:a16="http://schemas.microsoft.com/office/drawing/2014/main" id="{450CE0BC-9CF6-8C3E-8DBB-5AB292B4EA8E}"/>
              </a:ext>
            </a:extLst>
          </p:cNvPr>
          <p:cNvSpPr/>
          <p:nvPr/>
        </p:nvSpPr>
        <p:spPr>
          <a:xfrm>
            <a:off x="6676657" y="2426820"/>
            <a:ext cx="62179" cy="62179"/>
          </a:xfrm>
          <a:prstGeom prst="ellipse">
            <a:avLst/>
          </a:prstGeom>
          <a:solidFill>
            <a:srgbClr val="D5281B"/>
          </a:solidFill>
          <a:ln w="12700">
            <a:solidFill>
              <a:srgbClr val="D5281B"/>
            </a:solidFill>
            <a:prstDash val="solid"/>
          </a:ln>
        </p:spPr>
        <p:txBody>
          <a:bodyPr/>
          <a:lstStyle/>
          <a:p>
            <a:endParaRPr lang="en-GB" dirty="0"/>
          </a:p>
        </p:txBody>
      </p:sp>
      <p:sp>
        <p:nvSpPr>
          <p:cNvPr id="664" name="Text 71">
            <a:extLst>
              <a:ext uri="{FF2B5EF4-FFF2-40B4-BE49-F238E27FC236}">
                <a16:creationId xmlns:a16="http://schemas.microsoft.com/office/drawing/2014/main" id="{DDC5635C-236B-DE80-4466-0E6845B49AB4}"/>
              </a:ext>
            </a:extLst>
          </p:cNvPr>
          <p:cNvSpPr/>
          <p:nvPr/>
        </p:nvSpPr>
        <p:spPr>
          <a:xfrm>
            <a:off x="515112" y="2530046"/>
            <a:ext cx="2103120" cy="144272"/>
          </a:xfrm>
          <a:prstGeom prst="rect">
            <a:avLst/>
          </a:prstGeom>
          <a:noFill/>
          <a:ln/>
        </p:spPr>
        <p:txBody>
          <a:bodyPr wrap="square" lIns="0" tIns="0" rIns="0" bIns="0" rtlCol="0" anchor="ctr"/>
          <a:lstStyle/>
          <a:p>
            <a:pPr marL="0" indent="0">
              <a:buNone/>
            </a:pPr>
            <a:r>
              <a:rPr lang="en-US" sz="625" dirty="0">
                <a:solidFill>
                  <a:srgbClr val="17324D"/>
                </a:solidFill>
                <a:latin typeface="Arial" pitchFamily="34" charset="0"/>
                <a:ea typeface="Arial" pitchFamily="34" charset="-122"/>
                <a:cs typeface="Arial" pitchFamily="34" charset="-120"/>
              </a:rPr>
              <a:t>Other ethnicity</a:t>
            </a:r>
            <a:endParaRPr lang="en-US" sz="625" dirty="0"/>
          </a:p>
        </p:txBody>
      </p:sp>
      <p:sp>
        <p:nvSpPr>
          <p:cNvPr id="668" name="Shape 72">
            <a:extLst>
              <a:ext uri="{FF2B5EF4-FFF2-40B4-BE49-F238E27FC236}">
                <a16:creationId xmlns:a16="http://schemas.microsoft.com/office/drawing/2014/main" id="{F82E209C-7805-D1BB-6696-249F33693516}"/>
              </a:ext>
            </a:extLst>
          </p:cNvPr>
          <p:cNvSpPr/>
          <p:nvPr/>
        </p:nvSpPr>
        <p:spPr>
          <a:xfrm>
            <a:off x="6099796" y="2602182"/>
            <a:ext cx="1593568" cy="914"/>
          </a:xfrm>
          <a:prstGeom prst="line">
            <a:avLst/>
          </a:prstGeom>
          <a:noFill/>
          <a:ln w="21590">
            <a:solidFill>
              <a:srgbClr val="D5281B"/>
            </a:solidFill>
            <a:prstDash val="solid"/>
          </a:ln>
        </p:spPr>
        <p:txBody>
          <a:bodyPr/>
          <a:lstStyle/>
          <a:p>
            <a:endParaRPr lang="en-GB" dirty="0"/>
          </a:p>
        </p:txBody>
      </p:sp>
      <p:sp>
        <p:nvSpPr>
          <p:cNvPr id="672" name="Shape 73">
            <a:extLst>
              <a:ext uri="{FF2B5EF4-FFF2-40B4-BE49-F238E27FC236}">
                <a16:creationId xmlns:a16="http://schemas.microsoft.com/office/drawing/2014/main" id="{E6960959-5E35-ED91-2BC1-33459247683A}"/>
              </a:ext>
            </a:extLst>
          </p:cNvPr>
          <p:cNvSpPr/>
          <p:nvPr/>
        </p:nvSpPr>
        <p:spPr>
          <a:xfrm>
            <a:off x="6099796" y="2579322"/>
            <a:ext cx="914" cy="45720"/>
          </a:xfrm>
          <a:prstGeom prst="line">
            <a:avLst/>
          </a:prstGeom>
          <a:noFill/>
          <a:ln w="10160">
            <a:solidFill>
              <a:srgbClr val="D5281B"/>
            </a:solidFill>
            <a:prstDash val="solid"/>
          </a:ln>
        </p:spPr>
        <p:txBody>
          <a:bodyPr/>
          <a:lstStyle/>
          <a:p>
            <a:endParaRPr lang="en-GB" dirty="0"/>
          </a:p>
        </p:txBody>
      </p:sp>
      <p:sp>
        <p:nvSpPr>
          <p:cNvPr id="676" name="Shape 74">
            <a:extLst>
              <a:ext uri="{FF2B5EF4-FFF2-40B4-BE49-F238E27FC236}">
                <a16:creationId xmlns:a16="http://schemas.microsoft.com/office/drawing/2014/main" id="{E1CB68D3-5A9E-CC33-6DC9-ED127ABD5D16}"/>
              </a:ext>
            </a:extLst>
          </p:cNvPr>
          <p:cNvSpPr/>
          <p:nvPr/>
        </p:nvSpPr>
        <p:spPr>
          <a:xfrm>
            <a:off x="7693364" y="2579322"/>
            <a:ext cx="914" cy="45720"/>
          </a:xfrm>
          <a:prstGeom prst="line">
            <a:avLst/>
          </a:prstGeom>
          <a:noFill/>
          <a:ln w="10160">
            <a:solidFill>
              <a:srgbClr val="D5281B"/>
            </a:solidFill>
            <a:prstDash val="solid"/>
          </a:ln>
        </p:spPr>
        <p:txBody>
          <a:bodyPr/>
          <a:lstStyle/>
          <a:p>
            <a:endParaRPr lang="en-GB" dirty="0"/>
          </a:p>
        </p:txBody>
      </p:sp>
      <p:sp>
        <p:nvSpPr>
          <p:cNvPr id="680" name="Shape 75">
            <a:extLst>
              <a:ext uri="{FF2B5EF4-FFF2-40B4-BE49-F238E27FC236}">
                <a16:creationId xmlns:a16="http://schemas.microsoft.com/office/drawing/2014/main" id="{E718E964-5A63-2167-CDC4-650EEC15D261}"/>
              </a:ext>
            </a:extLst>
          </p:cNvPr>
          <p:cNvSpPr/>
          <p:nvPr/>
        </p:nvSpPr>
        <p:spPr>
          <a:xfrm>
            <a:off x="6870096" y="2571092"/>
            <a:ext cx="62179" cy="62179"/>
          </a:xfrm>
          <a:prstGeom prst="ellipse">
            <a:avLst/>
          </a:prstGeom>
          <a:solidFill>
            <a:srgbClr val="D5281B"/>
          </a:solidFill>
          <a:ln w="12700">
            <a:solidFill>
              <a:srgbClr val="D5281B"/>
            </a:solidFill>
            <a:prstDash val="solid"/>
          </a:ln>
        </p:spPr>
        <p:txBody>
          <a:bodyPr/>
          <a:lstStyle/>
          <a:p>
            <a:endParaRPr lang="en-GB" dirty="0"/>
          </a:p>
        </p:txBody>
      </p:sp>
      <p:sp>
        <p:nvSpPr>
          <p:cNvPr id="684" name="Shape 76">
            <a:extLst>
              <a:ext uri="{FF2B5EF4-FFF2-40B4-BE49-F238E27FC236}">
                <a16:creationId xmlns:a16="http://schemas.microsoft.com/office/drawing/2014/main" id="{A31DD545-B057-0B68-A982-1976770FF82D}"/>
              </a:ext>
            </a:extLst>
          </p:cNvPr>
          <p:cNvSpPr/>
          <p:nvPr/>
        </p:nvSpPr>
        <p:spPr>
          <a:xfrm>
            <a:off x="487680" y="2674318"/>
            <a:ext cx="11018520" cy="144272"/>
          </a:xfrm>
          <a:prstGeom prst="rect">
            <a:avLst/>
          </a:prstGeom>
          <a:solidFill>
            <a:srgbClr val="F7F9FA"/>
          </a:solidFill>
          <a:ln w="12700">
            <a:solidFill>
              <a:srgbClr val="F7F9FA">
                <a:alpha val="0"/>
              </a:srgbClr>
            </a:solidFill>
            <a:prstDash val="solid"/>
          </a:ln>
        </p:spPr>
        <p:txBody>
          <a:bodyPr/>
          <a:lstStyle/>
          <a:p>
            <a:endParaRPr lang="en-GB" dirty="0"/>
          </a:p>
        </p:txBody>
      </p:sp>
      <p:sp>
        <p:nvSpPr>
          <p:cNvPr id="688" name="Text 77">
            <a:extLst>
              <a:ext uri="{FF2B5EF4-FFF2-40B4-BE49-F238E27FC236}">
                <a16:creationId xmlns:a16="http://schemas.microsoft.com/office/drawing/2014/main" id="{6ADC1F09-58B6-6CBD-1D64-FA61FC21B12A}"/>
              </a:ext>
            </a:extLst>
          </p:cNvPr>
          <p:cNvSpPr/>
          <p:nvPr/>
        </p:nvSpPr>
        <p:spPr>
          <a:xfrm>
            <a:off x="515112" y="2674318"/>
            <a:ext cx="2103120" cy="144272"/>
          </a:xfrm>
          <a:prstGeom prst="rect">
            <a:avLst/>
          </a:prstGeom>
          <a:noFill/>
          <a:ln/>
        </p:spPr>
        <p:txBody>
          <a:bodyPr wrap="square" lIns="0" tIns="0" rIns="0" bIns="0" rtlCol="0" anchor="ctr"/>
          <a:lstStyle/>
          <a:p>
            <a:pPr marL="0" indent="0">
              <a:buNone/>
            </a:pPr>
            <a:r>
              <a:rPr lang="en-US" sz="625" dirty="0">
                <a:solidFill>
                  <a:srgbClr val="17324D"/>
                </a:solidFill>
                <a:latin typeface="Arial" pitchFamily="34" charset="0"/>
                <a:ea typeface="Arial" pitchFamily="34" charset="-122"/>
                <a:cs typeface="Arial" pitchFamily="34" charset="-120"/>
              </a:rPr>
              <a:t>Sarcoma</a:t>
            </a:r>
            <a:endParaRPr lang="en-US" sz="625" dirty="0"/>
          </a:p>
        </p:txBody>
      </p:sp>
      <p:sp>
        <p:nvSpPr>
          <p:cNvPr id="692" name="Shape 78">
            <a:extLst>
              <a:ext uri="{FF2B5EF4-FFF2-40B4-BE49-F238E27FC236}">
                <a16:creationId xmlns:a16="http://schemas.microsoft.com/office/drawing/2014/main" id="{9D1DFF8E-3A1B-EF64-0070-D6C6C2EF736C}"/>
              </a:ext>
            </a:extLst>
          </p:cNvPr>
          <p:cNvSpPr/>
          <p:nvPr/>
        </p:nvSpPr>
        <p:spPr>
          <a:xfrm>
            <a:off x="6385348" y="2746454"/>
            <a:ext cx="1086942" cy="914"/>
          </a:xfrm>
          <a:prstGeom prst="line">
            <a:avLst/>
          </a:prstGeom>
          <a:noFill/>
          <a:ln w="21590">
            <a:solidFill>
              <a:srgbClr val="D5281B"/>
            </a:solidFill>
            <a:prstDash val="solid"/>
          </a:ln>
        </p:spPr>
        <p:txBody>
          <a:bodyPr/>
          <a:lstStyle/>
          <a:p>
            <a:endParaRPr lang="en-GB" dirty="0"/>
          </a:p>
        </p:txBody>
      </p:sp>
      <p:sp>
        <p:nvSpPr>
          <p:cNvPr id="696" name="Shape 79">
            <a:extLst>
              <a:ext uri="{FF2B5EF4-FFF2-40B4-BE49-F238E27FC236}">
                <a16:creationId xmlns:a16="http://schemas.microsoft.com/office/drawing/2014/main" id="{C9FDC0C5-A7F8-49F7-6866-C9770829DACE}"/>
              </a:ext>
            </a:extLst>
          </p:cNvPr>
          <p:cNvSpPr/>
          <p:nvPr/>
        </p:nvSpPr>
        <p:spPr>
          <a:xfrm>
            <a:off x="6385348" y="2723594"/>
            <a:ext cx="914" cy="45720"/>
          </a:xfrm>
          <a:prstGeom prst="line">
            <a:avLst/>
          </a:prstGeom>
          <a:noFill/>
          <a:ln w="10160">
            <a:solidFill>
              <a:srgbClr val="D5281B"/>
            </a:solidFill>
            <a:prstDash val="solid"/>
          </a:ln>
        </p:spPr>
        <p:txBody>
          <a:bodyPr/>
          <a:lstStyle/>
          <a:p>
            <a:endParaRPr lang="en-GB" dirty="0"/>
          </a:p>
        </p:txBody>
      </p:sp>
      <p:sp>
        <p:nvSpPr>
          <p:cNvPr id="700" name="Shape 80">
            <a:extLst>
              <a:ext uri="{FF2B5EF4-FFF2-40B4-BE49-F238E27FC236}">
                <a16:creationId xmlns:a16="http://schemas.microsoft.com/office/drawing/2014/main" id="{B9A1E674-0A0A-7D00-DB19-D366B66E7A84}"/>
              </a:ext>
            </a:extLst>
          </p:cNvPr>
          <p:cNvSpPr/>
          <p:nvPr/>
        </p:nvSpPr>
        <p:spPr>
          <a:xfrm>
            <a:off x="7472291" y="2723594"/>
            <a:ext cx="914" cy="45720"/>
          </a:xfrm>
          <a:prstGeom prst="line">
            <a:avLst/>
          </a:prstGeom>
          <a:noFill/>
          <a:ln w="10160">
            <a:solidFill>
              <a:srgbClr val="D5281B"/>
            </a:solidFill>
            <a:prstDash val="solid"/>
          </a:ln>
        </p:spPr>
        <p:txBody>
          <a:bodyPr/>
          <a:lstStyle/>
          <a:p>
            <a:endParaRPr lang="en-GB" dirty="0"/>
          </a:p>
        </p:txBody>
      </p:sp>
      <p:sp>
        <p:nvSpPr>
          <p:cNvPr id="704" name="Shape 81">
            <a:extLst>
              <a:ext uri="{FF2B5EF4-FFF2-40B4-BE49-F238E27FC236}">
                <a16:creationId xmlns:a16="http://schemas.microsoft.com/office/drawing/2014/main" id="{9C6B688D-8B69-D06D-1B84-ACAE3442EC6A}"/>
              </a:ext>
            </a:extLst>
          </p:cNvPr>
          <p:cNvSpPr/>
          <p:nvPr/>
        </p:nvSpPr>
        <p:spPr>
          <a:xfrm>
            <a:off x="6897730" y="2715364"/>
            <a:ext cx="62179" cy="62179"/>
          </a:xfrm>
          <a:prstGeom prst="ellipse">
            <a:avLst/>
          </a:prstGeom>
          <a:solidFill>
            <a:srgbClr val="D5281B"/>
          </a:solidFill>
          <a:ln w="12700">
            <a:solidFill>
              <a:srgbClr val="D5281B"/>
            </a:solidFill>
            <a:prstDash val="solid"/>
          </a:ln>
        </p:spPr>
        <p:txBody>
          <a:bodyPr/>
          <a:lstStyle/>
          <a:p>
            <a:endParaRPr lang="en-GB" dirty="0"/>
          </a:p>
        </p:txBody>
      </p:sp>
      <p:sp>
        <p:nvSpPr>
          <p:cNvPr id="708" name="Text 82">
            <a:extLst>
              <a:ext uri="{FF2B5EF4-FFF2-40B4-BE49-F238E27FC236}">
                <a16:creationId xmlns:a16="http://schemas.microsoft.com/office/drawing/2014/main" id="{1926B723-0E99-187D-FE2C-58FDE8C56D92}"/>
              </a:ext>
            </a:extLst>
          </p:cNvPr>
          <p:cNvSpPr/>
          <p:nvPr/>
        </p:nvSpPr>
        <p:spPr>
          <a:xfrm>
            <a:off x="515112" y="2818590"/>
            <a:ext cx="2103120" cy="144272"/>
          </a:xfrm>
          <a:prstGeom prst="rect">
            <a:avLst/>
          </a:prstGeom>
          <a:noFill/>
          <a:ln/>
        </p:spPr>
        <p:txBody>
          <a:bodyPr wrap="square" lIns="0" tIns="0" rIns="0" bIns="0" rtlCol="0" anchor="ctr"/>
          <a:lstStyle/>
          <a:p>
            <a:pPr marL="0" indent="0">
              <a:buNone/>
            </a:pPr>
            <a:r>
              <a:rPr lang="en-US" sz="625" dirty="0">
                <a:solidFill>
                  <a:srgbClr val="17324D"/>
                </a:solidFill>
                <a:latin typeface="Arial" pitchFamily="34" charset="0"/>
                <a:ea typeface="Arial" pitchFamily="34" charset="-122"/>
                <a:cs typeface="Arial" pitchFamily="34" charset="-120"/>
              </a:rPr>
              <a:t>Age 45–64</a:t>
            </a:r>
            <a:endParaRPr lang="en-US" sz="625" dirty="0"/>
          </a:p>
        </p:txBody>
      </p:sp>
      <p:sp>
        <p:nvSpPr>
          <p:cNvPr id="712" name="Shape 83">
            <a:extLst>
              <a:ext uri="{FF2B5EF4-FFF2-40B4-BE49-F238E27FC236}">
                <a16:creationId xmlns:a16="http://schemas.microsoft.com/office/drawing/2014/main" id="{FE5159E4-29CF-B62E-84CE-8A43E8267983}"/>
              </a:ext>
            </a:extLst>
          </p:cNvPr>
          <p:cNvSpPr/>
          <p:nvPr/>
        </p:nvSpPr>
        <p:spPr>
          <a:xfrm>
            <a:off x="6891974" y="2890726"/>
            <a:ext cx="257919" cy="914"/>
          </a:xfrm>
          <a:prstGeom prst="line">
            <a:avLst/>
          </a:prstGeom>
          <a:noFill/>
          <a:ln w="21590">
            <a:solidFill>
              <a:srgbClr val="D5281B"/>
            </a:solidFill>
            <a:prstDash val="solid"/>
          </a:ln>
        </p:spPr>
        <p:txBody>
          <a:bodyPr/>
          <a:lstStyle/>
          <a:p>
            <a:endParaRPr lang="en-GB" dirty="0"/>
          </a:p>
        </p:txBody>
      </p:sp>
      <p:sp>
        <p:nvSpPr>
          <p:cNvPr id="716" name="Shape 84">
            <a:extLst>
              <a:ext uri="{FF2B5EF4-FFF2-40B4-BE49-F238E27FC236}">
                <a16:creationId xmlns:a16="http://schemas.microsoft.com/office/drawing/2014/main" id="{D6BCA364-98CD-02B6-43BE-B26495D001DE}"/>
              </a:ext>
            </a:extLst>
          </p:cNvPr>
          <p:cNvSpPr/>
          <p:nvPr/>
        </p:nvSpPr>
        <p:spPr>
          <a:xfrm>
            <a:off x="6891974" y="2867866"/>
            <a:ext cx="914" cy="45720"/>
          </a:xfrm>
          <a:prstGeom prst="line">
            <a:avLst/>
          </a:prstGeom>
          <a:noFill/>
          <a:ln w="10160">
            <a:solidFill>
              <a:srgbClr val="D5281B"/>
            </a:solidFill>
            <a:prstDash val="solid"/>
          </a:ln>
        </p:spPr>
        <p:txBody>
          <a:bodyPr/>
          <a:lstStyle/>
          <a:p>
            <a:endParaRPr lang="en-GB" dirty="0"/>
          </a:p>
        </p:txBody>
      </p:sp>
      <p:sp>
        <p:nvSpPr>
          <p:cNvPr id="720" name="Shape 85">
            <a:extLst>
              <a:ext uri="{FF2B5EF4-FFF2-40B4-BE49-F238E27FC236}">
                <a16:creationId xmlns:a16="http://schemas.microsoft.com/office/drawing/2014/main" id="{35F9E952-0EE6-D706-3890-6BF59BAE89B3}"/>
              </a:ext>
            </a:extLst>
          </p:cNvPr>
          <p:cNvSpPr/>
          <p:nvPr/>
        </p:nvSpPr>
        <p:spPr>
          <a:xfrm>
            <a:off x="7149893" y="2867866"/>
            <a:ext cx="914" cy="45720"/>
          </a:xfrm>
          <a:prstGeom prst="line">
            <a:avLst/>
          </a:prstGeom>
          <a:noFill/>
          <a:ln w="10160">
            <a:solidFill>
              <a:srgbClr val="D5281B"/>
            </a:solidFill>
            <a:prstDash val="solid"/>
          </a:ln>
        </p:spPr>
        <p:txBody>
          <a:bodyPr/>
          <a:lstStyle/>
          <a:p>
            <a:endParaRPr lang="en-GB" dirty="0"/>
          </a:p>
        </p:txBody>
      </p:sp>
      <p:sp>
        <p:nvSpPr>
          <p:cNvPr id="724" name="Shape 86">
            <a:extLst>
              <a:ext uri="{FF2B5EF4-FFF2-40B4-BE49-F238E27FC236}">
                <a16:creationId xmlns:a16="http://schemas.microsoft.com/office/drawing/2014/main" id="{96087BA2-68F1-9701-F3D8-A34DBF2A4D7C}"/>
              </a:ext>
            </a:extLst>
          </p:cNvPr>
          <p:cNvSpPr/>
          <p:nvPr/>
        </p:nvSpPr>
        <p:spPr>
          <a:xfrm>
            <a:off x="6989844" y="2859636"/>
            <a:ext cx="62179" cy="62179"/>
          </a:xfrm>
          <a:prstGeom prst="ellipse">
            <a:avLst/>
          </a:prstGeom>
          <a:solidFill>
            <a:srgbClr val="D5281B"/>
          </a:solidFill>
          <a:ln w="12700">
            <a:solidFill>
              <a:srgbClr val="D5281B"/>
            </a:solidFill>
            <a:prstDash val="solid"/>
          </a:ln>
        </p:spPr>
        <p:txBody>
          <a:bodyPr/>
          <a:lstStyle/>
          <a:p>
            <a:endParaRPr lang="en-GB" dirty="0"/>
          </a:p>
        </p:txBody>
      </p:sp>
      <p:sp>
        <p:nvSpPr>
          <p:cNvPr id="728" name="Shape 87">
            <a:extLst>
              <a:ext uri="{FF2B5EF4-FFF2-40B4-BE49-F238E27FC236}">
                <a16:creationId xmlns:a16="http://schemas.microsoft.com/office/drawing/2014/main" id="{E048342D-88EA-0084-22A9-AB7CAE7E768E}"/>
              </a:ext>
            </a:extLst>
          </p:cNvPr>
          <p:cNvSpPr/>
          <p:nvPr/>
        </p:nvSpPr>
        <p:spPr>
          <a:xfrm>
            <a:off x="487680" y="2962862"/>
            <a:ext cx="11018520" cy="144272"/>
          </a:xfrm>
          <a:prstGeom prst="rect">
            <a:avLst/>
          </a:prstGeom>
          <a:solidFill>
            <a:srgbClr val="F7F9FA"/>
          </a:solidFill>
          <a:ln w="12700">
            <a:solidFill>
              <a:srgbClr val="F7F9FA">
                <a:alpha val="0"/>
              </a:srgbClr>
            </a:solidFill>
            <a:prstDash val="solid"/>
          </a:ln>
        </p:spPr>
        <p:txBody>
          <a:bodyPr/>
          <a:lstStyle/>
          <a:p>
            <a:endParaRPr lang="en-GB" dirty="0"/>
          </a:p>
        </p:txBody>
      </p:sp>
      <p:sp>
        <p:nvSpPr>
          <p:cNvPr id="732" name="Text 88">
            <a:extLst>
              <a:ext uri="{FF2B5EF4-FFF2-40B4-BE49-F238E27FC236}">
                <a16:creationId xmlns:a16="http://schemas.microsoft.com/office/drawing/2014/main" id="{D50F668B-0F06-D1D3-66F1-2C52218E3B4D}"/>
              </a:ext>
            </a:extLst>
          </p:cNvPr>
          <p:cNvSpPr/>
          <p:nvPr/>
        </p:nvSpPr>
        <p:spPr>
          <a:xfrm>
            <a:off x="515112" y="2962862"/>
            <a:ext cx="2103120" cy="144272"/>
          </a:xfrm>
          <a:prstGeom prst="rect">
            <a:avLst/>
          </a:prstGeom>
          <a:noFill/>
          <a:ln/>
        </p:spPr>
        <p:txBody>
          <a:bodyPr wrap="square" lIns="0" tIns="0" rIns="0" bIns="0" rtlCol="0" anchor="ctr"/>
          <a:lstStyle/>
          <a:p>
            <a:pPr marL="0" indent="0">
              <a:buNone/>
            </a:pPr>
            <a:r>
              <a:rPr lang="en-US" sz="625" dirty="0">
                <a:solidFill>
                  <a:srgbClr val="17324D"/>
                </a:solidFill>
                <a:latin typeface="Arial" pitchFamily="34" charset="0"/>
                <a:ea typeface="Arial" pitchFamily="34" charset="-122"/>
                <a:cs typeface="Arial" pitchFamily="34" charset="-120"/>
              </a:rPr>
              <a:t>Asian</a:t>
            </a:r>
            <a:endParaRPr lang="en-US" sz="625" dirty="0"/>
          </a:p>
        </p:txBody>
      </p:sp>
      <p:sp>
        <p:nvSpPr>
          <p:cNvPr id="736" name="Shape 89">
            <a:extLst>
              <a:ext uri="{FF2B5EF4-FFF2-40B4-BE49-F238E27FC236}">
                <a16:creationId xmlns:a16="http://schemas.microsoft.com/office/drawing/2014/main" id="{32563DF7-80D3-BFDB-4CC2-A6BB80DF60F0}"/>
              </a:ext>
            </a:extLst>
          </p:cNvPr>
          <p:cNvSpPr/>
          <p:nvPr/>
        </p:nvSpPr>
        <p:spPr>
          <a:xfrm>
            <a:off x="6735381" y="3034998"/>
            <a:ext cx="607951" cy="914"/>
          </a:xfrm>
          <a:prstGeom prst="line">
            <a:avLst/>
          </a:prstGeom>
          <a:noFill/>
          <a:ln w="21590">
            <a:solidFill>
              <a:srgbClr val="D5281B"/>
            </a:solidFill>
            <a:prstDash val="solid"/>
          </a:ln>
        </p:spPr>
        <p:txBody>
          <a:bodyPr/>
          <a:lstStyle/>
          <a:p>
            <a:endParaRPr lang="en-GB" dirty="0"/>
          </a:p>
        </p:txBody>
      </p:sp>
      <p:sp>
        <p:nvSpPr>
          <p:cNvPr id="740" name="Shape 90">
            <a:extLst>
              <a:ext uri="{FF2B5EF4-FFF2-40B4-BE49-F238E27FC236}">
                <a16:creationId xmlns:a16="http://schemas.microsoft.com/office/drawing/2014/main" id="{572DB12D-2555-EC57-9FA2-384A20281DEA}"/>
              </a:ext>
            </a:extLst>
          </p:cNvPr>
          <p:cNvSpPr/>
          <p:nvPr/>
        </p:nvSpPr>
        <p:spPr>
          <a:xfrm>
            <a:off x="6735381" y="3012138"/>
            <a:ext cx="914" cy="45720"/>
          </a:xfrm>
          <a:prstGeom prst="line">
            <a:avLst/>
          </a:prstGeom>
          <a:noFill/>
          <a:ln w="10160">
            <a:solidFill>
              <a:srgbClr val="D5281B"/>
            </a:solidFill>
            <a:prstDash val="solid"/>
          </a:ln>
        </p:spPr>
        <p:txBody>
          <a:bodyPr/>
          <a:lstStyle/>
          <a:p>
            <a:endParaRPr lang="en-GB" dirty="0"/>
          </a:p>
        </p:txBody>
      </p:sp>
      <p:sp>
        <p:nvSpPr>
          <p:cNvPr id="744" name="Shape 91">
            <a:extLst>
              <a:ext uri="{FF2B5EF4-FFF2-40B4-BE49-F238E27FC236}">
                <a16:creationId xmlns:a16="http://schemas.microsoft.com/office/drawing/2014/main" id="{8C45C560-879D-C16C-98DE-2DE66F6E9264}"/>
              </a:ext>
            </a:extLst>
          </p:cNvPr>
          <p:cNvSpPr/>
          <p:nvPr/>
        </p:nvSpPr>
        <p:spPr>
          <a:xfrm>
            <a:off x="7343331" y="3012138"/>
            <a:ext cx="914" cy="45720"/>
          </a:xfrm>
          <a:prstGeom prst="line">
            <a:avLst/>
          </a:prstGeom>
          <a:noFill/>
          <a:ln w="10160">
            <a:solidFill>
              <a:srgbClr val="D5281B"/>
            </a:solidFill>
            <a:prstDash val="solid"/>
          </a:ln>
        </p:spPr>
        <p:txBody>
          <a:bodyPr/>
          <a:lstStyle/>
          <a:p>
            <a:endParaRPr lang="en-GB" dirty="0"/>
          </a:p>
        </p:txBody>
      </p:sp>
      <p:sp>
        <p:nvSpPr>
          <p:cNvPr id="748" name="Shape 92">
            <a:extLst>
              <a:ext uri="{FF2B5EF4-FFF2-40B4-BE49-F238E27FC236}">
                <a16:creationId xmlns:a16="http://schemas.microsoft.com/office/drawing/2014/main" id="{0C0DCE3E-09DB-429A-D1D9-7867F461E700}"/>
              </a:ext>
            </a:extLst>
          </p:cNvPr>
          <p:cNvSpPr/>
          <p:nvPr/>
        </p:nvSpPr>
        <p:spPr>
          <a:xfrm>
            <a:off x="7008266" y="3003908"/>
            <a:ext cx="62179" cy="62179"/>
          </a:xfrm>
          <a:prstGeom prst="ellipse">
            <a:avLst/>
          </a:prstGeom>
          <a:solidFill>
            <a:srgbClr val="D5281B"/>
          </a:solidFill>
          <a:ln w="12700">
            <a:solidFill>
              <a:srgbClr val="D5281B"/>
            </a:solidFill>
            <a:prstDash val="solid"/>
          </a:ln>
        </p:spPr>
        <p:txBody>
          <a:bodyPr/>
          <a:lstStyle/>
          <a:p>
            <a:endParaRPr lang="en-GB" dirty="0"/>
          </a:p>
        </p:txBody>
      </p:sp>
      <p:sp>
        <p:nvSpPr>
          <p:cNvPr id="752" name="Text 93">
            <a:extLst>
              <a:ext uri="{FF2B5EF4-FFF2-40B4-BE49-F238E27FC236}">
                <a16:creationId xmlns:a16="http://schemas.microsoft.com/office/drawing/2014/main" id="{FE43B543-8769-6A1A-CC2A-7885EBA97D4D}"/>
              </a:ext>
            </a:extLst>
          </p:cNvPr>
          <p:cNvSpPr/>
          <p:nvPr/>
        </p:nvSpPr>
        <p:spPr>
          <a:xfrm>
            <a:off x="515112" y="3107134"/>
            <a:ext cx="2103120" cy="144272"/>
          </a:xfrm>
          <a:prstGeom prst="rect">
            <a:avLst/>
          </a:prstGeom>
          <a:noFill/>
          <a:ln/>
        </p:spPr>
        <p:txBody>
          <a:bodyPr wrap="square" lIns="0" tIns="0" rIns="0" bIns="0" rtlCol="0" anchor="ctr"/>
          <a:lstStyle/>
          <a:p>
            <a:pPr marL="0" indent="0">
              <a:buNone/>
            </a:pPr>
            <a:r>
              <a:rPr lang="en-US" sz="625" dirty="0">
                <a:solidFill>
                  <a:srgbClr val="17324D"/>
                </a:solidFill>
                <a:latin typeface="Arial" pitchFamily="34" charset="0"/>
                <a:ea typeface="Arial" pitchFamily="34" charset="-122"/>
                <a:cs typeface="Arial" pitchFamily="34" charset="-120"/>
              </a:rPr>
              <a:t>2 long-term conditions</a:t>
            </a:r>
            <a:endParaRPr lang="en-US" sz="625" dirty="0"/>
          </a:p>
        </p:txBody>
      </p:sp>
      <p:sp>
        <p:nvSpPr>
          <p:cNvPr id="756" name="Shape 94">
            <a:extLst>
              <a:ext uri="{FF2B5EF4-FFF2-40B4-BE49-F238E27FC236}">
                <a16:creationId xmlns:a16="http://schemas.microsoft.com/office/drawing/2014/main" id="{B131C3D4-04C0-495A-D138-D3ABAD0726F6}"/>
              </a:ext>
            </a:extLst>
          </p:cNvPr>
          <p:cNvSpPr/>
          <p:nvPr/>
        </p:nvSpPr>
        <p:spPr>
          <a:xfrm>
            <a:off x="6901185" y="3179270"/>
            <a:ext cx="276341" cy="914"/>
          </a:xfrm>
          <a:prstGeom prst="line">
            <a:avLst/>
          </a:prstGeom>
          <a:noFill/>
          <a:ln w="21590">
            <a:solidFill>
              <a:srgbClr val="D5281B"/>
            </a:solidFill>
            <a:prstDash val="solid"/>
          </a:ln>
        </p:spPr>
        <p:txBody>
          <a:bodyPr/>
          <a:lstStyle/>
          <a:p>
            <a:endParaRPr lang="en-GB" dirty="0"/>
          </a:p>
        </p:txBody>
      </p:sp>
      <p:sp>
        <p:nvSpPr>
          <p:cNvPr id="760" name="Shape 95">
            <a:extLst>
              <a:ext uri="{FF2B5EF4-FFF2-40B4-BE49-F238E27FC236}">
                <a16:creationId xmlns:a16="http://schemas.microsoft.com/office/drawing/2014/main" id="{99754C21-4C87-45FC-E1C9-A21B4FAA0DF8}"/>
              </a:ext>
            </a:extLst>
          </p:cNvPr>
          <p:cNvSpPr/>
          <p:nvPr/>
        </p:nvSpPr>
        <p:spPr>
          <a:xfrm>
            <a:off x="6901185" y="3156410"/>
            <a:ext cx="914" cy="45720"/>
          </a:xfrm>
          <a:prstGeom prst="line">
            <a:avLst/>
          </a:prstGeom>
          <a:noFill/>
          <a:ln w="10160">
            <a:solidFill>
              <a:srgbClr val="D5281B"/>
            </a:solidFill>
            <a:prstDash val="solid"/>
          </a:ln>
        </p:spPr>
        <p:txBody>
          <a:bodyPr/>
          <a:lstStyle/>
          <a:p>
            <a:endParaRPr lang="en-GB" dirty="0"/>
          </a:p>
        </p:txBody>
      </p:sp>
      <p:sp>
        <p:nvSpPr>
          <p:cNvPr id="764" name="Shape 96">
            <a:extLst>
              <a:ext uri="{FF2B5EF4-FFF2-40B4-BE49-F238E27FC236}">
                <a16:creationId xmlns:a16="http://schemas.microsoft.com/office/drawing/2014/main" id="{DF866505-4699-F69D-911A-83800B709BFB}"/>
              </a:ext>
            </a:extLst>
          </p:cNvPr>
          <p:cNvSpPr/>
          <p:nvPr/>
        </p:nvSpPr>
        <p:spPr>
          <a:xfrm>
            <a:off x="7177527" y="3156410"/>
            <a:ext cx="914" cy="45720"/>
          </a:xfrm>
          <a:prstGeom prst="line">
            <a:avLst/>
          </a:prstGeom>
          <a:noFill/>
          <a:ln w="10160">
            <a:solidFill>
              <a:srgbClr val="D5281B"/>
            </a:solidFill>
            <a:prstDash val="solid"/>
          </a:ln>
        </p:spPr>
        <p:txBody>
          <a:bodyPr/>
          <a:lstStyle/>
          <a:p>
            <a:endParaRPr lang="en-GB" dirty="0"/>
          </a:p>
        </p:txBody>
      </p:sp>
      <p:sp>
        <p:nvSpPr>
          <p:cNvPr id="320" name="Shape 97">
            <a:extLst>
              <a:ext uri="{FF2B5EF4-FFF2-40B4-BE49-F238E27FC236}">
                <a16:creationId xmlns:a16="http://schemas.microsoft.com/office/drawing/2014/main" id="{A7B84EAC-851F-2E97-C977-6A4B703A792D}"/>
              </a:ext>
            </a:extLst>
          </p:cNvPr>
          <p:cNvSpPr/>
          <p:nvPr/>
        </p:nvSpPr>
        <p:spPr>
          <a:xfrm>
            <a:off x="7008266" y="3148180"/>
            <a:ext cx="62179" cy="62179"/>
          </a:xfrm>
          <a:prstGeom prst="ellipse">
            <a:avLst/>
          </a:prstGeom>
          <a:solidFill>
            <a:srgbClr val="D5281B"/>
          </a:solidFill>
          <a:ln w="12700">
            <a:solidFill>
              <a:srgbClr val="D5281B"/>
            </a:solidFill>
            <a:prstDash val="solid"/>
          </a:ln>
        </p:spPr>
        <p:txBody>
          <a:bodyPr/>
          <a:lstStyle/>
          <a:p>
            <a:endParaRPr lang="en-GB" dirty="0"/>
          </a:p>
        </p:txBody>
      </p:sp>
      <p:sp>
        <p:nvSpPr>
          <p:cNvPr id="324" name="Shape 98">
            <a:extLst>
              <a:ext uri="{FF2B5EF4-FFF2-40B4-BE49-F238E27FC236}">
                <a16:creationId xmlns:a16="http://schemas.microsoft.com/office/drawing/2014/main" id="{CDFCDAFE-58F6-5A9F-589C-2B4727DF97F6}"/>
              </a:ext>
            </a:extLst>
          </p:cNvPr>
          <p:cNvSpPr/>
          <p:nvPr/>
        </p:nvSpPr>
        <p:spPr>
          <a:xfrm>
            <a:off x="487680" y="3251406"/>
            <a:ext cx="11018520" cy="144272"/>
          </a:xfrm>
          <a:prstGeom prst="rect">
            <a:avLst/>
          </a:prstGeom>
          <a:solidFill>
            <a:srgbClr val="F7F9FA"/>
          </a:solidFill>
          <a:ln w="12700">
            <a:solidFill>
              <a:srgbClr val="F7F9FA">
                <a:alpha val="0"/>
              </a:srgbClr>
            </a:solidFill>
            <a:prstDash val="solid"/>
          </a:ln>
        </p:spPr>
        <p:txBody>
          <a:bodyPr/>
          <a:lstStyle/>
          <a:p>
            <a:endParaRPr lang="en-GB" dirty="0"/>
          </a:p>
        </p:txBody>
      </p:sp>
      <p:sp>
        <p:nvSpPr>
          <p:cNvPr id="328" name="Text 99">
            <a:extLst>
              <a:ext uri="{FF2B5EF4-FFF2-40B4-BE49-F238E27FC236}">
                <a16:creationId xmlns:a16="http://schemas.microsoft.com/office/drawing/2014/main" id="{FB7425E3-CFC4-63A7-A693-C3DB81749B6A}"/>
              </a:ext>
            </a:extLst>
          </p:cNvPr>
          <p:cNvSpPr/>
          <p:nvPr/>
        </p:nvSpPr>
        <p:spPr>
          <a:xfrm>
            <a:off x="515112" y="3251406"/>
            <a:ext cx="2103120" cy="144272"/>
          </a:xfrm>
          <a:prstGeom prst="rect">
            <a:avLst/>
          </a:prstGeom>
          <a:noFill/>
          <a:ln/>
        </p:spPr>
        <p:txBody>
          <a:bodyPr wrap="square" lIns="0" tIns="0" rIns="0" bIns="0" rtlCol="0" anchor="ctr"/>
          <a:lstStyle/>
          <a:p>
            <a:pPr marL="0" indent="0">
              <a:buNone/>
            </a:pPr>
            <a:r>
              <a:rPr lang="en-US" sz="625" dirty="0">
                <a:solidFill>
                  <a:srgbClr val="17324D"/>
                </a:solidFill>
                <a:latin typeface="Arial" pitchFamily="34" charset="0"/>
                <a:ea typeface="Arial" pitchFamily="34" charset="-122"/>
                <a:cs typeface="Arial" pitchFamily="34" charset="-120"/>
              </a:rPr>
              <a:t>Mixed</a:t>
            </a:r>
            <a:endParaRPr lang="en-US" sz="625" dirty="0"/>
          </a:p>
        </p:txBody>
      </p:sp>
      <p:sp>
        <p:nvSpPr>
          <p:cNvPr id="332" name="Shape 100">
            <a:extLst>
              <a:ext uri="{FF2B5EF4-FFF2-40B4-BE49-F238E27FC236}">
                <a16:creationId xmlns:a16="http://schemas.microsoft.com/office/drawing/2014/main" id="{47B199C7-47B1-4195-E754-F8ECD859D287}"/>
              </a:ext>
            </a:extLst>
          </p:cNvPr>
          <p:cNvSpPr/>
          <p:nvPr/>
        </p:nvSpPr>
        <p:spPr>
          <a:xfrm>
            <a:off x="6938031" y="3323542"/>
            <a:ext cx="1022463" cy="914"/>
          </a:xfrm>
          <a:prstGeom prst="line">
            <a:avLst/>
          </a:prstGeom>
          <a:noFill/>
          <a:ln w="21590">
            <a:solidFill>
              <a:srgbClr val="D5281B"/>
            </a:solidFill>
            <a:prstDash val="solid"/>
          </a:ln>
        </p:spPr>
        <p:txBody>
          <a:bodyPr/>
          <a:lstStyle/>
          <a:p>
            <a:endParaRPr lang="en-GB" dirty="0"/>
          </a:p>
        </p:txBody>
      </p:sp>
      <p:sp>
        <p:nvSpPr>
          <p:cNvPr id="336" name="Shape 101">
            <a:extLst>
              <a:ext uri="{FF2B5EF4-FFF2-40B4-BE49-F238E27FC236}">
                <a16:creationId xmlns:a16="http://schemas.microsoft.com/office/drawing/2014/main" id="{3EC271ED-EBF8-43B3-550E-F7D374E69B2E}"/>
              </a:ext>
            </a:extLst>
          </p:cNvPr>
          <p:cNvSpPr/>
          <p:nvPr/>
        </p:nvSpPr>
        <p:spPr>
          <a:xfrm>
            <a:off x="6938031" y="3300682"/>
            <a:ext cx="914" cy="45720"/>
          </a:xfrm>
          <a:prstGeom prst="line">
            <a:avLst/>
          </a:prstGeom>
          <a:noFill/>
          <a:ln w="10160">
            <a:solidFill>
              <a:srgbClr val="D5281B"/>
            </a:solidFill>
            <a:prstDash val="solid"/>
          </a:ln>
        </p:spPr>
        <p:txBody>
          <a:bodyPr/>
          <a:lstStyle/>
          <a:p>
            <a:endParaRPr lang="en-GB" dirty="0"/>
          </a:p>
        </p:txBody>
      </p:sp>
      <p:sp>
        <p:nvSpPr>
          <p:cNvPr id="340" name="Shape 102">
            <a:extLst>
              <a:ext uri="{FF2B5EF4-FFF2-40B4-BE49-F238E27FC236}">
                <a16:creationId xmlns:a16="http://schemas.microsoft.com/office/drawing/2014/main" id="{87610F22-7A90-F2C6-8DA8-2C182CF84EA9}"/>
              </a:ext>
            </a:extLst>
          </p:cNvPr>
          <p:cNvSpPr/>
          <p:nvPr/>
        </p:nvSpPr>
        <p:spPr>
          <a:xfrm>
            <a:off x="7960494" y="3300682"/>
            <a:ext cx="914" cy="45720"/>
          </a:xfrm>
          <a:prstGeom prst="line">
            <a:avLst/>
          </a:prstGeom>
          <a:noFill/>
          <a:ln w="10160">
            <a:solidFill>
              <a:srgbClr val="D5281B"/>
            </a:solidFill>
            <a:prstDash val="solid"/>
          </a:ln>
        </p:spPr>
        <p:txBody>
          <a:bodyPr/>
          <a:lstStyle/>
          <a:p>
            <a:endParaRPr lang="en-GB" dirty="0"/>
          </a:p>
        </p:txBody>
      </p:sp>
      <p:sp>
        <p:nvSpPr>
          <p:cNvPr id="344" name="Shape 103">
            <a:extLst>
              <a:ext uri="{FF2B5EF4-FFF2-40B4-BE49-F238E27FC236}">
                <a16:creationId xmlns:a16="http://schemas.microsoft.com/office/drawing/2014/main" id="{10E21611-FA65-B4CE-8A84-0B2A9E3841CC}"/>
              </a:ext>
            </a:extLst>
          </p:cNvPr>
          <p:cNvSpPr/>
          <p:nvPr/>
        </p:nvSpPr>
        <p:spPr>
          <a:xfrm>
            <a:off x="7422778" y="3292452"/>
            <a:ext cx="62179" cy="62179"/>
          </a:xfrm>
          <a:prstGeom prst="ellipse">
            <a:avLst/>
          </a:prstGeom>
          <a:solidFill>
            <a:srgbClr val="D5281B"/>
          </a:solidFill>
          <a:ln w="12700">
            <a:solidFill>
              <a:srgbClr val="D5281B"/>
            </a:solidFill>
            <a:prstDash val="solid"/>
          </a:ln>
        </p:spPr>
        <p:txBody>
          <a:bodyPr/>
          <a:lstStyle/>
          <a:p>
            <a:endParaRPr lang="en-GB" dirty="0"/>
          </a:p>
        </p:txBody>
      </p:sp>
      <p:sp>
        <p:nvSpPr>
          <p:cNvPr id="348" name="Text 104">
            <a:extLst>
              <a:ext uri="{FF2B5EF4-FFF2-40B4-BE49-F238E27FC236}">
                <a16:creationId xmlns:a16="http://schemas.microsoft.com/office/drawing/2014/main" id="{870E8B43-82BB-BB24-D587-4155E03D1091}"/>
              </a:ext>
            </a:extLst>
          </p:cNvPr>
          <p:cNvSpPr/>
          <p:nvPr/>
        </p:nvSpPr>
        <p:spPr>
          <a:xfrm>
            <a:off x="515112" y="3395678"/>
            <a:ext cx="2103120" cy="144272"/>
          </a:xfrm>
          <a:prstGeom prst="rect">
            <a:avLst/>
          </a:prstGeom>
          <a:noFill/>
          <a:ln/>
        </p:spPr>
        <p:txBody>
          <a:bodyPr wrap="square" lIns="0" tIns="0" rIns="0" bIns="0" rtlCol="0" anchor="ctr"/>
          <a:lstStyle/>
          <a:p>
            <a:pPr marL="0" indent="0">
              <a:buNone/>
            </a:pPr>
            <a:r>
              <a:rPr lang="en-US" sz="625" dirty="0">
                <a:solidFill>
                  <a:srgbClr val="17324D"/>
                </a:solidFill>
                <a:latin typeface="Arial" pitchFamily="34" charset="0"/>
                <a:ea typeface="Arial" pitchFamily="34" charset="-122"/>
                <a:cs typeface="Arial" pitchFamily="34" charset="-120"/>
              </a:rPr>
              <a:t>Male</a:t>
            </a:r>
            <a:endParaRPr lang="en-US" sz="625" dirty="0"/>
          </a:p>
        </p:txBody>
      </p:sp>
      <p:sp>
        <p:nvSpPr>
          <p:cNvPr id="352" name="Shape 105">
            <a:extLst>
              <a:ext uri="{FF2B5EF4-FFF2-40B4-BE49-F238E27FC236}">
                <a16:creationId xmlns:a16="http://schemas.microsoft.com/office/drawing/2014/main" id="{C8638B31-3385-4E85-A95C-47DEA7D5F6A2}"/>
              </a:ext>
            </a:extLst>
          </p:cNvPr>
          <p:cNvSpPr/>
          <p:nvPr/>
        </p:nvSpPr>
        <p:spPr>
          <a:xfrm>
            <a:off x="10631793" y="3467814"/>
            <a:ext cx="248707" cy="914"/>
          </a:xfrm>
          <a:prstGeom prst="line">
            <a:avLst/>
          </a:prstGeom>
          <a:noFill/>
          <a:ln w="21590">
            <a:solidFill>
              <a:srgbClr val="007F3B"/>
            </a:solidFill>
            <a:prstDash val="solid"/>
          </a:ln>
        </p:spPr>
        <p:txBody>
          <a:bodyPr/>
          <a:lstStyle/>
          <a:p>
            <a:endParaRPr lang="en-GB" dirty="0"/>
          </a:p>
        </p:txBody>
      </p:sp>
      <p:sp>
        <p:nvSpPr>
          <p:cNvPr id="356" name="Shape 106">
            <a:extLst>
              <a:ext uri="{FF2B5EF4-FFF2-40B4-BE49-F238E27FC236}">
                <a16:creationId xmlns:a16="http://schemas.microsoft.com/office/drawing/2014/main" id="{6A55B59B-49F0-DC9D-3123-52E0A428B6C1}"/>
              </a:ext>
            </a:extLst>
          </p:cNvPr>
          <p:cNvSpPr/>
          <p:nvPr/>
        </p:nvSpPr>
        <p:spPr>
          <a:xfrm>
            <a:off x="10631793" y="3444954"/>
            <a:ext cx="914" cy="45720"/>
          </a:xfrm>
          <a:prstGeom prst="line">
            <a:avLst/>
          </a:prstGeom>
          <a:noFill/>
          <a:ln w="10160">
            <a:solidFill>
              <a:srgbClr val="007F3B"/>
            </a:solidFill>
            <a:prstDash val="solid"/>
          </a:ln>
        </p:spPr>
        <p:txBody>
          <a:bodyPr/>
          <a:lstStyle/>
          <a:p>
            <a:endParaRPr lang="en-GB" dirty="0"/>
          </a:p>
        </p:txBody>
      </p:sp>
      <p:sp>
        <p:nvSpPr>
          <p:cNvPr id="360" name="Shape 107">
            <a:extLst>
              <a:ext uri="{FF2B5EF4-FFF2-40B4-BE49-F238E27FC236}">
                <a16:creationId xmlns:a16="http://schemas.microsoft.com/office/drawing/2014/main" id="{6B3ACCE1-D705-717F-DEC3-EE09CAADDE4F}"/>
              </a:ext>
            </a:extLst>
          </p:cNvPr>
          <p:cNvSpPr/>
          <p:nvPr/>
        </p:nvSpPr>
        <p:spPr>
          <a:xfrm>
            <a:off x="10880500" y="3444954"/>
            <a:ext cx="914" cy="45720"/>
          </a:xfrm>
          <a:prstGeom prst="line">
            <a:avLst/>
          </a:prstGeom>
          <a:noFill/>
          <a:ln w="10160">
            <a:solidFill>
              <a:srgbClr val="007F3B"/>
            </a:solidFill>
            <a:prstDash val="solid"/>
          </a:ln>
        </p:spPr>
        <p:txBody>
          <a:bodyPr/>
          <a:lstStyle/>
          <a:p>
            <a:endParaRPr lang="en-GB" dirty="0"/>
          </a:p>
        </p:txBody>
      </p:sp>
      <p:sp>
        <p:nvSpPr>
          <p:cNvPr id="364" name="Shape 108">
            <a:extLst>
              <a:ext uri="{FF2B5EF4-FFF2-40B4-BE49-F238E27FC236}">
                <a16:creationId xmlns:a16="http://schemas.microsoft.com/office/drawing/2014/main" id="{DA7606F9-73C2-1F11-3511-335021964A6F}"/>
              </a:ext>
            </a:extLst>
          </p:cNvPr>
          <p:cNvSpPr/>
          <p:nvPr/>
        </p:nvSpPr>
        <p:spPr>
          <a:xfrm>
            <a:off x="10729663" y="3436724"/>
            <a:ext cx="62179" cy="62179"/>
          </a:xfrm>
          <a:prstGeom prst="ellipse">
            <a:avLst/>
          </a:prstGeom>
          <a:solidFill>
            <a:srgbClr val="007F3B"/>
          </a:solidFill>
          <a:ln w="12700">
            <a:solidFill>
              <a:srgbClr val="007F3B"/>
            </a:solidFill>
            <a:prstDash val="solid"/>
          </a:ln>
        </p:spPr>
        <p:txBody>
          <a:bodyPr/>
          <a:lstStyle/>
          <a:p>
            <a:endParaRPr lang="en-GB" dirty="0"/>
          </a:p>
        </p:txBody>
      </p:sp>
      <p:sp>
        <p:nvSpPr>
          <p:cNvPr id="368" name="Shape 109">
            <a:extLst>
              <a:ext uri="{FF2B5EF4-FFF2-40B4-BE49-F238E27FC236}">
                <a16:creationId xmlns:a16="http://schemas.microsoft.com/office/drawing/2014/main" id="{149E89A3-5BB0-20E3-035E-B407DDF202B6}"/>
              </a:ext>
            </a:extLst>
          </p:cNvPr>
          <p:cNvSpPr/>
          <p:nvPr/>
        </p:nvSpPr>
        <p:spPr>
          <a:xfrm>
            <a:off x="487680" y="3539950"/>
            <a:ext cx="11018520" cy="144272"/>
          </a:xfrm>
          <a:prstGeom prst="rect">
            <a:avLst/>
          </a:prstGeom>
          <a:solidFill>
            <a:srgbClr val="F7F9FA"/>
          </a:solidFill>
          <a:ln w="12700">
            <a:solidFill>
              <a:srgbClr val="F7F9FA">
                <a:alpha val="0"/>
              </a:srgbClr>
            </a:solidFill>
            <a:prstDash val="solid"/>
          </a:ln>
        </p:spPr>
        <p:txBody>
          <a:bodyPr/>
          <a:lstStyle/>
          <a:p>
            <a:endParaRPr lang="en-GB" dirty="0"/>
          </a:p>
        </p:txBody>
      </p:sp>
      <p:sp>
        <p:nvSpPr>
          <p:cNvPr id="372" name="Text 110">
            <a:extLst>
              <a:ext uri="{FF2B5EF4-FFF2-40B4-BE49-F238E27FC236}">
                <a16:creationId xmlns:a16="http://schemas.microsoft.com/office/drawing/2014/main" id="{D8A5D0B4-2CB6-EBD8-1D43-52A6303610F3}"/>
              </a:ext>
            </a:extLst>
          </p:cNvPr>
          <p:cNvSpPr/>
          <p:nvPr/>
        </p:nvSpPr>
        <p:spPr>
          <a:xfrm>
            <a:off x="515112" y="3539950"/>
            <a:ext cx="2103120" cy="144272"/>
          </a:xfrm>
          <a:prstGeom prst="rect">
            <a:avLst/>
          </a:prstGeom>
          <a:noFill/>
          <a:ln/>
        </p:spPr>
        <p:txBody>
          <a:bodyPr wrap="square" lIns="0" tIns="0" rIns="0" bIns="0" rtlCol="0" anchor="ctr"/>
          <a:lstStyle/>
          <a:p>
            <a:pPr marL="0" indent="0">
              <a:buNone/>
            </a:pPr>
            <a:r>
              <a:rPr lang="en-US" sz="625" dirty="0">
                <a:solidFill>
                  <a:srgbClr val="17324D"/>
                </a:solidFill>
                <a:latin typeface="Arial" pitchFamily="34" charset="0"/>
                <a:ea typeface="Arial" pitchFamily="34" charset="-122"/>
                <a:cs typeface="Arial" pitchFamily="34" charset="-120"/>
              </a:rPr>
              <a:t>Ethnicity not given</a:t>
            </a:r>
            <a:endParaRPr lang="en-US" sz="625" dirty="0"/>
          </a:p>
        </p:txBody>
      </p:sp>
      <p:sp>
        <p:nvSpPr>
          <p:cNvPr id="377" name="Shape 111">
            <a:extLst>
              <a:ext uri="{FF2B5EF4-FFF2-40B4-BE49-F238E27FC236}">
                <a16:creationId xmlns:a16="http://schemas.microsoft.com/office/drawing/2014/main" id="{A35D7FB4-1873-65AD-C383-7DB2D47BE803}"/>
              </a:ext>
            </a:extLst>
          </p:cNvPr>
          <p:cNvSpPr/>
          <p:nvPr/>
        </p:nvSpPr>
        <p:spPr>
          <a:xfrm>
            <a:off x="7205161" y="3612086"/>
            <a:ext cx="736910" cy="914"/>
          </a:xfrm>
          <a:prstGeom prst="line">
            <a:avLst/>
          </a:prstGeom>
          <a:noFill/>
          <a:ln w="21590">
            <a:solidFill>
              <a:srgbClr val="D5281B"/>
            </a:solidFill>
            <a:prstDash val="solid"/>
          </a:ln>
        </p:spPr>
        <p:txBody>
          <a:bodyPr/>
          <a:lstStyle/>
          <a:p>
            <a:endParaRPr lang="en-GB" dirty="0"/>
          </a:p>
        </p:txBody>
      </p:sp>
      <p:sp>
        <p:nvSpPr>
          <p:cNvPr id="381" name="Shape 112">
            <a:extLst>
              <a:ext uri="{FF2B5EF4-FFF2-40B4-BE49-F238E27FC236}">
                <a16:creationId xmlns:a16="http://schemas.microsoft.com/office/drawing/2014/main" id="{DF508A98-9731-8A6F-B09E-F7A3F86C3B19}"/>
              </a:ext>
            </a:extLst>
          </p:cNvPr>
          <p:cNvSpPr/>
          <p:nvPr/>
        </p:nvSpPr>
        <p:spPr>
          <a:xfrm>
            <a:off x="7205161" y="3589226"/>
            <a:ext cx="914" cy="45720"/>
          </a:xfrm>
          <a:prstGeom prst="line">
            <a:avLst/>
          </a:prstGeom>
          <a:noFill/>
          <a:ln w="10160">
            <a:solidFill>
              <a:srgbClr val="D5281B"/>
            </a:solidFill>
            <a:prstDash val="solid"/>
          </a:ln>
        </p:spPr>
        <p:txBody>
          <a:bodyPr/>
          <a:lstStyle/>
          <a:p>
            <a:endParaRPr lang="en-GB" dirty="0"/>
          </a:p>
        </p:txBody>
      </p:sp>
      <p:sp>
        <p:nvSpPr>
          <p:cNvPr id="768" name="Shape 113">
            <a:extLst>
              <a:ext uri="{FF2B5EF4-FFF2-40B4-BE49-F238E27FC236}">
                <a16:creationId xmlns:a16="http://schemas.microsoft.com/office/drawing/2014/main" id="{FFE75628-C961-AE67-7E47-E9233150FDE4}"/>
              </a:ext>
            </a:extLst>
          </p:cNvPr>
          <p:cNvSpPr/>
          <p:nvPr/>
        </p:nvSpPr>
        <p:spPr>
          <a:xfrm>
            <a:off x="7942071" y="3589226"/>
            <a:ext cx="914" cy="45720"/>
          </a:xfrm>
          <a:prstGeom prst="line">
            <a:avLst/>
          </a:prstGeom>
          <a:noFill/>
          <a:ln w="10160">
            <a:solidFill>
              <a:srgbClr val="D5281B"/>
            </a:solidFill>
            <a:prstDash val="solid"/>
          </a:ln>
        </p:spPr>
        <p:txBody>
          <a:bodyPr/>
          <a:lstStyle/>
          <a:p>
            <a:endParaRPr lang="en-GB" dirty="0"/>
          </a:p>
        </p:txBody>
      </p:sp>
      <p:sp>
        <p:nvSpPr>
          <p:cNvPr id="772" name="Shape 114">
            <a:extLst>
              <a:ext uri="{FF2B5EF4-FFF2-40B4-BE49-F238E27FC236}">
                <a16:creationId xmlns:a16="http://schemas.microsoft.com/office/drawing/2014/main" id="{FA87C869-9037-C3D1-52E3-8E71CACC01EF}"/>
              </a:ext>
            </a:extLst>
          </p:cNvPr>
          <p:cNvSpPr/>
          <p:nvPr/>
        </p:nvSpPr>
        <p:spPr>
          <a:xfrm>
            <a:off x="7542526" y="3580996"/>
            <a:ext cx="62179" cy="62179"/>
          </a:xfrm>
          <a:prstGeom prst="ellipse">
            <a:avLst/>
          </a:prstGeom>
          <a:solidFill>
            <a:srgbClr val="D5281B"/>
          </a:solidFill>
          <a:ln w="12700">
            <a:solidFill>
              <a:srgbClr val="D5281B"/>
            </a:solidFill>
            <a:prstDash val="solid"/>
          </a:ln>
        </p:spPr>
        <p:txBody>
          <a:bodyPr/>
          <a:lstStyle/>
          <a:p>
            <a:endParaRPr lang="en-GB" dirty="0"/>
          </a:p>
        </p:txBody>
      </p:sp>
      <p:sp>
        <p:nvSpPr>
          <p:cNvPr id="776" name="Text 115">
            <a:extLst>
              <a:ext uri="{FF2B5EF4-FFF2-40B4-BE49-F238E27FC236}">
                <a16:creationId xmlns:a16="http://schemas.microsoft.com/office/drawing/2014/main" id="{0B3EEE3C-04A5-00B1-CAB7-347885D284EF}"/>
              </a:ext>
            </a:extLst>
          </p:cNvPr>
          <p:cNvSpPr/>
          <p:nvPr/>
        </p:nvSpPr>
        <p:spPr>
          <a:xfrm>
            <a:off x="515112" y="3684222"/>
            <a:ext cx="2103120" cy="144272"/>
          </a:xfrm>
          <a:prstGeom prst="rect">
            <a:avLst/>
          </a:prstGeom>
          <a:noFill/>
          <a:ln/>
        </p:spPr>
        <p:txBody>
          <a:bodyPr wrap="square" lIns="0" tIns="0" rIns="0" bIns="0" rtlCol="0" anchor="ctr"/>
          <a:lstStyle/>
          <a:p>
            <a:pPr marL="0" indent="0">
              <a:buNone/>
            </a:pPr>
            <a:r>
              <a:rPr lang="en-US" sz="625" dirty="0">
                <a:solidFill>
                  <a:srgbClr val="17324D"/>
                </a:solidFill>
                <a:latin typeface="Arial" pitchFamily="34" charset="0"/>
                <a:ea typeface="Arial" pitchFamily="34" charset="-122"/>
                <a:cs typeface="Arial" pitchFamily="34" charset="-120"/>
              </a:rPr>
              <a:t>LGBQ+ / not straight</a:t>
            </a:r>
            <a:endParaRPr lang="en-US" sz="625" dirty="0"/>
          </a:p>
        </p:txBody>
      </p:sp>
      <p:sp>
        <p:nvSpPr>
          <p:cNvPr id="780" name="Shape 116">
            <a:extLst>
              <a:ext uri="{FF2B5EF4-FFF2-40B4-BE49-F238E27FC236}">
                <a16:creationId xmlns:a16="http://schemas.microsoft.com/office/drawing/2014/main" id="{2D8B7983-EA34-CA44-5ECB-0A388DA2E2BF}"/>
              </a:ext>
            </a:extLst>
          </p:cNvPr>
          <p:cNvSpPr/>
          <p:nvPr/>
        </p:nvSpPr>
        <p:spPr>
          <a:xfrm>
            <a:off x="7232795" y="3756358"/>
            <a:ext cx="773756" cy="914"/>
          </a:xfrm>
          <a:prstGeom prst="line">
            <a:avLst/>
          </a:prstGeom>
          <a:noFill/>
          <a:ln w="21590">
            <a:solidFill>
              <a:srgbClr val="D5281B"/>
            </a:solidFill>
            <a:prstDash val="solid"/>
          </a:ln>
        </p:spPr>
        <p:txBody>
          <a:bodyPr/>
          <a:lstStyle/>
          <a:p>
            <a:endParaRPr lang="en-GB" dirty="0"/>
          </a:p>
        </p:txBody>
      </p:sp>
      <p:sp>
        <p:nvSpPr>
          <p:cNvPr id="784" name="Shape 117">
            <a:extLst>
              <a:ext uri="{FF2B5EF4-FFF2-40B4-BE49-F238E27FC236}">
                <a16:creationId xmlns:a16="http://schemas.microsoft.com/office/drawing/2014/main" id="{3FCDCD1E-3AF7-A401-4649-75CE53AE797C}"/>
              </a:ext>
            </a:extLst>
          </p:cNvPr>
          <p:cNvSpPr/>
          <p:nvPr/>
        </p:nvSpPr>
        <p:spPr>
          <a:xfrm>
            <a:off x="7232795" y="3733498"/>
            <a:ext cx="914" cy="45720"/>
          </a:xfrm>
          <a:prstGeom prst="line">
            <a:avLst/>
          </a:prstGeom>
          <a:noFill/>
          <a:ln w="10160">
            <a:solidFill>
              <a:srgbClr val="D5281B"/>
            </a:solidFill>
            <a:prstDash val="solid"/>
          </a:ln>
        </p:spPr>
        <p:txBody>
          <a:bodyPr/>
          <a:lstStyle/>
          <a:p>
            <a:endParaRPr lang="en-GB" dirty="0"/>
          </a:p>
        </p:txBody>
      </p:sp>
      <p:sp>
        <p:nvSpPr>
          <p:cNvPr id="788" name="Shape 118">
            <a:extLst>
              <a:ext uri="{FF2B5EF4-FFF2-40B4-BE49-F238E27FC236}">
                <a16:creationId xmlns:a16="http://schemas.microsoft.com/office/drawing/2014/main" id="{03640F06-832F-8DDC-5DFA-60C06D47F1B6}"/>
              </a:ext>
            </a:extLst>
          </p:cNvPr>
          <p:cNvSpPr/>
          <p:nvPr/>
        </p:nvSpPr>
        <p:spPr>
          <a:xfrm>
            <a:off x="8006551" y="3733498"/>
            <a:ext cx="914" cy="45720"/>
          </a:xfrm>
          <a:prstGeom prst="line">
            <a:avLst/>
          </a:prstGeom>
          <a:noFill/>
          <a:ln w="10160">
            <a:solidFill>
              <a:srgbClr val="D5281B"/>
            </a:solidFill>
            <a:prstDash val="solid"/>
          </a:ln>
        </p:spPr>
        <p:txBody>
          <a:bodyPr/>
          <a:lstStyle/>
          <a:p>
            <a:endParaRPr lang="en-GB" dirty="0"/>
          </a:p>
        </p:txBody>
      </p:sp>
      <p:sp>
        <p:nvSpPr>
          <p:cNvPr id="792" name="Shape 119">
            <a:extLst>
              <a:ext uri="{FF2B5EF4-FFF2-40B4-BE49-F238E27FC236}">
                <a16:creationId xmlns:a16="http://schemas.microsoft.com/office/drawing/2014/main" id="{0CAF0621-7C8C-4174-B9DA-7D1E86880281}"/>
              </a:ext>
            </a:extLst>
          </p:cNvPr>
          <p:cNvSpPr/>
          <p:nvPr/>
        </p:nvSpPr>
        <p:spPr>
          <a:xfrm>
            <a:off x="7588583" y="3725268"/>
            <a:ext cx="62179" cy="62179"/>
          </a:xfrm>
          <a:prstGeom prst="ellipse">
            <a:avLst/>
          </a:prstGeom>
          <a:solidFill>
            <a:srgbClr val="D5281B"/>
          </a:solidFill>
          <a:ln w="12700">
            <a:solidFill>
              <a:srgbClr val="D5281B"/>
            </a:solidFill>
            <a:prstDash val="solid"/>
          </a:ln>
        </p:spPr>
        <p:txBody>
          <a:bodyPr/>
          <a:lstStyle/>
          <a:p>
            <a:endParaRPr lang="en-GB" dirty="0"/>
          </a:p>
        </p:txBody>
      </p:sp>
      <p:sp>
        <p:nvSpPr>
          <p:cNvPr id="796" name="Shape 120">
            <a:extLst>
              <a:ext uri="{FF2B5EF4-FFF2-40B4-BE49-F238E27FC236}">
                <a16:creationId xmlns:a16="http://schemas.microsoft.com/office/drawing/2014/main" id="{0D629529-0C36-DA94-C970-54AA236C6C56}"/>
              </a:ext>
            </a:extLst>
          </p:cNvPr>
          <p:cNvSpPr/>
          <p:nvPr/>
        </p:nvSpPr>
        <p:spPr>
          <a:xfrm>
            <a:off x="487680" y="3828494"/>
            <a:ext cx="11018520" cy="144272"/>
          </a:xfrm>
          <a:prstGeom prst="rect">
            <a:avLst/>
          </a:prstGeom>
          <a:solidFill>
            <a:srgbClr val="F7F9FA"/>
          </a:solidFill>
          <a:ln w="12700">
            <a:solidFill>
              <a:srgbClr val="F7F9FA">
                <a:alpha val="0"/>
              </a:srgbClr>
            </a:solidFill>
            <a:prstDash val="solid"/>
          </a:ln>
        </p:spPr>
        <p:txBody>
          <a:bodyPr/>
          <a:lstStyle/>
          <a:p>
            <a:endParaRPr lang="en-GB" dirty="0"/>
          </a:p>
        </p:txBody>
      </p:sp>
      <p:sp>
        <p:nvSpPr>
          <p:cNvPr id="800" name="Text 121">
            <a:extLst>
              <a:ext uri="{FF2B5EF4-FFF2-40B4-BE49-F238E27FC236}">
                <a16:creationId xmlns:a16="http://schemas.microsoft.com/office/drawing/2014/main" id="{01FB8A8B-1B4A-AE82-0ABC-9AB618D30BDA}"/>
              </a:ext>
            </a:extLst>
          </p:cNvPr>
          <p:cNvSpPr/>
          <p:nvPr/>
        </p:nvSpPr>
        <p:spPr>
          <a:xfrm>
            <a:off x="515112" y="3828494"/>
            <a:ext cx="2103120" cy="144272"/>
          </a:xfrm>
          <a:prstGeom prst="rect">
            <a:avLst/>
          </a:prstGeom>
          <a:noFill/>
          <a:ln/>
        </p:spPr>
        <p:txBody>
          <a:bodyPr wrap="square" lIns="0" tIns="0" rIns="0" bIns="0" rtlCol="0" anchor="ctr"/>
          <a:lstStyle/>
          <a:p>
            <a:pPr marL="0" indent="0">
              <a:buNone/>
            </a:pPr>
            <a:r>
              <a:rPr lang="en-US" sz="625" dirty="0">
                <a:solidFill>
                  <a:srgbClr val="17324D"/>
                </a:solidFill>
                <a:latin typeface="Arial" pitchFamily="34" charset="0"/>
                <a:ea typeface="Arial" pitchFamily="34" charset="-122"/>
                <a:cs typeface="Arial" pitchFamily="34" charset="-120"/>
              </a:rPr>
              <a:t>Colorectal / LGT</a:t>
            </a:r>
            <a:endParaRPr lang="en-US" sz="625" dirty="0"/>
          </a:p>
        </p:txBody>
      </p:sp>
      <p:sp>
        <p:nvSpPr>
          <p:cNvPr id="804" name="Shape 122">
            <a:extLst>
              <a:ext uri="{FF2B5EF4-FFF2-40B4-BE49-F238E27FC236}">
                <a16:creationId xmlns:a16="http://schemas.microsoft.com/office/drawing/2014/main" id="{E4770C22-7900-6A0C-5827-258B15F624C5}"/>
              </a:ext>
            </a:extLst>
          </p:cNvPr>
          <p:cNvSpPr/>
          <p:nvPr/>
        </p:nvSpPr>
        <p:spPr>
          <a:xfrm>
            <a:off x="7536770" y="3900630"/>
            <a:ext cx="377666" cy="914"/>
          </a:xfrm>
          <a:prstGeom prst="line">
            <a:avLst/>
          </a:prstGeom>
          <a:noFill/>
          <a:ln w="21590">
            <a:solidFill>
              <a:srgbClr val="D5281B"/>
            </a:solidFill>
            <a:prstDash val="solid"/>
          </a:ln>
        </p:spPr>
        <p:txBody>
          <a:bodyPr/>
          <a:lstStyle/>
          <a:p>
            <a:endParaRPr lang="en-GB" dirty="0"/>
          </a:p>
        </p:txBody>
      </p:sp>
      <p:sp>
        <p:nvSpPr>
          <p:cNvPr id="808" name="Shape 123">
            <a:extLst>
              <a:ext uri="{FF2B5EF4-FFF2-40B4-BE49-F238E27FC236}">
                <a16:creationId xmlns:a16="http://schemas.microsoft.com/office/drawing/2014/main" id="{1C4A00B1-3B41-9590-23AB-A87F9D8BB08B}"/>
              </a:ext>
            </a:extLst>
          </p:cNvPr>
          <p:cNvSpPr/>
          <p:nvPr/>
        </p:nvSpPr>
        <p:spPr>
          <a:xfrm>
            <a:off x="7536770" y="3877770"/>
            <a:ext cx="914" cy="45720"/>
          </a:xfrm>
          <a:prstGeom prst="line">
            <a:avLst/>
          </a:prstGeom>
          <a:noFill/>
          <a:ln w="10160">
            <a:solidFill>
              <a:srgbClr val="D5281B"/>
            </a:solidFill>
            <a:prstDash val="solid"/>
          </a:ln>
        </p:spPr>
        <p:txBody>
          <a:bodyPr/>
          <a:lstStyle/>
          <a:p>
            <a:endParaRPr lang="en-GB" dirty="0"/>
          </a:p>
        </p:txBody>
      </p:sp>
      <p:sp>
        <p:nvSpPr>
          <p:cNvPr id="812" name="Shape 124">
            <a:extLst>
              <a:ext uri="{FF2B5EF4-FFF2-40B4-BE49-F238E27FC236}">
                <a16:creationId xmlns:a16="http://schemas.microsoft.com/office/drawing/2014/main" id="{80454D7E-B6D7-7F8F-9B1B-3603A8815745}"/>
              </a:ext>
            </a:extLst>
          </p:cNvPr>
          <p:cNvSpPr/>
          <p:nvPr/>
        </p:nvSpPr>
        <p:spPr>
          <a:xfrm>
            <a:off x="7914437" y="3877770"/>
            <a:ext cx="914" cy="45720"/>
          </a:xfrm>
          <a:prstGeom prst="line">
            <a:avLst/>
          </a:prstGeom>
          <a:noFill/>
          <a:ln w="10160">
            <a:solidFill>
              <a:srgbClr val="D5281B"/>
            </a:solidFill>
            <a:prstDash val="solid"/>
          </a:ln>
        </p:spPr>
        <p:txBody>
          <a:bodyPr/>
          <a:lstStyle/>
          <a:p>
            <a:endParaRPr lang="en-GB" dirty="0"/>
          </a:p>
        </p:txBody>
      </p:sp>
      <p:sp>
        <p:nvSpPr>
          <p:cNvPr id="816" name="Shape 125">
            <a:extLst>
              <a:ext uri="{FF2B5EF4-FFF2-40B4-BE49-F238E27FC236}">
                <a16:creationId xmlns:a16="http://schemas.microsoft.com/office/drawing/2014/main" id="{601B15FB-9D5F-8A01-1283-DCFF36A865F1}"/>
              </a:ext>
            </a:extLst>
          </p:cNvPr>
          <p:cNvSpPr/>
          <p:nvPr/>
        </p:nvSpPr>
        <p:spPr>
          <a:xfrm>
            <a:off x="7689908" y="3869540"/>
            <a:ext cx="62179" cy="62179"/>
          </a:xfrm>
          <a:prstGeom prst="ellipse">
            <a:avLst/>
          </a:prstGeom>
          <a:solidFill>
            <a:srgbClr val="D5281B"/>
          </a:solidFill>
          <a:ln w="12700">
            <a:solidFill>
              <a:srgbClr val="D5281B"/>
            </a:solidFill>
            <a:prstDash val="solid"/>
          </a:ln>
        </p:spPr>
        <p:txBody>
          <a:bodyPr/>
          <a:lstStyle/>
          <a:p>
            <a:endParaRPr lang="en-GB" dirty="0"/>
          </a:p>
        </p:txBody>
      </p:sp>
      <p:sp>
        <p:nvSpPr>
          <p:cNvPr id="819" name="Text 126">
            <a:extLst>
              <a:ext uri="{FF2B5EF4-FFF2-40B4-BE49-F238E27FC236}">
                <a16:creationId xmlns:a16="http://schemas.microsoft.com/office/drawing/2014/main" id="{0746E263-9C72-025F-D203-41A25174833E}"/>
              </a:ext>
            </a:extLst>
          </p:cNvPr>
          <p:cNvSpPr/>
          <p:nvPr/>
        </p:nvSpPr>
        <p:spPr>
          <a:xfrm>
            <a:off x="515112" y="3972766"/>
            <a:ext cx="2103120" cy="144272"/>
          </a:xfrm>
          <a:prstGeom prst="rect">
            <a:avLst/>
          </a:prstGeom>
          <a:noFill/>
          <a:ln/>
        </p:spPr>
        <p:txBody>
          <a:bodyPr wrap="square" lIns="0" tIns="0" rIns="0" bIns="0" rtlCol="0" anchor="ctr"/>
          <a:lstStyle/>
          <a:p>
            <a:pPr marL="0" indent="0">
              <a:buNone/>
            </a:pPr>
            <a:r>
              <a:rPr lang="en-US" sz="625" dirty="0">
                <a:solidFill>
                  <a:srgbClr val="17324D"/>
                </a:solidFill>
                <a:latin typeface="Arial" pitchFamily="34" charset="0"/>
                <a:ea typeface="Arial" pitchFamily="34" charset="-122"/>
                <a:cs typeface="Arial" pitchFamily="34" charset="-120"/>
              </a:rPr>
              <a:t>LTC not given</a:t>
            </a:r>
            <a:endParaRPr lang="en-US" sz="625" dirty="0"/>
          </a:p>
        </p:txBody>
      </p:sp>
      <p:sp>
        <p:nvSpPr>
          <p:cNvPr id="821" name="Shape 127">
            <a:extLst>
              <a:ext uri="{FF2B5EF4-FFF2-40B4-BE49-F238E27FC236}">
                <a16:creationId xmlns:a16="http://schemas.microsoft.com/office/drawing/2014/main" id="{314399AB-8EA8-8C1D-2DAB-5D4F76DDB177}"/>
              </a:ext>
            </a:extLst>
          </p:cNvPr>
          <p:cNvSpPr/>
          <p:nvPr/>
        </p:nvSpPr>
        <p:spPr>
          <a:xfrm>
            <a:off x="7739421" y="4044902"/>
            <a:ext cx="598739" cy="914"/>
          </a:xfrm>
          <a:prstGeom prst="line">
            <a:avLst/>
          </a:prstGeom>
          <a:noFill/>
          <a:ln w="21590">
            <a:solidFill>
              <a:srgbClr val="D5281B"/>
            </a:solidFill>
            <a:prstDash val="solid"/>
          </a:ln>
        </p:spPr>
        <p:txBody>
          <a:bodyPr/>
          <a:lstStyle/>
          <a:p>
            <a:endParaRPr lang="en-GB" dirty="0"/>
          </a:p>
        </p:txBody>
      </p:sp>
      <p:sp>
        <p:nvSpPr>
          <p:cNvPr id="823" name="Shape 128">
            <a:extLst>
              <a:ext uri="{FF2B5EF4-FFF2-40B4-BE49-F238E27FC236}">
                <a16:creationId xmlns:a16="http://schemas.microsoft.com/office/drawing/2014/main" id="{125E5697-48F8-00E5-FA5A-FD52E09DAC02}"/>
              </a:ext>
            </a:extLst>
          </p:cNvPr>
          <p:cNvSpPr/>
          <p:nvPr/>
        </p:nvSpPr>
        <p:spPr>
          <a:xfrm>
            <a:off x="7739421" y="4022042"/>
            <a:ext cx="914" cy="45720"/>
          </a:xfrm>
          <a:prstGeom prst="line">
            <a:avLst/>
          </a:prstGeom>
          <a:noFill/>
          <a:ln w="10160">
            <a:solidFill>
              <a:srgbClr val="D5281B"/>
            </a:solidFill>
            <a:prstDash val="solid"/>
          </a:ln>
        </p:spPr>
        <p:txBody>
          <a:bodyPr/>
          <a:lstStyle/>
          <a:p>
            <a:endParaRPr lang="en-GB" dirty="0"/>
          </a:p>
        </p:txBody>
      </p:sp>
      <p:sp>
        <p:nvSpPr>
          <p:cNvPr id="825" name="Shape 129">
            <a:extLst>
              <a:ext uri="{FF2B5EF4-FFF2-40B4-BE49-F238E27FC236}">
                <a16:creationId xmlns:a16="http://schemas.microsoft.com/office/drawing/2014/main" id="{D2DB0236-DBC8-660C-5BB9-3ECBAB7AE833}"/>
              </a:ext>
            </a:extLst>
          </p:cNvPr>
          <p:cNvSpPr/>
          <p:nvPr/>
        </p:nvSpPr>
        <p:spPr>
          <a:xfrm>
            <a:off x="8338160" y="4022042"/>
            <a:ext cx="914" cy="45720"/>
          </a:xfrm>
          <a:prstGeom prst="line">
            <a:avLst/>
          </a:prstGeom>
          <a:noFill/>
          <a:ln w="10160">
            <a:solidFill>
              <a:srgbClr val="D5281B"/>
            </a:solidFill>
            <a:prstDash val="solid"/>
          </a:ln>
        </p:spPr>
        <p:txBody>
          <a:bodyPr/>
          <a:lstStyle/>
          <a:p>
            <a:endParaRPr lang="en-GB" dirty="0"/>
          </a:p>
        </p:txBody>
      </p:sp>
      <p:sp>
        <p:nvSpPr>
          <p:cNvPr id="827" name="Shape 130">
            <a:extLst>
              <a:ext uri="{FF2B5EF4-FFF2-40B4-BE49-F238E27FC236}">
                <a16:creationId xmlns:a16="http://schemas.microsoft.com/office/drawing/2014/main" id="{00005410-2931-E51E-3EA1-CC574175A2B1}"/>
              </a:ext>
            </a:extLst>
          </p:cNvPr>
          <p:cNvSpPr/>
          <p:nvPr/>
        </p:nvSpPr>
        <p:spPr>
          <a:xfrm>
            <a:off x="8003095" y="4013812"/>
            <a:ext cx="62179" cy="62179"/>
          </a:xfrm>
          <a:prstGeom prst="ellipse">
            <a:avLst/>
          </a:prstGeom>
          <a:solidFill>
            <a:srgbClr val="D5281B"/>
          </a:solidFill>
          <a:ln w="12700">
            <a:solidFill>
              <a:srgbClr val="D5281B"/>
            </a:solidFill>
            <a:prstDash val="solid"/>
          </a:ln>
        </p:spPr>
        <p:txBody>
          <a:bodyPr/>
          <a:lstStyle/>
          <a:p>
            <a:endParaRPr lang="en-GB" dirty="0"/>
          </a:p>
        </p:txBody>
      </p:sp>
      <p:sp>
        <p:nvSpPr>
          <p:cNvPr id="829" name="Shape 131">
            <a:extLst>
              <a:ext uri="{FF2B5EF4-FFF2-40B4-BE49-F238E27FC236}">
                <a16:creationId xmlns:a16="http://schemas.microsoft.com/office/drawing/2014/main" id="{8C57A60B-2D63-B5E9-39E9-5A5EC39598DB}"/>
              </a:ext>
            </a:extLst>
          </p:cNvPr>
          <p:cNvSpPr/>
          <p:nvPr/>
        </p:nvSpPr>
        <p:spPr>
          <a:xfrm>
            <a:off x="487680" y="4117038"/>
            <a:ext cx="11018520" cy="144272"/>
          </a:xfrm>
          <a:prstGeom prst="rect">
            <a:avLst/>
          </a:prstGeom>
          <a:solidFill>
            <a:srgbClr val="F7F9FA"/>
          </a:solidFill>
          <a:ln w="12700">
            <a:solidFill>
              <a:srgbClr val="F7F9FA">
                <a:alpha val="0"/>
              </a:srgbClr>
            </a:solidFill>
            <a:prstDash val="solid"/>
          </a:ln>
        </p:spPr>
        <p:txBody>
          <a:bodyPr/>
          <a:lstStyle/>
          <a:p>
            <a:endParaRPr lang="en-GB" dirty="0"/>
          </a:p>
        </p:txBody>
      </p:sp>
      <p:sp>
        <p:nvSpPr>
          <p:cNvPr id="831" name="Text 132">
            <a:extLst>
              <a:ext uri="{FF2B5EF4-FFF2-40B4-BE49-F238E27FC236}">
                <a16:creationId xmlns:a16="http://schemas.microsoft.com/office/drawing/2014/main" id="{D474E39C-6504-22CC-1D19-E42C8829DC88}"/>
              </a:ext>
            </a:extLst>
          </p:cNvPr>
          <p:cNvSpPr/>
          <p:nvPr/>
        </p:nvSpPr>
        <p:spPr>
          <a:xfrm>
            <a:off x="515112" y="4117038"/>
            <a:ext cx="2103120" cy="144272"/>
          </a:xfrm>
          <a:prstGeom prst="rect">
            <a:avLst/>
          </a:prstGeom>
          <a:noFill/>
          <a:ln/>
        </p:spPr>
        <p:txBody>
          <a:bodyPr wrap="square" lIns="0" tIns="0" rIns="0" bIns="0" rtlCol="0" anchor="ctr"/>
          <a:lstStyle/>
          <a:p>
            <a:pPr marL="0" indent="0">
              <a:buNone/>
            </a:pPr>
            <a:r>
              <a:rPr lang="en-US" sz="625" dirty="0">
                <a:solidFill>
                  <a:srgbClr val="17324D"/>
                </a:solidFill>
                <a:latin typeface="Arial" pitchFamily="34" charset="0"/>
                <a:ea typeface="Arial" pitchFamily="34" charset="-122"/>
                <a:cs typeface="Arial" pitchFamily="34" charset="-120"/>
              </a:rPr>
              <a:t>Most deprived IMD</a:t>
            </a:r>
            <a:endParaRPr lang="en-US" sz="625" dirty="0"/>
          </a:p>
        </p:txBody>
      </p:sp>
      <p:sp>
        <p:nvSpPr>
          <p:cNvPr id="387" name="Shape 133">
            <a:extLst>
              <a:ext uri="{FF2B5EF4-FFF2-40B4-BE49-F238E27FC236}">
                <a16:creationId xmlns:a16="http://schemas.microsoft.com/office/drawing/2014/main" id="{88134C9A-0E27-692F-77C1-48E7B3C36180}"/>
              </a:ext>
            </a:extLst>
          </p:cNvPr>
          <p:cNvSpPr/>
          <p:nvPr/>
        </p:nvSpPr>
        <p:spPr>
          <a:xfrm>
            <a:off x="9940940" y="4189174"/>
            <a:ext cx="350032" cy="914"/>
          </a:xfrm>
          <a:prstGeom prst="line">
            <a:avLst/>
          </a:prstGeom>
          <a:noFill/>
          <a:ln w="21590">
            <a:solidFill>
              <a:srgbClr val="007F3B"/>
            </a:solidFill>
            <a:prstDash val="solid"/>
          </a:ln>
        </p:spPr>
        <p:txBody>
          <a:bodyPr/>
          <a:lstStyle/>
          <a:p>
            <a:endParaRPr lang="en-GB" dirty="0"/>
          </a:p>
        </p:txBody>
      </p:sp>
      <p:sp>
        <p:nvSpPr>
          <p:cNvPr id="391" name="Shape 134">
            <a:extLst>
              <a:ext uri="{FF2B5EF4-FFF2-40B4-BE49-F238E27FC236}">
                <a16:creationId xmlns:a16="http://schemas.microsoft.com/office/drawing/2014/main" id="{FF9D9839-EB33-FC63-A3DE-BD54FB122976}"/>
              </a:ext>
            </a:extLst>
          </p:cNvPr>
          <p:cNvSpPr/>
          <p:nvPr/>
        </p:nvSpPr>
        <p:spPr>
          <a:xfrm>
            <a:off x="9940940" y="4166314"/>
            <a:ext cx="914" cy="45720"/>
          </a:xfrm>
          <a:prstGeom prst="line">
            <a:avLst/>
          </a:prstGeom>
          <a:noFill/>
          <a:ln w="10160">
            <a:solidFill>
              <a:srgbClr val="007F3B"/>
            </a:solidFill>
            <a:prstDash val="solid"/>
          </a:ln>
        </p:spPr>
        <p:txBody>
          <a:bodyPr/>
          <a:lstStyle/>
          <a:p>
            <a:endParaRPr lang="en-GB" dirty="0"/>
          </a:p>
        </p:txBody>
      </p:sp>
      <p:sp>
        <p:nvSpPr>
          <p:cNvPr id="395" name="Shape 135">
            <a:extLst>
              <a:ext uri="{FF2B5EF4-FFF2-40B4-BE49-F238E27FC236}">
                <a16:creationId xmlns:a16="http://schemas.microsoft.com/office/drawing/2014/main" id="{F0B93B02-FD46-4CB1-AEFC-B07632059C88}"/>
              </a:ext>
            </a:extLst>
          </p:cNvPr>
          <p:cNvSpPr/>
          <p:nvPr/>
        </p:nvSpPr>
        <p:spPr>
          <a:xfrm>
            <a:off x="10290972" y="4166314"/>
            <a:ext cx="914" cy="45720"/>
          </a:xfrm>
          <a:prstGeom prst="line">
            <a:avLst/>
          </a:prstGeom>
          <a:noFill/>
          <a:ln w="10160">
            <a:solidFill>
              <a:srgbClr val="007F3B"/>
            </a:solidFill>
            <a:prstDash val="solid"/>
          </a:ln>
        </p:spPr>
        <p:txBody>
          <a:bodyPr/>
          <a:lstStyle/>
          <a:p>
            <a:endParaRPr lang="en-GB" dirty="0"/>
          </a:p>
        </p:txBody>
      </p:sp>
      <p:sp>
        <p:nvSpPr>
          <p:cNvPr id="399" name="Shape 136">
            <a:extLst>
              <a:ext uri="{FF2B5EF4-FFF2-40B4-BE49-F238E27FC236}">
                <a16:creationId xmlns:a16="http://schemas.microsoft.com/office/drawing/2014/main" id="{07844D61-F6CA-F1EC-A526-583737376A88}"/>
              </a:ext>
            </a:extLst>
          </p:cNvPr>
          <p:cNvSpPr/>
          <p:nvPr/>
        </p:nvSpPr>
        <p:spPr>
          <a:xfrm>
            <a:off x="10084866" y="4158084"/>
            <a:ext cx="62179" cy="62179"/>
          </a:xfrm>
          <a:prstGeom prst="ellipse">
            <a:avLst/>
          </a:prstGeom>
          <a:solidFill>
            <a:srgbClr val="007F3B"/>
          </a:solidFill>
          <a:ln w="12700">
            <a:solidFill>
              <a:srgbClr val="007F3B"/>
            </a:solidFill>
            <a:prstDash val="solid"/>
          </a:ln>
        </p:spPr>
        <p:txBody>
          <a:bodyPr/>
          <a:lstStyle/>
          <a:p>
            <a:endParaRPr lang="en-GB" dirty="0"/>
          </a:p>
        </p:txBody>
      </p:sp>
      <p:sp>
        <p:nvSpPr>
          <p:cNvPr id="403" name="Text 137">
            <a:extLst>
              <a:ext uri="{FF2B5EF4-FFF2-40B4-BE49-F238E27FC236}">
                <a16:creationId xmlns:a16="http://schemas.microsoft.com/office/drawing/2014/main" id="{B04A2A4D-FCC0-0740-2445-381379336D07}"/>
              </a:ext>
            </a:extLst>
          </p:cNvPr>
          <p:cNvSpPr/>
          <p:nvPr/>
        </p:nvSpPr>
        <p:spPr>
          <a:xfrm>
            <a:off x="515112" y="4261310"/>
            <a:ext cx="2103120" cy="144272"/>
          </a:xfrm>
          <a:prstGeom prst="rect">
            <a:avLst/>
          </a:prstGeom>
          <a:noFill/>
          <a:ln/>
        </p:spPr>
        <p:txBody>
          <a:bodyPr wrap="square" lIns="0" tIns="0" rIns="0" bIns="0" rtlCol="0" anchor="ctr"/>
          <a:lstStyle/>
          <a:p>
            <a:pPr marL="0" indent="0">
              <a:buNone/>
            </a:pPr>
            <a:r>
              <a:rPr lang="en-US" sz="625" dirty="0">
                <a:solidFill>
                  <a:srgbClr val="17324D"/>
                </a:solidFill>
                <a:latin typeface="Arial" pitchFamily="34" charset="0"/>
                <a:ea typeface="Arial" pitchFamily="34" charset="-122"/>
                <a:cs typeface="Arial" pitchFamily="34" charset="-120"/>
              </a:rPr>
              <a:t>1 long-term condition</a:t>
            </a:r>
            <a:endParaRPr lang="en-US" sz="625" dirty="0"/>
          </a:p>
        </p:txBody>
      </p:sp>
      <p:sp>
        <p:nvSpPr>
          <p:cNvPr id="407" name="Shape 138">
            <a:extLst>
              <a:ext uri="{FF2B5EF4-FFF2-40B4-BE49-F238E27FC236}">
                <a16:creationId xmlns:a16="http://schemas.microsoft.com/office/drawing/2014/main" id="{1920804D-F283-A0A6-AAEC-DFB87F506418}"/>
              </a:ext>
            </a:extLst>
          </p:cNvPr>
          <p:cNvSpPr/>
          <p:nvPr/>
        </p:nvSpPr>
        <p:spPr>
          <a:xfrm>
            <a:off x="7988128" y="4333446"/>
            <a:ext cx="239496" cy="914"/>
          </a:xfrm>
          <a:prstGeom prst="line">
            <a:avLst/>
          </a:prstGeom>
          <a:noFill/>
          <a:ln w="21590">
            <a:solidFill>
              <a:srgbClr val="D5281B"/>
            </a:solidFill>
            <a:prstDash val="solid"/>
          </a:ln>
        </p:spPr>
        <p:txBody>
          <a:bodyPr/>
          <a:lstStyle/>
          <a:p>
            <a:endParaRPr lang="en-GB" dirty="0"/>
          </a:p>
        </p:txBody>
      </p:sp>
      <p:sp>
        <p:nvSpPr>
          <p:cNvPr id="411" name="Shape 139">
            <a:extLst>
              <a:ext uri="{FF2B5EF4-FFF2-40B4-BE49-F238E27FC236}">
                <a16:creationId xmlns:a16="http://schemas.microsoft.com/office/drawing/2014/main" id="{B8B02593-EB8A-608B-9C08-CE1F2EB05051}"/>
              </a:ext>
            </a:extLst>
          </p:cNvPr>
          <p:cNvSpPr/>
          <p:nvPr/>
        </p:nvSpPr>
        <p:spPr>
          <a:xfrm>
            <a:off x="7988128" y="4310586"/>
            <a:ext cx="914" cy="45720"/>
          </a:xfrm>
          <a:prstGeom prst="line">
            <a:avLst/>
          </a:prstGeom>
          <a:noFill/>
          <a:ln w="10160">
            <a:solidFill>
              <a:srgbClr val="D5281B"/>
            </a:solidFill>
            <a:prstDash val="solid"/>
          </a:ln>
        </p:spPr>
        <p:txBody>
          <a:bodyPr/>
          <a:lstStyle/>
          <a:p>
            <a:endParaRPr lang="en-GB" dirty="0"/>
          </a:p>
        </p:txBody>
      </p:sp>
      <p:sp>
        <p:nvSpPr>
          <p:cNvPr id="415" name="Shape 140">
            <a:extLst>
              <a:ext uri="{FF2B5EF4-FFF2-40B4-BE49-F238E27FC236}">
                <a16:creationId xmlns:a16="http://schemas.microsoft.com/office/drawing/2014/main" id="{7EC9537B-BBA2-0EF4-6CA4-636D1C595FF5}"/>
              </a:ext>
            </a:extLst>
          </p:cNvPr>
          <p:cNvSpPr/>
          <p:nvPr/>
        </p:nvSpPr>
        <p:spPr>
          <a:xfrm>
            <a:off x="8227624" y="4310586"/>
            <a:ext cx="914" cy="45720"/>
          </a:xfrm>
          <a:prstGeom prst="line">
            <a:avLst/>
          </a:prstGeom>
          <a:noFill/>
          <a:ln w="10160">
            <a:solidFill>
              <a:srgbClr val="D5281B"/>
            </a:solidFill>
            <a:prstDash val="solid"/>
          </a:ln>
        </p:spPr>
        <p:txBody>
          <a:bodyPr/>
          <a:lstStyle/>
          <a:p>
            <a:endParaRPr lang="en-GB" dirty="0"/>
          </a:p>
        </p:txBody>
      </p:sp>
      <p:sp>
        <p:nvSpPr>
          <p:cNvPr id="419" name="Shape 141">
            <a:extLst>
              <a:ext uri="{FF2B5EF4-FFF2-40B4-BE49-F238E27FC236}">
                <a16:creationId xmlns:a16="http://schemas.microsoft.com/office/drawing/2014/main" id="{73B04AD7-E095-AB52-08AF-B02FF882C70C}"/>
              </a:ext>
            </a:extLst>
          </p:cNvPr>
          <p:cNvSpPr/>
          <p:nvPr/>
        </p:nvSpPr>
        <p:spPr>
          <a:xfrm>
            <a:off x="8076786" y="4302356"/>
            <a:ext cx="62179" cy="62179"/>
          </a:xfrm>
          <a:prstGeom prst="ellipse">
            <a:avLst/>
          </a:prstGeom>
          <a:solidFill>
            <a:srgbClr val="D5281B"/>
          </a:solidFill>
          <a:ln w="12700">
            <a:solidFill>
              <a:srgbClr val="D5281B"/>
            </a:solidFill>
            <a:prstDash val="solid"/>
          </a:ln>
        </p:spPr>
        <p:txBody>
          <a:bodyPr/>
          <a:lstStyle/>
          <a:p>
            <a:endParaRPr lang="en-GB" dirty="0"/>
          </a:p>
        </p:txBody>
      </p:sp>
      <p:sp>
        <p:nvSpPr>
          <p:cNvPr id="422" name="Shape 142">
            <a:extLst>
              <a:ext uri="{FF2B5EF4-FFF2-40B4-BE49-F238E27FC236}">
                <a16:creationId xmlns:a16="http://schemas.microsoft.com/office/drawing/2014/main" id="{B7F60629-633B-C2BC-E8B9-D9B4332DCCE2}"/>
              </a:ext>
            </a:extLst>
          </p:cNvPr>
          <p:cNvSpPr/>
          <p:nvPr/>
        </p:nvSpPr>
        <p:spPr>
          <a:xfrm>
            <a:off x="487680" y="4405582"/>
            <a:ext cx="11018520" cy="144272"/>
          </a:xfrm>
          <a:prstGeom prst="rect">
            <a:avLst/>
          </a:prstGeom>
          <a:solidFill>
            <a:srgbClr val="F7F9FA"/>
          </a:solidFill>
          <a:ln w="12700">
            <a:solidFill>
              <a:srgbClr val="F7F9FA">
                <a:alpha val="0"/>
              </a:srgbClr>
            </a:solidFill>
            <a:prstDash val="solid"/>
          </a:ln>
        </p:spPr>
        <p:txBody>
          <a:bodyPr/>
          <a:lstStyle/>
          <a:p>
            <a:endParaRPr lang="en-GB" dirty="0"/>
          </a:p>
        </p:txBody>
      </p:sp>
      <p:sp>
        <p:nvSpPr>
          <p:cNvPr id="425" name="Text 143">
            <a:extLst>
              <a:ext uri="{FF2B5EF4-FFF2-40B4-BE49-F238E27FC236}">
                <a16:creationId xmlns:a16="http://schemas.microsoft.com/office/drawing/2014/main" id="{1A84F2E2-50C0-5B59-E2C1-8D61976BAC17}"/>
              </a:ext>
            </a:extLst>
          </p:cNvPr>
          <p:cNvSpPr/>
          <p:nvPr/>
        </p:nvSpPr>
        <p:spPr>
          <a:xfrm>
            <a:off x="515112" y="4405582"/>
            <a:ext cx="2103120" cy="144272"/>
          </a:xfrm>
          <a:prstGeom prst="rect">
            <a:avLst/>
          </a:prstGeom>
          <a:noFill/>
          <a:ln/>
        </p:spPr>
        <p:txBody>
          <a:bodyPr wrap="square" lIns="0" tIns="0" rIns="0" bIns="0" rtlCol="0" anchor="ctr"/>
          <a:lstStyle/>
          <a:p>
            <a:pPr marL="0" indent="0">
              <a:buNone/>
            </a:pPr>
            <a:r>
              <a:rPr lang="en-US" sz="625" dirty="0">
                <a:solidFill>
                  <a:srgbClr val="17324D"/>
                </a:solidFill>
                <a:latin typeface="Arial" pitchFamily="34" charset="0"/>
                <a:ea typeface="Arial" pitchFamily="34" charset="-122"/>
                <a:cs typeface="Arial" pitchFamily="34" charset="-120"/>
              </a:rPr>
              <a:t>Head and neck</a:t>
            </a:r>
            <a:endParaRPr lang="en-US" sz="625" dirty="0"/>
          </a:p>
        </p:txBody>
      </p:sp>
      <p:sp>
        <p:nvSpPr>
          <p:cNvPr id="427" name="Shape 144">
            <a:extLst>
              <a:ext uri="{FF2B5EF4-FFF2-40B4-BE49-F238E27FC236}">
                <a16:creationId xmlns:a16="http://schemas.microsoft.com/office/drawing/2014/main" id="{1CF48154-CF36-618C-669F-A04373914D13}"/>
              </a:ext>
            </a:extLst>
          </p:cNvPr>
          <p:cNvSpPr/>
          <p:nvPr/>
        </p:nvSpPr>
        <p:spPr>
          <a:xfrm>
            <a:off x="7886803" y="4477718"/>
            <a:ext cx="644796" cy="914"/>
          </a:xfrm>
          <a:prstGeom prst="line">
            <a:avLst/>
          </a:prstGeom>
          <a:noFill/>
          <a:ln w="21590">
            <a:solidFill>
              <a:srgbClr val="D5281B"/>
            </a:solidFill>
            <a:prstDash val="solid"/>
          </a:ln>
        </p:spPr>
        <p:txBody>
          <a:bodyPr/>
          <a:lstStyle/>
          <a:p>
            <a:endParaRPr lang="en-GB" dirty="0"/>
          </a:p>
        </p:txBody>
      </p:sp>
      <p:sp>
        <p:nvSpPr>
          <p:cNvPr id="429" name="Shape 145">
            <a:extLst>
              <a:ext uri="{FF2B5EF4-FFF2-40B4-BE49-F238E27FC236}">
                <a16:creationId xmlns:a16="http://schemas.microsoft.com/office/drawing/2014/main" id="{48A41C63-5F2D-B91A-10BA-2D94EB4FB5AA}"/>
              </a:ext>
            </a:extLst>
          </p:cNvPr>
          <p:cNvSpPr/>
          <p:nvPr/>
        </p:nvSpPr>
        <p:spPr>
          <a:xfrm>
            <a:off x="7886803" y="4454858"/>
            <a:ext cx="914" cy="45720"/>
          </a:xfrm>
          <a:prstGeom prst="line">
            <a:avLst/>
          </a:prstGeom>
          <a:noFill/>
          <a:ln w="10160">
            <a:solidFill>
              <a:srgbClr val="D5281B"/>
            </a:solidFill>
            <a:prstDash val="solid"/>
          </a:ln>
        </p:spPr>
        <p:txBody>
          <a:bodyPr/>
          <a:lstStyle/>
          <a:p>
            <a:endParaRPr lang="en-GB" dirty="0"/>
          </a:p>
        </p:txBody>
      </p:sp>
      <p:sp>
        <p:nvSpPr>
          <p:cNvPr id="431" name="Shape 146">
            <a:extLst>
              <a:ext uri="{FF2B5EF4-FFF2-40B4-BE49-F238E27FC236}">
                <a16:creationId xmlns:a16="http://schemas.microsoft.com/office/drawing/2014/main" id="{B5CBD225-CD75-E94A-344B-E73BC7C8D575}"/>
              </a:ext>
            </a:extLst>
          </p:cNvPr>
          <p:cNvSpPr/>
          <p:nvPr/>
        </p:nvSpPr>
        <p:spPr>
          <a:xfrm>
            <a:off x="8531599" y="4454858"/>
            <a:ext cx="914" cy="45720"/>
          </a:xfrm>
          <a:prstGeom prst="line">
            <a:avLst/>
          </a:prstGeom>
          <a:noFill/>
          <a:ln w="10160">
            <a:solidFill>
              <a:srgbClr val="D5281B"/>
            </a:solidFill>
            <a:prstDash val="solid"/>
          </a:ln>
        </p:spPr>
        <p:txBody>
          <a:bodyPr/>
          <a:lstStyle/>
          <a:p>
            <a:endParaRPr lang="en-GB" dirty="0"/>
          </a:p>
        </p:txBody>
      </p:sp>
      <p:sp>
        <p:nvSpPr>
          <p:cNvPr id="433" name="Shape 147">
            <a:extLst>
              <a:ext uri="{FF2B5EF4-FFF2-40B4-BE49-F238E27FC236}">
                <a16:creationId xmlns:a16="http://schemas.microsoft.com/office/drawing/2014/main" id="{D03F1F3A-FB2B-25C6-726D-9249F1410785}"/>
              </a:ext>
            </a:extLst>
          </p:cNvPr>
          <p:cNvSpPr/>
          <p:nvPr/>
        </p:nvSpPr>
        <p:spPr>
          <a:xfrm>
            <a:off x="8178111" y="4446628"/>
            <a:ext cx="62179" cy="62179"/>
          </a:xfrm>
          <a:prstGeom prst="ellipse">
            <a:avLst/>
          </a:prstGeom>
          <a:solidFill>
            <a:srgbClr val="D5281B"/>
          </a:solidFill>
          <a:ln w="12700">
            <a:solidFill>
              <a:srgbClr val="D5281B"/>
            </a:solidFill>
            <a:prstDash val="solid"/>
          </a:ln>
        </p:spPr>
        <p:txBody>
          <a:bodyPr/>
          <a:lstStyle/>
          <a:p>
            <a:endParaRPr lang="en-GB" dirty="0"/>
          </a:p>
        </p:txBody>
      </p:sp>
      <p:sp>
        <p:nvSpPr>
          <p:cNvPr id="435" name="Text 148">
            <a:extLst>
              <a:ext uri="{FF2B5EF4-FFF2-40B4-BE49-F238E27FC236}">
                <a16:creationId xmlns:a16="http://schemas.microsoft.com/office/drawing/2014/main" id="{6243510C-5444-6998-4E27-26D39A618C99}"/>
              </a:ext>
            </a:extLst>
          </p:cNvPr>
          <p:cNvSpPr/>
          <p:nvPr/>
        </p:nvSpPr>
        <p:spPr>
          <a:xfrm>
            <a:off x="515112" y="4549854"/>
            <a:ext cx="2103120" cy="144272"/>
          </a:xfrm>
          <a:prstGeom prst="rect">
            <a:avLst/>
          </a:prstGeom>
          <a:noFill/>
          <a:ln/>
        </p:spPr>
        <p:txBody>
          <a:bodyPr wrap="square" lIns="0" tIns="0" rIns="0" bIns="0" rtlCol="0" anchor="ctr"/>
          <a:lstStyle/>
          <a:p>
            <a:pPr marL="0" indent="0">
              <a:buNone/>
            </a:pPr>
            <a:r>
              <a:rPr lang="en-US" sz="625" dirty="0">
                <a:solidFill>
                  <a:srgbClr val="17324D"/>
                </a:solidFill>
                <a:latin typeface="Arial" pitchFamily="34" charset="0"/>
                <a:ea typeface="Arial" pitchFamily="34" charset="-122"/>
                <a:cs typeface="Arial" pitchFamily="34" charset="-120"/>
              </a:rPr>
              <a:t>Lung</a:t>
            </a:r>
            <a:endParaRPr lang="en-US" sz="625" dirty="0"/>
          </a:p>
        </p:txBody>
      </p:sp>
      <p:sp>
        <p:nvSpPr>
          <p:cNvPr id="437" name="Shape 149">
            <a:extLst>
              <a:ext uri="{FF2B5EF4-FFF2-40B4-BE49-F238E27FC236}">
                <a16:creationId xmlns:a16="http://schemas.microsoft.com/office/drawing/2014/main" id="{CAA2F8B0-F9E7-8E18-FAF5-8B20BC7720E3}"/>
              </a:ext>
            </a:extLst>
          </p:cNvPr>
          <p:cNvSpPr/>
          <p:nvPr/>
        </p:nvSpPr>
        <p:spPr>
          <a:xfrm>
            <a:off x="7997339" y="4621990"/>
            <a:ext cx="460569" cy="914"/>
          </a:xfrm>
          <a:prstGeom prst="line">
            <a:avLst/>
          </a:prstGeom>
          <a:noFill/>
          <a:ln w="21590">
            <a:solidFill>
              <a:srgbClr val="D5281B"/>
            </a:solidFill>
            <a:prstDash val="solid"/>
          </a:ln>
        </p:spPr>
        <p:txBody>
          <a:bodyPr/>
          <a:lstStyle/>
          <a:p>
            <a:endParaRPr lang="en-GB" dirty="0"/>
          </a:p>
        </p:txBody>
      </p:sp>
      <p:sp>
        <p:nvSpPr>
          <p:cNvPr id="439" name="Shape 150">
            <a:extLst>
              <a:ext uri="{FF2B5EF4-FFF2-40B4-BE49-F238E27FC236}">
                <a16:creationId xmlns:a16="http://schemas.microsoft.com/office/drawing/2014/main" id="{F486BCFA-EF2F-A5CE-694A-C7BC23C48E6D}"/>
              </a:ext>
            </a:extLst>
          </p:cNvPr>
          <p:cNvSpPr/>
          <p:nvPr/>
        </p:nvSpPr>
        <p:spPr>
          <a:xfrm>
            <a:off x="7997339" y="4599130"/>
            <a:ext cx="914" cy="45720"/>
          </a:xfrm>
          <a:prstGeom prst="line">
            <a:avLst/>
          </a:prstGeom>
          <a:noFill/>
          <a:ln w="10160">
            <a:solidFill>
              <a:srgbClr val="D5281B"/>
            </a:solidFill>
            <a:prstDash val="solid"/>
          </a:ln>
        </p:spPr>
        <p:txBody>
          <a:bodyPr/>
          <a:lstStyle/>
          <a:p>
            <a:endParaRPr lang="en-GB" dirty="0"/>
          </a:p>
        </p:txBody>
      </p:sp>
      <p:sp>
        <p:nvSpPr>
          <p:cNvPr id="441" name="Shape 151">
            <a:extLst>
              <a:ext uri="{FF2B5EF4-FFF2-40B4-BE49-F238E27FC236}">
                <a16:creationId xmlns:a16="http://schemas.microsoft.com/office/drawing/2014/main" id="{214DE599-1260-A05F-9D89-699358C64DDE}"/>
              </a:ext>
            </a:extLst>
          </p:cNvPr>
          <p:cNvSpPr/>
          <p:nvPr/>
        </p:nvSpPr>
        <p:spPr>
          <a:xfrm>
            <a:off x="8457908" y="4599130"/>
            <a:ext cx="914" cy="45720"/>
          </a:xfrm>
          <a:prstGeom prst="line">
            <a:avLst/>
          </a:prstGeom>
          <a:noFill/>
          <a:ln w="10160">
            <a:solidFill>
              <a:srgbClr val="D5281B"/>
            </a:solidFill>
            <a:prstDash val="solid"/>
          </a:ln>
        </p:spPr>
        <p:txBody>
          <a:bodyPr/>
          <a:lstStyle/>
          <a:p>
            <a:endParaRPr lang="en-GB" dirty="0"/>
          </a:p>
        </p:txBody>
      </p:sp>
      <p:sp>
        <p:nvSpPr>
          <p:cNvPr id="443" name="Shape 152">
            <a:extLst>
              <a:ext uri="{FF2B5EF4-FFF2-40B4-BE49-F238E27FC236}">
                <a16:creationId xmlns:a16="http://schemas.microsoft.com/office/drawing/2014/main" id="{8D1EE622-7C26-C8F9-D778-FD27C952D906}"/>
              </a:ext>
            </a:extLst>
          </p:cNvPr>
          <p:cNvSpPr/>
          <p:nvPr/>
        </p:nvSpPr>
        <p:spPr>
          <a:xfrm>
            <a:off x="8196534" y="4590900"/>
            <a:ext cx="62179" cy="62179"/>
          </a:xfrm>
          <a:prstGeom prst="ellipse">
            <a:avLst/>
          </a:prstGeom>
          <a:solidFill>
            <a:srgbClr val="D5281B"/>
          </a:solidFill>
          <a:ln w="12700">
            <a:solidFill>
              <a:srgbClr val="D5281B"/>
            </a:solidFill>
            <a:prstDash val="solid"/>
          </a:ln>
        </p:spPr>
        <p:txBody>
          <a:bodyPr/>
          <a:lstStyle/>
          <a:p>
            <a:endParaRPr lang="en-GB" dirty="0"/>
          </a:p>
        </p:txBody>
      </p:sp>
      <p:sp>
        <p:nvSpPr>
          <p:cNvPr id="445" name="Shape 153">
            <a:extLst>
              <a:ext uri="{FF2B5EF4-FFF2-40B4-BE49-F238E27FC236}">
                <a16:creationId xmlns:a16="http://schemas.microsoft.com/office/drawing/2014/main" id="{49FC406C-6630-34D1-0C7D-097433CA29BB}"/>
              </a:ext>
            </a:extLst>
          </p:cNvPr>
          <p:cNvSpPr/>
          <p:nvPr/>
        </p:nvSpPr>
        <p:spPr>
          <a:xfrm>
            <a:off x="487680" y="4694126"/>
            <a:ext cx="11018520" cy="144272"/>
          </a:xfrm>
          <a:prstGeom prst="rect">
            <a:avLst/>
          </a:prstGeom>
          <a:solidFill>
            <a:srgbClr val="F7F9FA"/>
          </a:solidFill>
          <a:ln w="12700">
            <a:solidFill>
              <a:srgbClr val="F7F9FA">
                <a:alpha val="0"/>
              </a:srgbClr>
            </a:solidFill>
            <a:prstDash val="solid"/>
          </a:ln>
        </p:spPr>
        <p:txBody>
          <a:bodyPr/>
          <a:lstStyle/>
          <a:p>
            <a:endParaRPr lang="en-GB" dirty="0"/>
          </a:p>
        </p:txBody>
      </p:sp>
      <p:sp>
        <p:nvSpPr>
          <p:cNvPr id="447" name="Text 154">
            <a:extLst>
              <a:ext uri="{FF2B5EF4-FFF2-40B4-BE49-F238E27FC236}">
                <a16:creationId xmlns:a16="http://schemas.microsoft.com/office/drawing/2014/main" id="{B9BE918A-F120-62B1-347C-D284B9D04736}"/>
              </a:ext>
            </a:extLst>
          </p:cNvPr>
          <p:cNvSpPr/>
          <p:nvPr/>
        </p:nvSpPr>
        <p:spPr>
          <a:xfrm>
            <a:off x="515112" y="4694126"/>
            <a:ext cx="2103120" cy="144272"/>
          </a:xfrm>
          <a:prstGeom prst="rect">
            <a:avLst/>
          </a:prstGeom>
          <a:noFill/>
          <a:ln/>
        </p:spPr>
        <p:txBody>
          <a:bodyPr wrap="square" lIns="0" tIns="0" rIns="0" bIns="0" rtlCol="0" anchor="ctr"/>
          <a:lstStyle/>
          <a:p>
            <a:pPr marL="0" indent="0">
              <a:buNone/>
            </a:pPr>
            <a:r>
              <a:rPr lang="en-US" sz="625" dirty="0">
                <a:solidFill>
                  <a:srgbClr val="17324D"/>
                </a:solidFill>
                <a:latin typeface="Arial" pitchFamily="34" charset="0"/>
                <a:ea typeface="Arial" pitchFamily="34" charset="-122"/>
                <a:cs typeface="Arial" pitchFamily="34" charset="-120"/>
              </a:rPr>
              <a:t>Gynaecological</a:t>
            </a:r>
            <a:endParaRPr lang="en-US" sz="625" dirty="0"/>
          </a:p>
        </p:txBody>
      </p:sp>
      <p:sp>
        <p:nvSpPr>
          <p:cNvPr id="833" name="Shape 155">
            <a:extLst>
              <a:ext uri="{FF2B5EF4-FFF2-40B4-BE49-F238E27FC236}">
                <a16:creationId xmlns:a16="http://schemas.microsoft.com/office/drawing/2014/main" id="{46827079-8290-00B7-B810-29213CA651D0}"/>
              </a:ext>
            </a:extLst>
          </p:cNvPr>
          <p:cNvSpPr/>
          <p:nvPr/>
        </p:nvSpPr>
        <p:spPr>
          <a:xfrm>
            <a:off x="8080242" y="4766262"/>
            <a:ext cx="497414" cy="914"/>
          </a:xfrm>
          <a:prstGeom prst="line">
            <a:avLst/>
          </a:prstGeom>
          <a:noFill/>
          <a:ln w="21590">
            <a:solidFill>
              <a:srgbClr val="D5281B"/>
            </a:solidFill>
            <a:prstDash val="solid"/>
          </a:ln>
        </p:spPr>
        <p:txBody>
          <a:bodyPr/>
          <a:lstStyle/>
          <a:p>
            <a:endParaRPr lang="en-GB" dirty="0"/>
          </a:p>
        </p:txBody>
      </p:sp>
      <p:sp>
        <p:nvSpPr>
          <p:cNvPr id="835" name="Shape 156">
            <a:extLst>
              <a:ext uri="{FF2B5EF4-FFF2-40B4-BE49-F238E27FC236}">
                <a16:creationId xmlns:a16="http://schemas.microsoft.com/office/drawing/2014/main" id="{A454E13F-A3BD-5E50-04B7-4B70C077B5AE}"/>
              </a:ext>
            </a:extLst>
          </p:cNvPr>
          <p:cNvSpPr/>
          <p:nvPr/>
        </p:nvSpPr>
        <p:spPr>
          <a:xfrm>
            <a:off x="8080242" y="4743402"/>
            <a:ext cx="914" cy="45720"/>
          </a:xfrm>
          <a:prstGeom prst="line">
            <a:avLst/>
          </a:prstGeom>
          <a:noFill/>
          <a:ln w="10160">
            <a:solidFill>
              <a:srgbClr val="D5281B"/>
            </a:solidFill>
            <a:prstDash val="solid"/>
          </a:ln>
        </p:spPr>
        <p:txBody>
          <a:bodyPr/>
          <a:lstStyle/>
          <a:p>
            <a:endParaRPr lang="en-GB" dirty="0"/>
          </a:p>
        </p:txBody>
      </p:sp>
      <p:sp>
        <p:nvSpPr>
          <p:cNvPr id="837" name="Shape 157">
            <a:extLst>
              <a:ext uri="{FF2B5EF4-FFF2-40B4-BE49-F238E27FC236}">
                <a16:creationId xmlns:a16="http://schemas.microsoft.com/office/drawing/2014/main" id="{CC26C32D-D1B6-937C-4FEC-6BCE8DA1E537}"/>
              </a:ext>
            </a:extLst>
          </p:cNvPr>
          <p:cNvSpPr/>
          <p:nvPr/>
        </p:nvSpPr>
        <p:spPr>
          <a:xfrm>
            <a:off x="8577656" y="4743402"/>
            <a:ext cx="914" cy="45720"/>
          </a:xfrm>
          <a:prstGeom prst="line">
            <a:avLst/>
          </a:prstGeom>
          <a:noFill/>
          <a:ln w="10160">
            <a:solidFill>
              <a:srgbClr val="D5281B"/>
            </a:solidFill>
            <a:prstDash val="solid"/>
          </a:ln>
        </p:spPr>
        <p:txBody>
          <a:bodyPr/>
          <a:lstStyle/>
          <a:p>
            <a:endParaRPr lang="en-GB" dirty="0"/>
          </a:p>
        </p:txBody>
      </p:sp>
      <p:sp>
        <p:nvSpPr>
          <p:cNvPr id="839" name="Shape 158">
            <a:extLst>
              <a:ext uri="{FF2B5EF4-FFF2-40B4-BE49-F238E27FC236}">
                <a16:creationId xmlns:a16="http://schemas.microsoft.com/office/drawing/2014/main" id="{1C044246-B76B-23BC-F8FF-191D8D1B0476}"/>
              </a:ext>
            </a:extLst>
          </p:cNvPr>
          <p:cNvSpPr/>
          <p:nvPr/>
        </p:nvSpPr>
        <p:spPr>
          <a:xfrm>
            <a:off x="8297859" y="4735172"/>
            <a:ext cx="62179" cy="62179"/>
          </a:xfrm>
          <a:prstGeom prst="ellipse">
            <a:avLst/>
          </a:prstGeom>
          <a:solidFill>
            <a:srgbClr val="D5281B"/>
          </a:solidFill>
          <a:ln w="12700">
            <a:solidFill>
              <a:srgbClr val="D5281B"/>
            </a:solidFill>
            <a:prstDash val="solid"/>
          </a:ln>
        </p:spPr>
        <p:txBody>
          <a:bodyPr/>
          <a:lstStyle/>
          <a:p>
            <a:endParaRPr lang="en-GB" dirty="0"/>
          </a:p>
        </p:txBody>
      </p:sp>
      <p:sp>
        <p:nvSpPr>
          <p:cNvPr id="841" name="Text 159">
            <a:extLst>
              <a:ext uri="{FF2B5EF4-FFF2-40B4-BE49-F238E27FC236}">
                <a16:creationId xmlns:a16="http://schemas.microsoft.com/office/drawing/2014/main" id="{65850A29-9F47-4FDD-2EE8-ED36F3FDA0C8}"/>
              </a:ext>
            </a:extLst>
          </p:cNvPr>
          <p:cNvSpPr/>
          <p:nvPr/>
        </p:nvSpPr>
        <p:spPr>
          <a:xfrm>
            <a:off x="515112" y="4838398"/>
            <a:ext cx="2103120" cy="144272"/>
          </a:xfrm>
          <a:prstGeom prst="rect">
            <a:avLst/>
          </a:prstGeom>
          <a:noFill/>
          <a:ln/>
        </p:spPr>
        <p:txBody>
          <a:bodyPr wrap="square" lIns="0" tIns="0" rIns="0" bIns="0" rtlCol="0" anchor="ctr"/>
          <a:lstStyle/>
          <a:p>
            <a:pPr marL="0" indent="0">
              <a:buNone/>
            </a:pPr>
            <a:r>
              <a:rPr lang="en-US" sz="625" dirty="0">
                <a:solidFill>
                  <a:srgbClr val="17324D"/>
                </a:solidFill>
                <a:latin typeface="Arial" pitchFamily="34" charset="0"/>
                <a:ea typeface="Arial" pitchFamily="34" charset="-122"/>
                <a:cs typeface="Arial" pitchFamily="34" charset="-120"/>
              </a:rPr>
              <a:t>Non-England IMD</a:t>
            </a:r>
            <a:endParaRPr lang="en-US" sz="625" dirty="0"/>
          </a:p>
        </p:txBody>
      </p:sp>
      <p:sp>
        <p:nvSpPr>
          <p:cNvPr id="843" name="Shape 160">
            <a:extLst>
              <a:ext uri="{FF2B5EF4-FFF2-40B4-BE49-F238E27FC236}">
                <a16:creationId xmlns:a16="http://schemas.microsoft.com/office/drawing/2014/main" id="{FCF6DF15-BB2E-BE52-8F0F-FAD012FAF997}"/>
              </a:ext>
            </a:extLst>
          </p:cNvPr>
          <p:cNvSpPr/>
          <p:nvPr/>
        </p:nvSpPr>
        <p:spPr>
          <a:xfrm>
            <a:off x="9010591" y="4910534"/>
            <a:ext cx="1271170" cy="914"/>
          </a:xfrm>
          <a:prstGeom prst="line">
            <a:avLst/>
          </a:prstGeom>
          <a:noFill/>
          <a:ln w="21590">
            <a:solidFill>
              <a:srgbClr val="FFB81C"/>
            </a:solidFill>
            <a:prstDash val="solid"/>
          </a:ln>
        </p:spPr>
        <p:txBody>
          <a:bodyPr/>
          <a:lstStyle/>
          <a:p>
            <a:endParaRPr lang="en-GB" dirty="0"/>
          </a:p>
        </p:txBody>
      </p:sp>
      <p:sp>
        <p:nvSpPr>
          <p:cNvPr id="845" name="Shape 161">
            <a:extLst>
              <a:ext uri="{FF2B5EF4-FFF2-40B4-BE49-F238E27FC236}">
                <a16:creationId xmlns:a16="http://schemas.microsoft.com/office/drawing/2014/main" id="{7E8AD7FE-7BEF-1396-12D6-14CE7526D3DE}"/>
              </a:ext>
            </a:extLst>
          </p:cNvPr>
          <p:cNvSpPr/>
          <p:nvPr/>
        </p:nvSpPr>
        <p:spPr>
          <a:xfrm>
            <a:off x="9010591" y="4887674"/>
            <a:ext cx="914" cy="45720"/>
          </a:xfrm>
          <a:prstGeom prst="line">
            <a:avLst/>
          </a:prstGeom>
          <a:noFill/>
          <a:ln w="10160">
            <a:solidFill>
              <a:srgbClr val="FFB81C"/>
            </a:solidFill>
            <a:prstDash val="solid"/>
          </a:ln>
        </p:spPr>
        <p:txBody>
          <a:bodyPr/>
          <a:lstStyle/>
          <a:p>
            <a:endParaRPr lang="en-GB" dirty="0"/>
          </a:p>
        </p:txBody>
      </p:sp>
      <p:sp>
        <p:nvSpPr>
          <p:cNvPr id="847" name="Shape 162">
            <a:extLst>
              <a:ext uri="{FF2B5EF4-FFF2-40B4-BE49-F238E27FC236}">
                <a16:creationId xmlns:a16="http://schemas.microsoft.com/office/drawing/2014/main" id="{8DED6B13-4F44-AAC4-E04D-70E63DCEB2AB}"/>
              </a:ext>
            </a:extLst>
          </p:cNvPr>
          <p:cNvSpPr/>
          <p:nvPr/>
        </p:nvSpPr>
        <p:spPr>
          <a:xfrm>
            <a:off x="10281761" y="4887674"/>
            <a:ext cx="914" cy="45720"/>
          </a:xfrm>
          <a:prstGeom prst="line">
            <a:avLst/>
          </a:prstGeom>
          <a:noFill/>
          <a:ln w="10160">
            <a:solidFill>
              <a:srgbClr val="FFB81C"/>
            </a:solidFill>
            <a:prstDash val="solid"/>
          </a:ln>
        </p:spPr>
        <p:txBody>
          <a:bodyPr/>
          <a:lstStyle/>
          <a:p>
            <a:endParaRPr lang="en-GB" dirty="0"/>
          </a:p>
        </p:txBody>
      </p:sp>
      <p:sp>
        <p:nvSpPr>
          <p:cNvPr id="849" name="Shape 163">
            <a:extLst>
              <a:ext uri="{FF2B5EF4-FFF2-40B4-BE49-F238E27FC236}">
                <a16:creationId xmlns:a16="http://schemas.microsoft.com/office/drawing/2014/main" id="{0A65C2FC-2D53-88A4-2338-90748C6C6D04}"/>
              </a:ext>
            </a:extLst>
          </p:cNvPr>
          <p:cNvSpPr/>
          <p:nvPr/>
        </p:nvSpPr>
        <p:spPr>
          <a:xfrm>
            <a:off x="9615086" y="4879444"/>
            <a:ext cx="62179" cy="62179"/>
          </a:xfrm>
          <a:prstGeom prst="ellipse">
            <a:avLst/>
          </a:prstGeom>
          <a:solidFill>
            <a:srgbClr val="FFB81C"/>
          </a:solidFill>
          <a:ln w="12700">
            <a:solidFill>
              <a:srgbClr val="FFB81C"/>
            </a:solidFill>
            <a:prstDash val="solid"/>
          </a:ln>
        </p:spPr>
        <p:txBody>
          <a:bodyPr/>
          <a:lstStyle/>
          <a:p>
            <a:endParaRPr lang="en-GB" dirty="0"/>
          </a:p>
        </p:txBody>
      </p:sp>
      <p:sp>
        <p:nvSpPr>
          <p:cNvPr id="851" name="Shape 164">
            <a:extLst>
              <a:ext uri="{FF2B5EF4-FFF2-40B4-BE49-F238E27FC236}">
                <a16:creationId xmlns:a16="http://schemas.microsoft.com/office/drawing/2014/main" id="{F5009FAD-424B-E33A-89A5-2927A9121B81}"/>
              </a:ext>
            </a:extLst>
          </p:cNvPr>
          <p:cNvSpPr/>
          <p:nvPr/>
        </p:nvSpPr>
        <p:spPr>
          <a:xfrm>
            <a:off x="487680" y="4982670"/>
            <a:ext cx="11018520" cy="144272"/>
          </a:xfrm>
          <a:prstGeom prst="rect">
            <a:avLst/>
          </a:prstGeom>
          <a:solidFill>
            <a:srgbClr val="F7F9FA"/>
          </a:solidFill>
          <a:ln w="12700">
            <a:solidFill>
              <a:srgbClr val="F7F9FA">
                <a:alpha val="0"/>
              </a:srgbClr>
            </a:solidFill>
            <a:prstDash val="solid"/>
          </a:ln>
        </p:spPr>
        <p:txBody>
          <a:bodyPr/>
          <a:lstStyle/>
          <a:p>
            <a:endParaRPr lang="en-GB" dirty="0"/>
          </a:p>
        </p:txBody>
      </p:sp>
      <p:sp>
        <p:nvSpPr>
          <p:cNvPr id="853" name="Text 165">
            <a:extLst>
              <a:ext uri="{FF2B5EF4-FFF2-40B4-BE49-F238E27FC236}">
                <a16:creationId xmlns:a16="http://schemas.microsoft.com/office/drawing/2014/main" id="{BBF5B5A7-FCCF-EA17-6E6D-3C9B8293E1E1}"/>
              </a:ext>
            </a:extLst>
          </p:cNvPr>
          <p:cNvSpPr/>
          <p:nvPr/>
        </p:nvSpPr>
        <p:spPr>
          <a:xfrm>
            <a:off x="515112" y="4982670"/>
            <a:ext cx="2103120" cy="144272"/>
          </a:xfrm>
          <a:prstGeom prst="rect">
            <a:avLst/>
          </a:prstGeom>
          <a:noFill/>
          <a:ln/>
        </p:spPr>
        <p:txBody>
          <a:bodyPr wrap="square" lIns="0" tIns="0" rIns="0" bIns="0" rtlCol="0" anchor="ctr"/>
          <a:lstStyle/>
          <a:p>
            <a:pPr marL="0" indent="0">
              <a:buNone/>
            </a:pPr>
            <a:r>
              <a:rPr lang="en-US" sz="625" dirty="0">
                <a:solidFill>
                  <a:srgbClr val="17324D"/>
                </a:solidFill>
                <a:latin typeface="Arial" pitchFamily="34" charset="0"/>
                <a:ea typeface="Arial" pitchFamily="34" charset="-122"/>
                <a:cs typeface="Arial" pitchFamily="34" charset="-120"/>
              </a:rPr>
              <a:t>IMD quintile 2</a:t>
            </a:r>
            <a:endParaRPr lang="en-US" sz="625" dirty="0"/>
          </a:p>
        </p:txBody>
      </p:sp>
      <p:sp>
        <p:nvSpPr>
          <p:cNvPr id="855" name="Shape 166">
            <a:extLst>
              <a:ext uri="{FF2B5EF4-FFF2-40B4-BE49-F238E27FC236}">
                <a16:creationId xmlns:a16="http://schemas.microsoft.com/office/drawing/2014/main" id="{10A71DE1-5F4D-196C-4652-87634C0865A2}"/>
              </a:ext>
            </a:extLst>
          </p:cNvPr>
          <p:cNvSpPr/>
          <p:nvPr/>
        </p:nvSpPr>
        <p:spPr>
          <a:xfrm>
            <a:off x="9452737" y="5054806"/>
            <a:ext cx="303975" cy="914"/>
          </a:xfrm>
          <a:prstGeom prst="line">
            <a:avLst/>
          </a:prstGeom>
          <a:noFill/>
          <a:ln w="21590">
            <a:solidFill>
              <a:srgbClr val="007F3B"/>
            </a:solidFill>
            <a:prstDash val="solid"/>
          </a:ln>
        </p:spPr>
        <p:txBody>
          <a:bodyPr/>
          <a:lstStyle/>
          <a:p>
            <a:endParaRPr lang="en-GB" dirty="0"/>
          </a:p>
        </p:txBody>
      </p:sp>
      <p:sp>
        <p:nvSpPr>
          <p:cNvPr id="857" name="Shape 167">
            <a:extLst>
              <a:ext uri="{FF2B5EF4-FFF2-40B4-BE49-F238E27FC236}">
                <a16:creationId xmlns:a16="http://schemas.microsoft.com/office/drawing/2014/main" id="{BD300F36-FF73-68D6-9AB7-D821C2E587EF}"/>
              </a:ext>
            </a:extLst>
          </p:cNvPr>
          <p:cNvSpPr/>
          <p:nvPr/>
        </p:nvSpPr>
        <p:spPr>
          <a:xfrm>
            <a:off x="9452737" y="5031946"/>
            <a:ext cx="914" cy="45720"/>
          </a:xfrm>
          <a:prstGeom prst="line">
            <a:avLst/>
          </a:prstGeom>
          <a:noFill/>
          <a:ln w="10160">
            <a:solidFill>
              <a:srgbClr val="007F3B"/>
            </a:solidFill>
            <a:prstDash val="solid"/>
          </a:ln>
        </p:spPr>
        <p:txBody>
          <a:bodyPr/>
          <a:lstStyle/>
          <a:p>
            <a:endParaRPr lang="en-GB" dirty="0"/>
          </a:p>
        </p:txBody>
      </p:sp>
      <p:sp>
        <p:nvSpPr>
          <p:cNvPr id="859" name="Shape 168">
            <a:extLst>
              <a:ext uri="{FF2B5EF4-FFF2-40B4-BE49-F238E27FC236}">
                <a16:creationId xmlns:a16="http://schemas.microsoft.com/office/drawing/2014/main" id="{6DFFA8F7-A976-45D8-3DD2-E6A298BEB0E8}"/>
              </a:ext>
            </a:extLst>
          </p:cNvPr>
          <p:cNvSpPr/>
          <p:nvPr/>
        </p:nvSpPr>
        <p:spPr>
          <a:xfrm>
            <a:off x="9756712" y="5031946"/>
            <a:ext cx="914" cy="45720"/>
          </a:xfrm>
          <a:prstGeom prst="line">
            <a:avLst/>
          </a:prstGeom>
          <a:noFill/>
          <a:ln w="10160">
            <a:solidFill>
              <a:srgbClr val="007F3B"/>
            </a:solidFill>
            <a:prstDash val="solid"/>
          </a:ln>
        </p:spPr>
        <p:txBody>
          <a:bodyPr/>
          <a:lstStyle/>
          <a:p>
            <a:endParaRPr lang="en-GB" dirty="0"/>
          </a:p>
        </p:txBody>
      </p:sp>
      <p:sp>
        <p:nvSpPr>
          <p:cNvPr id="861" name="Shape 169">
            <a:extLst>
              <a:ext uri="{FF2B5EF4-FFF2-40B4-BE49-F238E27FC236}">
                <a16:creationId xmlns:a16="http://schemas.microsoft.com/office/drawing/2014/main" id="{B4EC55AE-A422-ACA1-8216-5C7CB5306B62}"/>
              </a:ext>
            </a:extLst>
          </p:cNvPr>
          <p:cNvSpPr/>
          <p:nvPr/>
        </p:nvSpPr>
        <p:spPr>
          <a:xfrm>
            <a:off x="9569029" y="5023716"/>
            <a:ext cx="62179" cy="62179"/>
          </a:xfrm>
          <a:prstGeom prst="ellipse">
            <a:avLst/>
          </a:prstGeom>
          <a:solidFill>
            <a:srgbClr val="007F3B"/>
          </a:solidFill>
          <a:ln w="12700">
            <a:solidFill>
              <a:srgbClr val="007F3B"/>
            </a:solidFill>
            <a:prstDash val="solid"/>
          </a:ln>
        </p:spPr>
        <p:txBody>
          <a:bodyPr/>
          <a:lstStyle/>
          <a:p>
            <a:endParaRPr lang="en-GB" dirty="0"/>
          </a:p>
        </p:txBody>
      </p:sp>
      <p:sp>
        <p:nvSpPr>
          <p:cNvPr id="863" name="Text 170">
            <a:extLst>
              <a:ext uri="{FF2B5EF4-FFF2-40B4-BE49-F238E27FC236}">
                <a16:creationId xmlns:a16="http://schemas.microsoft.com/office/drawing/2014/main" id="{F0DE3104-FCE3-84ED-26D6-71E3F41F5B29}"/>
              </a:ext>
            </a:extLst>
          </p:cNvPr>
          <p:cNvSpPr/>
          <p:nvPr/>
        </p:nvSpPr>
        <p:spPr>
          <a:xfrm>
            <a:off x="515112" y="5126942"/>
            <a:ext cx="2103120" cy="144272"/>
          </a:xfrm>
          <a:prstGeom prst="rect">
            <a:avLst/>
          </a:prstGeom>
          <a:noFill/>
          <a:ln/>
        </p:spPr>
        <p:txBody>
          <a:bodyPr wrap="square" lIns="0" tIns="0" rIns="0" bIns="0" rtlCol="0" anchor="ctr"/>
          <a:lstStyle/>
          <a:p>
            <a:pPr marL="0" indent="0">
              <a:buNone/>
            </a:pPr>
            <a:r>
              <a:rPr lang="en-US" sz="625" dirty="0">
                <a:solidFill>
                  <a:srgbClr val="17324D"/>
                </a:solidFill>
                <a:latin typeface="Arial" pitchFamily="34" charset="0"/>
                <a:ea typeface="Arial" pitchFamily="34" charset="-122"/>
                <a:cs typeface="Arial" pitchFamily="34" charset="-120"/>
              </a:rPr>
              <a:t>IMD quintile 3</a:t>
            </a:r>
            <a:endParaRPr lang="en-US" sz="625" dirty="0"/>
          </a:p>
        </p:txBody>
      </p:sp>
      <p:sp>
        <p:nvSpPr>
          <p:cNvPr id="865" name="Shape 171">
            <a:extLst>
              <a:ext uri="{FF2B5EF4-FFF2-40B4-BE49-F238E27FC236}">
                <a16:creationId xmlns:a16="http://schemas.microsoft.com/office/drawing/2014/main" id="{98A1BAC0-F162-FA81-12CD-6FBD08925A38}"/>
              </a:ext>
            </a:extLst>
          </p:cNvPr>
          <p:cNvSpPr/>
          <p:nvPr/>
        </p:nvSpPr>
        <p:spPr>
          <a:xfrm>
            <a:off x="9425103" y="5199078"/>
            <a:ext cx="276341" cy="914"/>
          </a:xfrm>
          <a:prstGeom prst="line">
            <a:avLst/>
          </a:prstGeom>
          <a:noFill/>
          <a:ln w="21590">
            <a:solidFill>
              <a:srgbClr val="007F3B"/>
            </a:solidFill>
            <a:prstDash val="solid"/>
          </a:ln>
        </p:spPr>
        <p:txBody>
          <a:bodyPr/>
          <a:lstStyle/>
          <a:p>
            <a:endParaRPr lang="en-GB" dirty="0"/>
          </a:p>
        </p:txBody>
      </p:sp>
      <p:sp>
        <p:nvSpPr>
          <p:cNvPr id="867" name="Shape 172">
            <a:extLst>
              <a:ext uri="{FF2B5EF4-FFF2-40B4-BE49-F238E27FC236}">
                <a16:creationId xmlns:a16="http://schemas.microsoft.com/office/drawing/2014/main" id="{A06F12CA-BC83-2B41-9916-EA1B5DC38C50}"/>
              </a:ext>
            </a:extLst>
          </p:cNvPr>
          <p:cNvSpPr/>
          <p:nvPr/>
        </p:nvSpPr>
        <p:spPr>
          <a:xfrm>
            <a:off x="9425103" y="5176218"/>
            <a:ext cx="914" cy="45720"/>
          </a:xfrm>
          <a:prstGeom prst="line">
            <a:avLst/>
          </a:prstGeom>
          <a:noFill/>
          <a:ln w="10160">
            <a:solidFill>
              <a:srgbClr val="007F3B"/>
            </a:solidFill>
            <a:prstDash val="solid"/>
          </a:ln>
        </p:spPr>
        <p:txBody>
          <a:bodyPr/>
          <a:lstStyle/>
          <a:p>
            <a:endParaRPr lang="en-GB" dirty="0"/>
          </a:p>
        </p:txBody>
      </p:sp>
      <p:sp>
        <p:nvSpPr>
          <p:cNvPr id="869" name="Shape 173">
            <a:extLst>
              <a:ext uri="{FF2B5EF4-FFF2-40B4-BE49-F238E27FC236}">
                <a16:creationId xmlns:a16="http://schemas.microsoft.com/office/drawing/2014/main" id="{46D512E1-8D59-E051-4CF0-1E618A7BCCCB}"/>
              </a:ext>
            </a:extLst>
          </p:cNvPr>
          <p:cNvSpPr/>
          <p:nvPr/>
        </p:nvSpPr>
        <p:spPr>
          <a:xfrm>
            <a:off x="9701444" y="5176218"/>
            <a:ext cx="914" cy="45720"/>
          </a:xfrm>
          <a:prstGeom prst="line">
            <a:avLst/>
          </a:prstGeom>
          <a:noFill/>
          <a:ln w="10160">
            <a:solidFill>
              <a:srgbClr val="007F3B"/>
            </a:solidFill>
            <a:prstDash val="solid"/>
          </a:ln>
        </p:spPr>
        <p:txBody>
          <a:bodyPr/>
          <a:lstStyle/>
          <a:p>
            <a:endParaRPr lang="en-GB" dirty="0"/>
          </a:p>
        </p:txBody>
      </p:sp>
      <p:sp>
        <p:nvSpPr>
          <p:cNvPr id="871" name="Shape 174">
            <a:extLst>
              <a:ext uri="{FF2B5EF4-FFF2-40B4-BE49-F238E27FC236}">
                <a16:creationId xmlns:a16="http://schemas.microsoft.com/office/drawing/2014/main" id="{774AB8B5-43D0-A37D-9E44-C84E061C9754}"/>
              </a:ext>
            </a:extLst>
          </p:cNvPr>
          <p:cNvSpPr/>
          <p:nvPr/>
        </p:nvSpPr>
        <p:spPr>
          <a:xfrm>
            <a:off x="9532184" y="5167988"/>
            <a:ext cx="62179" cy="62179"/>
          </a:xfrm>
          <a:prstGeom prst="ellipse">
            <a:avLst/>
          </a:prstGeom>
          <a:solidFill>
            <a:srgbClr val="007F3B"/>
          </a:solidFill>
          <a:ln w="12700">
            <a:solidFill>
              <a:srgbClr val="007F3B"/>
            </a:solidFill>
            <a:prstDash val="solid"/>
          </a:ln>
        </p:spPr>
        <p:txBody>
          <a:bodyPr/>
          <a:lstStyle/>
          <a:p>
            <a:endParaRPr lang="en-GB" dirty="0"/>
          </a:p>
        </p:txBody>
      </p:sp>
      <p:sp>
        <p:nvSpPr>
          <p:cNvPr id="873" name="Shape 175">
            <a:extLst>
              <a:ext uri="{FF2B5EF4-FFF2-40B4-BE49-F238E27FC236}">
                <a16:creationId xmlns:a16="http://schemas.microsoft.com/office/drawing/2014/main" id="{36516E54-C039-929B-A1F1-50E26D8C9F43}"/>
              </a:ext>
            </a:extLst>
          </p:cNvPr>
          <p:cNvSpPr/>
          <p:nvPr/>
        </p:nvSpPr>
        <p:spPr>
          <a:xfrm>
            <a:off x="487680" y="5271214"/>
            <a:ext cx="11018520" cy="144272"/>
          </a:xfrm>
          <a:prstGeom prst="rect">
            <a:avLst/>
          </a:prstGeom>
          <a:solidFill>
            <a:srgbClr val="F7F9FA"/>
          </a:solidFill>
          <a:ln w="12700">
            <a:solidFill>
              <a:srgbClr val="F7F9FA">
                <a:alpha val="0"/>
              </a:srgbClr>
            </a:solidFill>
            <a:prstDash val="solid"/>
          </a:ln>
        </p:spPr>
        <p:txBody>
          <a:bodyPr/>
          <a:lstStyle/>
          <a:p>
            <a:endParaRPr lang="en-GB" dirty="0"/>
          </a:p>
        </p:txBody>
      </p:sp>
      <p:sp>
        <p:nvSpPr>
          <p:cNvPr id="875" name="Text 176">
            <a:extLst>
              <a:ext uri="{FF2B5EF4-FFF2-40B4-BE49-F238E27FC236}">
                <a16:creationId xmlns:a16="http://schemas.microsoft.com/office/drawing/2014/main" id="{B595F8CB-6467-7384-2102-FD827D68D3F9}"/>
              </a:ext>
            </a:extLst>
          </p:cNvPr>
          <p:cNvSpPr/>
          <p:nvPr/>
        </p:nvSpPr>
        <p:spPr>
          <a:xfrm>
            <a:off x="515112" y="5271214"/>
            <a:ext cx="2103120" cy="144272"/>
          </a:xfrm>
          <a:prstGeom prst="rect">
            <a:avLst/>
          </a:prstGeom>
          <a:noFill/>
          <a:ln/>
        </p:spPr>
        <p:txBody>
          <a:bodyPr wrap="square" lIns="0" tIns="0" rIns="0" bIns="0" rtlCol="0" anchor="ctr"/>
          <a:lstStyle/>
          <a:p>
            <a:pPr marL="0" indent="0">
              <a:buNone/>
            </a:pPr>
            <a:r>
              <a:rPr lang="en-US" sz="625" dirty="0">
                <a:solidFill>
                  <a:srgbClr val="17324D"/>
                </a:solidFill>
                <a:latin typeface="Arial" pitchFamily="34" charset="0"/>
                <a:ea typeface="Arial" pitchFamily="34" charset="-122"/>
                <a:cs typeface="Arial" pitchFamily="34" charset="-120"/>
              </a:rPr>
              <a:t>Haematological</a:t>
            </a:r>
            <a:endParaRPr lang="en-US" sz="625" dirty="0"/>
          </a:p>
        </p:txBody>
      </p:sp>
      <p:sp>
        <p:nvSpPr>
          <p:cNvPr id="877" name="Shape 177">
            <a:extLst>
              <a:ext uri="{FF2B5EF4-FFF2-40B4-BE49-F238E27FC236}">
                <a16:creationId xmlns:a16="http://schemas.microsoft.com/office/drawing/2014/main" id="{72912328-CA9E-7141-B604-D141BC3B0217}"/>
              </a:ext>
            </a:extLst>
          </p:cNvPr>
          <p:cNvSpPr/>
          <p:nvPr/>
        </p:nvSpPr>
        <p:spPr>
          <a:xfrm>
            <a:off x="8513176" y="5343350"/>
            <a:ext cx="359244" cy="914"/>
          </a:xfrm>
          <a:prstGeom prst="line">
            <a:avLst/>
          </a:prstGeom>
          <a:noFill/>
          <a:ln w="21590">
            <a:solidFill>
              <a:srgbClr val="D5281B"/>
            </a:solidFill>
            <a:prstDash val="solid"/>
          </a:ln>
        </p:spPr>
        <p:txBody>
          <a:bodyPr/>
          <a:lstStyle/>
          <a:p>
            <a:endParaRPr lang="en-GB" dirty="0"/>
          </a:p>
        </p:txBody>
      </p:sp>
      <p:sp>
        <p:nvSpPr>
          <p:cNvPr id="879" name="Shape 178">
            <a:extLst>
              <a:ext uri="{FF2B5EF4-FFF2-40B4-BE49-F238E27FC236}">
                <a16:creationId xmlns:a16="http://schemas.microsoft.com/office/drawing/2014/main" id="{692287F5-1F9C-D79F-EC54-F69C21F59447}"/>
              </a:ext>
            </a:extLst>
          </p:cNvPr>
          <p:cNvSpPr/>
          <p:nvPr/>
        </p:nvSpPr>
        <p:spPr>
          <a:xfrm>
            <a:off x="8513176" y="5320490"/>
            <a:ext cx="914" cy="45720"/>
          </a:xfrm>
          <a:prstGeom prst="line">
            <a:avLst/>
          </a:prstGeom>
          <a:noFill/>
          <a:ln w="10160">
            <a:solidFill>
              <a:srgbClr val="D5281B"/>
            </a:solidFill>
            <a:prstDash val="solid"/>
          </a:ln>
        </p:spPr>
        <p:txBody>
          <a:bodyPr/>
          <a:lstStyle/>
          <a:p>
            <a:endParaRPr lang="en-GB" dirty="0"/>
          </a:p>
        </p:txBody>
      </p:sp>
      <p:sp>
        <p:nvSpPr>
          <p:cNvPr id="881" name="Shape 179">
            <a:extLst>
              <a:ext uri="{FF2B5EF4-FFF2-40B4-BE49-F238E27FC236}">
                <a16:creationId xmlns:a16="http://schemas.microsoft.com/office/drawing/2014/main" id="{227051A3-927E-0A23-A352-618D1A251FB9}"/>
              </a:ext>
            </a:extLst>
          </p:cNvPr>
          <p:cNvSpPr/>
          <p:nvPr/>
        </p:nvSpPr>
        <p:spPr>
          <a:xfrm>
            <a:off x="8872420" y="5320490"/>
            <a:ext cx="914" cy="45720"/>
          </a:xfrm>
          <a:prstGeom prst="line">
            <a:avLst/>
          </a:prstGeom>
          <a:noFill/>
          <a:ln w="10160">
            <a:solidFill>
              <a:srgbClr val="D5281B"/>
            </a:solidFill>
            <a:prstDash val="solid"/>
          </a:ln>
        </p:spPr>
        <p:txBody>
          <a:bodyPr/>
          <a:lstStyle/>
          <a:p>
            <a:endParaRPr lang="en-GB" dirty="0"/>
          </a:p>
        </p:txBody>
      </p:sp>
      <p:sp>
        <p:nvSpPr>
          <p:cNvPr id="883" name="Shape 180">
            <a:extLst>
              <a:ext uri="{FF2B5EF4-FFF2-40B4-BE49-F238E27FC236}">
                <a16:creationId xmlns:a16="http://schemas.microsoft.com/office/drawing/2014/main" id="{12AB6DC1-5017-F4F2-9740-C50B0DCB5BFE}"/>
              </a:ext>
            </a:extLst>
          </p:cNvPr>
          <p:cNvSpPr/>
          <p:nvPr/>
        </p:nvSpPr>
        <p:spPr>
          <a:xfrm>
            <a:off x="8666314" y="5312260"/>
            <a:ext cx="62179" cy="62179"/>
          </a:xfrm>
          <a:prstGeom prst="ellipse">
            <a:avLst/>
          </a:prstGeom>
          <a:solidFill>
            <a:srgbClr val="D5281B"/>
          </a:solidFill>
          <a:ln w="12700">
            <a:solidFill>
              <a:srgbClr val="D5281B"/>
            </a:solidFill>
            <a:prstDash val="solid"/>
          </a:ln>
        </p:spPr>
        <p:txBody>
          <a:bodyPr/>
          <a:lstStyle/>
          <a:p>
            <a:endParaRPr lang="en-GB" dirty="0"/>
          </a:p>
        </p:txBody>
      </p:sp>
      <p:sp>
        <p:nvSpPr>
          <p:cNvPr id="885" name="Text 181">
            <a:extLst>
              <a:ext uri="{FF2B5EF4-FFF2-40B4-BE49-F238E27FC236}">
                <a16:creationId xmlns:a16="http://schemas.microsoft.com/office/drawing/2014/main" id="{F3F84BD7-7610-55FC-748D-BC65772A8321}"/>
              </a:ext>
            </a:extLst>
          </p:cNvPr>
          <p:cNvSpPr/>
          <p:nvPr/>
        </p:nvSpPr>
        <p:spPr>
          <a:xfrm>
            <a:off x="515112" y="5415486"/>
            <a:ext cx="2103120" cy="144272"/>
          </a:xfrm>
          <a:prstGeom prst="rect">
            <a:avLst/>
          </a:prstGeom>
          <a:noFill/>
          <a:ln/>
        </p:spPr>
        <p:txBody>
          <a:bodyPr wrap="square" lIns="0" tIns="0" rIns="0" bIns="0" rtlCol="0" anchor="ctr"/>
          <a:lstStyle/>
          <a:p>
            <a:pPr marL="0" indent="0">
              <a:buNone/>
            </a:pPr>
            <a:r>
              <a:rPr lang="en-US" sz="625" dirty="0">
                <a:solidFill>
                  <a:srgbClr val="17324D"/>
                </a:solidFill>
                <a:latin typeface="Arial" pitchFamily="34" charset="0"/>
                <a:ea typeface="Arial" pitchFamily="34" charset="-122"/>
                <a:cs typeface="Arial" pitchFamily="34" charset="-120"/>
              </a:rPr>
              <a:t>Age 65–74</a:t>
            </a:r>
            <a:endParaRPr lang="en-US" sz="625" dirty="0"/>
          </a:p>
        </p:txBody>
      </p:sp>
      <p:sp>
        <p:nvSpPr>
          <p:cNvPr id="887" name="Shape 182">
            <a:extLst>
              <a:ext uri="{FF2B5EF4-FFF2-40B4-BE49-F238E27FC236}">
                <a16:creationId xmlns:a16="http://schemas.microsoft.com/office/drawing/2014/main" id="{EF0BF5F9-7083-2AD4-F93E-6E178C0E7454}"/>
              </a:ext>
            </a:extLst>
          </p:cNvPr>
          <p:cNvSpPr/>
          <p:nvPr/>
        </p:nvSpPr>
        <p:spPr>
          <a:xfrm>
            <a:off x="8669770" y="5487622"/>
            <a:ext cx="239496" cy="914"/>
          </a:xfrm>
          <a:prstGeom prst="line">
            <a:avLst/>
          </a:prstGeom>
          <a:noFill/>
          <a:ln w="21590">
            <a:solidFill>
              <a:srgbClr val="D5281B"/>
            </a:solidFill>
            <a:prstDash val="solid"/>
          </a:ln>
        </p:spPr>
        <p:txBody>
          <a:bodyPr/>
          <a:lstStyle/>
          <a:p>
            <a:endParaRPr lang="en-GB" dirty="0"/>
          </a:p>
        </p:txBody>
      </p:sp>
      <p:sp>
        <p:nvSpPr>
          <p:cNvPr id="889" name="Shape 183">
            <a:extLst>
              <a:ext uri="{FF2B5EF4-FFF2-40B4-BE49-F238E27FC236}">
                <a16:creationId xmlns:a16="http://schemas.microsoft.com/office/drawing/2014/main" id="{8298F20B-3CC5-315D-762A-095729065AEC}"/>
              </a:ext>
            </a:extLst>
          </p:cNvPr>
          <p:cNvSpPr/>
          <p:nvPr/>
        </p:nvSpPr>
        <p:spPr>
          <a:xfrm>
            <a:off x="8669770" y="5464762"/>
            <a:ext cx="914" cy="45720"/>
          </a:xfrm>
          <a:prstGeom prst="line">
            <a:avLst/>
          </a:prstGeom>
          <a:noFill/>
          <a:ln w="10160">
            <a:solidFill>
              <a:srgbClr val="D5281B"/>
            </a:solidFill>
            <a:prstDash val="solid"/>
          </a:ln>
        </p:spPr>
        <p:txBody>
          <a:bodyPr/>
          <a:lstStyle/>
          <a:p>
            <a:endParaRPr lang="en-GB" dirty="0"/>
          </a:p>
        </p:txBody>
      </p:sp>
      <p:sp>
        <p:nvSpPr>
          <p:cNvPr id="891" name="Shape 184">
            <a:extLst>
              <a:ext uri="{FF2B5EF4-FFF2-40B4-BE49-F238E27FC236}">
                <a16:creationId xmlns:a16="http://schemas.microsoft.com/office/drawing/2014/main" id="{2FC38D04-360E-9A74-7B3E-A1EACE5E9693}"/>
              </a:ext>
            </a:extLst>
          </p:cNvPr>
          <p:cNvSpPr/>
          <p:nvPr/>
        </p:nvSpPr>
        <p:spPr>
          <a:xfrm>
            <a:off x="8909265" y="5464762"/>
            <a:ext cx="914" cy="45720"/>
          </a:xfrm>
          <a:prstGeom prst="line">
            <a:avLst/>
          </a:prstGeom>
          <a:noFill/>
          <a:ln w="10160">
            <a:solidFill>
              <a:srgbClr val="D5281B"/>
            </a:solidFill>
            <a:prstDash val="solid"/>
          </a:ln>
        </p:spPr>
        <p:txBody>
          <a:bodyPr/>
          <a:lstStyle/>
          <a:p>
            <a:endParaRPr lang="en-GB" dirty="0"/>
          </a:p>
        </p:txBody>
      </p:sp>
      <p:sp>
        <p:nvSpPr>
          <p:cNvPr id="893" name="Shape 185">
            <a:extLst>
              <a:ext uri="{FF2B5EF4-FFF2-40B4-BE49-F238E27FC236}">
                <a16:creationId xmlns:a16="http://schemas.microsoft.com/office/drawing/2014/main" id="{B1DE6D74-C7EE-E1BF-4277-F6D4A1003ECD}"/>
              </a:ext>
            </a:extLst>
          </p:cNvPr>
          <p:cNvSpPr/>
          <p:nvPr/>
        </p:nvSpPr>
        <p:spPr>
          <a:xfrm>
            <a:off x="8758428" y="5456532"/>
            <a:ext cx="62179" cy="62179"/>
          </a:xfrm>
          <a:prstGeom prst="ellipse">
            <a:avLst/>
          </a:prstGeom>
          <a:solidFill>
            <a:srgbClr val="D5281B"/>
          </a:solidFill>
          <a:ln w="12700">
            <a:solidFill>
              <a:srgbClr val="D5281B"/>
            </a:solidFill>
            <a:prstDash val="solid"/>
          </a:ln>
        </p:spPr>
        <p:txBody>
          <a:bodyPr/>
          <a:lstStyle/>
          <a:p>
            <a:endParaRPr lang="en-GB" dirty="0"/>
          </a:p>
        </p:txBody>
      </p:sp>
      <p:sp>
        <p:nvSpPr>
          <p:cNvPr id="895" name="Shape 186">
            <a:extLst>
              <a:ext uri="{FF2B5EF4-FFF2-40B4-BE49-F238E27FC236}">
                <a16:creationId xmlns:a16="http://schemas.microsoft.com/office/drawing/2014/main" id="{3A9BE38F-8647-32E6-CB09-1B21F1FD0C3A}"/>
              </a:ext>
            </a:extLst>
          </p:cNvPr>
          <p:cNvSpPr/>
          <p:nvPr/>
        </p:nvSpPr>
        <p:spPr>
          <a:xfrm>
            <a:off x="487680" y="5559758"/>
            <a:ext cx="11018520" cy="144272"/>
          </a:xfrm>
          <a:prstGeom prst="rect">
            <a:avLst/>
          </a:prstGeom>
          <a:solidFill>
            <a:srgbClr val="F7F9FA"/>
          </a:solidFill>
          <a:ln w="12700">
            <a:solidFill>
              <a:srgbClr val="F7F9FA">
                <a:alpha val="0"/>
              </a:srgbClr>
            </a:solidFill>
            <a:prstDash val="solid"/>
          </a:ln>
        </p:spPr>
        <p:txBody>
          <a:bodyPr/>
          <a:lstStyle/>
          <a:p>
            <a:endParaRPr lang="en-GB" dirty="0"/>
          </a:p>
        </p:txBody>
      </p:sp>
      <p:sp>
        <p:nvSpPr>
          <p:cNvPr id="897" name="Text 187">
            <a:extLst>
              <a:ext uri="{FF2B5EF4-FFF2-40B4-BE49-F238E27FC236}">
                <a16:creationId xmlns:a16="http://schemas.microsoft.com/office/drawing/2014/main" id="{FA936F58-6FEE-BB92-A795-CAD5360D30D5}"/>
              </a:ext>
            </a:extLst>
          </p:cNvPr>
          <p:cNvSpPr/>
          <p:nvPr/>
        </p:nvSpPr>
        <p:spPr>
          <a:xfrm>
            <a:off x="515112" y="5559758"/>
            <a:ext cx="2103120" cy="144272"/>
          </a:xfrm>
          <a:prstGeom prst="rect">
            <a:avLst/>
          </a:prstGeom>
          <a:noFill/>
          <a:ln/>
        </p:spPr>
        <p:txBody>
          <a:bodyPr wrap="square" lIns="0" tIns="0" rIns="0" bIns="0" rtlCol="0" anchor="ctr"/>
          <a:lstStyle/>
          <a:p>
            <a:pPr marL="0" indent="0">
              <a:buNone/>
            </a:pPr>
            <a:r>
              <a:rPr lang="en-US" sz="625" dirty="0">
                <a:solidFill>
                  <a:srgbClr val="17324D"/>
                </a:solidFill>
                <a:latin typeface="Arial" pitchFamily="34" charset="0"/>
                <a:ea typeface="Arial" pitchFamily="34" charset="-122"/>
                <a:cs typeface="Arial" pitchFamily="34" charset="-120"/>
              </a:rPr>
              <a:t>Survey year 2022</a:t>
            </a:r>
            <a:endParaRPr lang="en-US" sz="625" dirty="0"/>
          </a:p>
        </p:txBody>
      </p:sp>
      <p:sp>
        <p:nvSpPr>
          <p:cNvPr id="899" name="Shape 188">
            <a:extLst>
              <a:ext uri="{FF2B5EF4-FFF2-40B4-BE49-F238E27FC236}">
                <a16:creationId xmlns:a16="http://schemas.microsoft.com/office/drawing/2014/main" id="{80C25600-2D1A-4CFE-C5CB-3357E2EF58D1}"/>
              </a:ext>
            </a:extLst>
          </p:cNvPr>
          <p:cNvSpPr/>
          <p:nvPr/>
        </p:nvSpPr>
        <p:spPr>
          <a:xfrm>
            <a:off x="8642136" y="5631894"/>
            <a:ext cx="313187" cy="914"/>
          </a:xfrm>
          <a:prstGeom prst="line">
            <a:avLst/>
          </a:prstGeom>
          <a:noFill/>
          <a:ln w="21590">
            <a:solidFill>
              <a:srgbClr val="D5281B"/>
            </a:solidFill>
            <a:prstDash val="solid"/>
          </a:ln>
        </p:spPr>
        <p:txBody>
          <a:bodyPr/>
          <a:lstStyle/>
          <a:p>
            <a:endParaRPr lang="en-GB" dirty="0"/>
          </a:p>
        </p:txBody>
      </p:sp>
      <p:sp>
        <p:nvSpPr>
          <p:cNvPr id="901" name="Shape 189">
            <a:extLst>
              <a:ext uri="{FF2B5EF4-FFF2-40B4-BE49-F238E27FC236}">
                <a16:creationId xmlns:a16="http://schemas.microsoft.com/office/drawing/2014/main" id="{4590DCC5-B472-CA8D-3845-5E1169BAE178}"/>
              </a:ext>
            </a:extLst>
          </p:cNvPr>
          <p:cNvSpPr/>
          <p:nvPr/>
        </p:nvSpPr>
        <p:spPr>
          <a:xfrm>
            <a:off x="8642136" y="5609034"/>
            <a:ext cx="914" cy="45720"/>
          </a:xfrm>
          <a:prstGeom prst="line">
            <a:avLst/>
          </a:prstGeom>
          <a:noFill/>
          <a:ln w="10160">
            <a:solidFill>
              <a:srgbClr val="D5281B"/>
            </a:solidFill>
            <a:prstDash val="solid"/>
          </a:ln>
        </p:spPr>
        <p:txBody>
          <a:bodyPr/>
          <a:lstStyle/>
          <a:p>
            <a:endParaRPr lang="en-GB" dirty="0"/>
          </a:p>
        </p:txBody>
      </p:sp>
      <p:sp>
        <p:nvSpPr>
          <p:cNvPr id="903" name="Shape 190">
            <a:extLst>
              <a:ext uri="{FF2B5EF4-FFF2-40B4-BE49-F238E27FC236}">
                <a16:creationId xmlns:a16="http://schemas.microsoft.com/office/drawing/2014/main" id="{25D139EA-A937-A776-46F8-98B762A0C3B5}"/>
              </a:ext>
            </a:extLst>
          </p:cNvPr>
          <p:cNvSpPr/>
          <p:nvPr/>
        </p:nvSpPr>
        <p:spPr>
          <a:xfrm>
            <a:off x="8955322" y="5609034"/>
            <a:ext cx="914" cy="45720"/>
          </a:xfrm>
          <a:prstGeom prst="line">
            <a:avLst/>
          </a:prstGeom>
          <a:noFill/>
          <a:ln w="10160">
            <a:solidFill>
              <a:srgbClr val="D5281B"/>
            </a:solidFill>
            <a:prstDash val="solid"/>
          </a:ln>
        </p:spPr>
        <p:txBody>
          <a:bodyPr/>
          <a:lstStyle/>
          <a:p>
            <a:endParaRPr lang="en-GB" dirty="0"/>
          </a:p>
        </p:txBody>
      </p:sp>
      <p:sp>
        <p:nvSpPr>
          <p:cNvPr id="905" name="Shape 191">
            <a:extLst>
              <a:ext uri="{FF2B5EF4-FFF2-40B4-BE49-F238E27FC236}">
                <a16:creationId xmlns:a16="http://schemas.microsoft.com/office/drawing/2014/main" id="{FEF394BC-72B5-1E57-B6AE-0DDACC14BDF9}"/>
              </a:ext>
            </a:extLst>
          </p:cNvPr>
          <p:cNvSpPr/>
          <p:nvPr/>
        </p:nvSpPr>
        <p:spPr>
          <a:xfrm>
            <a:off x="8767639" y="5600804"/>
            <a:ext cx="62179" cy="62179"/>
          </a:xfrm>
          <a:prstGeom prst="ellipse">
            <a:avLst/>
          </a:prstGeom>
          <a:solidFill>
            <a:srgbClr val="D5281B"/>
          </a:solidFill>
          <a:ln w="12700">
            <a:solidFill>
              <a:srgbClr val="D5281B"/>
            </a:solidFill>
            <a:prstDash val="solid"/>
          </a:ln>
        </p:spPr>
        <p:txBody>
          <a:bodyPr/>
          <a:lstStyle/>
          <a:p>
            <a:endParaRPr lang="en-GB" dirty="0"/>
          </a:p>
        </p:txBody>
      </p:sp>
      <p:sp>
        <p:nvSpPr>
          <p:cNvPr id="907" name="Text 192">
            <a:extLst>
              <a:ext uri="{FF2B5EF4-FFF2-40B4-BE49-F238E27FC236}">
                <a16:creationId xmlns:a16="http://schemas.microsoft.com/office/drawing/2014/main" id="{945610EF-9573-6C53-41BB-4570E0640156}"/>
              </a:ext>
            </a:extLst>
          </p:cNvPr>
          <p:cNvSpPr/>
          <p:nvPr/>
        </p:nvSpPr>
        <p:spPr>
          <a:xfrm>
            <a:off x="515112" y="5704030"/>
            <a:ext cx="2103120" cy="144272"/>
          </a:xfrm>
          <a:prstGeom prst="rect">
            <a:avLst/>
          </a:prstGeom>
          <a:noFill/>
          <a:ln/>
        </p:spPr>
        <p:txBody>
          <a:bodyPr wrap="square" lIns="0" tIns="0" rIns="0" bIns="0" rtlCol="0" anchor="ctr"/>
          <a:lstStyle/>
          <a:p>
            <a:pPr marL="0" indent="0">
              <a:buNone/>
            </a:pPr>
            <a:r>
              <a:rPr lang="en-US" sz="625" dirty="0">
                <a:solidFill>
                  <a:srgbClr val="17324D"/>
                </a:solidFill>
                <a:latin typeface="Arial" pitchFamily="34" charset="0"/>
                <a:ea typeface="Arial" pitchFamily="34" charset="-122"/>
                <a:cs typeface="Arial" pitchFamily="34" charset="-120"/>
              </a:rPr>
              <a:t>Survey year 2024</a:t>
            </a:r>
            <a:endParaRPr lang="en-US" sz="625" dirty="0"/>
          </a:p>
        </p:txBody>
      </p:sp>
      <p:sp>
        <p:nvSpPr>
          <p:cNvPr id="909" name="Shape 193">
            <a:extLst>
              <a:ext uri="{FF2B5EF4-FFF2-40B4-BE49-F238E27FC236}">
                <a16:creationId xmlns:a16="http://schemas.microsoft.com/office/drawing/2014/main" id="{38E37D2E-04CE-2275-9C8B-A800E00C48C1}"/>
              </a:ext>
            </a:extLst>
          </p:cNvPr>
          <p:cNvSpPr/>
          <p:nvPr/>
        </p:nvSpPr>
        <p:spPr>
          <a:xfrm>
            <a:off x="9176395" y="5776166"/>
            <a:ext cx="313187" cy="914"/>
          </a:xfrm>
          <a:prstGeom prst="line">
            <a:avLst/>
          </a:prstGeom>
          <a:noFill/>
          <a:ln w="21590">
            <a:solidFill>
              <a:srgbClr val="007F3B"/>
            </a:solidFill>
            <a:prstDash val="solid"/>
          </a:ln>
        </p:spPr>
        <p:txBody>
          <a:bodyPr/>
          <a:lstStyle/>
          <a:p>
            <a:endParaRPr lang="en-GB" dirty="0"/>
          </a:p>
        </p:txBody>
      </p:sp>
      <p:sp>
        <p:nvSpPr>
          <p:cNvPr id="911" name="Shape 194">
            <a:extLst>
              <a:ext uri="{FF2B5EF4-FFF2-40B4-BE49-F238E27FC236}">
                <a16:creationId xmlns:a16="http://schemas.microsoft.com/office/drawing/2014/main" id="{E5291F48-E68E-440E-2A30-F089F933FD93}"/>
              </a:ext>
            </a:extLst>
          </p:cNvPr>
          <p:cNvSpPr/>
          <p:nvPr/>
        </p:nvSpPr>
        <p:spPr>
          <a:xfrm>
            <a:off x="9176395" y="5753306"/>
            <a:ext cx="914" cy="45720"/>
          </a:xfrm>
          <a:prstGeom prst="line">
            <a:avLst/>
          </a:prstGeom>
          <a:noFill/>
          <a:ln w="10160">
            <a:solidFill>
              <a:srgbClr val="007F3B"/>
            </a:solidFill>
            <a:prstDash val="solid"/>
          </a:ln>
        </p:spPr>
        <p:txBody>
          <a:bodyPr/>
          <a:lstStyle/>
          <a:p>
            <a:endParaRPr lang="en-GB" dirty="0"/>
          </a:p>
        </p:txBody>
      </p:sp>
      <p:sp>
        <p:nvSpPr>
          <p:cNvPr id="913" name="Shape 195">
            <a:extLst>
              <a:ext uri="{FF2B5EF4-FFF2-40B4-BE49-F238E27FC236}">
                <a16:creationId xmlns:a16="http://schemas.microsoft.com/office/drawing/2014/main" id="{23007428-700B-1A35-1366-E1C317BC397D}"/>
              </a:ext>
            </a:extLst>
          </p:cNvPr>
          <p:cNvSpPr/>
          <p:nvPr/>
        </p:nvSpPr>
        <p:spPr>
          <a:xfrm>
            <a:off x="9489582" y="5753306"/>
            <a:ext cx="914" cy="45720"/>
          </a:xfrm>
          <a:prstGeom prst="line">
            <a:avLst/>
          </a:prstGeom>
          <a:noFill/>
          <a:ln w="10160">
            <a:solidFill>
              <a:srgbClr val="007F3B"/>
            </a:solidFill>
            <a:prstDash val="solid"/>
          </a:ln>
        </p:spPr>
        <p:txBody>
          <a:bodyPr/>
          <a:lstStyle/>
          <a:p>
            <a:endParaRPr lang="en-GB" dirty="0"/>
          </a:p>
        </p:txBody>
      </p:sp>
      <p:sp>
        <p:nvSpPr>
          <p:cNvPr id="915" name="Shape 196">
            <a:extLst>
              <a:ext uri="{FF2B5EF4-FFF2-40B4-BE49-F238E27FC236}">
                <a16:creationId xmlns:a16="http://schemas.microsoft.com/office/drawing/2014/main" id="{6122C571-7A70-B03B-6638-11CFD21700D1}"/>
              </a:ext>
            </a:extLst>
          </p:cNvPr>
          <p:cNvSpPr/>
          <p:nvPr/>
        </p:nvSpPr>
        <p:spPr>
          <a:xfrm>
            <a:off x="9301899" y="5745076"/>
            <a:ext cx="62179" cy="62179"/>
          </a:xfrm>
          <a:prstGeom prst="ellipse">
            <a:avLst/>
          </a:prstGeom>
          <a:solidFill>
            <a:srgbClr val="007F3B"/>
          </a:solidFill>
          <a:ln w="12700">
            <a:solidFill>
              <a:srgbClr val="007F3B"/>
            </a:solidFill>
            <a:prstDash val="solid"/>
          </a:ln>
        </p:spPr>
        <p:txBody>
          <a:bodyPr/>
          <a:lstStyle/>
          <a:p>
            <a:endParaRPr lang="en-GB" dirty="0"/>
          </a:p>
        </p:txBody>
      </p:sp>
      <p:sp>
        <p:nvSpPr>
          <p:cNvPr id="917" name="Shape 197">
            <a:extLst>
              <a:ext uri="{FF2B5EF4-FFF2-40B4-BE49-F238E27FC236}">
                <a16:creationId xmlns:a16="http://schemas.microsoft.com/office/drawing/2014/main" id="{E92ACF92-3049-87EB-06F9-DCD84E069138}"/>
              </a:ext>
            </a:extLst>
          </p:cNvPr>
          <p:cNvSpPr/>
          <p:nvPr/>
        </p:nvSpPr>
        <p:spPr>
          <a:xfrm>
            <a:off x="487680" y="5848302"/>
            <a:ext cx="11018520" cy="144272"/>
          </a:xfrm>
          <a:prstGeom prst="rect">
            <a:avLst/>
          </a:prstGeom>
          <a:solidFill>
            <a:srgbClr val="F7F9FA"/>
          </a:solidFill>
          <a:ln w="12700">
            <a:solidFill>
              <a:srgbClr val="F7F9FA">
                <a:alpha val="0"/>
              </a:srgbClr>
            </a:solidFill>
            <a:prstDash val="solid"/>
          </a:ln>
        </p:spPr>
        <p:txBody>
          <a:bodyPr/>
          <a:lstStyle/>
          <a:p>
            <a:endParaRPr lang="en-GB" dirty="0"/>
          </a:p>
        </p:txBody>
      </p:sp>
      <p:sp>
        <p:nvSpPr>
          <p:cNvPr id="919" name="Text 198">
            <a:extLst>
              <a:ext uri="{FF2B5EF4-FFF2-40B4-BE49-F238E27FC236}">
                <a16:creationId xmlns:a16="http://schemas.microsoft.com/office/drawing/2014/main" id="{B3BD9F73-52F0-15C0-5100-54055ECA19F8}"/>
              </a:ext>
            </a:extLst>
          </p:cNvPr>
          <p:cNvSpPr/>
          <p:nvPr/>
        </p:nvSpPr>
        <p:spPr>
          <a:xfrm>
            <a:off x="515112" y="5848302"/>
            <a:ext cx="2103120" cy="144272"/>
          </a:xfrm>
          <a:prstGeom prst="rect">
            <a:avLst/>
          </a:prstGeom>
          <a:noFill/>
          <a:ln/>
        </p:spPr>
        <p:txBody>
          <a:bodyPr wrap="square" lIns="0" tIns="0" rIns="0" bIns="0" rtlCol="0" anchor="ctr"/>
          <a:lstStyle/>
          <a:p>
            <a:pPr marL="0" indent="0">
              <a:buNone/>
            </a:pPr>
            <a:r>
              <a:rPr lang="en-US" sz="625" dirty="0">
                <a:solidFill>
                  <a:srgbClr val="17324D"/>
                </a:solidFill>
                <a:latin typeface="Arial" pitchFamily="34" charset="0"/>
                <a:ea typeface="Arial" pitchFamily="34" charset="-122"/>
                <a:cs typeface="Arial" pitchFamily="34" charset="-120"/>
              </a:rPr>
              <a:t>Skin</a:t>
            </a:r>
            <a:endParaRPr lang="en-US" sz="625" dirty="0"/>
          </a:p>
        </p:txBody>
      </p:sp>
      <p:sp>
        <p:nvSpPr>
          <p:cNvPr id="921" name="Shape 199">
            <a:extLst>
              <a:ext uri="{FF2B5EF4-FFF2-40B4-BE49-F238E27FC236}">
                <a16:creationId xmlns:a16="http://schemas.microsoft.com/office/drawing/2014/main" id="{8967BB42-FAD5-1F01-2840-5589F3F38FA2}"/>
              </a:ext>
            </a:extLst>
          </p:cNvPr>
          <p:cNvSpPr/>
          <p:nvPr/>
        </p:nvSpPr>
        <p:spPr>
          <a:xfrm>
            <a:off x="8632924" y="5920438"/>
            <a:ext cx="552683" cy="914"/>
          </a:xfrm>
          <a:prstGeom prst="line">
            <a:avLst/>
          </a:prstGeom>
          <a:noFill/>
          <a:ln w="21590">
            <a:solidFill>
              <a:srgbClr val="FFB81C"/>
            </a:solidFill>
            <a:prstDash val="solid"/>
          </a:ln>
        </p:spPr>
        <p:txBody>
          <a:bodyPr/>
          <a:lstStyle/>
          <a:p>
            <a:endParaRPr lang="en-GB" dirty="0"/>
          </a:p>
        </p:txBody>
      </p:sp>
      <p:sp>
        <p:nvSpPr>
          <p:cNvPr id="923" name="Shape 200">
            <a:extLst>
              <a:ext uri="{FF2B5EF4-FFF2-40B4-BE49-F238E27FC236}">
                <a16:creationId xmlns:a16="http://schemas.microsoft.com/office/drawing/2014/main" id="{3DE4709F-34B4-149F-BC8C-B0D88EFBA8FA}"/>
              </a:ext>
            </a:extLst>
          </p:cNvPr>
          <p:cNvSpPr/>
          <p:nvPr/>
        </p:nvSpPr>
        <p:spPr>
          <a:xfrm>
            <a:off x="8632924" y="5897578"/>
            <a:ext cx="914" cy="45720"/>
          </a:xfrm>
          <a:prstGeom prst="line">
            <a:avLst/>
          </a:prstGeom>
          <a:noFill/>
          <a:ln w="10160">
            <a:solidFill>
              <a:srgbClr val="FFB81C"/>
            </a:solidFill>
            <a:prstDash val="solid"/>
          </a:ln>
        </p:spPr>
        <p:txBody>
          <a:bodyPr/>
          <a:lstStyle/>
          <a:p>
            <a:endParaRPr lang="en-GB" dirty="0"/>
          </a:p>
        </p:txBody>
      </p:sp>
      <p:sp>
        <p:nvSpPr>
          <p:cNvPr id="925" name="Shape 201">
            <a:extLst>
              <a:ext uri="{FF2B5EF4-FFF2-40B4-BE49-F238E27FC236}">
                <a16:creationId xmlns:a16="http://schemas.microsoft.com/office/drawing/2014/main" id="{2CA83DBE-9529-B084-8F67-2EBE1E1D1D9A}"/>
              </a:ext>
            </a:extLst>
          </p:cNvPr>
          <p:cNvSpPr/>
          <p:nvPr/>
        </p:nvSpPr>
        <p:spPr>
          <a:xfrm>
            <a:off x="9185607" y="5897578"/>
            <a:ext cx="914" cy="45720"/>
          </a:xfrm>
          <a:prstGeom prst="line">
            <a:avLst/>
          </a:prstGeom>
          <a:noFill/>
          <a:ln w="10160">
            <a:solidFill>
              <a:srgbClr val="FFB81C"/>
            </a:solidFill>
            <a:prstDash val="solid"/>
          </a:ln>
        </p:spPr>
        <p:txBody>
          <a:bodyPr/>
          <a:lstStyle/>
          <a:p>
            <a:endParaRPr lang="en-GB" dirty="0"/>
          </a:p>
        </p:txBody>
      </p:sp>
      <p:sp>
        <p:nvSpPr>
          <p:cNvPr id="927" name="Shape 202">
            <a:extLst>
              <a:ext uri="{FF2B5EF4-FFF2-40B4-BE49-F238E27FC236}">
                <a16:creationId xmlns:a16="http://schemas.microsoft.com/office/drawing/2014/main" id="{0E62F7A0-9A3B-9D11-1AC5-6BCD2D312275}"/>
              </a:ext>
            </a:extLst>
          </p:cNvPr>
          <p:cNvSpPr/>
          <p:nvPr/>
        </p:nvSpPr>
        <p:spPr>
          <a:xfrm>
            <a:off x="8878176" y="5889348"/>
            <a:ext cx="62179" cy="62179"/>
          </a:xfrm>
          <a:prstGeom prst="ellipse">
            <a:avLst/>
          </a:prstGeom>
          <a:solidFill>
            <a:srgbClr val="FFB81C"/>
          </a:solidFill>
          <a:ln w="12700">
            <a:solidFill>
              <a:srgbClr val="FFB81C"/>
            </a:solidFill>
            <a:prstDash val="solid"/>
          </a:ln>
        </p:spPr>
        <p:txBody>
          <a:bodyPr/>
          <a:lstStyle/>
          <a:p>
            <a:endParaRPr lang="en-GB" dirty="0"/>
          </a:p>
        </p:txBody>
      </p:sp>
      <p:sp>
        <p:nvSpPr>
          <p:cNvPr id="929" name="Text 203">
            <a:extLst>
              <a:ext uri="{FF2B5EF4-FFF2-40B4-BE49-F238E27FC236}">
                <a16:creationId xmlns:a16="http://schemas.microsoft.com/office/drawing/2014/main" id="{1FFFDFCB-419D-7B93-0E7F-E8B687AF3DB6}"/>
              </a:ext>
            </a:extLst>
          </p:cNvPr>
          <p:cNvSpPr/>
          <p:nvPr/>
        </p:nvSpPr>
        <p:spPr>
          <a:xfrm>
            <a:off x="515112" y="5992574"/>
            <a:ext cx="2103120" cy="144272"/>
          </a:xfrm>
          <a:prstGeom prst="rect">
            <a:avLst/>
          </a:prstGeom>
          <a:noFill/>
          <a:ln/>
        </p:spPr>
        <p:txBody>
          <a:bodyPr wrap="square" lIns="0" tIns="0" rIns="0" bIns="0" rtlCol="0" anchor="ctr"/>
          <a:lstStyle/>
          <a:p>
            <a:pPr marL="0" indent="0">
              <a:buNone/>
            </a:pPr>
            <a:r>
              <a:rPr lang="en-US" sz="625" dirty="0">
                <a:solidFill>
                  <a:srgbClr val="17324D"/>
                </a:solidFill>
                <a:latin typeface="Arial" pitchFamily="34" charset="0"/>
                <a:ea typeface="Arial" pitchFamily="34" charset="-122"/>
                <a:cs typeface="Arial" pitchFamily="34" charset="-120"/>
              </a:rPr>
              <a:t>IMD quintile 4</a:t>
            </a:r>
            <a:endParaRPr lang="en-US" sz="625" dirty="0"/>
          </a:p>
        </p:txBody>
      </p:sp>
      <p:sp>
        <p:nvSpPr>
          <p:cNvPr id="931" name="Shape 204">
            <a:extLst>
              <a:ext uri="{FF2B5EF4-FFF2-40B4-BE49-F238E27FC236}">
                <a16:creationId xmlns:a16="http://schemas.microsoft.com/office/drawing/2014/main" id="{92F223E2-F84C-7173-3514-724BA461F849}"/>
              </a:ext>
            </a:extLst>
          </p:cNvPr>
          <p:cNvSpPr/>
          <p:nvPr/>
        </p:nvSpPr>
        <p:spPr>
          <a:xfrm>
            <a:off x="9157973" y="6064710"/>
            <a:ext cx="276341" cy="914"/>
          </a:xfrm>
          <a:prstGeom prst="line">
            <a:avLst/>
          </a:prstGeom>
          <a:noFill/>
          <a:ln w="21590">
            <a:solidFill>
              <a:srgbClr val="007F3B"/>
            </a:solidFill>
            <a:prstDash val="solid"/>
          </a:ln>
        </p:spPr>
        <p:txBody>
          <a:bodyPr/>
          <a:lstStyle/>
          <a:p>
            <a:endParaRPr lang="en-GB" dirty="0"/>
          </a:p>
        </p:txBody>
      </p:sp>
      <p:sp>
        <p:nvSpPr>
          <p:cNvPr id="933" name="Shape 205">
            <a:extLst>
              <a:ext uri="{FF2B5EF4-FFF2-40B4-BE49-F238E27FC236}">
                <a16:creationId xmlns:a16="http://schemas.microsoft.com/office/drawing/2014/main" id="{77B96FAA-3AD4-57E4-A2DB-328B150B8F11}"/>
              </a:ext>
            </a:extLst>
          </p:cNvPr>
          <p:cNvSpPr/>
          <p:nvPr/>
        </p:nvSpPr>
        <p:spPr>
          <a:xfrm>
            <a:off x="9157973" y="6041850"/>
            <a:ext cx="914" cy="45720"/>
          </a:xfrm>
          <a:prstGeom prst="line">
            <a:avLst/>
          </a:prstGeom>
          <a:noFill/>
          <a:ln w="10160">
            <a:solidFill>
              <a:srgbClr val="007F3B"/>
            </a:solidFill>
            <a:prstDash val="solid"/>
          </a:ln>
        </p:spPr>
        <p:txBody>
          <a:bodyPr/>
          <a:lstStyle/>
          <a:p>
            <a:endParaRPr lang="en-GB" dirty="0"/>
          </a:p>
        </p:txBody>
      </p:sp>
      <p:sp>
        <p:nvSpPr>
          <p:cNvPr id="935" name="Shape 206">
            <a:extLst>
              <a:ext uri="{FF2B5EF4-FFF2-40B4-BE49-F238E27FC236}">
                <a16:creationId xmlns:a16="http://schemas.microsoft.com/office/drawing/2014/main" id="{4445F6C3-9D2C-5710-A4C1-0A484870ED06}"/>
              </a:ext>
            </a:extLst>
          </p:cNvPr>
          <p:cNvSpPr/>
          <p:nvPr/>
        </p:nvSpPr>
        <p:spPr>
          <a:xfrm>
            <a:off x="9434314" y="6041850"/>
            <a:ext cx="914" cy="45720"/>
          </a:xfrm>
          <a:prstGeom prst="line">
            <a:avLst/>
          </a:prstGeom>
          <a:noFill/>
          <a:ln w="10160">
            <a:solidFill>
              <a:srgbClr val="007F3B"/>
            </a:solidFill>
            <a:prstDash val="solid"/>
          </a:ln>
        </p:spPr>
        <p:txBody>
          <a:bodyPr/>
          <a:lstStyle/>
          <a:p>
            <a:endParaRPr lang="en-GB" dirty="0"/>
          </a:p>
        </p:txBody>
      </p:sp>
      <p:sp>
        <p:nvSpPr>
          <p:cNvPr id="937" name="Shape 207">
            <a:extLst>
              <a:ext uri="{FF2B5EF4-FFF2-40B4-BE49-F238E27FC236}">
                <a16:creationId xmlns:a16="http://schemas.microsoft.com/office/drawing/2014/main" id="{DCABBF90-2642-E89E-970A-65191D0022C4}"/>
              </a:ext>
            </a:extLst>
          </p:cNvPr>
          <p:cNvSpPr/>
          <p:nvPr/>
        </p:nvSpPr>
        <p:spPr>
          <a:xfrm>
            <a:off x="9265054" y="6033620"/>
            <a:ext cx="62179" cy="62179"/>
          </a:xfrm>
          <a:prstGeom prst="ellipse">
            <a:avLst/>
          </a:prstGeom>
          <a:solidFill>
            <a:srgbClr val="007F3B"/>
          </a:solidFill>
          <a:ln w="12700">
            <a:solidFill>
              <a:srgbClr val="007F3B"/>
            </a:solidFill>
            <a:prstDash val="solid"/>
          </a:ln>
        </p:spPr>
        <p:txBody>
          <a:bodyPr/>
          <a:lstStyle/>
          <a:p>
            <a:endParaRPr lang="en-GB" dirty="0"/>
          </a:p>
        </p:txBody>
      </p:sp>
      <p:sp>
        <p:nvSpPr>
          <p:cNvPr id="939" name="Shape 208">
            <a:extLst>
              <a:ext uri="{FF2B5EF4-FFF2-40B4-BE49-F238E27FC236}">
                <a16:creationId xmlns:a16="http://schemas.microsoft.com/office/drawing/2014/main" id="{A4367A08-85B8-7A09-D35C-58FB6927B0DB}"/>
              </a:ext>
            </a:extLst>
          </p:cNvPr>
          <p:cNvSpPr/>
          <p:nvPr/>
        </p:nvSpPr>
        <p:spPr>
          <a:xfrm>
            <a:off x="487680" y="6136846"/>
            <a:ext cx="11018520" cy="144272"/>
          </a:xfrm>
          <a:prstGeom prst="rect">
            <a:avLst/>
          </a:prstGeom>
          <a:solidFill>
            <a:srgbClr val="F7F9FA"/>
          </a:solidFill>
          <a:ln w="12700">
            <a:solidFill>
              <a:srgbClr val="F7F9FA">
                <a:alpha val="0"/>
              </a:srgbClr>
            </a:solidFill>
            <a:prstDash val="solid"/>
          </a:ln>
        </p:spPr>
        <p:txBody>
          <a:bodyPr/>
          <a:lstStyle/>
          <a:p>
            <a:endParaRPr lang="en-GB" dirty="0"/>
          </a:p>
        </p:txBody>
      </p:sp>
      <p:sp>
        <p:nvSpPr>
          <p:cNvPr id="941" name="Text 209">
            <a:extLst>
              <a:ext uri="{FF2B5EF4-FFF2-40B4-BE49-F238E27FC236}">
                <a16:creationId xmlns:a16="http://schemas.microsoft.com/office/drawing/2014/main" id="{595A5288-92B8-9FBB-AC35-9B9B0D83566B}"/>
              </a:ext>
            </a:extLst>
          </p:cNvPr>
          <p:cNvSpPr/>
          <p:nvPr/>
        </p:nvSpPr>
        <p:spPr>
          <a:xfrm>
            <a:off x="515112" y="6136846"/>
            <a:ext cx="2103120" cy="144272"/>
          </a:xfrm>
          <a:prstGeom prst="rect">
            <a:avLst/>
          </a:prstGeom>
          <a:noFill/>
          <a:ln/>
        </p:spPr>
        <p:txBody>
          <a:bodyPr wrap="square" lIns="0" tIns="0" rIns="0" bIns="0" rtlCol="0" anchor="ctr"/>
          <a:lstStyle/>
          <a:p>
            <a:pPr marL="0" indent="0">
              <a:buNone/>
            </a:pPr>
            <a:r>
              <a:rPr lang="en-US" sz="625" dirty="0">
                <a:solidFill>
                  <a:srgbClr val="17324D"/>
                </a:solidFill>
                <a:latin typeface="Arial" pitchFamily="34" charset="0"/>
                <a:ea typeface="Arial" pitchFamily="34" charset="-122"/>
                <a:cs typeface="Arial" pitchFamily="34" charset="-120"/>
              </a:rPr>
              <a:t>Survey year 2023</a:t>
            </a:r>
            <a:endParaRPr lang="en-US" sz="625" dirty="0"/>
          </a:p>
        </p:txBody>
      </p:sp>
      <p:sp>
        <p:nvSpPr>
          <p:cNvPr id="943" name="Shape 210">
            <a:extLst>
              <a:ext uri="{FF2B5EF4-FFF2-40B4-BE49-F238E27FC236}">
                <a16:creationId xmlns:a16="http://schemas.microsoft.com/office/drawing/2014/main" id="{AEBC4D35-8BCD-F4D1-60D4-8FC0225C5A48}"/>
              </a:ext>
            </a:extLst>
          </p:cNvPr>
          <p:cNvSpPr/>
          <p:nvPr/>
        </p:nvSpPr>
        <p:spPr>
          <a:xfrm>
            <a:off x="8780306" y="6208982"/>
            <a:ext cx="303975" cy="914"/>
          </a:xfrm>
          <a:prstGeom prst="line">
            <a:avLst/>
          </a:prstGeom>
          <a:noFill/>
          <a:ln w="21590">
            <a:solidFill>
              <a:srgbClr val="D5281B"/>
            </a:solidFill>
            <a:prstDash val="solid"/>
          </a:ln>
        </p:spPr>
        <p:txBody>
          <a:bodyPr/>
          <a:lstStyle/>
          <a:p>
            <a:endParaRPr lang="en-GB" dirty="0"/>
          </a:p>
        </p:txBody>
      </p:sp>
      <p:sp>
        <p:nvSpPr>
          <p:cNvPr id="945" name="Shape 211">
            <a:extLst>
              <a:ext uri="{FF2B5EF4-FFF2-40B4-BE49-F238E27FC236}">
                <a16:creationId xmlns:a16="http://schemas.microsoft.com/office/drawing/2014/main" id="{B7D205EC-CF65-95F5-0144-35147642C6C7}"/>
              </a:ext>
            </a:extLst>
          </p:cNvPr>
          <p:cNvSpPr/>
          <p:nvPr/>
        </p:nvSpPr>
        <p:spPr>
          <a:xfrm>
            <a:off x="8780306" y="6186122"/>
            <a:ext cx="914" cy="45720"/>
          </a:xfrm>
          <a:prstGeom prst="line">
            <a:avLst/>
          </a:prstGeom>
          <a:noFill/>
          <a:ln w="10160">
            <a:solidFill>
              <a:srgbClr val="D5281B"/>
            </a:solidFill>
            <a:prstDash val="solid"/>
          </a:ln>
        </p:spPr>
        <p:txBody>
          <a:bodyPr/>
          <a:lstStyle/>
          <a:p>
            <a:endParaRPr lang="en-GB" dirty="0"/>
          </a:p>
        </p:txBody>
      </p:sp>
      <p:sp>
        <p:nvSpPr>
          <p:cNvPr id="947" name="Shape 212">
            <a:extLst>
              <a:ext uri="{FF2B5EF4-FFF2-40B4-BE49-F238E27FC236}">
                <a16:creationId xmlns:a16="http://schemas.microsoft.com/office/drawing/2014/main" id="{D06AEBB4-A228-DAB9-2562-1ABAA9CDC68F}"/>
              </a:ext>
            </a:extLst>
          </p:cNvPr>
          <p:cNvSpPr/>
          <p:nvPr/>
        </p:nvSpPr>
        <p:spPr>
          <a:xfrm>
            <a:off x="9084282" y="6186122"/>
            <a:ext cx="914" cy="45720"/>
          </a:xfrm>
          <a:prstGeom prst="line">
            <a:avLst/>
          </a:prstGeom>
          <a:noFill/>
          <a:ln w="10160">
            <a:solidFill>
              <a:srgbClr val="D5281B"/>
            </a:solidFill>
            <a:prstDash val="solid"/>
          </a:ln>
        </p:spPr>
        <p:txBody>
          <a:bodyPr/>
          <a:lstStyle/>
          <a:p>
            <a:endParaRPr lang="en-GB" dirty="0"/>
          </a:p>
        </p:txBody>
      </p:sp>
      <p:sp>
        <p:nvSpPr>
          <p:cNvPr id="949" name="Shape 213">
            <a:extLst>
              <a:ext uri="{FF2B5EF4-FFF2-40B4-BE49-F238E27FC236}">
                <a16:creationId xmlns:a16="http://schemas.microsoft.com/office/drawing/2014/main" id="{FDCA0935-A1B9-A72C-DEDE-A62DE76B6FA1}"/>
              </a:ext>
            </a:extLst>
          </p:cNvPr>
          <p:cNvSpPr/>
          <p:nvPr/>
        </p:nvSpPr>
        <p:spPr>
          <a:xfrm>
            <a:off x="8905810" y="6177892"/>
            <a:ext cx="62179" cy="62179"/>
          </a:xfrm>
          <a:prstGeom prst="ellipse">
            <a:avLst/>
          </a:prstGeom>
          <a:solidFill>
            <a:srgbClr val="D5281B"/>
          </a:solidFill>
          <a:ln w="12700">
            <a:solidFill>
              <a:srgbClr val="D5281B"/>
            </a:solidFill>
            <a:prstDash val="solid"/>
          </a:ln>
        </p:spPr>
        <p:txBody>
          <a:bodyPr/>
          <a:lstStyle/>
          <a:p>
            <a:endParaRPr lang="en-GB" dirty="0"/>
          </a:p>
        </p:txBody>
      </p:sp>
      <p:sp>
        <p:nvSpPr>
          <p:cNvPr id="951" name="Text 214">
            <a:extLst>
              <a:ext uri="{FF2B5EF4-FFF2-40B4-BE49-F238E27FC236}">
                <a16:creationId xmlns:a16="http://schemas.microsoft.com/office/drawing/2014/main" id="{F4D1195F-0C82-9AD4-9E87-D3F0A6A1AAF6}"/>
              </a:ext>
            </a:extLst>
          </p:cNvPr>
          <p:cNvSpPr/>
          <p:nvPr/>
        </p:nvSpPr>
        <p:spPr>
          <a:xfrm>
            <a:off x="515112" y="6281118"/>
            <a:ext cx="2103120" cy="144272"/>
          </a:xfrm>
          <a:prstGeom prst="rect">
            <a:avLst/>
          </a:prstGeom>
          <a:noFill/>
          <a:ln/>
        </p:spPr>
        <p:txBody>
          <a:bodyPr wrap="square" lIns="0" tIns="0" rIns="0" bIns="0" rtlCol="0" anchor="ctr"/>
          <a:lstStyle/>
          <a:p>
            <a:pPr marL="0" indent="0">
              <a:buNone/>
            </a:pPr>
            <a:r>
              <a:rPr lang="en-US" sz="625" dirty="0">
                <a:solidFill>
                  <a:srgbClr val="17324D"/>
                </a:solidFill>
                <a:latin typeface="Arial" pitchFamily="34" charset="0"/>
                <a:ea typeface="Arial" pitchFamily="34" charset="-122"/>
                <a:cs typeface="Arial" pitchFamily="34" charset="-120"/>
              </a:rPr>
              <a:t>Survey year 2025</a:t>
            </a:r>
            <a:endParaRPr lang="en-US" sz="625" dirty="0"/>
          </a:p>
        </p:txBody>
      </p:sp>
      <p:sp>
        <p:nvSpPr>
          <p:cNvPr id="953" name="Shape 215">
            <a:extLst>
              <a:ext uri="{FF2B5EF4-FFF2-40B4-BE49-F238E27FC236}">
                <a16:creationId xmlns:a16="http://schemas.microsoft.com/office/drawing/2014/main" id="{0B0CB845-CCBF-5071-E8ED-1934F6604A37}"/>
              </a:ext>
            </a:extLst>
          </p:cNvPr>
          <p:cNvSpPr/>
          <p:nvPr/>
        </p:nvSpPr>
        <p:spPr>
          <a:xfrm>
            <a:off x="8918477" y="6353254"/>
            <a:ext cx="303975" cy="914"/>
          </a:xfrm>
          <a:prstGeom prst="line">
            <a:avLst/>
          </a:prstGeom>
          <a:noFill/>
          <a:ln w="21590">
            <a:solidFill>
              <a:srgbClr val="FFB81C"/>
            </a:solidFill>
            <a:prstDash val="solid"/>
          </a:ln>
        </p:spPr>
        <p:txBody>
          <a:bodyPr/>
          <a:lstStyle/>
          <a:p>
            <a:endParaRPr lang="en-GB" dirty="0"/>
          </a:p>
        </p:txBody>
      </p:sp>
      <p:sp>
        <p:nvSpPr>
          <p:cNvPr id="955" name="Shape 216">
            <a:extLst>
              <a:ext uri="{FF2B5EF4-FFF2-40B4-BE49-F238E27FC236}">
                <a16:creationId xmlns:a16="http://schemas.microsoft.com/office/drawing/2014/main" id="{6044A9DB-1AE7-C1BC-261B-20BFC961D8C8}"/>
              </a:ext>
            </a:extLst>
          </p:cNvPr>
          <p:cNvSpPr/>
          <p:nvPr/>
        </p:nvSpPr>
        <p:spPr>
          <a:xfrm>
            <a:off x="8918477" y="6330394"/>
            <a:ext cx="914" cy="45720"/>
          </a:xfrm>
          <a:prstGeom prst="line">
            <a:avLst/>
          </a:prstGeom>
          <a:noFill/>
          <a:ln w="10160">
            <a:solidFill>
              <a:srgbClr val="FFB81C"/>
            </a:solidFill>
            <a:prstDash val="solid"/>
          </a:ln>
        </p:spPr>
        <p:txBody>
          <a:bodyPr/>
          <a:lstStyle/>
          <a:p>
            <a:endParaRPr lang="en-GB" dirty="0"/>
          </a:p>
        </p:txBody>
      </p:sp>
      <p:sp>
        <p:nvSpPr>
          <p:cNvPr id="957" name="Shape 217">
            <a:extLst>
              <a:ext uri="{FF2B5EF4-FFF2-40B4-BE49-F238E27FC236}">
                <a16:creationId xmlns:a16="http://schemas.microsoft.com/office/drawing/2014/main" id="{BE33C2FA-0422-FF38-5940-828A90A2A048}"/>
              </a:ext>
            </a:extLst>
          </p:cNvPr>
          <p:cNvSpPr/>
          <p:nvPr/>
        </p:nvSpPr>
        <p:spPr>
          <a:xfrm>
            <a:off x="9222452" y="6330394"/>
            <a:ext cx="914" cy="45720"/>
          </a:xfrm>
          <a:prstGeom prst="line">
            <a:avLst/>
          </a:prstGeom>
          <a:noFill/>
          <a:ln w="10160">
            <a:solidFill>
              <a:srgbClr val="FFB81C"/>
            </a:solidFill>
            <a:prstDash val="solid"/>
          </a:ln>
        </p:spPr>
        <p:txBody>
          <a:bodyPr/>
          <a:lstStyle/>
          <a:p>
            <a:endParaRPr lang="en-GB" dirty="0"/>
          </a:p>
        </p:txBody>
      </p:sp>
      <p:sp>
        <p:nvSpPr>
          <p:cNvPr id="959" name="Shape 218">
            <a:extLst>
              <a:ext uri="{FF2B5EF4-FFF2-40B4-BE49-F238E27FC236}">
                <a16:creationId xmlns:a16="http://schemas.microsoft.com/office/drawing/2014/main" id="{7F30AD70-55D3-8CA1-2788-CC8171DA07CC}"/>
              </a:ext>
            </a:extLst>
          </p:cNvPr>
          <p:cNvSpPr/>
          <p:nvPr/>
        </p:nvSpPr>
        <p:spPr>
          <a:xfrm>
            <a:off x="9043981" y="6322164"/>
            <a:ext cx="62179" cy="62179"/>
          </a:xfrm>
          <a:prstGeom prst="ellipse">
            <a:avLst/>
          </a:prstGeom>
          <a:solidFill>
            <a:srgbClr val="FFB81C"/>
          </a:solidFill>
          <a:ln w="12700">
            <a:solidFill>
              <a:srgbClr val="FFB81C"/>
            </a:solidFill>
            <a:prstDash val="solid"/>
          </a:ln>
        </p:spPr>
        <p:txBody>
          <a:bodyPr/>
          <a:lstStyle/>
          <a:p>
            <a:endParaRPr lang="en-GB" dirty="0"/>
          </a:p>
        </p:txBody>
      </p:sp>
      <p:sp>
        <p:nvSpPr>
          <p:cNvPr id="961" name="Text 219">
            <a:extLst>
              <a:ext uri="{FF2B5EF4-FFF2-40B4-BE49-F238E27FC236}">
                <a16:creationId xmlns:a16="http://schemas.microsoft.com/office/drawing/2014/main" id="{3C50D870-5F0D-C2A4-67B9-8D7EC4E8DBF6}"/>
              </a:ext>
            </a:extLst>
          </p:cNvPr>
          <p:cNvSpPr/>
          <p:nvPr/>
        </p:nvSpPr>
        <p:spPr>
          <a:xfrm>
            <a:off x="2663952" y="6535118"/>
            <a:ext cx="8750808" cy="146304"/>
          </a:xfrm>
          <a:prstGeom prst="rect">
            <a:avLst/>
          </a:prstGeom>
          <a:noFill/>
          <a:ln/>
        </p:spPr>
        <p:txBody>
          <a:bodyPr wrap="square" lIns="0" tIns="0" rIns="0" bIns="0" rtlCol="0" anchor="ctr"/>
          <a:lstStyle/>
          <a:p>
            <a:pPr marL="0" indent="0" algn="ctr">
              <a:buNone/>
            </a:pPr>
            <a:r>
              <a:rPr lang="en-US" sz="800" b="1" dirty="0">
                <a:solidFill>
                  <a:srgbClr val="17324D"/>
                </a:solidFill>
                <a:latin typeface="Arial" pitchFamily="34" charset="0"/>
                <a:ea typeface="Arial" pitchFamily="34" charset="-122"/>
                <a:cs typeface="Arial" pitchFamily="34" charset="-120"/>
              </a:rPr>
              <a:t>Adjusted difference in overall experience score vs reference group (ordered by magnitude)</a:t>
            </a:r>
            <a:endParaRPr lang="en-US" sz="800" dirty="0"/>
          </a:p>
        </p:txBody>
      </p:sp>
      <p:sp>
        <p:nvSpPr>
          <p:cNvPr id="31" name="Shape 17">
            <a:extLst>
              <a:ext uri="{FF2B5EF4-FFF2-40B4-BE49-F238E27FC236}">
                <a16:creationId xmlns:a16="http://schemas.microsoft.com/office/drawing/2014/main" id="{C8C43518-B093-5F34-5F92-543E58A62856}"/>
              </a:ext>
            </a:extLst>
          </p:cNvPr>
          <p:cNvSpPr/>
          <p:nvPr/>
        </p:nvSpPr>
        <p:spPr>
          <a:xfrm>
            <a:off x="9111916" y="1231598"/>
            <a:ext cx="914" cy="5193792"/>
          </a:xfrm>
          <a:prstGeom prst="line">
            <a:avLst/>
          </a:prstGeom>
          <a:noFill/>
          <a:ln w="17145">
            <a:solidFill>
              <a:srgbClr val="66717B"/>
            </a:solidFill>
            <a:prstDash val="solid"/>
          </a:ln>
        </p:spPr>
        <p:txBody>
          <a:bodyPr/>
          <a:lstStyle/>
          <a:p>
            <a:endParaRPr lang="en-GB" dirty="0"/>
          </a:p>
        </p:txBody>
      </p:sp>
    </p:spTree>
    <p:extLst>
      <p:ext uri="{BB962C8B-B14F-4D97-AF65-F5344CB8AC3E}">
        <p14:creationId xmlns:p14="http://schemas.microsoft.com/office/powerpoint/2010/main" val="668962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Review_x0020_Date xmlns="57b21b79-5d32-4c3c-9402-b397da5c7a71" xsi:nil="true"/>
    <TaxCatchAll xmlns="c143a6c5-5942-4b69-8d61-fb579588568f" xsi:nil="true"/>
    <_ip_UnifiedCompliancePolicyProperties xmlns="c143a6c5-5942-4b69-8d61-fb579588568f" xsi:nil="true"/>
    <lcf76f155ced4ddcb4097134ff3c332f xmlns="57b21b79-5d32-4c3c-9402-b397da5c7a71">
      <Terms xmlns="http://schemas.microsoft.com/office/infopath/2007/PartnerControls"/>
    </lcf76f155ced4ddcb4097134ff3c332f>
    <_ip_UnifiedCompliancePolicyUIAction xmlns="c143a6c5-5942-4b69-8d61-fb579588568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A0D5C941DA44A4289EAC03B9F7A23C3" ma:contentTypeVersion="19" ma:contentTypeDescription="Create a new document." ma:contentTypeScope="" ma:versionID="7390169c4ce29a4333cc6592dfa84783">
  <xsd:schema xmlns:xsd="http://www.w3.org/2001/XMLSchema" xmlns:xs="http://www.w3.org/2001/XMLSchema" xmlns:p="http://schemas.microsoft.com/office/2006/metadata/properties" xmlns:ns2="57b21b79-5d32-4c3c-9402-b397da5c7a71" xmlns:ns3="c143a6c5-5942-4b69-8d61-fb579588568f" targetNamespace="http://schemas.microsoft.com/office/2006/metadata/properties" ma:root="true" ma:fieldsID="c7b69b0c651354fb326b221d201cf7a3" ns2:_="" ns3:_="">
    <xsd:import namespace="57b21b79-5d32-4c3c-9402-b397da5c7a71"/>
    <xsd:import namespace="c143a6c5-5942-4b69-8d61-fb579588568f"/>
    <xsd:element name="properties">
      <xsd:complexType>
        <xsd:sequence>
          <xsd:element name="documentManagement">
            <xsd:complexType>
              <xsd:all>
                <xsd:element ref="ns2:Review_x0020_Date"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3:_ip_UnifiedCompliancePolicyProperties" minOccurs="0"/>
                <xsd:element ref="ns3:_ip_UnifiedCompliancePolicyUIAction" minOccurs="0"/>
                <xsd:element ref="ns2:MediaServiceLocation"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b21b79-5d32-4c3c-9402-b397da5c7a71" elementFormDefault="qualified">
    <xsd:import namespace="http://schemas.microsoft.com/office/2006/documentManagement/types"/>
    <xsd:import namespace="http://schemas.microsoft.com/office/infopath/2007/PartnerControls"/>
    <xsd:element name="Review_x0020_Date" ma:index="5" nillable="true" ma:displayName="Review date" ma:indexed="true" ma:internalName="Review_x0020_Date" ma:readOnly="fals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Location" ma:index="19" nillable="true" ma:displayName="Location" ma:description="" ma:indexed="true"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143a6c5-5942-4b69-8d61-fb579588568f"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internalName="_ip_UnifiedCompliancePolicyProperties" ma:readOnly="false">
      <xsd:simpleType>
        <xsd:restriction base="dms:Note"/>
      </xsd:simpleType>
    </xsd:element>
    <xsd:element name="_ip_UnifiedCompliancePolicyUIAction" ma:index="18" nillable="true" ma:displayName="Unified Compliance Policy UI Action" ma:hidden="true" ma:internalName="_ip_UnifiedCompliancePolicyUIAction" ma:readOnly="false">
      <xsd:simpleType>
        <xsd:restriction base="dms:Text"/>
      </xsd:simpleType>
    </xsd:element>
    <xsd:element name="TaxCatchAll" ma:index="22" nillable="true" ma:displayName="Taxonomy Catch All Column" ma:hidden="true" ma:list="{23485952-f129-4676-b957-701bc6918852}" ma:internalName="TaxCatchAll" ma:showField="CatchAllData" ma:web="c143a6c5-5942-4b69-8d61-fb579588568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7"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180A1A5-B955-4B46-B1EA-B0559D70E5B9}">
  <ds:schemaRefs>
    <ds:schemaRef ds:uri="http://schemas.microsoft.com/sharepoint/v3/contenttype/forms"/>
  </ds:schemaRefs>
</ds:datastoreItem>
</file>

<file path=customXml/itemProps2.xml><?xml version="1.0" encoding="utf-8"?>
<ds:datastoreItem xmlns:ds="http://schemas.openxmlformats.org/officeDocument/2006/customXml" ds:itemID="{F0406852-E4D0-4AC7-95F0-0CB12148D3D0}">
  <ds:schemaRefs>
    <ds:schemaRef ds:uri="57b21b79-5d32-4c3c-9402-b397da5c7a71"/>
    <ds:schemaRef ds:uri="c143a6c5-5942-4b69-8d61-fb579588568f"/>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6E844D7D-5BC7-46F3-83C3-5679E2466B4A}">
  <ds:schemaRefs>
    <ds:schemaRef ds:uri="57b21b79-5d32-4c3c-9402-b397da5c7a71"/>
    <ds:schemaRef ds:uri="c143a6c5-5942-4b69-8d61-fb579588568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165</TotalTime>
  <Words>2255</Words>
  <Application>Microsoft Office PowerPoint</Application>
  <PresentationFormat>Widescreen</PresentationFormat>
  <Paragraphs>672</Paragraphs>
  <Slides>14</Slides>
  <Notes>14</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14</vt:i4>
      </vt:variant>
    </vt:vector>
  </HeadingPairs>
  <TitlesOfParts>
    <vt:vector size="16" baseType="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OLIVER, Zoe (NHS ENGLAND)</cp:lastModifiedBy>
  <cp:revision>25</cp:revision>
  <dcterms:created xsi:type="dcterms:W3CDTF">2026-08-26T10:54:49Z</dcterms:created>
  <dcterms:modified xsi:type="dcterms:W3CDTF">2026-09-22T12:38:28Z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0x0101009A0D5C941DA44A4289EAC03B9F7A23C3</vt:lpwstr>
  </property>
  <property fmtid="{D5CDD505-2E9C-101B-9397-08002B2CF9AE}" pid="3" name="MediaServiceImageTags">
    <vt:lpwstr/>
  </property>
</Properties>
</file>