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charts/chart17.xml" ContentType="application/vnd.openxmlformats-officedocument.drawingml.chart+xml"/>
  <Override PartName="/ppt/charts/style1.xml" ContentType="application/vnd.ms-office.chartstyle+xml"/>
  <Override PartName="/ppt/charts/colors1.xml" ContentType="application/vnd.ms-office.chartcolorstyle+xml"/>
  <Override PartName="/ppt/charts/chart18.xml" ContentType="application/vnd.openxmlformats-officedocument.drawingml.chart+xml"/>
  <Override PartName="/ppt/charts/style2.xml" ContentType="application/vnd.ms-office.chartstyle+xml"/>
  <Override PartName="/ppt/charts/colors2.xml" ContentType="application/vnd.ms-office.chartcolorstyle+xml"/>
  <Override PartName="/ppt/charts/chart19.xml" ContentType="application/vnd.openxmlformats-officedocument.drawingml.chart+xml"/>
  <Override PartName="/ppt/charts/style3.xml" ContentType="application/vnd.ms-office.chartstyle+xml"/>
  <Override PartName="/ppt/charts/colors3.xml" ContentType="application/vnd.ms-office.chartcolorstyle+xml"/>
  <Override PartName="/ppt/charts/chart20.xml" ContentType="application/vnd.openxmlformats-officedocument.drawingml.chart+xml"/>
  <Override PartName="/ppt/charts/style4.xml" ContentType="application/vnd.ms-office.chartstyle+xml"/>
  <Override PartName="/ppt/charts/colors4.xml" ContentType="application/vnd.ms-office.chartcolorstyle+xml"/>
  <Override PartName="/ppt/charts/chart21.xml" ContentType="application/vnd.openxmlformats-officedocument.drawingml.chart+xml"/>
  <Override PartName="/ppt/charts/style5.xml" ContentType="application/vnd.ms-office.chartstyle+xml"/>
  <Override PartName="/ppt/charts/colors5.xml" ContentType="application/vnd.ms-office.chartcolorstyle+xml"/>
  <Override PartName="/ppt/charts/chart22.xml" ContentType="application/vnd.openxmlformats-officedocument.drawingml.chart+xml"/>
  <Override PartName="/ppt/charts/style6.xml" ContentType="application/vnd.ms-office.chartstyle+xml"/>
  <Override PartName="/ppt/charts/colors6.xml" ContentType="application/vnd.ms-office.chartcolorstyle+xml"/>
  <Override PartName="/ppt/charts/chart23.xml" ContentType="application/vnd.openxmlformats-officedocument.drawingml.chart+xml"/>
  <Override PartName="/ppt/charts/style7.xml" ContentType="application/vnd.ms-office.chartstyle+xml"/>
  <Override PartName="/ppt/charts/colors7.xml" ContentType="application/vnd.ms-office.chartcolorstyle+xml"/>
  <Override PartName="/ppt/charts/chart24.xml" ContentType="application/vnd.openxmlformats-officedocument.drawingml.chart+xml"/>
  <Override PartName="/ppt/charts/style8.xml" ContentType="application/vnd.ms-office.chartstyle+xml"/>
  <Override PartName="/ppt/charts/colors8.xml" ContentType="application/vnd.ms-office.chartcolorstyle+xml"/>
  <Override PartName="/ppt/charts/chart25.xml" ContentType="application/vnd.openxmlformats-officedocument.drawingml.chart+xml"/>
  <Override PartName="/ppt/charts/style9.xml" ContentType="application/vnd.ms-office.chartstyle+xml"/>
  <Override PartName="/ppt/charts/colors9.xml" ContentType="application/vnd.ms-office.chartcolorstyle+xml"/>
  <Override PartName="/ppt/charts/chart26.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27.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28.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29.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30.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31.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32.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33.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34.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35.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36.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37.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38.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39.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40.xml" ContentType="application/vnd.openxmlformats-officedocument.drawingml.chart+xml"/>
  <Override PartName="/ppt/charts/style24.xml" ContentType="application/vnd.ms-office.chartstyle+xml"/>
  <Override PartName="/ppt/charts/colors24.xml" ContentType="application/vnd.ms-office.chartcolorstyle+xml"/>
  <Override PartName="/ppt/charts/chart41.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42.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43.xml" ContentType="application/vnd.openxmlformats-officedocument.drawingml.chart+xml"/>
  <Override PartName="/ppt/charts/style27.xml" ContentType="application/vnd.ms-office.chartstyle+xml"/>
  <Override PartName="/ppt/charts/colors27.xml" ContentType="application/vnd.ms-office.chartcolorstyle+xml"/>
  <Override PartName="/ppt/charts/chart44.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45.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46.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47.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48.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49.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50.xml" ContentType="application/vnd.openxmlformats-officedocument.drawingml.chart+xml"/>
  <Override PartName="/ppt/charts/style34.xml" ContentType="application/vnd.ms-office.chartstyle+xml"/>
  <Override PartName="/ppt/charts/colors34.xml" ContentType="application/vnd.ms-office.chartcolorstyle+xml"/>
  <Override PartName="/ppt/charts/chart51.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52.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53.xml" ContentType="application/vnd.openxmlformats-officedocument.drawingml.chart+xml"/>
  <Override PartName="/ppt/charts/style37.xml" ContentType="application/vnd.ms-office.chartstyle+xml"/>
  <Override PartName="/ppt/charts/colors37.xml" ContentType="application/vnd.ms-office.chartcolorstyle+xml"/>
  <Override PartName="/ppt/charts/chart54.xml" ContentType="application/vnd.openxmlformats-officedocument.drawingml.chart+xml"/>
  <Override PartName="/ppt/charts/style38.xml" ContentType="application/vnd.ms-office.chartstyle+xml"/>
  <Override PartName="/ppt/charts/colors38.xml" ContentType="application/vnd.ms-office.chartcolorstyle+xml"/>
  <Override PartName="/ppt/charts/chart55.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56.xml" ContentType="application/vnd.openxmlformats-officedocument.drawingml.chart+xml"/>
  <Override PartName="/ppt/charts/style40.xml" ContentType="application/vnd.ms-office.chartstyle+xml"/>
  <Override PartName="/ppt/charts/colors40.xml" ContentType="application/vnd.ms-office.chartcolorstyle+xml"/>
  <Override PartName="/ppt/charts/chart57.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58.xml" ContentType="application/vnd.openxmlformats-officedocument.drawingml.chart+xml"/>
  <Override PartName="/ppt/charts/style42.xml" ContentType="application/vnd.ms-office.chartstyle+xml"/>
  <Override PartName="/ppt/charts/colors42.xml" ContentType="application/vnd.ms-office.chartcolorstyle+xml"/>
  <Override PartName="/ppt/charts/chart59.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60.xml" ContentType="application/vnd.openxmlformats-officedocument.drawingml.chart+xml"/>
  <Override PartName="/ppt/charts/style44.xml" ContentType="application/vnd.ms-office.chartstyle+xml"/>
  <Override PartName="/ppt/charts/colors44.xml" ContentType="application/vnd.ms-office.chartcolorstyle+xml"/>
  <Override PartName="/ppt/charts/chart61.xml" ContentType="application/vnd.openxmlformats-officedocument.drawingml.chart+xml"/>
  <Override PartName="/ppt/charts/style45.xml" ContentType="application/vnd.ms-office.chartstyle+xml"/>
  <Override PartName="/ppt/charts/colors45.xml" ContentType="application/vnd.ms-office.chartcolorstyle+xml"/>
  <Override PartName="/ppt/charts/chart62.xml" ContentType="application/vnd.openxmlformats-officedocument.drawingml.chart+xml"/>
  <Override PartName="/ppt/charts/style46.xml" ContentType="application/vnd.ms-office.chartstyle+xml"/>
  <Override PartName="/ppt/charts/colors46.xml" ContentType="application/vnd.ms-office.chartcolorstyle+xml"/>
  <Override PartName="/ppt/charts/chart63.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64.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65.xml" ContentType="application/vnd.openxmlformats-officedocument.drawingml.chart+xml"/>
  <Override PartName="/ppt/charts/style49.xml" ContentType="application/vnd.ms-office.chartstyle+xml"/>
  <Override PartName="/ppt/charts/colors49.xml" ContentType="application/vnd.ms-office.chartcolorstyle+xml"/>
  <Override PartName="/ppt/charts/chart66.xml" ContentType="application/vnd.openxmlformats-officedocument.drawingml.chart+xml"/>
  <Override PartName="/ppt/charts/style50.xml" ContentType="application/vnd.ms-office.chartstyle+xml"/>
  <Override PartName="/ppt/charts/colors50.xml" ContentType="application/vnd.ms-office.chartcolorstyle+xml"/>
  <Override PartName="/ppt/charts/chart67.xml" ContentType="application/vnd.openxmlformats-officedocument.drawingml.chart+xml"/>
  <Override PartName="/ppt/charts/style51.xml" ContentType="application/vnd.ms-office.chartstyle+xml"/>
  <Override PartName="/ppt/charts/colors51.xml" ContentType="application/vnd.ms-office.chartcolorstyle+xml"/>
  <Override PartName="/ppt/charts/chart68.xml" ContentType="application/vnd.openxmlformats-officedocument.drawingml.chart+xml"/>
  <Override PartName="/ppt/charts/style52.xml" ContentType="application/vnd.ms-office.chartstyle+xml"/>
  <Override PartName="/ppt/charts/colors52.xml" ContentType="application/vnd.ms-office.chartcolorstyle+xml"/>
  <Override PartName="/ppt/charts/chart69.xml" ContentType="application/vnd.openxmlformats-officedocument.drawingml.chart+xml"/>
  <Override PartName="/ppt/charts/style53.xml" ContentType="application/vnd.ms-office.chartstyle+xml"/>
  <Override PartName="/ppt/charts/colors53.xml" ContentType="application/vnd.ms-office.chartcolorstyle+xml"/>
  <Override PartName="/ppt/charts/chart70.xml" ContentType="application/vnd.openxmlformats-officedocument.drawingml.chart+xml"/>
  <Override PartName="/ppt/charts/style54.xml" ContentType="application/vnd.ms-office.chartstyle+xml"/>
  <Override PartName="/ppt/charts/colors54.xml" ContentType="application/vnd.ms-office.chartcolorstyle+xml"/>
  <Override PartName="/ppt/charts/chart71.xml" ContentType="application/vnd.openxmlformats-officedocument.drawingml.chart+xml"/>
  <Override PartName="/ppt/charts/style55.xml" ContentType="application/vnd.ms-office.chartstyle+xml"/>
  <Override PartName="/ppt/charts/colors55.xml" ContentType="application/vnd.ms-office.chartcolorstyle+xml"/>
  <Override PartName="/ppt/charts/chart72.xml" ContentType="application/vnd.openxmlformats-officedocument.drawingml.chart+xml"/>
  <Override PartName="/ppt/charts/style56.xml" ContentType="application/vnd.ms-office.chartstyle+xml"/>
  <Override PartName="/ppt/charts/colors56.xml" ContentType="application/vnd.ms-office.chartcolorstyle+xml"/>
  <Override PartName="/ppt/charts/chart73.xml" ContentType="application/vnd.openxmlformats-officedocument.drawingml.chart+xml"/>
  <Override PartName="/ppt/charts/style57.xml" ContentType="application/vnd.ms-office.chartstyle+xml"/>
  <Override PartName="/ppt/charts/colors57.xml" ContentType="application/vnd.ms-office.chartcolorstyle+xml"/>
  <Override PartName="/ppt/charts/chart74.xml" ContentType="application/vnd.openxmlformats-officedocument.drawingml.chart+xml"/>
  <Override PartName="/ppt/charts/style58.xml" ContentType="application/vnd.ms-office.chartstyle+xml"/>
  <Override PartName="/ppt/charts/colors58.xml" ContentType="application/vnd.ms-office.chartcolorstyle+xml"/>
  <Override PartName="/ppt/charts/chart75.xml" ContentType="application/vnd.openxmlformats-officedocument.drawingml.chart+xml"/>
  <Override PartName="/ppt/charts/style59.xml" ContentType="application/vnd.ms-office.chartstyle+xml"/>
  <Override PartName="/ppt/charts/colors59.xml" ContentType="application/vnd.ms-office.chartcolorstyle+xml"/>
  <Override PartName="/ppt/charts/chart76.xml" ContentType="application/vnd.openxmlformats-officedocument.drawingml.chart+xml"/>
  <Override PartName="/ppt/charts/style60.xml" ContentType="application/vnd.ms-office.chartstyle+xml"/>
  <Override PartName="/ppt/charts/colors60.xml" ContentType="application/vnd.ms-office.chartcolorstyle+xml"/>
  <Override PartName="/ppt/charts/chart77.xml" ContentType="application/vnd.openxmlformats-officedocument.drawingml.chart+xml"/>
  <Override PartName="/ppt/charts/style61.xml" ContentType="application/vnd.ms-office.chartstyle+xml"/>
  <Override PartName="/ppt/charts/colors6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4"/>
    <p:sldMasterId id="2147483666" r:id="rId5"/>
  </p:sldMasterIdLst>
  <p:notesMasterIdLst>
    <p:notesMasterId r:id="rId69"/>
  </p:notesMasterIdLst>
  <p:sldIdLst>
    <p:sldId id="257" r:id="rId6"/>
    <p:sldId id="351" r:id="rId7"/>
    <p:sldId id="349" r:id="rId8"/>
    <p:sldId id="348" r:id="rId9"/>
    <p:sldId id="259" r:id="rId10"/>
    <p:sldId id="260" r:id="rId11"/>
    <p:sldId id="261" r:id="rId12"/>
    <p:sldId id="262" r:id="rId13"/>
    <p:sldId id="364" r:id="rId14"/>
    <p:sldId id="263" r:id="rId15"/>
    <p:sldId id="264" r:id="rId16"/>
    <p:sldId id="265" r:id="rId17"/>
    <p:sldId id="266" r:id="rId18"/>
    <p:sldId id="267" r:id="rId19"/>
    <p:sldId id="268" r:id="rId20"/>
    <p:sldId id="269" r:id="rId21"/>
    <p:sldId id="270" r:id="rId22"/>
    <p:sldId id="271" r:id="rId23"/>
    <p:sldId id="272" r:id="rId24"/>
    <p:sldId id="329"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8" r:id="rId40"/>
    <p:sldId id="289" r:id="rId41"/>
    <p:sldId id="290" r:id="rId42"/>
    <p:sldId id="291" r:id="rId43"/>
    <p:sldId id="292" r:id="rId44"/>
    <p:sldId id="293" r:id="rId45"/>
    <p:sldId id="294" r:id="rId46"/>
    <p:sldId id="295" r:id="rId47"/>
    <p:sldId id="296" r:id="rId48"/>
    <p:sldId id="297" r:id="rId49"/>
    <p:sldId id="298" r:id="rId50"/>
    <p:sldId id="299" r:id="rId51"/>
    <p:sldId id="367" r:id="rId52"/>
    <p:sldId id="368" r:id="rId53"/>
    <p:sldId id="369" r:id="rId54"/>
    <p:sldId id="370" r:id="rId55"/>
    <p:sldId id="312" r:id="rId56"/>
    <p:sldId id="313" r:id="rId57"/>
    <p:sldId id="352" r:id="rId58"/>
    <p:sldId id="353" r:id="rId59"/>
    <p:sldId id="354" r:id="rId60"/>
    <p:sldId id="355" r:id="rId61"/>
    <p:sldId id="356" r:id="rId62"/>
    <p:sldId id="357" r:id="rId63"/>
    <p:sldId id="358" r:id="rId64"/>
    <p:sldId id="359" r:id="rId65"/>
    <p:sldId id="360" r:id="rId66"/>
    <p:sldId id="361" r:id="rId67"/>
    <p:sldId id="362" r:id="rId68"/>
  </p:sldIdLst>
  <p:sldSz cx="7556500" cy="10693400"/>
  <p:notesSz cx="7556500" cy="10693400"/>
  <p:defaultTextStyle>
    <a:defPPr>
      <a:defRPr kern="0"/>
    </a:defPPr>
  </p:defaultTextStyle>
  <p:extLst>
    <p:ext uri="{EFAFB233-063F-42B5-8137-9DF3F51BA10A}">
      <p15:sldGuideLst xmlns:p15="http://schemas.microsoft.com/office/powerpoint/2012/main">
        <p15:guide id="1" orient="horz" pos="2888" userDrawn="1">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39E9719-3A72-1B1D-6A89-B7D39640B590}" name="Yang Liu" initials="YL" userId="S::yang.liu@PickerEurope.ac.uk::fd660113-6f3e-4fcf-aebc-3c8e80c5197c" providerId="AD"/>
  <p188:author id="{88F2CF8F-489F-0D20-F325-36525D0A0E23}" name="Roisin Atkin" initials="RA" userId="S::roisin.atkin@pickereurope.ac.uk::7565ec05-46a1-4150-82ba-7d8ef68671a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939598"/>
    <a:srgbClr val="336E9F"/>
    <a:srgbClr val="000000"/>
    <a:srgbClr val="414042"/>
    <a:srgbClr val="DCDDDE"/>
    <a:srgbClr val="1F60AD"/>
    <a:srgbClr val="A8C7E9"/>
    <a:srgbClr val="0A74BB"/>
    <a:srgbClr val="005E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383" autoAdjust="0"/>
    <p:restoredTop sz="95400" autoAdjust="0"/>
  </p:normalViewPr>
  <p:slideViewPr>
    <p:cSldViewPr>
      <p:cViewPr varScale="1">
        <p:scale>
          <a:sx n="68" d="100"/>
          <a:sy n="68" d="100"/>
        </p:scale>
        <p:origin x="2970" y="84"/>
      </p:cViewPr>
      <p:guideLst>
        <p:guide orient="horz" pos="2888"/>
        <p:guide pos="2160"/>
      </p:guideLst>
    </p:cSldViewPr>
  </p:slideViewPr>
  <p:notesTextViewPr>
    <p:cViewPr>
      <p:scale>
        <a:sx n="100" d="100"/>
        <a:sy n="100" d="100"/>
      </p:scale>
      <p:origin x="0" y="0"/>
    </p:cViewPr>
  </p:notesTextViewPr>
  <p:sorterViewPr>
    <p:cViewPr>
      <p:scale>
        <a:sx n="117" d="100"/>
        <a:sy n="117" d="100"/>
      </p:scale>
      <p:origin x="0" y="-1574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microsoft.com/office/2018/10/relationships/authors" Target="authors.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notesMaster" Target="notesMasters/notesMaster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 Type="http://schemas.openxmlformats.org/officeDocument/2006/relationships/slide" Target="slides/slide2.xml"/><Relationship Id="rId71"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xml"/><Relationship Id="rId1" Type="http://schemas.microsoft.com/office/2011/relationships/chartStyle" Target="style1.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2.xml"/><Relationship Id="rId1" Type="http://schemas.microsoft.com/office/2011/relationships/chartStyle" Target="style2.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3.xml"/><Relationship Id="rId1" Type="http://schemas.microsoft.com/office/2011/relationships/chartStyle" Target="style3.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4.xml"/><Relationship Id="rId1" Type="http://schemas.microsoft.com/office/2011/relationships/chartStyle" Target="style4.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5.xml"/><Relationship Id="rId1" Type="http://schemas.microsoft.com/office/2011/relationships/chartStyle" Target="style5.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6.xml"/><Relationship Id="rId1" Type="http://schemas.microsoft.com/office/2011/relationships/chartStyle" Target="style6.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7.xml"/><Relationship Id="rId1" Type="http://schemas.microsoft.com/office/2011/relationships/chartStyle" Target="style7.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8.xml"/><Relationship Id="rId1" Type="http://schemas.microsoft.com/office/2011/relationships/chartStyle" Target="style8.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9.xml"/><Relationship Id="rId1" Type="http://schemas.microsoft.com/office/2011/relationships/chartStyle" Target="style9.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10.xml"/><Relationship Id="rId1" Type="http://schemas.microsoft.com/office/2011/relationships/chartStyle" Target="style10.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11.xml"/><Relationship Id="rId1" Type="http://schemas.microsoft.com/office/2011/relationships/chartStyle" Target="style11.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12.xml"/><Relationship Id="rId1" Type="http://schemas.microsoft.com/office/2011/relationships/chartStyle" Target="style12.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13.xml"/><Relationship Id="rId1" Type="http://schemas.microsoft.com/office/2011/relationships/chartStyle" Target="style13.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14.xml"/><Relationship Id="rId1" Type="http://schemas.microsoft.com/office/2011/relationships/chartStyle" Target="style14.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15.xml"/><Relationship Id="rId1" Type="http://schemas.microsoft.com/office/2011/relationships/chartStyle" Target="style15.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16.xml"/><Relationship Id="rId1" Type="http://schemas.microsoft.com/office/2011/relationships/chartStyle" Target="style16.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17.xml"/><Relationship Id="rId1" Type="http://schemas.microsoft.com/office/2011/relationships/chartStyle" Target="style17.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18.xml"/><Relationship Id="rId1" Type="http://schemas.microsoft.com/office/2011/relationships/chartStyle" Target="style18.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19.xml"/><Relationship Id="rId1" Type="http://schemas.microsoft.com/office/2011/relationships/chartStyle" Target="style19.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20.xml"/><Relationship Id="rId1" Type="http://schemas.microsoft.com/office/2011/relationships/chartStyle" Target="style20.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21.xml"/><Relationship Id="rId1" Type="http://schemas.microsoft.com/office/2011/relationships/chartStyle" Target="style21.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22.xml"/><Relationship Id="rId1" Type="http://schemas.microsoft.com/office/2011/relationships/chartStyle" Target="style22.xml"/></Relationships>
</file>

<file path=ppt/charts/_rels/chart39.xml.rels><?xml version="1.0" encoding="UTF-8" standalone="yes"?>
<Relationships xmlns="http://schemas.openxmlformats.org/package/2006/relationships"><Relationship Id="rId3" Type="http://schemas.openxmlformats.org/officeDocument/2006/relationships/package" Target="../embeddings/Microsoft_Excel_Worksheet38.xlsx"/><Relationship Id="rId2" Type="http://schemas.microsoft.com/office/2011/relationships/chartColorStyle" Target="colors23.xml"/><Relationship Id="rId1" Type="http://schemas.microsoft.com/office/2011/relationships/chartStyle" Target="style23.xml"/></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24.xml"/><Relationship Id="rId1" Type="http://schemas.microsoft.com/office/2011/relationships/chartStyle" Target="style24.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25.xml"/><Relationship Id="rId1" Type="http://schemas.microsoft.com/office/2011/relationships/chartStyle" Target="style25.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26.xml"/><Relationship Id="rId1" Type="http://schemas.microsoft.com/office/2011/relationships/chartStyle" Target="style26.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27.xml"/><Relationship Id="rId1" Type="http://schemas.microsoft.com/office/2011/relationships/chartStyle" Target="style27.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28.xml"/><Relationship Id="rId1" Type="http://schemas.microsoft.com/office/2011/relationships/chartStyle" Target="style28.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29.xml"/><Relationship Id="rId1" Type="http://schemas.microsoft.com/office/2011/relationships/chartStyle" Target="style29.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30.xml"/><Relationship Id="rId1" Type="http://schemas.microsoft.com/office/2011/relationships/chartStyle" Target="style30.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31.xml"/><Relationship Id="rId1" Type="http://schemas.microsoft.com/office/2011/relationships/chartStyle" Target="style31.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32.xml"/><Relationship Id="rId1" Type="http://schemas.microsoft.com/office/2011/relationships/chartStyle" Target="style32.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33.xml"/><Relationship Id="rId1" Type="http://schemas.microsoft.com/office/2011/relationships/chartStyle" Target="style33.xml"/></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3" Type="http://schemas.openxmlformats.org/officeDocument/2006/relationships/package" Target="../embeddings/Microsoft_Excel_Worksheet49.xlsx"/><Relationship Id="rId2" Type="http://schemas.microsoft.com/office/2011/relationships/chartColorStyle" Target="colors34.xml"/><Relationship Id="rId1" Type="http://schemas.microsoft.com/office/2011/relationships/chartStyle" Target="style34.xml"/></Relationships>
</file>

<file path=ppt/charts/_rels/chart51.xml.rels><?xml version="1.0" encoding="UTF-8" standalone="yes"?>
<Relationships xmlns="http://schemas.openxmlformats.org/package/2006/relationships"><Relationship Id="rId3" Type="http://schemas.openxmlformats.org/officeDocument/2006/relationships/package" Target="../embeddings/Microsoft_Excel_Worksheet50.xlsx"/><Relationship Id="rId2" Type="http://schemas.microsoft.com/office/2011/relationships/chartColorStyle" Target="colors35.xml"/><Relationship Id="rId1" Type="http://schemas.microsoft.com/office/2011/relationships/chartStyle" Target="style35.xml"/></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36.xml"/><Relationship Id="rId1" Type="http://schemas.microsoft.com/office/2011/relationships/chartStyle" Target="style36.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37.xml"/><Relationship Id="rId1" Type="http://schemas.microsoft.com/office/2011/relationships/chartStyle" Target="style37.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38.xml"/><Relationship Id="rId1" Type="http://schemas.microsoft.com/office/2011/relationships/chartStyle" Target="style38.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39.xml"/><Relationship Id="rId1" Type="http://schemas.microsoft.com/office/2011/relationships/chartStyle" Target="style39.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0.xml"/><Relationship Id="rId1" Type="http://schemas.microsoft.com/office/2011/relationships/chartStyle" Target="style40.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41.xml"/><Relationship Id="rId1" Type="http://schemas.microsoft.com/office/2011/relationships/chartStyle" Target="style41.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42.xml"/><Relationship Id="rId1" Type="http://schemas.microsoft.com/office/2011/relationships/chartStyle" Target="style42.xml"/></Relationships>
</file>

<file path=ppt/charts/_rels/chart59.xml.rels><?xml version="1.0" encoding="UTF-8" standalone="yes"?>
<Relationships xmlns="http://schemas.openxmlformats.org/package/2006/relationships"><Relationship Id="rId3" Type="http://schemas.openxmlformats.org/officeDocument/2006/relationships/package" Target="../embeddings/Microsoft_Excel_Worksheet58.xlsx"/><Relationship Id="rId2" Type="http://schemas.microsoft.com/office/2011/relationships/chartColorStyle" Target="colors43.xml"/><Relationship Id="rId1" Type="http://schemas.microsoft.com/office/2011/relationships/chartStyle" Target="style43.xml"/></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60.xml.rels><?xml version="1.0" encoding="UTF-8" standalone="yes"?>
<Relationships xmlns="http://schemas.openxmlformats.org/package/2006/relationships"><Relationship Id="rId3" Type="http://schemas.openxmlformats.org/officeDocument/2006/relationships/package" Target="../embeddings/Microsoft_Excel_Worksheet59.xlsx"/><Relationship Id="rId2" Type="http://schemas.microsoft.com/office/2011/relationships/chartColorStyle" Target="colors44.xml"/><Relationship Id="rId1" Type="http://schemas.microsoft.com/office/2011/relationships/chartStyle" Target="style44.xml"/></Relationships>
</file>

<file path=ppt/charts/_rels/chart61.xml.rels><?xml version="1.0" encoding="UTF-8" standalone="yes"?>
<Relationships xmlns="http://schemas.openxmlformats.org/package/2006/relationships"><Relationship Id="rId3" Type="http://schemas.openxmlformats.org/officeDocument/2006/relationships/package" Target="../embeddings/Microsoft_Excel_Worksheet60.xlsx"/><Relationship Id="rId2" Type="http://schemas.microsoft.com/office/2011/relationships/chartColorStyle" Target="colors45.xml"/><Relationship Id="rId1" Type="http://schemas.microsoft.com/office/2011/relationships/chartStyle" Target="style45.xml"/></Relationships>
</file>

<file path=ppt/charts/_rels/chart62.xml.rels><?xml version="1.0" encoding="UTF-8" standalone="yes"?>
<Relationships xmlns="http://schemas.openxmlformats.org/package/2006/relationships"><Relationship Id="rId3" Type="http://schemas.openxmlformats.org/officeDocument/2006/relationships/package" Target="../embeddings/Microsoft_Excel_Worksheet61.xlsx"/><Relationship Id="rId2" Type="http://schemas.microsoft.com/office/2011/relationships/chartColorStyle" Target="colors46.xml"/><Relationship Id="rId1" Type="http://schemas.microsoft.com/office/2011/relationships/chartStyle" Target="style46.xml"/></Relationships>
</file>

<file path=ppt/charts/_rels/chart63.xml.rels><?xml version="1.0" encoding="UTF-8" standalone="yes"?>
<Relationships xmlns="http://schemas.openxmlformats.org/package/2006/relationships"><Relationship Id="rId3" Type="http://schemas.openxmlformats.org/officeDocument/2006/relationships/package" Target="../embeddings/Microsoft_Excel_Worksheet62.xlsx"/><Relationship Id="rId2" Type="http://schemas.microsoft.com/office/2011/relationships/chartColorStyle" Target="colors47.xml"/><Relationship Id="rId1" Type="http://schemas.microsoft.com/office/2011/relationships/chartStyle" Target="style47.xml"/></Relationships>
</file>

<file path=ppt/charts/_rels/chart64.xml.rels><?xml version="1.0" encoding="UTF-8" standalone="yes"?>
<Relationships xmlns="http://schemas.openxmlformats.org/package/2006/relationships"><Relationship Id="rId3" Type="http://schemas.openxmlformats.org/officeDocument/2006/relationships/package" Target="../embeddings/Microsoft_Excel_Worksheet63.xlsx"/><Relationship Id="rId2" Type="http://schemas.microsoft.com/office/2011/relationships/chartColorStyle" Target="colors48.xml"/><Relationship Id="rId1" Type="http://schemas.microsoft.com/office/2011/relationships/chartStyle" Target="style48.xml"/></Relationships>
</file>

<file path=ppt/charts/_rels/chart65.xml.rels><?xml version="1.0" encoding="UTF-8" standalone="yes"?>
<Relationships xmlns="http://schemas.openxmlformats.org/package/2006/relationships"><Relationship Id="rId3" Type="http://schemas.openxmlformats.org/officeDocument/2006/relationships/package" Target="../embeddings/Microsoft_Excel_Worksheet64.xlsx"/><Relationship Id="rId2" Type="http://schemas.microsoft.com/office/2011/relationships/chartColorStyle" Target="colors49.xml"/><Relationship Id="rId1" Type="http://schemas.microsoft.com/office/2011/relationships/chartStyle" Target="style49.xml"/></Relationships>
</file>

<file path=ppt/charts/_rels/chart66.xml.rels><?xml version="1.0" encoding="UTF-8" standalone="yes"?>
<Relationships xmlns="http://schemas.openxmlformats.org/package/2006/relationships"><Relationship Id="rId3" Type="http://schemas.openxmlformats.org/officeDocument/2006/relationships/package" Target="../embeddings/Microsoft_Excel_Worksheet65.xlsx"/><Relationship Id="rId2" Type="http://schemas.microsoft.com/office/2011/relationships/chartColorStyle" Target="colors50.xml"/><Relationship Id="rId1" Type="http://schemas.microsoft.com/office/2011/relationships/chartStyle" Target="style50.xml"/></Relationships>
</file>

<file path=ppt/charts/_rels/chart67.xml.rels><?xml version="1.0" encoding="UTF-8" standalone="yes"?>
<Relationships xmlns="http://schemas.openxmlformats.org/package/2006/relationships"><Relationship Id="rId3" Type="http://schemas.openxmlformats.org/officeDocument/2006/relationships/package" Target="../embeddings/Microsoft_Excel_Worksheet66.xlsx"/><Relationship Id="rId2" Type="http://schemas.microsoft.com/office/2011/relationships/chartColorStyle" Target="colors51.xml"/><Relationship Id="rId1" Type="http://schemas.microsoft.com/office/2011/relationships/chartStyle" Target="style51.xml"/></Relationships>
</file>

<file path=ppt/charts/_rels/chart68.xml.rels><?xml version="1.0" encoding="UTF-8" standalone="yes"?>
<Relationships xmlns="http://schemas.openxmlformats.org/package/2006/relationships"><Relationship Id="rId3" Type="http://schemas.openxmlformats.org/officeDocument/2006/relationships/package" Target="../embeddings/Microsoft_Excel_Worksheet67.xlsx"/><Relationship Id="rId2" Type="http://schemas.microsoft.com/office/2011/relationships/chartColorStyle" Target="colors52.xml"/><Relationship Id="rId1" Type="http://schemas.microsoft.com/office/2011/relationships/chartStyle" Target="style52.xml"/></Relationships>
</file>

<file path=ppt/charts/_rels/chart69.xml.rels><?xml version="1.0" encoding="UTF-8" standalone="yes"?>
<Relationships xmlns="http://schemas.openxmlformats.org/package/2006/relationships"><Relationship Id="rId3" Type="http://schemas.openxmlformats.org/officeDocument/2006/relationships/package" Target="../embeddings/Microsoft_Excel_Worksheet68.xlsx"/><Relationship Id="rId2" Type="http://schemas.microsoft.com/office/2011/relationships/chartColorStyle" Target="colors53.xml"/><Relationship Id="rId1" Type="http://schemas.microsoft.com/office/2011/relationships/chartStyle" Target="style53.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3" Type="http://schemas.openxmlformats.org/officeDocument/2006/relationships/package" Target="../embeddings/Microsoft_Excel_Worksheet69.xlsx"/><Relationship Id="rId2" Type="http://schemas.microsoft.com/office/2011/relationships/chartColorStyle" Target="colors54.xml"/><Relationship Id="rId1" Type="http://schemas.microsoft.com/office/2011/relationships/chartStyle" Target="style54.xml"/></Relationships>
</file>

<file path=ppt/charts/_rels/chart71.xml.rels><?xml version="1.0" encoding="UTF-8" standalone="yes"?>
<Relationships xmlns="http://schemas.openxmlformats.org/package/2006/relationships"><Relationship Id="rId3" Type="http://schemas.openxmlformats.org/officeDocument/2006/relationships/package" Target="../embeddings/Microsoft_Excel_Worksheet70.xlsx"/><Relationship Id="rId2" Type="http://schemas.microsoft.com/office/2011/relationships/chartColorStyle" Target="colors55.xml"/><Relationship Id="rId1" Type="http://schemas.microsoft.com/office/2011/relationships/chartStyle" Target="style55.xml"/></Relationships>
</file>

<file path=ppt/charts/_rels/chart72.xml.rels><?xml version="1.0" encoding="UTF-8" standalone="yes"?>
<Relationships xmlns="http://schemas.openxmlformats.org/package/2006/relationships"><Relationship Id="rId3" Type="http://schemas.openxmlformats.org/officeDocument/2006/relationships/package" Target="../embeddings/Microsoft_Excel_Worksheet71.xlsx"/><Relationship Id="rId2" Type="http://schemas.microsoft.com/office/2011/relationships/chartColorStyle" Target="colors56.xml"/><Relationship Id="rId1" Type="http://schemas.microsoft.com/office/2011/relationships/chartStyle" Target="style56.xml"/></Relationships>
</file>

<file path=ppt/charts/_rels/chart73.xml.rels><?xml version="1.0" encoding="UTF-8" standalone="yes"?>
<Relationships xmlns="http://schemas.openxmlformats.org/package/2006/relationships"><Relationship Id="rId3" Type="http://schemas.openxmlformats.org/officeDocument/2006/relationships/package" Target="../embeddings/Microsoft_Excel_Worksheet72.xlsx"/><Relationship Id="rId2" Type="http://schemas.microsoft.com/office/2011/relationships/chartColorStyle" Target="colors57.xml"/><Relationship Id="rId1" Type="http://schemas.microsoft.com/office/2011/relationships/chartStyle" Target="style57.xml"/></Relationships>
</file>

<file path=ppt/charts/_rels/chart74.xml.rels><?xml version="1.0" encoding="UTF-8" standalone="yes"?>
<Relationships xmlns="http://schemas.openxmlformats.org/package/2006/relationships"><Relationship Id="rId3" Type="http://schemas.openxmlformats.org/officeDocument/2006/relationships/package" Target="../embeddings/Microsoft_Excel_Worksheet73.xlsx"/><Relationship Id="rId2" Type="http://schemas.microsoft.com/office/2011/relationships/chartColorStyle" Target="colors58.xml"/><Relationship Id="rId1" Type="http://schemas.microsoft.com/office/2011/relationships/chartStyle" Target="style58.xml"/></Relationships>
</file>

<file path=ppt/charts/_rels/chart75.xml.rels><?xml version="1.0" encoding="UTF-8" standalone="yes"?>
<Relationships xmlns="http://schemas.openxmlformats.org/package/2006/relationships"><Relationship Id="rId3" Type="http://schemas.openxmlformats.org/officeDocument/2006/relationships/package" Target="../embeddings/Microsoft_Excel_Worksheet74.xlsx"/><Relationship Id="rId2" Type="http://schemas.microsoft.com/office/2011/relationships/chartColorStyle" Target="colors59.xml"/><Relationship Id="rId1" Type="http://schemas.microsoft.com/office/2011/relationships/chartStyle" Target="style59.xml"/></Relationships>
</file>

<file path=ppt/charts/_rels/chart76.xml.rels><?xml version="1.0" encoding="UTF-8" standalone="yes"?>
<Relationships xmlns="http://schemas.openxmlformats.org/package/2006/relationships"><Relationship Id="rId3" Type="http://schemas.openxmlformats.org/officeDocument/2006/relationships/package" Target="../embeddings/Microsoft_Excel_Worksheet75.xlsx"/><Relationship Id="rId2" Type="http://schemas.microsoft.com/office/2011/relationships/chartColorStyle" Target="colors60.xml"/><Relationship Id="rId1" Type="http://schemas.microsoft.com/office/2011/relationships/chartStyle" Target="style60.xml"/></Relationships>
</file>

<file path=ppt/charts/_rels/chart77.xml.rels><?xml version="1.0" encoding="UTF-8" standalone="yes"?>
<Relationships xmlns="http://schemas.openxmlformats.org/package/2006/relationships"><Relationship Id="rId3" Type="http://schemas.openxmlformats.org/officeDocument/2006/relationships/package" Target="../embeddings/Microsoft_Excel_Worksheet76.xlsx"/><Relationship Id="rId2" Type="http://schemas.microsoft.com/office/2011/relationships/chartColorStyle" Target="colors61.xml"/><Relationship Id="rId1" Type="http://schemas.microsoft.com/office/2011/relationships/chartStyle" Target="style61.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Sheet1!$B$2:$B$4</c:f>
              <c:numCache>
                <c:formatCode>0%</c:formatCode>
                <c:ptCount val="3"/>
                <c:pt idx="0">
                  <c:v>0.82767639999999998</c:v>
                </c:pt>
                <c:pt idx="1">
                  <c:v>0.73859580000000002</c:v>
                </c:pt>
                <c:pt idx="2">
                  <c:v>0.8840633</c:v>
                </c:pt>
              </c:numCache>
            </c:numRef>
          </c:val>
          <c:extLst>
            <c:ext xmlns:c16="http://schemas.microsoft.com/office/drawing/2014/chart" uri="{C3380CC4-5D6E-409C-BE32-E72D297353CC}">
              <c16:uniqueId val="{00000000-4C64-452D-8BD5-13B38B7609F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4C64-452D-8BD5-13B38B7609FD}"/>
              </c:ext>
            </c:extLst>
          </c:dPt>
          <c:dPt>
            <c:idx val="1"/>
            <c:invertIfNegative val="0"/>
            <c:bubble3D val="0"/>
            <c:extLst>
              <c:ext xmlns:c16="http://schemas.microsoft.com/office/drawing/2014/chart" uri="{C3380CC4-5D6E-409C-BE32-E72D297353CC}">
                <c16:uniqueId val="{00000004-4C64-452D-8BD5-13B38B7609FD}"/>
              </c:ext>
            </c:extLst>
          </c:dPt>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Sheet1!$C$2:$C$4</c:f>
              <c:numCache>
                <c:formatCode>0%</c:formatCode>
                <c:ptCount val="3"/>
                <c:pt idx="0">
                  <c:v>4.43956E-2</c:v>
                </c:pt>
                <c:pt idx="1">
                  <c:v>4.05885E-2</c:v>
                </c:pt>
                <c:pt idx="2">
                  <c:v>4.2266100000000001E-2</c:v>
                </c:pt>
              </c:numCache>
            </c:numRef>
          </c:val>
          <c:extLst>
            <c:ext xmlns:c16="http://schemas.microsoft.com/office/drawing/2014/chart" uri="{C3380CC4-5D6E-409C-BE32-E72D297353CC}">
              <c16:uniqueId val="{00000005-4C64-452D-8BD5-13B38B7609F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Sheet1!$D$2:$D$4</c:f>
              <c:numCache>
                <c:formatCode>0%</c:formatCode>
                <c:ptCount val="3"/>
                <c:pt idx="0">
                  <c:v>8.3380099999999999E-2</c:v>
                </c:pt>
                <c:pt idx="1">
                  <c:v>0.12764780000000001</c:v>
                </c:pt>
                <c:pt idx="2">
                  <c:v>6.0032799999999997E-2</c:v>
                </c:pt>
              </c:numCache>
            </c:numRef>
          </c:val>
          <c:extLst>
            <c:ext xmlns:c16="http://schemas.microsoft.com/office/drawing/2014/chart" uri="{C3380CC4-5D6E-409C-BE32-E72D297353CC}">
              <c16:uniqueId val="{00000006-4C64-452D-8BD5-13B38B7609F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Sheet1!$E$2:$E$4</c:f>
              <c:numCache>
                <c:formatCode>0%</c:formatCode>
                <c:ptCount val="3"/>
                <c:pt idx="0">
                  <c:v>4.4547299999999998E-2</c:v>
                </c:pt>
                <c:pt idx="1">
                  <c:v>4.5546099999999999E-2</c:v>
                </c:pt>
                <c:pt idx="2">
                  <c:v>1.3636199999999999E-2</c:v>
                </c:pt>
              </c:numCache>
            </c:numRef>
          </c:val>
          <c:extLst>
            <c:ext xmlns:c16="http://schemas.microsoft.com/office/drawing/2014/chart" uri="{C3380CC4-5D6E-409C-BE32-E72D297353CC}">
              <c16:uniqueId val="{00000007-4C64-452D-8BD5-13B38B7609F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Q17. Patient had a main point of contact within the care team</c:v>
                </c:pt>
                <c:pt idx="1">
                  <c:v>Q18. Patient found it very or quite easy to contact their main contact person</c:v>
                </c:pt>
                <c:pt idx="2">
                  <c:v>Q19. Patient found advice from main contact person was very or quite helpful</c:v>
                </c:pt>
              </c:strCache>
            </c:strRef>
          </c:cat>
          <c:val>
            <c:numRef>
              <c:f>Sheet1!$F$2:$F$4</c:f>
              <c:numCache>
                <c:formatCode>0%</c:formatCode>
                <c:ptCount val="3"/>
                <c:pt idx="0">
                  <c:v>4.9999999999999998E-7</c:v>
                </c:pt>
                <c:pt idx="1">
                  <c:v>4.7621799999999999E-2</c:v>
                </c:pt>
                <c:pt idx="2">
                  <c:v>1.5E-6</c:v>
                </c:pt>
              </c:numCache>
            </c:numRef>
          </c:val>
          <c:extLst>
            <c:ext xmlns:c16="http://schemas.microsoft.com/office/drawing/2014/chart" uri="{C3380CC4-5D6E-409C-BE32-E72D297353CC}">
              <c16:uniqueId val="{00000008-4C64-452D-8BD5-13B38B7609F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0.87836990000000004</c:v>
                </c:pt>
                <c:pt idx="1">
                  <c:v>0.89151029999999998</c:v>
                </c:pt>
                <c:pt idx="2">
                  <c:v>0.97132529999999995</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4C64-452D-8BD5-13B38B7609F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16535746464527754"/>
          <c:w val="0.90171044375389497"/>
          <c:h val="0.7534377278499654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Sheet1!$B$2:$B$12</c:f>
              <c:numCache>
                <c:formatCode>0%</c:formatCode>
                <c:ptCount val="11"/>
                <c:pt idx="0">
                  <c:v>0.83909599999999995</c:v>
                </c:pt>
                <c:pt idx="1">
                  <c:v>0.69751359999999996</c:v>
                </c:pt>
                <c:pt idx="2">
                  <c:v>0.51552920000000002</c:v>
                </c:pt>
                <c:pt idx="3">
                  <c:v>0.66788979999999998</c:v>
                </c:pt>
                <c:pt idx="4">
                  <c:v>0.6400325</c:v>
                </c:pt>
                <c:pt idx="5">
                  <c:v>0.75351000000000001</c:v>
                </c:pt>
                <c:pt idx="6">
                  <c:v>0.72373089999999995</c:v>
                </c:pt>
                <c:pt idx="7">
                  <c:v>0.58636469999999996</c:v>
                </c:pt>
                <c:pt idx="8">
                  <c:v>0.57594199999999995</c:v>
                </c:pt>
                <c:pt idx="9">
                  <c:v>0.5883507</c:v>
                </c:pt>
                <c:pt idx="10">
                  <c:v>0.59769269999999997</c:v>
                </c:pt>
              </c:numCache>
            </c:numRef>
          </c:val>
          <c:extLst>
            <c:ext xmlns:c16="http://schemas.microsoft.com/office/drawing/2014/chart" uri="{C3380CC4-5D6E-409C-BE32-E72D297353CC}">
              <c16:uniqueId val="{00000000-928E-4E84-9EBA-42DD458A827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28E-4E84-9EBA-42DD458A8279}"/>
              </c:ext>
            </c:extLst>
          </c:dPt>
          <c:dPt>
            <c:idx val="1"/>
            <c:invertIfNegative val="0"/>
            <c:bubble3D val="0"/>
            <c:extLst>
              <c:ext xmlns:c16="http://schemas.microsoft.com/office/drawing/2014/chart" uri="{C3380CC4-5D6E-409C-BE32-E72D297353CC}">
                <c16:uniqueId val="{00000004-928E-4E84-9EBA-42DD458A8279}"/>
              </c:ext>
            </c:extLst>
          </c:dPt>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Sheet1!$C$2:$C$12</c:f>
              <c:numCache>
                <c:formatCode>0%</c:formatCode>
                <c:ptCount val="11"/>
                <c:pt idx="0">
                  <c:v>1.19994E-2</c:v>
                </c:pt>
                <c:pt idx="1">
                  <c:v>6.9856299999999996E-2</c:v>
                </c:pt>
                <c:pt idx="2">
                  <c:v>0.2961435</c:v>
                </c:pt>
                <c:pt idx="3">
                  <c:v>0</c:v>
                </c:pt>
                <c:pt idx="4">
                  <c:v>5.1471900000000001E-2</c:v>
                </c:pt>
                <c:pt idx="5">
                  <c:v>5.8697699999999998E-2</c:v>
                </c:pt>
                <c:pt idx="6">
                  <c:v>1.0407000000000001E-3</c:v>
                </c:pt>
                <c:pt idx="7">
                  <c:v>0.17480589999999999</c:v>
                </c:pt>
                <c:pt idx="8">
                  <c:v>4.83361E-2</c:v>
                </c:pt>
                <c:pt idx="9">
                  <c:v>6.9393899999999994E-2</c:v>
                </c:pt>
                <c:pt idx="10">
                  <c:v>9.9168500000000007E-2</c:v>
                </c:pt>
              </c:numCache>
            </c:numRef>
          </c:val>
          <c:extLst>
            <c:ext xmlns:c16="http://schemas.microsoft.com/office/drawing/2014/chart" uri="{C3380CC4-5D6E-409C-BE32-E72D297353CC}">
              <c16:uniqueId val="{00000005-928E-4E84-9EBA-42DD458A8279}"/>
            </c:ext>
          </c:extLst>
        </c:ser>
        <c:ser>
          <c:idx val="2"/>
          <c:order val="2"/>
          <c:tx>
            <c:strRef>
              <c:f>Sheet1!$D$1</c:f>
              <c:strCache>
                <c:ptCount val="1"/>
                <c:pt idx="0">
                  <c:v>Category 3</c:v>
                </c:pt>
              </c:strCache>
            </c:strRef>
          </c:tx>
          <c:spPr>
            <a:solidFill>
              <a:srgbClr val="DCDDDE"/>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Sheet1!$D$2:$D$12</c:f>
              <c:numCache>
                <c:formatCode>0%</c:formatCode>
                <c:ptCount val="11"/>
                <c:pt idx="0">
                  <c:v>0.10182289999999999</c:v>
                </c:pt>
                <c:pt idx="1">
                  <c:v>0.169903</c:v>
                </c:pt>
                <c:pt idx="2">
                  <c:v>0.1480263</c:v>
                </c:pt>
                <c:pt idx="3">
                  <c:v>0.23273189999999999</c:v>
                </c:pt>
                <c:pt idx="4">
                  <c:v>0.28577160000000001</c:v>
                </c:pt>
                <c:pt idx="5">
                  <c:v>0.116371</c:v>
                </c:pt>
                <c:pt idx="6">
                  <c:v>0.1874093</c:v>
                </c:pt>
                <c:pt idx="7">
                  <c:v>0.16823399999999999</c:v>
                </c:pt>
                <c:pt idx="8">
                  <c:v>0.2528009</c:v>
                </c:pt>
                <c:pt idx="9">
                  <c:v>0.30226560000000002</c:v>
                </c:pt>
                <c:pt idx="10">
                  <c:v>0.19756399999999999</c:v>
                </c:pt>
              </c:numCache>
            </c:numRef>
          </c:val>
          <c:extLst>
            <c:ext xmlns:c16="http://schemas.microsoft.com/office/drawing/2014/chart" uri="{C3380CC4-5D6E-409C-BE32-E72D297353CC}">
              <c16:uniqueId val="{00000006-928E-4E84-9EBA-42DD458A8279}"/>
            </c:ext>
          </c:extLst>
        </c:ser>
        <c:ser>
          <c:idx val="3"/>
          <c:order val="3"/>
          <c:tx>
            <c:strRef>
              <c:f>Sheet1!$E$1</c:f>
              <c:strCache>
                <c:ptCount val="1"/>
                <c:pt idx="0">
                  <c:v>Category 4</c:v>
                </c:pt>
              </c:strCache>
            </c:strRef>
          </c:tx>
          <c:spPr>
            <a:solidFill>
              <a:srgbClr val="0A74BB"/>
            </a:solid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Sheet1!$E$2:$E$12</c:f>
              <c:numCache>
                <c:formatCode>0%</c:formatCode>
                <c:ptCount val="11"/>
                <c:pt idx="0">
                  <c:v>4.7081199999999997E-2</c:v>
                </c:pt>
                <c:pt idx="1">
                  <c:v>7.3872E-3</c:v>
                </c:pt>
                <c:pt idx="2">
                  <c:v>1.21209E-2</c:v>
                </c:pt>
                <c:pt idx="3">
                  <c:v>9.9307199999999998E-2</c:v>
                </c:pt>
                <c:pt idx="4">
                  <c:v>2.2586599999999998E-2</c:v>
                </c:pt>
                <c:pt idx="5">
                  <c:v>3.3721099999999997E-2</c:v>
                </c:pt>
                <c:pt idx="6">
                  <c:v>2.4133600000000002E-2</c:v>
                </c:pt>
                <c:pt idx="7">
                  <c:v>4.0039000000000003E-3</c:v>
                </c:pt>
                <c:pt idx="8">
                  <c:v>6.7384200000000005E-2</c:v>
                </c:pt>
                <c:pt idx="9">
                  <c:v>3.9926799999999998E-2</c:v>
                </c:pt>
                <c:pt idx="10">
                  <c:v>5.4718000000000003E-2</c:v>
                </c:pt>
              </c:numCache>
            </c:numRef>
          </c:val>
          <c:extLst>
            <c:ext xmlns:c16="http://schemas.microsoft.com/office/drawing/2014/chart" uri="{C3380CC4-5D6E-409C-BE32-E72D297353CC}">
              <c16:uniqueId val="{00000007-928E-4E84-9EBA-42DD458A8279}"/>
            </c:ext>
          </c:extLst>
        </c:ser>
        <c:ser>
          <c:idx val="4"/>
          <c:order val="4"/>
          <c:tx>
            <c:strRef>
              <c:f>Sheet1!$F$1</c:f>
              <c:strCache>
                <c:ptCount val="1"/>
                <c:pt idx="0">
                  <c:v>Category 5</c:v>
                </c:pt>
              </c:strCache>
            </c:strRef>
          </c:tx>
          <c:spPr>
            <a:noFill/>
            <a:ln>
              <a:noFill/>
            </a:ln>
            <a:effectLst/>
          </c:spPr>
          <c:invertIfNegative val="0"/>
          <c:cat>
            <c:strRef>
              <c:f>Sheet1!$A$2:$A$12</c:f>
              <c:strCache>
                <c:ptCount val="11"/>
                <c:pt idx="0">
                  <c:v>Q41_1. Beforehand patient completely had enough understandable information about surgery</c:v>
                </c:pt>
                <c:pt idx="1">
                  <c:v>Q41_2. Beforehand patient completely had enough understandable information about chemotherapy</c:v>
                </c:pt>
                <c:pt idx="2">
                  <c:v>Q41_3. Beforehand patient completely had enough understandable information about radiotherapy</c:v>
                </c:pt>
                <c:pt idx="3">
                  <c:v>Q41_4. Beforehand patient completely had enough understandable information about hormone therapy</c:v>
                </c:pt>
                <c:pt idx="4">
                  <c:v>Q41_5. Beforehand patient completely had enough understandable information about immunotherapy</c:v>
                </c:pt>
                <c:pt idx="5">
                  <c:v>Q42_1. Patient completely had enough understandable information about their response to surgery</c:v>
                </c:pt>
                <c:pt idx="6">
                  <c:v>Q42_2. Patient completely had enough understandable information about their response to chemotherapy</c:v>
                </c:pt>
                <c:pt idx="7">
                  <c:v>Q42_3. Patient completely had enough understandable information about their response to radiotherapy</c:v>
                </c:pt>
                <c:pt idx="8">
                  <c:v>Q42_4. Patient completely had enough understandable information about their response to hormone therapy</c:v>
                </c:pt>
                <c:pt idx="9">
                  <c:v>Q42_5. Patient completely had enough understandable information about their response to immunotherapy</c:v>
                </c:pt>
                <c:pt idx="10">
                  <c:v>Q43. Patient felt the length of waiting time at clinic and day unit for cancer treatment was about right</c:v>
                </c:pt>
              </c:strCache>
            </c:strRef>
          </c:cat>
          <c:val>
            <c:numRef>
              <c:f>Sheet1!$F$2:$F$12</c:f>
              <c:numCache>
                <c:formatCode>0%</c:formatCode>
                <c:ptCount val="11"/>
                <c:pt idx="0">
                  <c:v>4.9999999999999998E-7</c:v>
                </c:pt>
                <c:pt idx="1">
                  <c:v>5.5339800000000001E-2</c:v>
                </c:pt>
                <c:pt idx="2">
                  <c:v>2.81801E-2</c:v>
                </c:pt>
                <c:pt idx="3">
                  <c:v>7.1099999999999994E-5</c:v>
                </c:pt>
                <c:pt idx="4">
                  <c:v>1.3740000000000001E-4</c:v>
                </c:pt>
                <c:pt idx="5">
                  <c:v>3.7700200000000003E-2</c:v>
                </c:pt>
                <c:pt idx="6">
                  <c:v>6.3685500000000006E-2</c:v>
                </c:pt>
                <c:pt idx="7">
                  <c:v>6.6591399999999995E-2</c:v>
                </c:pt>
                <c:pt idx="8">
                  <c:v>5.55369E-2</c:v>
                </c:pt>
                <c:pt idx="9">
                  <c:v>6.3E-5</c:v>
                </c:pt>
                <c:pt idx="10">
                  <c:v>5.0856800000000001E-2</c:v>
                </c:pt>
              </c:numCache>
            </c:numRef>
          </c:val>
          <c:extLst>
            <c:ext xmlns:c16="http://schemas.microsoft.com/office/drawing/2014/chart" uri="{C3380CC4-5D6E-409C-BE32-E72D297353CC}">
              <c16:uniqueId val="{00000008-928E-4E84-9EBA-42DD458A827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Sheet1!$H$2:$H$12</c:f>
              <c:numCache>
                <c:formatCode>0%</c:formatCode>
                <c:ptCount val="11"/>
                <c:pt idx="0">
                  <c:v>0.90175490000000003</c:v>
                </c:pt>
                <c:pt idx="1">
                  <c:v>0.91209929999999995</c:v>
                </c:pt>
                <c:pt idx="2">
                  <c:v>0.78651660000000001</c:v>
                </c:pt>
                <c:pt idx="3">
                  <c:v>0.81879080000000004</c:v>
                </c:pt>
                <c:pt idx="4">
                  <c:v>0.83386970000000005</c:v>
                </c:pt>
                <c:pt idx="5">
                  <c:v>0.88347330000000002</c:v>
                </c:pt>
                <c:pt idx="6">
                  <c:v>0.81660189999999999</c:v>
                </c:pt>
                <c:pt idx="7">
                  <c:v>0.83934059999999999</c:v>
                </c:pt>
                <c:pt idx="8">
                  <c:v>0.78097930000000004</c:v>
                </c:pt>
                <c:pt idx="9">
                  <c:v>0.71515819999999997</c:v>
                </c:pt>
                <c:pt idx="10">
                  <c:v>0.71572579999999997</c:v>
                </c:pt>
              </c:numCache>
            </c:numRef>
          </c:xVal>
          <c:yVal>
            <c:numRef>
              <c:f>Sheet1!$I$2:$I$12</c:f>
              <c:numCache>
                <c:formatCode>General</c:formatCode>
                <c:ptCount val="11"/>
                <c:pt idx="0">
                  <c:v>11</c:v>
                </c:pt>
                <c:pt idx="1">
                  <c:v>10</c:v>
                </c:pt>
                <c:pt idx="2">
                  <c:v>9</c:v>
                </c:pt>
                <c:pt idx="3">
                  <c:v>8</c:v>
                </c:pt>
                <c:pt idx="4">
                  <c:v>7</c:v>
                </c:pt>
                <c:pt idx="5">
                  <c:v>6</c:v>
                </c:pt>
                <c:pt idx="6">
                  <c:v>5</c:v>
                </c:pt>
                <c:pt idx="7">
                  <c:v>4</c:v>
                </c:pt>
                <c:pt idx="8">
                  <c:v>3</c:v>
                </c:pt>
                <c:pt idx="9">
                  <c:v>2</c:v>
                </c:pt>
                <c:pt idx="10">
                  <c:v>1</c:v>
                </c:pt>
              </c:numCache>
            </c:numRef>
          </c:yVal>
          <c:smooth val="0"/>
          <c:extLst>
            <c:ext xmlns:c16="http://schemas.microsoft.com/office/drawing/2014/chart" uri="{C3380CC4-5D6E-409C-BE32-E72D297353CC}">
              <c16:uniqueId val="{00000009-928E-4E84-9EBA-42DD458A827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1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59861119738512458"/>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Sheet1!$B$2:$B$3</c:f>
              <c:numCache>
                <c:formatCode>0%</c:formatCode>
                <c:ptCount val="2"/>
                <c:pt idx="0">
                  <c:v>0.69935720000000001</c:v>
                </c:pt>
                <c:pt idx="1">
                  <c:v>0.66246309999999997</c:v>
                </c:pt>
              </c:numCache>
            </c:numRef>
          </c:val>
          <c:extLst>
            <c:ext xmlns:c16="http://schemas.microsoft.com/office/drawing/2014/chart" uri="{C3380CC4-5D6E-409C-BE32-E72D297353CC}">
              <c16:uniqueId val="{00000000-52A4-448F-8EAD-BA6365150A74}"/>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2A4-448F-8EAD-BA6365150A74}"/>
              </c:ext>
            </c:extLst>
          </c:dPt>
          <c:dPt>
            <c:idx val="1"/>
            <c:invertIfNegative val="0"/>
            <c:bubble3D val="0"/>
            <c:spPr>
              <a:solidFill>
                <a:srgbClr val="A8C7E9"/>
              </a:solidFill>
              <a:ln>
                <a:noFill/>
              </a:ln>
              <a:effectLst/>
            </c:spPr>
            <c:extLst>
              <c:ext xmlns:c16="http://schemas.microsoft.com/office/drawing/2014/chart" uri="{C3380CC4-5D6E-409C-BE32-E72D297353CC}">
                <c16:uniqueId val="{00000004-52A4-448F-8EAD-BA6365150A74}"/>
              </c:ext>
            </c:extLst>
          </c:dPt>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Sheet1!$C$2:$C$3</c:f>
              <c:numCache>
                <c:formatCode>0%</c:formatCode>
                <c:ptCount val="2"/>
                <c:pt idx="0">
                  <c:v>0.11121109999999999</c:v>
                </c:pt>
                <c:pt idx="1">
                  <c:v>7.5095800000000004E-2</c:v>
                </c:pt>
              </c:numCache>
            </c:numRef>
          </c:val>
          <c:extLst>
            <c:ext xmlns:c16="http://schemas.microsoft.com/office/drawing/2014/chart" uri="{C3380CC4-5D6E-409C-BE32-E72D297353CC}">
              <c16:uniqueId val="{00000005-52A4-448F-8EAD-BA6365150A74}"/>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Sheet1!$D$2:$D$3</c:f>
              <c:numCache>
                <c:formatCode>0%</c:formatCode>
                <c:ptCount val="2"/>
                <c:pt idx="0">
                  <c:v>0.14770130000000001</c:v>
                </c:pt>
                <c:pt idx="1">
                  <c:v>0.1185599</c:v>
                </c:pt>
              </c:numCache>
            </c:numRef>
          </c:val>
          <c:extLst>
            <c:ext xmlns:c16="http://schemas.microsoft.com/office/drawing/2014/chart" uri="{C3380CC4-5D6E-409C-BE32-E72D297353CC}">
              <c16:uniqueId val="{00000006-52A4-448F-8EAD-BA6365150A74}"/>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Sheet1!$E$2:$E$3</c:f>
              <c:numCache>
                <c:formatCode>0%</c:formatCode>
                <c:ptCount val="2"/>
                <c:pt idx="0">
                  <c:v>4.1730000000000003E-2</c:v>
                </c:pt>
                <c:pt idx="1">
                  <c:v>9.3522099999999997E-2</c:v>
                </c:pt>
              </c:numCache>
            </c:numRef>
          </c:val>
          <c:extLst>
            <c:ext xmlns:c16="http://schemas.microsoft.com/office/drawing/2014/chart" uri="{C3380CC4-5D6E-409C-BE32-E72D297353CC}">
              <c16:uniqueId val="{00000007-52A4-448F-8EAD-BA6365150A74}"/>
            </c:ext>
          </c:extLst>
        </c:ser>
        <c:ser>
          <c:idx val="4"/>
          <c:order val="4"/>
          <c:tx>
            <c:strRef>
              <c:f>Sheet1!$F$1</c:f>
              <c:strCache>
                <c:ptCount val="1"/>
                <c:pt idx="0">
                  <c:v>Category 5</c:v>
                </c:pt>
              </c:strCache>
            </c:strRef>
          </c:tx>
          <c:spPr>
            <a:noFill/>
            <a:ln>
              <a:noFill/>
            </a:ln>
            <a:effectLst/>
          </c:spPr>
          <c:invertIfNegative val="0"/>
          <c:cat>
            <c:strRef>
              <c:f>Sheet1!$A$2:$A$3</c:f>
              <c:strCache>
                <c:ptCount val="2"/>
                <c:pt idx="0">
                  <c:v>Q38. Patient received easily understandable information about what they should or should not do after leaving hospital</c:v>
                </c:pt>
                <c:pt idx="1">
                  <c:v>Q39. Patient was always able to discuss worries and fears with hospital staff while being treated as an outpatient or day case</c:v>
                </c:pt>
              </c:strCache>
            </c:strRef>
          </c:cat>
          <c:val>
            <c:numRef>
              <c:f>Sheet1!$F$2:$F$3</c:f>
              <c:numCache>
                <c:formatCode>0%</c:formatCode>
                <c:ptCount val="2"/>
                <c:pt idx="0">
                  <c:v>4.9999999999999998E-7</c:v>
                </c:pt>
                <c:pt idx="1">
                  <c:v>5.0359099999999997E-2</c:v>
                </c:pt>
              </c:numCache>
            </c:numRef>
          </c:val>
          <c:extLst>
            <c:ext xmlns:c16="http://schemas.microsoft.com/office/drawing/2014/chart" uri="{C3380CC4-5D6E-409C-BE32-E72D297353CC}">
              <c16:uniqueId val="{00000008-52A4-448F-8EAD-BA6365150A74}"/>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0.89582519999999999</c:v>
                </c:pt>
                <c:pt idx="1">
                  <c:v>0.77103339999999998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2A4-448F-8EAD-BA6365150A74}"/>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0676420922901852E-2"/>
          <c:y val="0.33593667979002628"/>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Sheet1!$B$2:$B$2</c:f>
              <c:numCache>
                <c:formatCode>0.0</c:formatCode>
                <c:ptCount val="1"/>
                <c:pt idx="0">
                  <c:v>8.5088746999999998</c:v>
                </c:pt>
              </c:numCache>
            </c:numRef>
          </c:val>
          <c:extLst>
            <c:ext xmlns:c16="http://schemas.microsoft.com/office/drawing/2014/chart" uri="{C3380CC4-5D6E-409C-BE32-E72D297353CC}">
              <c16:uniqueId val="{00000000-9EF1-4083-B307-1CD67384359B}"/>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EF1-4083-B307-1CD67384359B}"/>
              </c:ext>
            </c:extLst>
          </c:dPt>
          <c:dPt>
            <c:idx val="1"/>
            <c:invertIfNegative val="0"/>
            <c:bubble3D val="0"/>
            <c:extLst>
              <c:ext xmlns:c16="http://schemas.microsoft.com/office/drawing/2014/chart" uri="{C3380CC4-5D6E-409C-BE32-E72D297353CC}">
                <c16:uniqueId val="{00000004-9EF1-4083-B307-1CD67384359B}"/>
              </c:ext>
            </c:extLst>
          </c:dPt>
          <c:cat>
            <c:strRef>
              <c:f>Sheet1!$A$2:$A$2</c:f>
              <c:strCache>
                <c:ptCount val="1"/>
                <c:pt idx="0">
                  <c:v>Q59. Patient's average rating of care scored from very poor to very good</c:v>
                </c:pt>
              </c:strCache>
            </c:strRef>
          </c:cat>
          <c:val>
            <c:numRef>
              <c:f>Sheet1!$C$2:$C$2</c:f>
              <c:numCache>
                <c:formatCode>0.0</c:formatCode>
                <c:ptCount val="1"/>
                <c:pt idx="0">
                  <c:v>0.16740179999999999</c:v>
                </c:pt>
              </c:numCache>
            </c:numRef>
          </c:val>
          <c:extLst>
            <c:ext xmlns:c16="http://schemas.microsoft.com/office/drawing/2014/chart" uri="{C3380CC4-5D6E-409C-BE32-E72D297353CC}">
              <c16:uniqueId val="{00000005-9EF1-4083-B307-1CD67384359B}"/>
            </c:ext>
          </c:extLst>
        </c:ser>
        <c:ser>
          <c:idx val="2"/>
          <c:order val="2"/>
          <c:tx>
            <c:strRef>
              <c:f>Sheet1!$D$1</c:f>
              <c:strCache>
                <c:ptCount val="1"/>
                <c:pt idx="0">
                  <c:v>Category 3</c:v>
                </c:pt>
              </c:strCache>
            </c:strRef>
          </c:tx>
          <c:spPr>
            <a:solidFill>
              <a:srgbClr val="DCDDDE"/>
            </a:solidFill>
            <a:ln>
              <a:noFill/>
            </a:ln>
            <a:effectLst/>
          </c:spPr>
          <c:invertIfNegative val="0"/>
          <c:cat>
            <c:strRef>
              <c:f>Sheet1!$A$2:$A$2</c:f>
              <c:strCache>
                <c:ptCount val="1"/>
                <c:pt idx="0">
                  <c:v>Q59. Patient's average rating of care scored from very poor to very good</c:v>
                </c:pt>
              </c:strCache>
            </c:strRef>
          </c:cat>
          <c:val>
            <c:numRef>
              <c:f>Sheet1!$D$2:$D$2</c:f>
              <c:numCache>
                <c:formatCode>0.0</c:formatCode>
                <c:ptCount val="1"/>
                <c:pt idx="0">
                  <c:v>0.47848459999999998</c:v>
                </c:pt>
              </c:numCache>
            </c:numRef>
          </c:val>
          <c:extLst>
            <c:ext xmlns:c16="http://schemas.microsoft.com/office/drawing/2014/chart" uri="{C3380CC4-5D6E-409C-BE32-E72D297353CC}">
              <c16:uniqueId val="{00000006-9EF1-4083-B307-1CD67384359B}"/>
            </c:ext>
          </c:extLst>
        </c:ser>
        <c:ser>
          <c:idx val="3"/>
          <c:order val="3"/>
          <c:tx>
            <c:strRef>
              <c:f>Sheet1!$E$1</c:f>
              <c:strCache>
                <c:ptCount val="1"/>
                <c:pt idx="0">
                  <c:v>Category 4</c:v>
                </c:pt>
              </c:strCache>
            </c:strRef>
          </c:tx>
          <c:spPr>
            <a:solidFill>
              <a:srgbClr val="0A74BB"/>
            </a:solidFill>
            <a:ln>
              <a:noFill/>
            </a:ln>
            <a:effectLst/>
          </c:spPr>
          <c:invertIfNegative val="0"/>
          <c:cat>
            <c:strRef>
              <c:f>Sheet1!$A$2:$A$2</c:f>
              <c:strCache>
                <c:ptCount val="1"/>
                <c:pt idx="0">
                  <c:v>Q59. Patient's average rating of care scored from very poor to very good</c:v>
                </c:pt>
              </c:strCache>
            </c:strRef>
          </c:cat>
          <c:val>
            <c:numRef>
              <c:f>Sheet1!$E$2:$E$2</c:f>
              <c:numCache>
                <c:formatCode>0.0</c:formatCode>
                <c:ptCount val="1"/>
                <c:pt idx="0">
                  <c:v>0.13412470000000001</c:v>
                </c:pt>
              </c:numCache>
            </c:numRef>
          </c:val>
          <c:extLst>
            <c:ext xmlns:c16="http://schemas.microsoft.com/office/drawing/2014/chart" uri="{C3380CC4-5D6E-409C-BE32-E72D297353CC}">
              <c16:uniqueId val="{00000007-9EF1-4083-B307-1CD67384359B}"/>
            </c:ext>
          </c:extLst>
        </c:ser>
        <c:ser>
          <c:idx val="4"/>
          <c:order val="4"/>
          <c:tx>
            <c:strRef>
              <c:f>Sheet1!$F$1</c:f>
              <c:strCache>
                <c:ptCount val="1"/>
                <c:pt idx="0">
                  <c:v>Category 5</c:v>
                </c:pt>
              </c:strCache>
            </c:strRef>
          </c:tx>
          <c:spPr>
            <a:noFill/>
            <a:ln>
              <a:noFill/>
            </a:ln>
            <a:effectLst/>
          </c:spPr>
          <c:invertIfNegative val="0"/>
          <c:cat>
            <c:strRef>
              <c:f>Sheet1!$A$2:$A$2</c:f>
              <c:strCache>
                <c:ptCount val="1"/>
                <c:pt idx="0">
                  <c:v>Q59. Patient's average rating of care scored from very poor to very good</c:v>
                </c:pt>
              </c:strCache>
            </c:strRef>
          </c:cat>
          <c:val>
            <c:numRef>
              <c:f>Sheet1!$F$2:$F$2</c:f>
              <c:numCache>
                <c:formatCode>0.0</c:formatCode>
                <c:ptCount val="1"/>
                <c:pt idx="0">
                  <c:v>-8.2888857999999992</c:v>
                </c:pt>
              </c:numCache>
            </c:numRef>
          </c:val>
          <c:extLst>
            <c:ext xmlns:c16="http://schemas.microsoft.com/office/drawing/2014/chart" uri="{C3380CC4-5D6E-409C-BE32-E72D297353CC}">
              <c16:uniqueId val="{00000008-9EF1-4083-B307-1CD67384359B}"/>
            </c:ext>
          </c:extLst>
        </c:ser>
        <c:dLbls>
          <c:showLegendKey val="0"/>
          <c:showVal val="0"/>
          <c:showCatName val="0"/>
          <c:showSerName val="0"/>
          <c:showPercent val="0"/>
          <c:showBubbleSize val="0"/>
        </c:dLbls>
        <c:gapWidth val="6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c:f>
              <c:numCache>
                <c:formatCode>0.0</c:formatCode>
                <c:ptCount val="1"/>
                <c:pt idx="0">
                  <c:v>8.7274776000000003</c:v>
                </c:pt>
              </c:numCache>
            </c:numRef>
          </c:xVal>
          <c:yVal>
            <c:numRef>
              <c:f>Sheet1!$I$2</c:f>
              <c:numCache>
                <c:formatCode>General</c:formatCode>
                <c:ptCount val="1"/>
                <c:pt idx="0">
                  <c:v>1</c:v>
                </c:pt>
              </c:numCache>
            </c:numRef>
          </c:yVal>
          <c:smooth val="0"/>
          <c:extLst>
            <c:ext xmlns:c16="http://schemas.microsoft.com/office/drawing/2014/chart" uri="{C3380CC4-5D6E-409C-BE32-E72D297353CC}">
              <c16:uniqueId val="{00000009-9EF1-4083-B307-1CD67384359B}"/>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0" sourceLinked="1"/>
        <c:majorTickMark val="out"/>
        <c:minorTickMark val="none"/>
        <c:tickLblPos val="nextTo"/>
        <c:crossAx val="769326880"/>
        <c:crosses val="autoZero"/>
        <c:crossBetween val="midCat"/>
      </c:valAx>
      <c:valAx>
        <c:axId val="769326880"/>
        <c:scaling>
          <c:orientation val="minMax"/>
          <c:max val="1.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max val="10"/>
          <c:min val="0"/>
        </c:scaling>
        <c:delete val="0"/>
        <c:axPos val="t"/>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1"/>
      </c:valAx>
      <c:catAx>
        <c:axId val="769157920"/>
        <c:scaling>
          <c:orientation val="minMax"/>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Sheet1!$B$2:$B$4</c:f>
              <c:numCache>
                <c:formatCode>0%</c:formatCode>
                <c:ptCount val="3"/>
                <c:pt idx="0">
                  <c:v>0.82543789999999995</c:v>
                </c:pt>
                <c:pt idx="1">
                  <c:v>0.76666420000000002</c:v>
                </c:pt>
                <c:pt idx="2">
                  <c:v>0.21933469999999999</c:v>
                </c:pt>
              </c:numCache>
            </c:numRef>
          </c:val>
          <c:extLst>
            <c:ext xmlns:c16="http://schemas.microsoft.com/office/drawing/2014/chart" uri="{C3380CC4-5D6E-409C-BE32-E72D297353CC}">
              <c16:uniqueId val="{00000000-ED24-418E-854E-65C6BE27AA5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D24-418E-854E-65C6BE27AA56}"/>
              </c:ext>
            </c:extLst>
          </c:dPt>
          <c:dPt>
            <c:idx val="1"/>
            <c:invertIfNegative val="0"/>
            <c:bubble3D val="0"/>
            <c:extLst>
              <c:ext xmlns:c16="http://schemas.microsoft.com/office/drawing/2014/chart" uri="{C3380CC4-5D6E-409C-BE32-E72D297353CC}">
                <c16:uniqueId val="{00000004-ED24-418E-854E-65C6BE27AA56}"/>
              </c:ext>
            </c:extLst>
          </c:dPt>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Sheet1!$C$2:$C$4</c:f>
              <c:numCache>
                <c:formatCode>0%</c:formatCode>
                <c:ptCount val="3"/>
                <c:pt idx="0">
                  <c:v>2.80912E-2</c:v>
                </c:pt>
                <c:pt idx="1">
                  <c:v>5.2209499999999999E-2</c:v>
                </c:pt>
                <c:pt idx="2">
                  <c:v>0.1104545</c:v>
                </c:pt>
              </c:numCache>
            </c:numRef>
          </c:val>
          <c:extLst>
            <c:ext xmlns:c16="http://schemas.microsoft.com/office/drawing/2014/chart" uri="{C3380CC4-5D6E-409C-BE32-E72D297353CC}">
              <c16:uniqueId val="{00000005-ED24-418E-854E-65C6BE27AA56}"/>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Sheet1!$D$2:$D$4</c:f>
              <c:numCache>
                <c:formatCode>0%</c:formatCode>
                <c:ptCount val="3"/>
                <c:pt idx="0">
                  <c:v>8.2426100000000002E-2</c:v>
                </c:pt>
                <c:pt idx="1">
                  <c:v>9.6431500000000003E-2</c:v>
                </c:pt>
                <c:pt idx="2">
                  <c:v>0.24977569999999999</c:v>
                </c:pt>
              </c:numCache>
            </c:numRef>
          </c:val>
          <c:extLst>
            <c:ext xmlns:c16="http://schemas.microsoft.com/office/drawing/2014/chart" uri="{C3380CC4-5D6E-409C-BE32-E72D297353CC}">
              <c16:uniqueId val="{00000006-ED24-418E-854E-65C6BE27AA56}"/>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Sheet1!$E$2:$E$4</c:f>
              <c:numCache>
                <c:formatCode>0%</c:formatCode>
                <c:ptCount val="3"/>
                <c:pt idx="0">
                  <c:v>2.4222199999999999E-2</c:v>
                </c:pt>
                <c:pt idx="1">
                  <c:v>2.30788E-2</c:v>
                </c:pt>
                <c:pt idx="2">
                  <c:v>0.1471452</c:v>
                </c:pt>
              </c:numCache>
            </c:numRef>
          </c:val>
          <c:extLst>
            <c:ext xmlns:c16="http://schemas.microsoft.com/office/drawing/2014/chart" uri="{C3380CC4-5D6E-409C-BE32-E72D297353CC}">
              <c16:uniqueId val="{00000007-ED24-418E-854E-65C6BE27AA56}"/>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Q56. The whole care team worked well together</c:v>
                </c:pt>
                <c:pt idx="1">
                  <c:v>Q57. Administration of care was very good or good</c:v>
                </c:pt>
                <c:pt idx="2">
                  <c:v>Q58. Cancer research opportunities were discussed with patient</c:v>
                </c:pt>
              </c:strCache>
            </c:strRef>
          </c:cat>
          <c:val>
            <c:numRef>
              <c:f>Sheet1!$F$2:$F$4</c:f>
              <c:numCache>
                <c:formatCode>0%</c:formatCode>
                <c:ptCount val="3"/>
                <c:pt idx="0">
                  <c:v>3.98226E-2</c:v>
                </c:pt>
                <c:pt idx="1">
                  <c:v>6.1615999999999997E-2</c:v>
                </c:pt>
                <c:pt idx="2">
                  <c:v>0.27328999999999998</c:v>
                </c:pt>
              </c:numCache>
            </c:numRef>
          </c:val>
          <c:extLst>
            <c:ext xmlns:c16="http://schemas.microsoft.com/office/drawing/2014/chart" uri="{C3380CC4-5D6E-409C-BE32-E72D297353CC}">
              <c16:uniqueId val="{00000008-ED24-418E-854E-65C6BE27AA5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0.90483219999999998</c:v>
                </c:pt>
                <c:pt idx="1">
                  <c:v>0.88134760000000001</c:v>
                </c:pt>
                <c:pt idx="2">
                  <c:v>0.44684030000000002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D24-418E-854E-65C6BE27AA5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Sheet1!$B$2:$B$4</c:f>
              <c:numCache>
                <c:formatCode>0%</c:formatCode>
                <c:ptCount val="3"/>
                <c:pt idx="0">
                  <c:v>0.1565704</c:v>
                </c:pt>
                <c:pt idx="1">
                  <c:v>0.59496729999999998</c:v>
                </c:pt>
                <c:pt idx="2">
                  <c:v>0.49152760000000001</c:v>
                </c:pt>
              </c:numCache>
            </c:numRef>
          </c:val>
          <c:extLst>
            <c:ext xmlns:c16="http://schemas.microsoft.com/office/drawing/2014/chart" uri="{C3380CC4-5D6E-409C-BE32-E72D297353CC}">
              <c16:uniqueId val="{00000000-E2C7-415F-A48A-ABAE46370549}"/>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E2C7-415F-A48A-ABAE46370549}"/>
              </c:ext>
            </c:extLst>
          </c:dPt>
          <c:dPt>
            <c:idx val="1"/>
            <c:invertIfNegative val="0"/>
            <c:bubble3D val="0"/>
            <c:extLst>
              <c:ext xmlns:c16="http://schemas.microsoft.com/office/drawing/2014/chart" uri="{C3380CC4-5D6E-409C-BE32-E72D297353CC}">
                <c16:uniqueId val="{00000004-E2C7-415F-A48A-ABAE46370549}"/>
              </c:ext>
            </c:extLst>
          </c:dPt>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Sheet1!$C$2:$C$4</c:f>
              <c:numCache>
                <c:formatCode>0%</c:formatCode>
                <c:ptCount val="3"/>
                <c:pt idx="0">
                  <c:v>3.51975E-2</c:v>
                </c:pt>
                <c:pt idx="1">
                  <c:v>0.13232279999999999</c:v>
                </c:pt>
                <c:pt idx="2">
                  <c:v>8.3930900000000003E-2</c:v>
                </c:pt>
              </c:numCache>
            </c:numRef>
          </c:val>
          <c:extLst>
            <c:ext xmlns:c16="http://schemas.microsoft.com/office/drawing/2014/chart" uri="{C3380CC4-5D6E-409C-BE32-E72D297353CC}">
              <c16:uniqueId val="{00000005-E2C7-415F-A48A-ABAE46370549}"/>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Sheet1!$D$2:$D$4</c:f>
              <c:numCache>
                <c:formatCode>0%</c:formatCode>
                <c:ptCount val="3"/>
                <c:pt idx="0">
                  <c:v>0.27456700000000001</c:v>
                </c:pt>
                <c:pt idx="1">
                  <c:v>0.1508101</c:v>
                </c:pt>
                <c:pt idx="2">
                  <c:v>0.1439587</c:v>
                </c:pt>
              </c:numCache>
            </c:numRef>
          </c:val>
          <c:extLst>
            <c:ext xmlns:c16="http://schemas.microsoft.com/office/drawing/2014/chart" uri="{C3380CC4-5D6E-409C-BE32-E72D297353CC}">
              <c16:uniqueId val="{00000006-E2C7-415F-A48A-ABAE46370549}"/>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Sheet1!$E$2:$E$4</c:f>
              <c:numCache>
                <c:formatCode>0%</c:formatCode>
                <c:ptCount val="3"/>
                <c:pt idx="0">
                  <c:v>9.7191799999999995E-2</c:v>
                </c:pt>
                <c:pt idx="1">
                  <c:v>3.0922000000000002E-2</c:v>
                </c:pt>
                <c:pt idx="2">
                  <c:v>6.6968799999999995E-2</c:v>
                </c:pt>
              </c:numCache>
            </c:numRef>
          </c:val>
          <c:extLst>
            <c:ext xmlns:c16="http://schemas.microsoft.com/office/drawing/2014/chart" uri="{C3380CC4-5D6E-409C-BE32-E72D297353CC}">
              <c16:uniqueId val="{00000007-E2C7-415F-A48A-ABAE46370549}"/>
            </c:ext>
          </c:extLst>
        </c:ser>
        <c:ser>
          <c:idx val="4"/>
          <c:order val="4"/>
          <c:tx>
            <c:strRef>
              <c:f>Sheet1!$F$1</c:f>
              <c:strCache>
                <c:ptCount val="1"/>
                <c:pt idx="0">
                  <c:v>Category 5</c:v>
                </c:pt>
              </c:strCache>
            </c:strRef>
          </c:tx>
          <c:spPr>
            <a:noFill/>
            <a:ln>
              <a:noFill/>
            </a:ln>
            <a:effectLst/>
          </c:spPr>
          <c:invertIfNegative val="0"/>
          <c:cat>
            <c:strRef>
              <c:f>Sheet1!$A$2:$A$4</c:f>
              <c:strCache>
                <c:ptCount val="3"/>
                <c:pt idx="0">
                  <c:v>Q53. After treatment, the patient definitely could get enough emotional support at home from community or voluntary services</c:v>
                </c:pt>
                <c:pt idx="1">
                  <c:v>Q54. The right amount of information and support was offered to the patient between final treatment and the follow up appointment</c:v>
                </c:pt>
                <c:pt idx="2">
                  <c:v>Q55. Patient was given enough information about the possibility and signs of cancer coming back or spreading</c:v>
                </c:pt>
              </c:strCache>
            </c:strRef>
          </c:cat>
          <c:val>
            <c:numRef>
              <c:f>Sheet1!$F$2:$F$4</c:f>
              <c:numCache>
                <c:formatCode>0%</c:formatCode>
                <c:ptCount val="3"/>
                <c:pt idx="0">
                  <c:v>0.43647330000000001</c:v>
                </c:pt>
                <c:pt idx="1">
                  <c:v>9.0977799999999998E-2</c:v>
                </c:pt>
                <c:pt idx="2">
                  <c:v>0.213614</c:v>
                </c:pt>
              </c:numCache>
            </c:numRef>
          </c:val>
          <c:extLst>
            <c:ext xmlns:c16="http://schemas.microsoft.com/office/drawing/2014/chart" uri="{C3380CC4-5D6E-409C-BE32-E72D297353CC}">
              <c16:uniqueId val="{00000008-E2C7-415F-A48A-ABAE46370549}"/>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0.31848900000000002</c:v>
                </c:pt>
                <c:pt idx="1">
                  <c:v>0.70492569999999999</c:v>
                </c:pt>
                <c:pt idx="2">
                  <c:v>0.59240910000000002</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E2C7-415F-A48A-ABAE46370549}"/>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Sheet1!$B$2:$B$3</c:f>
              <c:numCache>
                <c:formatCode>0%</c:formatCode>
                <c:ptCount val="2"/>
                <c:pt idx="0">
                  <c:v>0.2363111</c:v>
                </c:pt>
                <c:pt idx="1">
                  <c:v>0.19506309999999999</c:v>
                </c:pt>
              </c:numCache>
            </c:numRef>
          </c:val>
          <c:extLst>
            <c:ext xmlns:c16="http://schemas.microsoft.com/office/drawing/2014/chart" uri="{C3380CC4-5D6E-409C-BE32-E72D297353CC}">
              <c16:uniqueId val="{00000000-614F-41A2-8E0D-2394E33DEADD}"/>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614F-41A2-8E0D-2394E33DEADD}"/>
              </c:ext>
            </c:extLst>
          </c:dPt>
          <c:dPt>
            <c:idx val="1"/>
            <c:invertIfNegative val="0"/>
            <c:bubble3D val="0"/>
            <c:spPr>
              <a:solidFill>
                <a:srgbClr val="A8C7E9"/>
              </a:solidFill>
              <a:ln>
                <a:noFill/>
              </a:ln>
              <a:effectLst/>
            </c:spPr>
            <c:extLst>
              <c:ext xmlns:c16="http://schemas.microsoft.com/office/drawing/2014/chart" uri="{C3380CC4-5D6E-409C-BE32-E72D297353CC}">
                <c16:uniqueId val="{00000004-614F-41A2-8E0D-2394E33DEADD}"/>
              </c:ext>
            </c:extLst>
          </c:dPt>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Sheet1!$C$2:$C$3</c:f>
              <c:numCache>
                <c:formatCode>0%</c:formatCode>
                <c:ptCount val="2"/>
                <c:pt idx="0">
                  <c:v>0.12564449999999999</c:v>
                </c:pt>
                <c:pt idx="1">
                  <c:v>8.0894099999999997E-2</c:v>
                </c:pt>
              </c:numCache>
            </c:numRef>
          </c:val>
          <c:extLst>
            <c:ext xmlns:c16="http://schemas.microsoft.com/office/drawing/2014/chart" uri="{C3380CC4-5D6E-409C-BE32-E72D297353CC}">
              <c16:uniqueId val="{00000005-614F-41A2-8E0D-2394E33DEADD}"/>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Sheet1!$D$2:$D$3</c:f>
              <c:numCache>
                <c:formatCode>0%</c:formatCode>
                <c:ptCount val="2"/>
                <c:pt idx="0">
                  <c:v>0.17344480000000001</c:v>
                </c:pt>
                <c:pt idx="1">
                  <c:v>0.27602840000000001</c:v>
                </c:pt>
              </c:numCache>
            </c:numRef>
          </c:val>
          <c:extLst>
            <c:ext xmlns:c16="http://schemas.microsoft.com/office/drawing/2014/chart" uri="{C3380CC4-5D6E-409C-BE32-E72D297353CC}">
              <c16:uniqueId val="{00000006-614F-41A2-8E0D-2394E33DEADD}"/>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Sheet1!$E$2:$E$3</c:f>
              <c:numCache>
                <c:formatCode>0%</c:formatCode>
                <c:ptCount val="2"/>
                <c:pt idx="0">
                  <c:v>8.5014000000000006E-2</c:v>
                </c:pt>
                <c:pt idx="1">
                  <c:v>0.34254980000000002</c:v>
                </c:pt>
              </c:numCache>
            </c:numRef>
          </c:val>
          <c:extLst>
            <c:ext xmlns:c16="http://schemas.microsoft.com/office/drawing/2014/chart" uri="{C3380CC4-5D6E-409C-BE32-E72D297353CC}">
              <c16:uniqueId val="{00000007-614F-41A2-8E0D-2394E33DEADD}"/>
            </c:ext>
          </c:extLst>
        </c:ser>
        <c:ser>
          <c:idx val="4"/>
          <c:order val="4"/>
          <c:tx>
            <c:strRef>
              <c:f>Sheet1!$F$1</c:f>
              <c:strCache>
                <c:ptCount val="1"/>
                <c:pt idx="0">
                  <c:v>Category 5</c:v>
                </c:pt>
              </c:strCache>
            </c:strRef>
          </c:tx>
          <c:spPr>
            <a:noFill/>
            <a:ln>
              <a:noFill/>
            </a:ln>
            <a:effectLst/>
          </c:spPr>
          <c:invertIfNegative val="0"/>
          <c:cat>
            <c:strRef>
              <c:f>Sheet1!$A$2:$A$3</c:f>
              <c:strCache>
                <c:ptCount val="2"/>
                <c:pt idx="0">
                  <c:v>Q51. Patient definitely received the right amount of support from their GP practice during treatment</c:v>
                </c:pt>
                <c:pt idx="1">
                  <c:v>Q52. Patient has had a review of cancer care by GP practice</c:v>
                </c:pt>
              </c:strCache>
            </c:strRef>
          </c:cat>
          <c:val>
            <c:numRef>
              <c:f>Sheet1!$F$2:$F$3</c:f>
              <c:numCache>
                <c:formatCode>0%</c:formatCode>
                <c:ptCount val="2"/>
                <c:pt idx="0">
                  <c:v>0.37958560000000002</c:v>
                </c:pt>
                <c:pt idx="1">
                  <c:v>0.10546460000000001</c:v>
                </c:pt>
              </c:numCache>
            </c:numRef>
          </c:val>
          <c:extLst>
            <c:ext xmlns:c16="http://schemas.microsoft.com/office/drawing/2014/chart" uri="{C3380CC4-5D6E-409C-BE32-E72D297353CC}">
              <c16:uniqueId val="{00000008-614F-41A2-8E0D-2394E33DEAD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0.4216123</c:v>
                </c:pt>
                <c:pt idx="1">
                  <c:v>0.49856889999999998</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614F-41A2-8E0D-2394E33DEAD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Sheet1!$B$2:$B$3</c:f>
              <c:numCache>
                <c:formatCode>0%</c:formatCode>
                <c:ptCount val="2"/>
                <c:pt idx="0">
                  <c:v>0.52469180000000004</c:v>
                </c:pt>
                <c:pt idx="1">
                  <c:v>0.3117335</c:v>
                </c:pt>
              </c:numCache>
            </c:numRef>
          </c:val>
          <c:extLst>
            <c:ext xmlns:c16="http://schemas.microsoft.com/office/drawing/2014/chart" uri="{C3380CC4-5D6E-409C-BE32-E72D297353CC}">
              <c16:uniqueId val="{00000000-5176-4882-9503-114A3175686F}"/>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2-5176-4882-9503-114A3175686F}"/>
              </c:ext>
            </c:extLst>
          </c:dPt>
          <c:dPt>
            <c:idx val="1"/>
            <c:invertIfNegative val="0"/>
            <c:bubble3D val="0"/>
            <c:spPr>
              <a:solidFill>
                <a:srgbClr val="A8C7E9"/>
              </a:solidFill>
              <a:ln>
                <a:noFill/>
              </a:ln>
              <a:effectLst/>
            </c:spPr>
            <c:extLst>
              <c:ext xmlns:c16="http://schemas.microsoft.com/office/drawing/2014/chart" uri="{C3380CC4-5D6E-409C-BE32-E72D297353CC}">
                <c16:uniqueId val="{00000004-5176-4882-9503-114A3175686F}"/>
              </c:ext>
            </c:extLst>
          </c:dPt>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Sheet1!$C$2:$C$3</c:f>
              <c:numCache>
                <c:formatCode>0%</c:formatCode>
                <c:ptCount val="2"/>
                <c:pt idx="0">
                  <c:v>3.0776600000000001E-2</c:v>
                </c:pt>
                <c:pt idx="1">
                  <c:v>0.1022986</c:v>
                </c:pt>
              </c:numCache>
            </c:numRef>
          </c:val>
          <c:extLst>
            <c:ext xmlns:c16="http://schemas.microsoft.com/office/drawing/2014/chart" uri="{C3380CC4-5D6E-409C-BE32-E72D297353CC}">
              <c16:uniqueId val="{00000005-5176-4882-9503-114A3175686F}"/>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Sheet1!$D$2:$D$3</c:f>
              <c:numCache>
                <c:formatCode>0%</c:formatCode>
                <c:ptCount val="2"/>
                <c:pt idx="0">
                  <c:v>0.1682283</c:v>
                </c:pt>
                <c:pt idx="1">
                  <c:v>0.24394840000000001</c:v>
                </c:pt>
              </c:numCache>
            </c:numRef>
          </c:val>
          <c:extLst>
            <c:ext xmlns:c16="http://schemas.microsoft.com/office/drawing/2014/chart" uri="{C3380CC4-5D6E-409C-BE32-E72D297353CC}">
              <c16:uniqueId val="{00000006-5176-4882-9503-114A3175686F}"/>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Sheet1!$E$2:$E$3</c:f>
              <c:numCache>
                <c:formatCode>0%</c:formatCode>
                <c:ptCount val="2"/>
                <c:pt idx="0">
                  <c:v>0.1001007</c:v>
                </c:pt>
                <c:pt idx="1">
                  <c:v>4.61926E-2</c:v>
                </c:pt>
              </c:numCache>
            </c:numRef>
          </c:val>
          <c:extLst>
            <c:ext xmlns:c16="http://schemas.microsoft.com/office/drawing/2014/chart" uri="{C3380CC4-5D6E-409C-BE32-E72D297353CC}">
              <c16:uniqueId val="{00000007-5176-4882-9503-114A3175686F}"/>
            </c:ext>
          </c:extLst>
        </c:ser>
        <c:ser>
          <c:idx val="4"/>
          <c:order val="4"/>
          <c:tx>
            <c:strRef>
              <c:f>Sheet1!$F$1</c:f>
              <c:strCache>
                <c:ptCount val="1"/>
                <c:pt idx="0">
                  <c:v>Category 5</c:v>
                </c:pt>
              </c:strCache>
            </c:strRef>
          </c:tx>
          <c:spPr>
            <a:noFill/>
            <a:ln>
              <a:noFill/>
            </a:ln>
            <a:effectLst/>
          </c:spPr>
          <c:invertIfNegative val="0"/>
          <c:cat>
            <c:strRef>
              <c:f>Sheet1!$A$2:$A$3</c:f>
              <c:strCache>
                <c:ptCount val="2"/>
                <c:pt idx="0">
                  <c:v>Q49. Care team gave family, or someone close, all the information needed to help care for the patient at home</c:v>
                </c:pt>
                <c:pt idx="1">
                  <c:v>Q50. During treatment, the patient definitely got enough care and support at home from community or voluntary services</c:v>
                </c:pt>
              </c:strCache>
            </c:strRef>
          </c:cat>
          <c:val>
            <c:numRef>
              <c:f>Sheet1!$F$2:$F$3</c:f>
              <c:numCache>
                <c:formatCode>0%</c:formatCode>
                <c:ptCount val="2"/>
                <c:pt idx="0">
                  <c:v>0.17620259999999999</c:v>
                </c:pt>
                <c:pt idx="1">
                  <c:v>0.2958269</c:v>
                </c:pt>
              </c:numCache>
            </c:numRef>
          </c:val>
          <c:extLst>
            <c:ext xmlns:c16="http://schemas.microsoft.com/office/drawing/2014/chart" uri="{C3380CC4-5D6E-409C-BE32-E72D297353CC}">
              <c16:uniqueId val="{00000008-5176-4882-9503-114A3175686F}"/>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0.57766819999999997</c:v>
                </c:pt>
                <c:pt idx="1">
                  <c:v>0.4146377</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9-5176-4882-9503-114A3175686F}"/>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0.85767789999999999</c:v>
                </c:pt>
              </c:numCache>
            </c:numRef>
          </c:val>
          <c:extLst>
            <c:ext xmlns:c16="http://schemas.microsoft.com/office/drawing/2014/chart" uri="{C3380CC4-5D6E-409C-BE32-E72D297353CC}">
              <c16:uniqueId val="{00000000-78AA-4C3E-BAFD-B34569F0E3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0.82300879999999998</c:v>
                </c:pt>
              </c:numCache>
            </c:numRef>
          </c:val>
          <c:extLst>
            <c:ext xmlns:c16="http://schemas.microsoft.com/office/drawing/2014/chart" uri="{C3380CC4-5D6E-409C-BE32-E72D297353CC}">
              <c16:uniqueId val="{00000001-78AA-4C3E-BAFD-B34569F0E3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0.82396999999999998</c:v>
                </c:pt>
              </c:numCache>
            </c:numRef>
          </c:val>
          <c:extLst>
            <c:ext xmlns:c16="http://schemas.microsoft.com/office/drawing/2014/chart" uri="{C3380CC4-5D6E-409C-BE32-E72D297353CC}">
              <c16:uniqueId val="{00000002-78AA-4C3E-BAFD-B34569F0E3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0.83263600000000004</c:v>
                </c:pt>
              </c:numCache>
            </c:numRef>
          </c:val>
          <c:extLst>
            <c:ext xmlns:c16="http://schemas.microsoft.com/office/drawing/2014/chart" uri="{C3380CC4-5D6E-409C-BE32-E72D297353CC}">
              <c16:uniqueId val="{00000003-78AA-4C3E-BAFD-B34569F0E3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0.81578949999999995</c:v>
                </c:pt>
              </c:numCache>
            </c:numRef>
          </c:val>
          <c:extLst>
            <c:ext xmlns:c16="http://schemas.microsoft.com/office/drawing/2014/chart" uri="{C3380CC4-5D6E-409C-BE32-E72D297353CC}">
              <c16:uniqueId val="{00000000-FA99-4568-BFCB-46B56C1AB1C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0.83712120000000001</c:v>
                </c:pt>
              </c:numCache>
            </c:numRef>
          </c:val>
          <c:extLst>
            <c:ext xmlns:c16="http://schemas.microsoft.com/office/drawing/2014/chart" uri="{C3380CC4-5D6E-409C-BE32-E72D297353CC}">
              <c16:uniqueId val="{00000000-E485-4C52-BD97-F8067A78376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0.85462550000000004</c:v>
                </c:pt>
              </c:numCache>
            </c:numRef>
          </c:val>
          <c:extLst>
            <c:ext xmlns:c16="http://schemas.microsoft.com/office/drawing/2014/chart" uri="{C3380CC4-5D6E-409C-BE32-E72D297353CC}">
              <c16:uniqueId val="{00000001-E485-4C52-BD97-F8067A78376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0.90601500000000001</c:v>
                </c:pt>
              </c:numCache>
            </c:numRef>
          </c:val>
          <c:extLst>
            <c:ext xmlns:c16="http://schemas.microsoft.com/office/drawing/2014/chart" uri="{C3380CC4-5D6E-409C-BE32-E72D297353CC}">
              <c16:uniqueId val="{00000002-E485-4C52-BD97-F8067A78376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0.8808511</c:v>
                </c:pt>
              </c:numCache>
            </c:numRef>
          </c:val>
          <c:extLst>
            <c:ext xmlns:c16="http://schemas.microsoft.com/office/drawing/2014/chart" uri="{C3380CC4-5D6E-409C-BE32-E72D297353CC}">
              <c16:uniqueId val="{00000003-E485-4C52-BD97-F8067A78376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0.86702129999999999</c:v>
                </c:pt>
              </c:numCache>
            </c:numRef>
          </c:val>
          <c:extLst>
            <c:ext xmlns:c16="http://schemas.microsoft.com/office/drawing/2014/chart" uri="{C3380CC4-5D6E-409C-BE32-E72D297353CC}">
              <c16:uniqueId val="{00000000-5E54-4E25-BF4C-B562A8BC28B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nchor="ct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0.90573769999999998</c:v>
                </c:pt>
              </c:numCache>
            </c:numRef>
          </c:val>
          <c:extLst>
            <c:ext xmlns:c16="http://schemas.microsoft.com/office/drawing/2014/chart" uri="{C3380CC4-5D6E-409C-BE32-E72D297353CC}">
              <c16:uniqueId val="{00000000-74F5-49C4-950B-152AC392C01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0.89861749999999996</c:v>
                </c:pt>
              </c:numCache>
            </c:numRef>
          </c:val>
          <c:extLst>
            <c:ext xmlns:c16="http://schemas.microsoft.com/office/drawing/2014/chart" uri="{C3380CC4-5D6E-409C-BE32-E72D297353CC}">
              <c16:uniqueId val="{00000001-74F5-49C4-950B-152AC392C01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0.91338580000000003</c:v>
                </c:pt>
              </c:numCache>
            </c:numRef>
          </c:val>
          <c:extLst>
            <c:ext xmlns:c16="http://schemas.microsoft.com/office/drawing/2014/chart" uri="{C3380CC4-5D6E-409C-BE32-E72D297353CC}">
              <c16:uniqueId val="{00000002-74F5-49C4-950B-152AC392C01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0.95575220000000005</c:v>
                </c:pt>
              </c:numCache>
            </c:numRef>
          </c:val>
          <c:extLst>
            <c:ext xmlns:c16="http://schemas.microsoft.com/office/drawing/2014/chart" uri="{C3380CC4-5D6E-409C-BE32-E72D297353CC}">
              <c16:uniqueId val="{00000003-74F5-49C4-950B-152AC392C01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0.91803279999999998</c:v>
                </c:pt>
              </c:numCache>
            </c:numRef>
          </c:val>
          <c:extLst>
            <c:ext xmlns:c16="http://schemas.microsoft.com/office/drawing/2014/chart" uri="{C3380CC4-5D6E-409C-BE32-E72D297353CC}">
              <c16:uniqueId val="{00000002-2130-4300-9B33-BB31F331AB7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1725488736134438E-2"/>
          <c:y val="0.25297939308423689"/>
          <c:w val="0.90171044375389497"/>
          <c:h val="0.6340350802427703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Sheet1!$B$2:$B$6</c:f>
              <c:numCache>
                <c:formatCode>0%</c:formatCode>
                <c:ptCount val="5"/>
                <c:pt idx="0">
                  <c:v>0.65024959999999998</c:v>
                </c:pt>
                <c:pt idx="1">
                  <c:v>0.44902989999999998</c:v>
                </c:pt>
                <c:pt idx="2">
                  <c:v>0.61068739999999999</c:v>
                </c:pt>
                <c:pt idx="3">
                  <c:v>0.69234390000000001</c:v>
                </c:pt>
                <c:pt idx="4">
                  <c:v>0.74654620000000005</c:v>
                </c:pt>
              </c:numCache>
            </c:numRef>
          </c:val>
          <c:extLst>
            <c:ext xmlns:c16="http://schemas.microsoft.com/office/drawing/2014/chart" uri="{C3380CC4-5D6E-409C-BE32-E72D297353CC}">
              <c16:uniqueId val="{00000000-776B-49EB-BA46-EDE3CAA75090}"/>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776B-49EB-BA46-EDE3CAA75090}"/>
              </c:ext>
            </c:extLst>
          </c:dPt>
          <c:dPt>
            <c:idx val="1"/>
            <c:invertIfNegative val="0"/>
            <c:bubble3D val="0"/>
            <c:extLst>
              <c:ext xmlns:c16="http://schemas.microsoft.com/office/drawing/2014/chart" uri="{C3380CC4-5D6E-409C-BE32-E72D297353CC}">
                <c16:uniqueId val="{00000004-776B-49EB-BA46-EDE3CAA75090}"/>
              </c:ext>
            </c:extLst>
          </c:dPt>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Sheet1!$C$2:$C$6</c:f>
              <c:numCache>
                <c:formatCode>0%</c:formatCode>
                <c:ptCount val="5"/>
                <c:pt idx="0">
                  <c:v>0.12805320000000001</c:v>
                </c:pt>
                <c:pt idx="1">
                  <c:v>0.24393319999999999</c:v>
                </c:pt>
                <c:pt idx="2">
                  <c:v>0.11135689999999999</c:v>
                </c:pt>
                <c:pt idx="3">
                  <c:v>0.1229925</c:v>
                </c:pt>
                <c:pt idx="4">
                  <c:v>5.16712E-2</c:v>
                </c:pt>
              </c:numCache>
            </c:numRef>
          </c:val>
          <c:extLst>
            <c:ext xmlns:c16="http://schemas.microsoft.com/office/drawing/2014/chart" uri="{C3380CC4-5D6E-409C-BE32-E72D297353CC}">
              <c16:uniqueId val="{00000005-776B-49EB-BA46-EDE3CAA75090}"/>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Sheet1!$D$2:$D$6</c:f>
              <c:numCache>
                <c:formatCode>0%</c:formatCode>
                <c:ptCount val="5"/>
                <c:pt idx="0">
                  <c:v>0.1060847</c:v>
                </c:pt>
                <c:pt idx="1">
                  <c:v>0.1158762</c:v>
                </c:pt>
                <c:pt idx="2">
                  <c:v>0.1095448</c:v>
                </c:pt>
                <c:pt idx="3">
                  <c:v>9.10522E-2</c:v>
                </c:pt>
                <c:pt idx="4">
                  <c:v>0.1066814</c:v>
                </c:pt>
              </c:numCache>
            </c:numRef>
          </c:val>
          <c:extLst>
            <c:ext xmlns:c16="http://schemas.microsoft.com/office/drawing/2014/chart" uri="{C3380CC4-5D6E-409C-BE32-E72D297353CC}">
              <c16:uniqueId val="{00000006-776B-49EB-BA46-EDE3CAA75090}"/>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Sheet1!$E$2:$E$6</c:f>
              <c:numCache>
                <c:formatCode>0%</c:formatCode>
                <c:ptCount val="5"/>
                <c:pt idx="0">
                  <c:v>5.3171700000000002E-2</c:v>
                </c:pt>
                <c:pt idx="1">
                  <c:v>5.3730699999999999E-2</c:v>
                </c:pt>
                <c:pt idx="2">
                  <c:v>7.6363100000000003E-2</c:v>
                </c:pt>
                <c:pt idx="3">
                  <c:v>4.6894499999999999E-2</c:v>
                </c:pt>
                <c:pt idx="4">
                  <c:v>5.0628399999999997E-2</c:v>
                </c:pt>
              </c:numCache>
            </c:numRef>
          </c:val>
          <c:extLst>
            <c:ext xmlns:c16="http://schemas.microsoft.com/office/drawing/2014/chart" uri="{C3380CC4-5D6E-409C-BE32-E72D297353CC}">
              <c16:uniqueId val="{00000007-776B-49EB-BA46-EDE3CAA75090}"/>
            </c:ext>
          </c:extLst>
        </c:ser>
        <c:ser>
          <c:idx val="4"/>
          <c:order val="4"/>
          <c:tx>
            <c:strRef>
              <c:f>Sheet1!$F$1</c:f>
              <c:strCache>
                <c:ptCount val="1"/>
                <c:pt idx="0">
                  <c:v>Category 5</c:v>
                </c:pt>
              </c:strCache>
            </c:strRef>
          </c:tx>
          <c:spPr>
            <a:noFill/>
            <a:ln>
              <a:noFill/>
            </a:ln>
            <a:effectLst/>
          </c:spPr>
          <c:invertIfNegative val="0"/>
          <c:cat>
            <c:strRef>
              <c:f>Sheet1!$A$2:$A$4</c:f>
              <c:strCache>
                <c:ptCount val="3"/>
                <c:pt idx="0">
                  <c:v>Q12. Patient was told they could have a family member, carer or friend with them when told diagnosis</c:v>
                </c:pt>
                <c:pt idx="1">
                  <c:v>Q13. Patient was definitely told sensitively that they had cancer</c:v>
                </c:pt>
                <c:pt idx="2">
                  <c:v>Q14. Cancer diagnosis explained in a way the patient could completely understand</c:v>
                </c:pt>
              </c:strCache>
            </c:strRef>
          </c:cat>
          <c:val>
            <c:numRef>
              <c:f>Sheet1!$F$2:$F$6</c:f>
              <c:numCache>
                <c:formatCode>0%</c:formatCode>
                <c:ptCount val="5"/>
                <c:pt idx="0">
                  <c:v>6.2440700000000002E-2</c:v>
                </c:pt>
                <c:pt idx="1">
                  <c:v>0.13743</c:v>
                </c:pt>
                <c:pt idx="2">
                  <c:v>9.2047900000000002E-2</c:v>
                </c:pt>
                <c:pt idx="3">
                  <c:v>4.6716899999999999E-2</c:v>
                </c:pt>
                <c:pt idx="4">
                  <c:v>4.44728E-2</c:v>
                </c:pt>
              </c:numCache>
            </c:numRef>
          </c:val>
          <c:extLst>
            <c:ext xmlns:c16="http://schemas.microsoft.com/office/drawing/2014/chart" uri="{C3380CC4-5D6E-409C-BE32-E72D297353CC}">
              <c16:uniqueId val="{00000008-776B-49EB-BA46-EDE3CAA75090}"/>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0.83197299999999996</c:v>
                </c:pt>
                <c:pt idx="1">
                  <c:v>0.73247989999999996</c:v>
                </c:pt>
                <c:pt idx="2">
                  <c:v>0.77677560000000001</c:v>
                </c:pt>
                <c:pt idx="3">
                  <c:v>0.88597159999999997</c:v>
                </c:pt>
                <c:pt idx="4">
                  <c:v>0.81488640000000001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776B-49EB-BA46-EDE3CAA75090}"/>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0.75757580000000002</c:v>
                </c:pt>
              </c:numCache>
            </c:numRef>
          </c:val>
          <c:extLst>
            <c:ext xmlns:c16="http://schemas.microsoft.com/office/drawing/2014/chart" uri="{C3380CC4-5D6E-409C-BE32-E72D297353CC}">
              <c16:uniqueId val="{00000000-4FF3-4061-A6AB-015814B8595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0.83088240000000002</c:v>
                </c:pt>
              </c:numCache>
            </c:numRef>
          </c:val>
          <c:extLst>
            <c:ext xmlns:c16="http://schemas.microsoft.com/office/drawing/2014/chart" uri="{C3380CC4-5D6E-409C-BE32-E72D297353CC}">
              <c16:uniqueId val="{00000001-4FF3-4061-A6AB-015814B8595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0.82432430000000001</c:v>
                </c:pt>
              </c:numCache>
            </c:numRef>
          </c:val>
          <c:extLst>
            <c:ext xmlns:c16="http://schemas.microsoft.com/office/drawing/2014/chart" uri="{C3380CC4-5D6E-409C-BE32-E72D297353CC}">
              <c16:uniqueId val="{00000002-4FF3-4061-A6AB-015814B8595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0.88976379999999999</c:v>
                </c:pt>
              </c:numCache>
            </c:numRef>
          </c:val>
          <c:extLst>
            <c:ext xmlns:c16="http://schemas.microsoft.com/office/drawing/2014/chart" uri="{C3380CC4-5D6E-409C-BE32-E72D297353CC}">
              <c16:uniqueId val="{00000003-4FF3-4061-A6AB-015814B8595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0.84297520000000004</c:v>
                </c:pt>
              </c:numCache>
            </c:numRef>
          </c:val>
          <c:extLst>
            <c:ext xmlns:c16="http://schemas.microsoft.com/office/drawing/2014/chart" uri="{C3380CC4-5D6E-409C-BE32-E72D297353CC}">
              <c16:uniqueId val="{00000000-F56F-4F95-B20E-7EE0DE5A5CA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0.62272729999999998</c:v>
                </c:pt>
              </c:numCache>
            </c:numRef>
          </c:val>
          <c:extLst>
            <c:ext xmlns:c16="http://schemas.microsoft.com/office/drawing/2014/chart" uri="{C3380CC4-5D6E-409C-BE32-E72D297353CC}">
              <c16:uniqueId val="{00000000-A253-412A-BA2E-E1D7BB978B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0.64864860000000002</c:v>
                </c:pt>
              </c:numCache>
            </c:numRef>
          </c:val>
          <c:extLst>
            <c:ext xmlns:c16="http://schemas.microsoft.com/office/drawing/2014/chart" uri="{C3380CC4-5D6E-409C-BE32-E72D297353CC}">
              <c16:uniqueId val="{00000001-A253-412A-BA2E-E1D7BB978B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0.70454539999999999</c:v>
                </c:pt>
              </c:numCache>
            </c:numRef>
          </c:val>
          <c:extLst>
            <c:ext xmlns:c16="http://schemas.microsoft.com/office/drawing/2014/chart" uri="{C3380CC4-5D6E-409C-BE32-E72D297353CC}">
              <c16:uniqueId val="{00000002-A253-412A-BA2E-E1D7BB978B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0.76571429999999996</c:v>
                </c:pt>
              </c:numCache>
            </c:numRef>
          </c:val>
          <c:extLst>
            <c:ext xmlns:c16="http://schemas.microsoft.com/office/drawing/2014/chart" uri="{C3380CC4-5D6E-409C-BE32-E72D297353CC}">
              <c16:uniqueId val="{00000003-A253-412A-BA2E-E1D7BB978B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0.70138889999999998</c:v>
                </c:pt>
              </c:numCache>
            </c:numRef>
          </c:val>
          <c:extLst>
            <c:ext xmlns:c16="http://schemas.microsoft.com/office/drawing/2014/chart" uri="{C3380CC4-5D6E-409C-BE32-E72D297353CC}">
              <c16:uniqueId val="{00000000-3F40-4DE7-89B1-BF29A8B81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0.75153369999999997</c:v>
                </c:pt>
              </c:numCache>
            </c:numRef>
          </c:val>
          <c:extLst>
            <c:ext xmlns:c16="http://schemas.microsoft.com/office/drawing/2014/chart" uri="{C3380CC4-5D6E-409C-BE32-E72D297353CC}">
              <c16:uniqueId val="{00000000-B7A1-4CAB-B640-1148E16EEBD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0.74253729999999996</c:v>
                </c:pt>
              </c:numCache>
            </c:numRef>
          </c:val>
          <c:extLst>
            <c:ext xmlns:c16="http://schemas.microsoft.com/office/drawing/2014/chart" uri="{C3380CC4-5D6E-409C-BE32-E72D297353CC}">
              <c16:uniqueId val="{00000001-B7A1-4CAB-B640-1148E16EEBD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0.82371799999999995</c:v>
                </c:pt>
              </c:numCache>
            </c:numRef>
          </c:val>
          <c:extLst>
            <c:ext xmlns:c16="http://schemas.microsoft.com/office/drawing/2014/chart" uri="{C3380CC4-5D6E-409C-BE32-E72D297353CC}">
              <c16:uniqueId val="{00000002-B7A1-4CAB-B640-1148E16EEBD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0.85057470000000002</c:v>
                </c:pt>
              </c:numCache>
            </c:numRef>
          </c:val>
          <c:extLst>
            <c:ext xmlns:c16="http://schemas.microsoft.com/office/drawing/2014/chart" uri="{C3380CC4-5D6E-409C-BE32-E72D297353CC}">
              <c16:uniqueId val="{00000003-B7A1-4CAB-B640-1148E16EEBD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0.79279279999999996</c:v>
                </c:pt>
              </c:numCache>
            </c:numRef>
          </c:val>
          <c:extLst>
            <c:ext xmlns:c16="http://schemas.microsoft.com/office/drawing/2014/chart" uri="{C3380CC4-5D6E-409C-BE32-E72D297353CC}">
              <c16:uniqueId val="{00000000-2F44-4488-A244-FEDFD6CA93E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0.70897840000000001</c:v>
                </c:pt>
              </c:numCache>
            </c:numRef>
          </c:val>
          <c:extLst>
            <c:ext xmlns:c16="http://schemas.microsoft.com/office/drawing/2014/chart" uri="{C3380CC4-5D6E-409C-BE32-E72D297353CC}">
              <c16:uniqueId val="{00000000-30F2-4CBC-8858-0117573A2E0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0.72388059999999999</c:v>
                </c:pt>
              </c:numCache>
            </c:numRef>
          </c:val>
          <c:extLst>
            <c:ext xmlns:c16="http://schemas.microsoft.com/office/drawing/2014/chart" uri="{C3380CC4-5D6E-409C-BE32-E72D297353CC}">
              <c16:uniqueId val="{00000001-30F2-4CBC-8858-0117573A2E0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0.77669900000000003</c:v>
                </c:pt>
              </c:numCache>
            </c:numRef>
          </c:val>
          <c:extLst>
            <c:ext xmlns:c16="http://schemas.microsoft.com/office/drawing/2014/chart" uri="{C3380CC4-5D6E-409C-BE32-E72D297353CC}">
              <c16:uniqueId val="{00000002-30F2-4CBC-8858-0117573A2E0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0.80152670000000004</c:v>
                </c:pt>
              </c:numCache>
            </c:numRef>
          </c:val>
          <c:extLst>
            <c:ext xmlns:c16="http://schemas.microsoft.com/office/drawing/2014/chart" uri="{C3380CC4-5D6E-409C-BE32-E72D297353CC}">
              <c16:uniqueId val="{00000003-30F2-4CBC-8858-0117573A2E0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0.74887890000000001</c:v>
                </c:pt>
              </c:numCache>
            </c:numRef>
          </c:val>
          <c:extLst>
            <c:ext xmlns:c16="http://schemas.microsoft.com/office/drawing/2014/chart" uri="{C3380CC4-5D6E-409C-BE32-E72D297353CC}">
              <c16:uniqueId val="{00000000-2DEB-4DBD-BD78-1C83E57D985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0.77777779999999996</c:v>
                </c:pt>
              </c:numCache>
            </c:numRef>
          </c:val>
          <c:extLst>
            <c:ext xmlns:c16="http://schemas.microsoft.com/office/drawing/2014/chart" uri="{C3380CC4-5D6E-409C-BE32-E72D297353CC}">
              <c16:uniqueId val="{00000000-5381-4D7B-A7CA-9C87F2D010E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0.77366259999999998</c:v>
                </c:pt>
              </c:numCache>
            </c:numRef>
          </c:val>
          <c:extLst>
            <c:ext xmlns:c16="http://schemas.microsoft.com/office/drawing/2014/chart" uri="{C3380CC4-5D6E-409C-BE32-E72D297353CC}">
              <c16:uniqueId val="{00000001-5381-4D7B-A7CA-9C87F2D010E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0.77351919999999996</c:v>
                </c:pt>
              </c:numCache>
            </c:numRef>
          </c:val>
          <c:extLst>
            <c:ext xmlns:c16="http://schemas.microsoft.com/office/drawing/2014/chart" uri="{C3380CC4-5D6E-409C-BE32-E72D297353CC}">
              <c16:uniqueId val="{00000002-5381-4D7B-A7CA-9C87F2D010E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0.88979589999999997</c:v>
                </c:pt>
              </c:numCache>
            </c:numRef>
          </c:val>
          <c:extLst>
            <c:ext xmlns:c16="http://schemas.microsoft.com/office/drawing/2014/chart" uri="{C3380CC4-5D6E-409C-BE32-E72D297353CC}">
              <c16:uniqueId val="{00000003-5381-4D7B-A7CA-9C87F2D010E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0.83410139999999999</c:v>
                </c:pt>
              </c:numCache>
            </c:numRef>
          </c:val>
          <c:extLst>
            <c:ext xmlns:c16="http://schemas.microsoft.com/office/drawing/2014/chart" uri="{C3380CC4-5D6E-409C-BE32-E72D297353CC}">
              <c16:uniqueId val="{00000000-D953-4CDE-A69E-535A8B83E3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0.94339620000000002</c:v>
                </c:pt>
              </c:numCache>
            </c:numRef>
          </c:val>
          <c:extLst>
            <c:ext xmlns:c16="http://schemas.microsoft.com/office/drawing/2014/chart" uri="{C3380CC4-5D6E-409C-BE32-E72D297353CC}">
              <c16:uniqueId val="{00000000-AB39-4687-9AA5-93C7B590F0B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0.94642859999999995</c:v>
                </c:pt>
              </c:numCache>
            </c:numRef>
          </c:val>
          <c:extLst>
            <c:ext xmlns:c16="http://schemas.microsoft.com/office/drawing/2014/chart" uri="{C3380CC4-5D6E-409C-BE32-E72D297353CC}">
              <c16:uniqueId val="{00000001-AB39-4687-9AA5-93C7B590F0B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0.9483395</c:v>
                </c:pt>
              </c:numCache>
            </c:numRef>
          </c:val>
          <c:extLst>
            <c:ext xmlns:c16="http://schemas.microsoft.com/office/drawing/2014/chart" uri="{C3380CC4-5D6E-409C-BE32-E72D297353CC}">
              <c16:uniqueId val="{00000002-AB39-4687-9AA5-93C7B590F0B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0.97071130000000005</c:v>
                </c:pt>
              </c:numCache>
            </c:numRef>
          </c:val>
          <c:extLst>
            <c:ext xmlns:c16="http://schemas.microsoft.com/office/drawing/2014/chart" uri="{C3380CC4-5D6E-409C-BE32-E72D297353CC}">
              <c16:uniqueId val="{00000003-AB39-4687-9AA5-93C7B590F0B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0.95263160000000002</c:v>
                </c:pt>
              </c:numCache>
            </c:numRef>
          </c:val>
          <c:extLst>
            <c:ext xmlns:c16="http://schemas.microsoft.com/office/drawing/2014/chart" uri="{C3380CC4-5D6E-409C-BE32-E72D297353CC}">
              <c16:uniqueId val="{00000000-3704-4005-8E31-39B479A358A4}"/>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0.78544060000000004</c:v>
                </c:pt>
              </c:numCache>
            </c:numRef>
          </c:val>
          <c:extLst>
            <c:ext xmlns:c16="http://schemas.microsoft.com/office/drawing/2014/chart" uri="{C3380CC4-5D6E-409C-BE32-E72D297353CC}">
              <c16:uniqueId val="{00000000-84EE-4DC7-9897-03C28C0D4B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0.81140350000000006</c:v>
                </c:pt>
              </c:numCache>
            </c:numRef>
          </c:val>
          <c:extLst>
            <c:ext xmlns:c16="http://schemas.microsoft.com/office/drawing/2014/chart" uri="{C3380CC4-5D6E-409C-BE32-E72D297353CC}">
              <c16:uniqueId val="{00000001-84EE-4DC7-9897-03C28C0D4B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0.82899630000000002</c:v>
                </c:pt>
              </c:numCache>
            </c:numRef>
          </c:val>
          <c:extLst>
            <c:ext xmlns:c16="http://schemas.microsoft.com/office/drawing/2014/chart" uri="{C3380CC4-5D6E-409C-BE32-E72D297353CC}">
              <c16:uniqueId val="{00000002-84EE-4DC7-9897-03C28C0D4B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0.85355650000000005</c:v>
                </c:pt>
              </c:numCache>
            </c:numRef>
          </c:val>
          <c:extLst>
            <c:ext xmlns:c16="http://schemas.microsoft.com/office/drawing/2014/chart" uri="{C3380CC4-5D6E-409C-BE32-E72D297353CC}">
              <c16:uniqueId val="{00000003-84EE-4DC7-9897-03C28C0D4B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0.79894180000000004</c:v>
                </c:pt>
              </c:numCache>
            </c:numRef>
          </c:val>
          <c:extLst>
            <c:ext xmlns:c16="http://schemas.microsoft.com/office/drawing/2014/chart" uri="{C3380CC4-5D6E-409C-BE32-E72D297353CC}">
              <c16:uniqueId val="{00000000-FB86-4996-8359-72841CC9207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0.96478870000000005</c:v>
                </c:pt>
              </c:numCache>
            </c:numRef>
          </c:val>
          <c:extLst>
            <c:ext xmlns:c16="http://schemas.microsoft.com/office/drawing/2014/chart" uri="{C3380CC4-5D6E-409C-BE32-E72D297353CC}">
              <c16:uniqueId val="{00000000-BAD3-4DB1-A9BA-388C1A55315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0.95909089999999997</c:v>
                </c:pt>
              </c:numCache>
            </c:numRef>
          </c:val>
          <c:extLst>
            <c:ext xmlns:c16="http://schemas.microsoft.com/office/drawing/2014/chart" uri="{C3380CC4-5D6E-409C-BE32-E72D297353CC}">
              <c16:uniqueId val="{00000001-BAD3-4DB1-A9BA-388C1A55315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0.97570849999999998</c:v>
                </c:pt>
              </c:numCache>
            </c:numRef>
          </c:val>
          <c:extLst>
            <c:ext xmlns:c16="http://schemas.microsoft.com/office/drawing/2014/chart" uri="{C3380CC4-5D6E-409C-BE32-E72D297353CC}">
              <c16:uniqueId val="{00000002-BAD3-4DB1-A9BA-388C1A55315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0.97142859999999998</c:v>
                </c:pt>
              </c:numCache>
            </c:numRef>
          </c:val>
          <c:extLst>
            <c:ext xmlns:c16="http://schemas.microsoft.com/office/drawing/2014/chart" uri="{C3380CC4-5D6E-409C-BE32-E72D297353CC}">
              <c16:uniqueId val="{00000003-BAD3-4DB1-A9BA-388C1A55315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0.9719101</c:v>
                </c:pt>
              </c:numCache>
            </c:numRef>
          </c:val>
          <c:extLst>
            <c:ext xmlns:c16="http://schemas.microsoft.com/office/drawing/2014/chart" uri="{C3380CC4-5D6E-409C-BE32-E72D297353CC}">
              <c16:uniqueId val="{00000000-46ED-4531-AF38-8C651642F6D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0.86940300000000004</c:v>
                </c:pt>
              </c:numCache>
            </c:numRef>
          </c:val>
          <c:extLst>
            <c:ext xmlns:c16="http://schemas.microsoft.com/office/drawing/2014/chart" uri="{C3380CC4-5D6E-409C-BE32-E72D297353CC}">
              <c16:uniqueId val="{00000000-1AC8-4B78-B4CC-69D82E24FF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0.86915889999999996</c:v>
                </c:pt>
              </c:numCache>
            </c:numRef>
          </c:val>
          <c:extLst>
            <c:ext xmlns:c16="http://schemas.microsoft.com/office/drawing/2014/chart" uri="{C3380CC4-5D6E-409C-BE32-E72D297353CC}">
              <c16:uniqueId val="{00000001-1AC8-4B78-B4CC-69D82E24FF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0.91845489999999996</c:v>
                </c:pt>
              </c:numCache>
            </c:numRef>
          </c:val>
          <c:extLst>
            <c:ext xmlns:c16="http://schemas.microsoft.com/office/drawing/2014/chart" uri="{C3380CC4-5D6E-409C-BE32-E72D297353CC}">
              <c16:uniqueId val="{00000002-1AC8-4B78-B4CC-69D82E24FF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0.90769230000000001</c:v>
                </c:pt>
              </c:numCache>
            </c:numRef>
          </c:val>
          <c:extLst>
            <c:ext xmlns:c16="http://schemas.microsoft.com/office/drawing/2014/chart" uri="{C3380CC4-5D6E-409C-BE32-E72D297353CC}">
              <c16:uniqueId val="{00000003-1AC8-4B78-B4CC-69D82E24FF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0.89240509999999995</c:v>
                </c:pt>
              </c:numCache>
            </c:numRef>
          </c:val>
          <c:extLst>
            <c:ext xmlns:c16="http://schemas.microsoft.com/office/drawing/2014/chart" uri="{C3380CC4-5D6E-409C-BE32-E72D297353CC}">
              <c16:uniqueId val="{00000000-D6A3-4D5C-838A-EAEF05A447D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0.92789969999999999</c:v>
                </c:pt>
              </c:numCache>
            </c:numRef>
          </c:val>
          <c:extLst>
            <c:ext xmlns:c16="http://schemas.microsoft.com/office/drawing/2014/chart" uri="{C3380CC4-5D6E-409C-BE32-E72D297353CC}">
              <c16:uniqueId val="{00000000-A430-4DF6-8EED-483689792CE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0.89575289999999996</c:v>
                </c:pt>
              </c:numCache>
            </c:numRef>
          </c:val>
          <c:extLst>
            <c:ext xmlns:c16="http://schemas.microsoft.com/office/drawing/2014/chart" uri="{C3380CC4-5D6E-409C-BE32-E72D297353CC}">
              <c16:uniqueId val="{00000001-A430-4DF6-8EED-483689792CE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0.89965399999999995</c:v>
                </c:pt>
              </c:numCache>
            </c:numRef>
          </c:val>
          <c:extLst>
            <c:ext xmlns:c16="http://schemas.microsoft.com/office/drawing/2014/chart" uri="{C3380CC4-5D6E-409C-BE32-E72D297353CC}">
              <c16:uniqueId val="{00000002-A430-4DF6-8EED-483689792CE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0.91164659999999997</c:v>
                </c:pt>
              </c:numCache>
            </c:numRef>
          </c:val>
          <c:extLst>
            <c:ext xmlns:c16="http://schemas.microsoft.com/office/drawing/2014/chart" uri="{C3380CC4-5D6E-409C-BE32-E72D297353CC}">
              <c16:uniqueId val="{00000003-A430-4DF6-8EED-483689792CE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0.875</c:v>
                </c:pt>
              </c:numCache>
            </c:numRef>
          </c:val>
          <c:extLst>
            <c:ext xmlns:c16="http://schemas.microsoft.com/office/drawing/2014/chart" uri="{C3380CC4-5D6E-409C-BE32-E72D297353CC}">
              <c16:uniqueId val="{00000000-6868-424D-96B6-9636819DC32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Sheet1!$B$2:$B$6</c:f>
              <c:numCache>
                <c:formatCode>0%</c:formatCode>
                <c:ptCount val="5"/>
                <c:pt idx="0">
                  <c:v>0.87159120000000001</c:v>
                </c:pt>
                <c:pt idx="1">
                  <c:v>0.76212690000000005</c:v>
                </c:pt>
                <c:pt idx="2">
                  <c:v>0.65769359999999999</c:v>
                </c:pt>
                <c:pt idx="3">
                  <c:v>0.66114479999999998</c:v>
                </c:pt>
                <c:pt idx="4">
                  <c:v>0.89393400000000001</c:v>
                </c:pt>
              </c:numCache>
            </c:numRef>
          </c:val>
          <c:extLst>
            <c:ext xmlns:c16="http://schemas.microsoft.com/office/drawing/2014/chart" uri="{C3380CC4-5D6E-409C-BE32-E72D297353CC}">
              <c16:uniqueId val="{00000000-28DF-4352-AA30-6CF0B8CC85B6}"/>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28DF-4352-AA30-6CF0B8CC85B6}"/>
              </c:ext>
            </c:extLst>
          </c:dPt>
          <c:dPt>
            <c:idx val="1"/>
            <c:invertIfNegative val="0"/>
            <c:bubble3D val="0"/>
            <c:extLst>
              <c:ext xmlns:c16="http://schemas.microsoft.com/office/drawing/2014/chart" uri="{C3380CC4-5D6E-409C-BE32-E72D297353CC}">
                <c16:uniqueId val="{00000004-28DF-4352-AA30-6CF0B8CC85B6}"/>
              </c:ext>
            </c:extLst>
          </c:dPt>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Sheet1!$C$2:$C$6</c:f>
              <c:numCache>
                <c:formatCode>0%</c:formatCode>
                <c:ptCount val="5"/>
                <c:pt idx="0">
                  <c:v>2.0689599999999999E-2</c:v>
                </c:pt>
                <c:pt idx="1">
                  <c:v>2.6979099999999999E-2</c:v>
                </c:pt>
                <c:pt idx="2">
                  <c:v>5.25908E-2</c:v>
                </c:pt>
                <c:pt idx="3">
                  <c:v>6.8432800000000002E-2</c:v>
                </c:pt>
                <c:pt idx="4">
                  <c:v>2.0263799999999998E-2</c:v>
                </c:pt>
              </c:numCache>
            </c:numRef>
          </c:val>
          <c:extLst>
            <c:ext xmlns:c16="http://schemas.microsoft.com/office/drawing/2014/chart" uri="{C3380CC4-5D6E-409C-BE32-E72D297353CC}">
              <c16:uniqueId val="{00000005-28DF-4352-AA30-6CF0B8CC85B6}"/>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Sheet1!$D$2:$D$6</c:f>
              <c:numCache>
                <c:formatCode>0%</c:formatCode>
                <c:ptCount val="5"/>
                <c:pt idx="0">
                  <c:v>7.42284E-2</c:v>
                </c:pt>
                <c:pt idx="1">
                  <c:v>0.1044543</c:v>
                </c:pt>
                <c:pt idx="2">
                  <c:v>0.1411152</c:v>
                </c:pt>
                <c:pt idx="3">
                  <c:v>0.1184723</c:v>
                </c:pt>
                <c:pt idx="4">
                  <c:v>6.4128099999999993E-2</c:v>
                </c:pt>
              </c:numCache>
            </c:numRef>
          </c:val>
          <c:extLst>
            <c:ext xmlns:c16="http://schemas.microsoft.com/office/drawing/2014/chart" uri="{C3380CC4-5D6E-409C-BE32-E72D297353CC}">
              <c16:uniqueId val="{00000006-28DF-4352-AA30-6CF0B8CC85B6}"/>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Sheet1!$E$2:$E$6</c:f>
              <c:numCache>
                <c:formatCode>0%</c:formatCode>
                <c:ptCount val="5"/>
                <c:pt idx="0">
                  <c:v>1.1387E-2</c:v>
                </c:pt>
                <c:pt idx="1">
                  <c:v>6.8024100000000004E-2</c:v>
                </c:pt>
                <c:pt idx="2">
                  <c:v>9.4001000000000001E-2</c:v>
                </c:pt>
                <c:pt idx="3">
                  <c:v>5.1178899999999999E-2</c:v>
                </c:pt>
                <c:pt idx="4">
                  <c:v>2.16738E-2</c:v>
                </c:pt>
              </c:numCache>
            </c:numRef>
          </c:val>
          <c:extLst>
            <c:ext xmlns:c16="http://schemas.microsoft.com/office/drawing/2014/chart" uri="{C3380CC4-5D6E-409C-BE32-E72D297353CC}">
              <c16:uniqueId val="{00000007-28DF-4352-AA30-6CF0B8CC85B6}"/>
            </c:ext>
          </c:extLst>
        </c:ser>
        <c:ser>
          <c:idx val="4"/>
          <c:order val="4"/>
          <c:tx>
            <c:strRef>
              <c:f>Sheet1!$F$1</c:f>
              <c:strCache>
                <c:ptCount val="1"/>
                <c:pt idx="0">
                  <c:v>Category 5</c:v>
                </c:pt>
              </c:strCache>
            </c:strRef>
          </c:tx>
          <c:spPr>
            <a:noFill/>
            <a:ln>
              <a:noFill/>
            </a:ln>
            <a:effectLst/>
          </c:spPr>
          <c:invertIfNegative val="0"/>
          <c:cat>
            <c:strRef>
              <c:f>Sheet1!$A$2:$A$6</c:f>
              <c:strCache>
                <c:ptCount val="5"/>
                <c:pt idx="0">
                  <c:v>Q5. Patient received all the information needed about the diagnostic test in advance</c:v>
                </c:pt>
                <c:pt idx="1">
                  <c:v>Q6. Diagnostic test staff appeared to completely have all the information they needed about the patient</c:v>
                </c:pt>
                <c:pt idx="2">
                  <c:v>Q7. Patient felt the length of time waiting for diagnostic test results was about right</c:v>
                </c:pt>
                <c:pt idx="3">
                  <c:v>Q8. Diagnostic test results were explained in a way the patient could completely understand</c:v>
                </c:pt>
                <c:pt idx="4">
                  <c:v>Q9. Enough privacy was always given to the patient when receiving diagnostic test results</c:v>
                </c:pt>
              </c:strCache>
            </c:strRef>
          </c:cat>
          <c:val>
            <c:numRef>
              <c:f>Sheet1!$F$2:$F$6</c:f>
              <c:numCache>
                <c:formatCode>0%</c:formatCode>
                <c:ptCount val="5"/>
                <c:pt idx="0">
                  <c:v>2.21038E-2</c:v>
                </c:pt>
                <c:pt idx="1">
                  <c:v>3.8415699999999997E-2</c:v>
                </c:pt>
                <c:pt idx="2">
                  <c:v>5.4599399999999999E-2</c:v>
                </c:pt>
                <c:pt idx="3">
                  <c:v>0.10077120000000001</c:v>
                </c:pt>
                <c:pt idx="4">
                  <c:v>2.9999999999999999E-7</c:v>
                </c:pt>
              </c:numCache>
            </c:numRef>
          </c:val>
          <c:extLst>
            <c:ext xmlns:c16="http://schemas.microsoft.com/office/drawing/2014/chart" uri="{C3380CC4-5D6E-409C-BE32-E72D297353CC}">
              <c16:uniqueId val="{00000008-28DF-4352-AA30-6CF0B8CC85B6}"/>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0.91583689999999995</c:v>
                </c:pt>
                <c:pt idx="1">
                  <c:v>0.85732399999999997</c:v>
                </c:pt>
                <c:pt idx="2">
                  <c:v>0.81250480000000003</c:v>
                </c:pt>
                <c:pt idx="3">
                  <c:v>0.78321379999999996</c:v>
                </c:pt>
                <c:pt idx="4">
                  <c:v>0.94744879999999998</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28DF-4352-AA30-6CF0B8CC85B6}"/>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0.84121619999999997</c:v>
                </c:pt>
              </c:numCache>
            </c:numRef>
          </c:val>
          <c:extLst>
            <c:ext xmlns:c16="http://schemas.microsoft.com/office/drawing/2014/chart" uri="{C3380CC4-5D6E-409C-BE32-E72D297353CC}">
              <c16:uniqueId val="{00000000-99F9-4970-8C59-9C3EEB414B8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0.76890749999999997</c:v>
                </c:pt>
              </c:numCache>
            </c:numRef>
          </c:val>
          <c:extLst>
            <c:ext xmlns:c16="http://schemas.microsoft.com/office/drawing/2014/chart" uri="{C3380CC4-5D6E-409C-BE32-E72D297353CC}">
              <c16:uniqueId val="{00000001-99F9-4970-8C59-9C3EEB414B8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0.85555550000000002</c:v>
                </c:pt>
              </c:numCache>
            </c:numRef>
          </c:val>
          <c:extLst>
            <c:ext xmlns:c16="http://schemas.microsoft.com/office/drawing/2014/chart" uri="{C3380CC4-5D6E-409C-BE32-E72D297353CC}">
              <c16:uniqueId val="{00000002-99F9-4970-8C59-9C3EEB414B8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0.8991228</c:v>
                </c:pt>
              </c:numCache>
            </c:numRef>
          </c:val>
          <c:extLst>
            <c:ext xmlns:c16="http://schemas.microsoft.com/office/drawing/2014/chart" uri="{C3380CC4-5D6E-409C-BE32-E72D297353CC}">
              <c16:uniqueId val="{00000003-99F9-4970-8C59-9C3EEB414B8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0.81818179999999996</c:v>
                </c:pt>
              </c:numCache>
            </c:numRef>
          </c:val>
          <c:extLst>
            <c:ext xmlns:c16="http://schemas.microsoft.com/office/drawing/2014/chart" uri="{C3380CC4-5D6E-409C-BE32-E72D297353CC}">
              <c16:uniqueId val="{00000000-D191-4A42-91F0-9019D22089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0.85493830000000004</c:v>
                </c:pt>
              </c:numCache>
            </c:numRef>
          </c:val>
          <c:extLst>
            <c:ext xmlns:c16="http://schemas.microsoft.com/office/drawing/2014/chart" uri="{C3380CC4-5D6E-409C-BE32-E72D297353CC}">
              <c16:uniqueId val="{00000000-ED72-4102-B4B6-8F72CFA5D08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0.82396999999999998</c:v>
                </c:pt>
              </c:numCache>
            </c:numRef>
          </c:val>
          <c:extLst>
            <c:ext xmlns:c16="http://schemas.microsoft.com/office/drawing/2014/chart" uri="{C3380CC4-5D6E-409C-BE32-E72D297353CC}">
              <c16:uniqueId val="{00000001-ED72-4102-B4B6-8F72CFA5D08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0.88925080000000001</c:v>
                </c:pt>
              </c:numCache>
            </c:numRef>
          </c:val>
          <c:extLst>
            <c:ext xmlns:c16="http://schemas.microsoft.com/office/drawing/2014/chart" uri="{C3380CC4-5D6E-409C-BE32-E72D297353CC}">
              <c16:uniqueId val="{00000002-ED72-4102-B4B6-8F72CFA5D08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0.90076330000000004</c:v>
                </c:pt>
              </c:numCache>
            </c:numRef>
          </c:val>
          <c:extLst>
            <c:ext xmlns:c16="http://schemas.microsoft.com/office/drawing/2014/chart" uri="{C3380CC4-5D6E-409C-BE32-E72D297353CC}">
              <c16:uniqueId val="{00000003-ED72-4102-B4B6-8F72CFA5D08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0.89639639999999998</c:v>
                </c:pt>
              </c:numCache>
            </c:numRef>
          </c:val>
          <c:extLst>
            <c:ext xmlns:c16="http://schemas.microsoft.com/office/drawing/2014/chart" uri="{C3380CC4-5D6E-409C-BE32-E72D297353CC}">
              <c16:uniqueId val="{00000000-EE59-4897-A5C5-E2E92D61E21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0.67944249999999995</c:v>
                </c:pt>
              </c:numCache>
            </c:numRef>
          </c:val>
          <c:extLst>
            <c:ext xmlns:c16="http://schemas.microsoft.com/office/drawing/2014/chart" uri="{C3380CC4-5D6E-409C-BE32-E72D297353CC}">
              <c16:uniqueId val="{00000000-2E5A-4A5C-BF8C-D7347B06619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0.67873309999999998</c:v>
                </c:pt>
              </c:numCache>
            </c:numRef>
          </c:val>
          <c:extLst>
            <c:ext xmlns:c16="http://schemas.microsoft.com/office/drawing/2014/chart" uri="{C3380CC4-5D6E-409C-BE32-E72D297353CC}">
              <c16:uniqueId val="{00000001-2E5A-4A5C-BF8C-D7347B06619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0.74409449999999999</c:v>
                </c:pt>
              </c:numCache>
            </c:numRef>
          </c:val>
          <c:extLst>
            <c:ext xmlns:c16="http://schemas.microsoft.com/office/drawing/2014/chart" uri="{C3380CC4-5D6E-409C-BE32-E72D297353CC}">
              <c16:uniqueId val="{00000002-2E5A-4A5C-BF8C-D7347B06619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0.73706899999999997</c:v>
                </c:pt>
              </c:numCache>
            </c:numRef>
          </c:val>
          <c:extLst>
            <c:ext xmlns:c16="http://schemas.microsoft.com/office/drawing/2014/chart" uri="{C3380CC4-5D6E-409C-BE32-E72D297353CC}">
              <c16:uniqueId val="{00000003-2E5A-4A5C-BF8C-D7347B06619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0.6918919</c:v>
                </c:pt>
              </c:numCache>
            </c:numRef>
          </c:val>
          <c:extLst>
            <c:ext xmlns:c16="http://schemas.microsoft.com/office/drawing/2014/chart" uri="{C3380CC4-5D6E-409C-BE32-E72D297353CC}">
              <c16:uniqueId val="{00000000-AB5E-487A-AFB3-6C9C1A1E2DA6}"/>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9CB2-4B70-B28C-5BF7FC945E7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9CB2-4B70-B28C-5BF7FC945E7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0.6086956</c:v>
                </c:pt>
              </c:numCache>
            </c:numRef>
          </c:val>
          <c:extLst>
            <c:ext xmlns:c16="http://schemas.microsoft.com/office/drawing/2014/chart" uri="{C3380CC4-5D6E-409C-BE32-E72D297353CC}">
              <c16:uniqueId val="{00000002-9CB2-4B70-B28C-5BF7FC945E7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0.58620689999999998</c:v>
                </c:pt>
              </c:numCache>
            </c:numRef>
          </c:val>
          <c:extLst>
            <c:ext xmlns:c16="http://schemas.microsoft.com/office/drawing/2014/chart" uri="{C3380CC4-5D6E-409C-BE32-E72D297353CC}">
              <c16:uniqueId val="{00000003-9CB2-4B70-B28C-5BF7FC945E7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0.45370369999999999</c:v>
                </c:pt>
              </c:numCache>
            </c:numRef>
          </c:val>
          <c:extLst>
            <c:ext xmlns:c16="http://schemas.microsoft.com/office/drawing/2014/chart" uri="{C3380CC4-5D6E-409C-BE32-E72D297353CC}">
              <c16:uniqueId val="{00000000-4E4F-4B47-A805-DEA27A5D680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0.73308269999999998</c:v>
                </c:pt>
              </c:numCache>
            </c:numRef>
          </c:val>
          <c:extLst>
            <c:ext xmlns:c16="http://schemas.microsoft.com/office/drawing/2014/chart" uri="{C3380CC4-5D6E-409C-BE32-E72D297353CC}">
              <c16:uniqueId val="{00000000-D889-439B-A835-4F612B049F53}"/>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0.78743960000000002</c:v>
                </c:pt>
              </c:numCache>
            </c:numRef>
          </c:val>
          <c:extLst>
            <c:ext xmlns:c16="http://schemas.microsoft.com/office/drawing/2014/chart" uri="{C3380CC4-5D6E-409C-BE32-E72D297353CC}">
              <c16:uniqueId val="{00000001-D889-439B-A835-4F612B049F53}"/>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D889-439B-A835-4F612B049F53}"/>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0.87155959999999999</c:v>
                </c:pt>
              </c:numCache>
            </c:numRef>
          </c:val>
          <c:extLst>
            <c:ext xmlns:c16="http://schemas.microsoft.com/office/drawing/2014/chart" uri="{C3380CC4-5D6E-409C-BE32-E72D297353CC}">
              <c16:uniqueId val="{00000003-D889-439B-A835-4F612B049F53}"/>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0.88648649999999996</c:v>
                </c:pt>
              </c:numCache>
            </c:numRef>
          </c:val>
          <c:extLst>
            <c:ext xmlns:c16="http://schemas.microsoft.com/office/drawing/2014/chart" uri="{C3380CC4-5D6E-409C-BE32-E72D297353CC}">
              <c16:uniqueId val="{00000000-C37A-4955-B9E9-E468C7BC6FE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0.75851389999999996</c:v>
                </c:pt>
              </c:numCache>
            </c:numRef>
          </c:val>
          <c:extLst>
            <c:ext xmlns:c16="http://schemas.microsoft.com/office/drawing/2014/chart" uri="{C3380CC4-5D6E-409C-BE32-E72D297353CC}">
              <c16:uniqueId val="{00000000-341A-4A3E-AE12-12BF8213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0.7633588</c:v>
                </c:pt>
              </c:numCache>
            </c:numRef>
          </c:val>
          <c:extLst>
            <c:ext xmlns:c16="http://schemas.microsoft.com/office/drawing/2014/chart" uri="{C3380CC4-5D6E-409C-BE32-E72D297353CC}">
              <c16:uniqueId val="{00000001-341A-4A3E-AE12-12BF8213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0.80666669999999996</c:v>
                </c:pt>
              </c:numCache>
            </c:numRef>
          </c:val>
          <c:extLst>
            <c:ext xmlns:c16="http://schemas.microsoft.com/office/drawing/2014/chart" uri="{C3380CC4-5D6E-409C-BE32-E72D297353CC}">
              <c16:uniqueId val="{00000002-341A-4A3E-AE12-12BF8213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0.81889769999999995</c:v>
                </c:pt>
              </c:numCache>
            </c:numRef>
          </c:val>
          <c:extLst>
            <c:ext xmlns:c16="http://schemas.microsoft.com/office/drawing/2014/chart" uri="{C3380CC4-5D6E-409C-BE32-E72D297353CC}">
              <c16:uniqueId val="{00000003-341A-4A3E-AE12-12BF8213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0.79452060000000002</c:v>
                </c:pt>
              </c:numCache>
            </c:numRef>
          </c:val>
          <c:extLst>
            <c:ext xmlns:c16="http://schemas.microsoft.com/office/drawing/2014/chart" uri="{C3380CC4-5D6E-409C-BE32-E72D297353CC}">
              <c16:uniqueId val="{00000000-BB5E-4D78-A62A-FC42EFD1354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0.81144780000000005</c:v>
                </c:pt>
              </c:numCache>
            </c:numRef>
          </c:val>
          <c:extLst>
            <c:ext xmlns:c16="http://schemas.microsoft.com/office/drawing/2014/chart" uri="{C3380CC4-5D6E-409C-BE32-E72D297353CC}">
              <c16:uniqueId val="{00000000-911F-444A-B0B6-8B0258F4D5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0.79079500000000003</c:v>
                </c:pt>
              </c:numCache>
            </c:numRef>
          </c:val>
          <c:extLst>
            <c:ext xmlns:c16="http://schemas.microsoft.com/office/drawing/2014/chart" uri="{C3380CC4-5D6E-409C-BE32-E72D297353CC}">
              <c16:uniqueId val="{00000001-911F-444A-B0B6-8B0258F4D5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0.84965029999999997</c:v>
                </c:pt>
              </c:numCache>
            </c:numRef>
          </c:val>
          <c:extLst>
            <c:ext xmlns:c16="http://schemas.microsoft.com/office/drawing/2014/chart" uri="{C3380CC4-5D6E-409C-BE32-E72D297353CC}">
              <c16:uniqueId val="{00000002-911F-444A-B0B6-8B0258F4D5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0.88842980000000005</c:v>
                </c:pt>
              </c:numCache>
            </c:numRef>
          </c:val>
          <c:extLst>
            <c:ext xmlns:c16="http://schemas.microsoft.com/office/drawing/2014/chart" uri="{C3380CC4-5D6E-409C-BE32-E72D297353CC}">
              <c16:uniqueId val="{00000003-911F-444A-B0B6-8B0258F4D5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0.82352939999999997</c:v>
                </c:pt>
              </c:numCache>
            </c:numRef>
          </c:val>
          <c:extLst>
            <c:ext xmlns:c16="http://schemas.microsoft.com/office/drawing/2014/chart" uri="{C3380CC4-5D6E-409C-BE32-E72D297353CC}">
              <c16:uniqueId val="{00000000-BA79-4E34-BD6A-5E31DAA97C9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0.68275859999999999</c:v>
                </c:pt>
              </c:numCache>
            </c:numRef>
          </c:val>
          <c:extLst>
            <c:ext xmlns:c16="http://schemas.microsoft.com/office/drawing/2014/chart" uri="{C3380CC4-5D6E-409C-BE32-E72D297353CC}">
              <c16:uniqueId val="{00000000-5385-4E74-8C15-36B5D2D1BD2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0.62931040000000005</c:v>
                </c:pt>
              </c:numCache>
            </c:numRef>
          </c:val>
          <c:extLst>
            <c:ext xmlns:c16="http://schemas.microsoft.com/office/drawing/2014/chart" uri="{C3380CC4-5D6E-409C-BE32-E72D297353CC}">
              <c16:uniqueId val="{00000001-5385-4E74-8C15-36B5D2D1BD2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0.69629629999999998</c:v>
                </c:pt>
              </c:numCache>
            </c:numRef>
          </c:val>
          <c:extLst>
            <c:ext xmlns:c16="http://schemas.microsoft.com/office/drawing/2014/chart" uri="{C3380CC4-5D6E-409C-BE32-E72D297353CC}">
              <c16:uniqueId val="{00000002-5385-4E74-8C15-36B5D2D1BD2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0.73684210000000006</c:v>
                </c:pt>
              </c:numCache>
            </c:numRef>
          </c:val>
          <c:extLst>
            <c:ext xmlns:c16="http://schemas.microsoft.com/office/drawing/2014/chart" uri="{C3380CC4-5D6E-409C-BE32-E72D297353CC}">
              <c16:uniqueId val="{00000003-5385-4E74-8C15-36B5D2D1BD2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c:v>
                </c:pt>
              </c:numCache>
            </c:numRef>
          </c:val>
          <c:extLst>
            <c:ext xmlns:c16="http://schemas.microsoft.com/office/drawing/2014/chart" uri="{C3380CC4-5D6E-409C-BE32-E72D297353CC}">
              <c16:uniqueId val="{00000000-5AC2-49D4-9C56-5372F78108F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0.76470590000000005</c:v>
                </c:pt>
              </c:numCache>
            </c:numRef>
          </c:val>
          <c:extLst>
            <c:ext xmlns:c16="http://schemas.microsoft.com/office/drawing/2014/chart" uri="{C3380CC4-5D6E-409C-BE32-E72D297353CC}">
              <c16:uniqueId val="{00000000-A3A1-48FF-9E6B-554C5F00621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0.72137399999999996</c:v>
                </c:pt>
              </c:numCache>
            </c:numRef>
          </c:val>
          <c:extLst>
            <c:ext xmlns:c16="http://schemas.microsoft.com/office/drawing/2014/chart" uri="{C3380CC4-5D6E-409C-BE32-E72D297353CC}">
              <c16:uniqueId val="{00000001-A3A1-48FF-9E6B-554C5F00621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0.8106312</c:v>
                </c:pt>
              </c:numCache>
            </c:numRef>
          </c:val>
          <c:extLst>
            <c:ext xmlns:c16="http://schemas.microsoft.com/office/drawing/2014/chart" uri="{C3380CC4-5D6E-409C-BE32-E72D297353CC}">
              <c16:uniqueId val="{00000002-A3A1-48FF-9E6B-554C5F00621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0.8139535</c:v>
                </c:pt>
              </c:numCache>
            </c:numRef>
          </c:val>
          <c:extLst>
            <c:ext xmlns:c16="http://schemas.microsoft.com/office/drawing/2014/chart" uri="{C3380CC4-5D6E-409C-BE32-E72D297353CC}">
              <c16:uniqueId val="{00000003-A3A1-48FF-9E6B-554C5F00621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0.74660629999999994</c:v>
                </c:pt>
              </c:numCache>
            </c:numRef>
          </c:val>
          <c:extLst>
            <c:ext xmlns:c16="http://schemas.microsoft.com/office/drawing/2014/chart" uri="{C3380CC4-5D6E-409C-BE32-E72D297353CC}">
              <c16:uniqueId val="{00000000-0BF0-405D-9777-4F49B028814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0.85714290000000004</c:v>
                </c:pt>
              </c:numCache>
            </c:numRef>
          </c:val>
          <c:extLst>
            <c:ext xmlns:c16="http://schemas.microsoft.com/office/drawing/2014/chart" uri="{C3380CC4-5D6E-409C-BE32-E72D297353CC}">
              <c16:uniqueId val="{00000000-4E3C-4DC6-A7C7-E933BAF59CB6}"/>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0.89325849999999996</c:v>
                </c:pt>
              </c:numCache>
            </c:numRef>
          </c:val>
          <c:extLst>
            <c:ext xmlns:c16="http://schemas.microsoft.com/office/drawing/2014/chart" uri="{C3380CC4-5D6E-409C-BE32-E72D297353CC}">
              <c16:uniqueId val="{00000001-4E3C-4DC6-A7C7-E933BAF59CB6}"/>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0.91393440000000004</c:v>
                </c:pt>
              </c:numCache>
            </c:numRef>
          </c:val>
          <c:extLst>
            <c:ext xmlns:c16="http://schemas.microsoft.com/office/drawing/2014/chart" uri="{C3380CC4-5D6E-409C-BE32-E72D297353CC}">
              <c16:uniqueId val="{00000002-4E3C-4DC6-A7C7-E933BAF59CB6}"/>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0.94685989999999998</c:v>
                </c:pt>
              </c:numCache>
            </c:numRef>
          </c:val>
          <c:extLst>
            <c:ext xmlns:c16="http://schemas.microsoft.com/office/drawing/2014/chart" uri="{C3380CC4-5D6E-409C-BE32-E72D297353CC}">
              <c16:uniqueId val="{00000003-4E3C-4DC6-A7C7-E933BAF59CB6}"/>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0.8938547</c:v>
                </c:pt>
              </c:numCache>
            </c:numRef>
          </c:val>
          <c:extLst>
            <c:ext xmlns:c16="http://schemas.microsoft.com/office/drawing/2014/chart" uri="{C3380CC4-5D6E-409C-BE32-E72D297353CC}">
              <c16:uniqueId val="{00000000-2DED-4CBC-8F7B-EFB25EA562E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24997484687213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Sheet1!$B$2:$B$3</c:f>
              <c:numCache>
                <c:formatCode>0%</c:formatCode>
                <c:ptCount val="2"/>
                <c:pt idx="0">
                  <c:v>0.56864250000000005</c:v>
                </c:pt>
                <c:pt idx="1">
                  <c:v>0.52974189999999999</c:v>
                </c:pt>
              </c:numCache>
            </c:numRef>
          </c:val>
          <c:extLst>
            <c:ext xmlns:c16="http://schemas.microsoft.com/office/drawing/2014/chart" uri="{C3380CC4-5D6E-409C-BE32-E72D297353CC}">
              <c16:uniqueId val="{00000000-3B72-4B09-A7B9-AEF465C1E6D8}"/>
            </c:ext>
          </c:extLst>
        </c:ser>
        <c:ser>
          <c:idx val="1"/>
          <c:order val="1"/>
          <c:tx>
            <c:strRef>
              <c:f>Sheet1!$C$1</c:f>
              <c:strCache>
                <c:ptCount val="1"/>
                <c:pt idx="0">
                  <c:v>Category 2</c:v>
                </c:pt>
              </c:strCache>
            </c:strRef>
          </c:tx>
          <c:spPr>
            <a:solidFill>
              <a:schemeClr val="tx2">
                <a:lumMod val="40000"/>
                <a:lumOff val="60000"/>
              </a:schemeClr>
            </a:solidFill>
            <a:ln>
              <a:noFill/>
            </a:ln>
            <a:effectLst/>
          </c:spPr>
          <c:invertIfNegative val="0"/>
          <c:dPt>
            <c:idx val="0"/>
            <c:invertIfNegative val="0"/>
            <c:bubble3D val="0"/>
            <c:spPr>
              <a:solidFill>
                <a:srgbClr val="A8C7E9"/>
              </a:solidFill>
              <a:ln>
                <a:noFill/>
              </a:ln>
              <a:effectLst/>
            </c:spPr>
            <c:extLst>
              <c:ext xmlns:c16="http://schemas.microsoft.com/office/drawing/2014/chart" uri="{C3380CC4-5D6E-409C-BE32-E72D297353CC}">
                <c16:uniqueId val="{00000001-EDCD-414A-9FEA-4702F2106347}"/>
              </c:ext>
            </c:extLst>
          </c:dPt>
          <c:dPt>
            <c:idx val="1"/>
            <c:invertIfNegative val="0"/>
            <c:bubble3D val="0"/>
            <c:spPr>
              <a:solidFill>
                <a:srgbClr val="A8C7E9"/>
              </a:solidFill>
              <a:ln>
                <a:noFill/>
              </a:ln>
              <a:effectLst/>
            </c:spPr>
            <c:extLst>
              <c:ext xmlns:c16="http://schemas.microsoft.com/office/drawing/2014/chart" uri="{C3380CC4-5D6E-409C-BE32-E72D297353CC}">
                <c16:uniqueId val="{00000000-EDCD-414A-9FEA-4702F2106347}"/>
              </c:ext>
            </c:extLst>
          </c:dPt>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Sheet1!$C$2:$C$3</c:f>
              <c:numCache>
                <c:formatCode>0%</c:formatCode>
                <c:ptCount val="2"/>
                <c:pt idx="0">
                  <c:v>0.1387043</c:v>
                </c:pt>
                <c:pt idx="1">
                  <c:v>7.5652899999999995E-2</c:v>
                </c:pt>
              </c:numCache>
            </c:numRef>
          </c:val>
          <c:extLst>
            <c:ext xmlns:c16="http://schemas.microsoft.com/office/drawing/2014/chart" uri="{C3380CC4-5D6E-409C-BE32-E72D297353CC}">
              <c16:uniqueId val="{00000001-3B72-4B09-A7B9-AEF465C1E6D8}"/>
            </c:ext>
          </c:extLst>
        </c:ser>
        <c:ser>
          <c:idx val="2"/>
          <c:order val="2"/>
          <c:tx>
            <c:strRef>
              <c:f>Sheet1!$D$1</c:f>
              <c:strCache>
                <c:ptCount val="1"/>
                <c:pt idx="0">
                  <c:v>Category 3</c:v>
                </c:pt>
              </c:strCache>
            </c:strRef>
          </c:tx>
          <c:spPr>
            <a:solidFill>
              <a:srgbClr val="DCDDDE"/>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Sheet1!$D$2:$D$3</c:f>
              <c:numCache>
                <c:formatCode>0%</c:formatCode>
                <c:ptCount val="2"/>
                <c:pt idx="0">
                  <c:v>0.14737040000000001</c:v>
                </c:pt>
                <c:pt idx="1">
                  <c:v>0.15219070000000001</c:v>
                </c:pt>
              </c:numCache>
            </c:numRef>
          </c:val>
          <c:extLst>
            <c:ext xmlns:c16="http://schemas.microsoft.com/office/drawing/2014/chart" uri="{C3380CC4-5D6E-409C-BE32-E72D297353CC}">
              <c16:uniqueId val="{00000002-3B72-4B09-A7B9-AEF465C1E6D8}"/>
            </c:ext>
          </c:extLst>
        </c:ser>
        <c:ser>
          <c:idx val="3"/>
          <c:order val="3"/>
          <c:tx>
            <c:strRef>
              <c:f>Sheet1!$E$1</c:f>
              <c:strCache>
                <c:ptCount val="1"/>
                <c:pt idx="0">
                  <c:v>Category 4</c:v>
                </c:pt>
              </c:strCache>
            </c:strRef>
          </c:tx>
          <c:spPr>
            <a:solidFill>
              <a:srgbClr val="0A74BB"/>
            </a:solid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Sheet1!$E$2:$E$3</c:f>
              <c:numCache>
                <c:formatCode>0%</c:formatCode>
                <c:ptCount val="2"/>
                <c:pt idx="0">
                  <c:v>8.5529800000000003E-2</c:v>
                </c:pt>
                <c:pt idx="1">
                  <c:v>0.13483300000000001</c:v>
                </c:pt>
              </c:numCache>
            </c:numRef>
          </c:val>
          <c:extLst>
            <c:ext xmlns:c16="http://schemas.microsoft.com/office/drawing/2014/chart" uri="{C3380CC4-5D6E-409C-BE32-E72D297353CC}">
              <c16:uniqueId val="{00000003-3B72-4B09-A7B9-AEF465C1E6D8}"/>
            </c:ext>
          </c:extLst>
        </c:ser>
        <c:ser>
          <c:idx val="4"/>
          <c:order val="4"/>
          <c:tx>
            <c:strRef>
              <c:f>Sheet1!$F$1</c:f>
              <c:strCache>
                <c:ptCount val="1"/>
                <c:pt idx="0">
                  <c:v>Category 5</c:v>
                </c:pt>
              </c:strCache>
            </c:strRef>
          </c:tx>
          <c:spPr>
            <a:noFill/>
            <a:ln>
              <a:noFill/>
            </a:ln>
            <a:effectLst/>
          </c:spPr>
          <c:invertIfNegative val="0"/>
          <c:cat>
            <c:strRef>
              <c:f>Sheet1!$A$2:$A$3</c:f>
              <c:strCache>
                <c:ptCount val="2"/>
                <c:pt idx="0">
                  <c:v>Q2. Patient only spoke to primary care professional once or twice before cancer diagnosis</c:v>
                </c:pt>
                <c:pt idx="1">
                  <c:v>Q3. Referral for diagnosis was explained in a way the patient could completely understand</c:v>
                </c:pt>
              </c:strCache>
            </c:strRef>
          </c:cat>
          <c:val>
            <c:numRef>
              <c:f>Sheet1!$F$2:$F$3</c:f>
              <c:numCache>
                <c:formatCode>0%</c:formatCode>
                <c:ptCount val="2"/>
                <c:pt idx="0">
                  <c:v>5.9753100000000003E-2</c:v>
                </c:pt>
                <c:pt idx="1">
                  <c:v>0.10758139999999999</c:v>
                </c:pt>
              </c:numCache>
            </c:numRef>
          </c:val>
          <c:extLst>
            <c:ext xmlns:c16="http://schemas.microsoft.com/office/drawing/2014/chart" uri="{C3380CC4-5D6E-409C-BE32-E72D297353CC}">
              <c16:uniqueId val="{00000004-3B72-4B09-A7B9-AEF465C1E6D8}"/>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Sheet1!$H$2:$H$3</c:f>
              <c:numCache>
                <c:formatCode>0%</c:formatCode>
                <c:ptCount val="2"/>
                <c:pt idx="0">
                  <c:v>0.80076570000000002</c:v>
                </c:pt>
                <c:pt idx="1">
                  <c:v>0.66940639999999996</c:v>
                </c:pt>
              </c:numCache>
            </c:numRef>
          </c:xVal>
          <c:yVal>
            <c:numRef>
              <c:f>Sheet1!$I$2:$I$3</c:f>
              <c:numCache>
                <c:formatCode>General</c:formatCode>
                <c:ptCount val="2"/>
                <c:pt idx="0">
                  <c:v>2</c:v>
                </c:pt>
                <c:pt idx="1">
                  <c:v>1</c:v>
                </c:pt>
              </c:numCache>
            </c:numRef>
          </c:yVal>
          <c:smooth val="0"/>
          <c:extLst>
            <c:ext xmlns:c16="http://schemas.microsoft.com/office/drawing/2014/chart" uri="{C3380CC4-5D6E-409C-BE32-E72D297353CC}">
              <c16:uniqueId val="{00000005-3B72-4B09-A7B9-AEF465C1E6D8}"/>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2.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1</c:v>
                </c:pt>
              </c:numCache>
            </c:numRef>
          </c:val>
          <c:extLst>
            <c:ext xmlns:c16="http://schemas.microsoft.com/office/drawing/2014/chart" uri="{C3380CC4-5D6E-409C-BE32-E72D297353CC}">
              <c16:uniqueId val="{00000000-ED05-4F02-89B3-136FED68DC4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1</c:v>
                </c:pt>
              </c:numCache>
            </c:numRef>
          </c:val>
          <c:extLst>
            <c:ext xmlns:c16="http://schemas.microsoft.com/office/drawing/2014/chart" uri="{C3380CC4-5D6E-409C-BE32-E72D297353CC}">
              <c16:uniqueId val="{00000001-ED05-4F02-89B3-136FED68DC4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1</c:v>
                </c:pt>
              </c:numCache>
            </c:numRef>
          </c:val>
          <c:extLst>
            <c:ext xmlns:c16="http://schemas.microsoft.com/office/drawing/2014/chart" uri="{C3380CC4-5D6E-409C-BE32-E72D297353CC}">
              <c16:uniqueId val="{00000002-ED05-4F02-89B3-136FED68DC4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1</c:v>
                </c:pt>
              </c:numCache>
            </c:numRef>
          </c:val>
          <c:extLst>
            <c:ext xmlns:c16="http://schemas.microsoft.com/office/drawing/2014/chart" uri="{C3380CC4-5D6E-409C-BE32-E72D297353CC}">
              <c16:uniqueId val="{00000003-ED05-4F02-89B3-136FED68DC4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1</c:v>
                </c:pt>
              </c:numCache>
            </c:numRef>
          </c:val>
          <c:extLst>
            <c:ext xmlns:c16="http://schemas.microsoft.com/office/drawing/2014/chart" uri="{C3380CC4-5D6E-409C-BE32-E72D297353CC}">
              <c16:uniqueId val="{00000000-5745-428E-8203-961E42EE7E8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0.92617450000000001</c:v>
                </c:pt>
              </c:numCache>
            </c:numRef>
          </c:val>
          <c:extLst>
            <c:ext xmlns:c16="http://schemas.microsoft.com/office/drawing/2014/chart" uri="{C3380CC4-5D6E-409C-BE32-E72D297353CC}">
              <c16:uniqueId val="{00000000-03B9-40A6-8CAF-00A19773550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0.9478261</c:v>
                </c:pt>
              </c:numCache>
            </c:numRef>
          </c:val>
          <c:extLst>
            <c:ext xmlns:c16="http://schemas.microsoft.com/office/drawing/2014/chart" uri="{C3380CC4-5D6E-409C-BE32-E72D297353CC}">
              <c16:uniqueId val="{00000001-03B9-40A6-8CAF-00A19773550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0.94701990000000003</c:v>
                </c:pt>
              </c:numCache>
            </c:numRef>
          </c:val>
          <c:extLst>
            <c:ext xmlns:c16="http://schemas.microsoft.com/office/drawing/2014/chart" uri="{C3380CC4-5D6E-409C-BE32-E72D297353CC}">
              <c16:uniqueId val="{00000002-03B9-40A6-8CAF-00A19773550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0.97580650000000002</c:v>
                </c:pt>
              </c:numCache>
            </c:numRef>
          </c:val>
          <c:extLst>
            <c:ext xmlns:c16="http://schemas.microsoft.com/office/drawing/2014/chart" uri="{C3380CC4-5D6E-409C-BE32-E72D297353CC}">
              <c16:uniqueId val="{00000003-03B9-40A6-8CAF-00A19773550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0.91818180000000005</c:v>
                </c:pt>
              </c:numCache>
            </c:numRef>
          </c:val>
          <c:extLst>
            <c:ext xmlns:c16="http://schemas.microsoft.com/office/drawing/2014/chart" uri="{C3380CC4-5D6E-409C-BE32-E72D297353CC}">
              <c16:uniqueId val="{00000000-5FA8-40B8-8887-8D96528818B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0.68702289999999999</c:v>
                </c:pt>
              </c:numCache>
            </c:numRef>
          </c:val>
          <c:extLst>
            <c:ext xmlns:c16="http://schemas.microsoft.com/office/drawing/2014/chart" uri="{C3380CC4-5D6E-409C-BE32-E72D297353CC}">
              <c16:uniqueId val="{00000000-19BA-47BE-BA34-B75A590FBA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0.58823530000000002</c:v>
                </c:pt>
              </c:numCache>
            </c:numRef>
          </c:val>
          <c:extLst>
            <c:ext xmlns:c16="http://schemas.microsoft.com/office/drawing/2014/chart" uri="{C3380CC4-5D6E-409C-BE32-E72D297353CC}">
              <c16:uniqueId val="{00000001-19BA-47BE-BA34-B75A590FBA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0.75247529999999996</c:v>
                </c:pt>
              </c:numCache>
            </c:numRef>
          </c:val>
          <c:extLst>
            <c:ext xmlns:c16="http://schemas.microsoft.com/office/drawing/2014/chart" uri="{C3380CC4-5D6E-409C-BE32-E72D297353CC}">
              <c16:uniqueId val="{00000002-19BA-47BE-BA34-B75A590FBA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0.74683549999999999</c:v>
                </c:pt>
              </c:numCache>
            </c:numRef>
          </c:val>
          <c:extLst>
            <c:ext xmlns:c16="http://schemas.microsoft.com/office/drawing/2014/chart" uri="{C3380CC4-5D6E-409C-BE32-E72D297353CC}">
              <c16:uniqueId val="{00000003-19BA-47BE-BA34-B75A590FBA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0.66666669999999995</c:v>
                </c:pt>
              </c:numCache>
            </c:numRef>
          </c:val>
          <c:extLst>
            <c:ext xmlns:c16="http://schemas.microsoft.com/office/drawing/2014/chart" uri="{C3380CC4-5D6E-409C-BE32-E72D297353CC}">
              <c16:uniqueId val="{00000000-8D4B-46AD-87DD-185C06A2DD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0.80147060000000003</c:v>
                </c:pt>
              </c:numCache>
            </c:numRef>
          </c:val>
          <c:extLst>
            <c:ext xmlns:c16="http://schemas.microsoft.com/office/drawing/2014/chart" uri="{C3380CC4-5D6E-409C-BE32-E72D297353CC}">
              <c16:uniqueId val="{00000000-49B6-4301-BD86-C16D7CA5D4C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c:v>
                </c:pt>
              </c:numCache>
            </c:numRef>
          </c:val>
          <c:extLst>
            <c:ext xmlns:c16="http://schemas.microsoft.com/office/drawing/2014/chart" uri="{C3380CC4-5D6E-409C-BE32-E72D297353CC}">
              <c16:uniqueId val="{00000001-49B6-4301-BD86-C16D7CA5D4C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0.78846159999999998</c:v>
                </c:pt>
              </c:numCache>
            </c:numRef>
          </c:val>
          <c:extLst>
            <c:ext xmlns:c16="http://schemas.microsoft.com/office/drawing/2014/chart" uri="{C3380CC4-5D6E-409C-BE32-E72D297353CC}">
              <c16:uniqueId val="{00000002-49B6-4301-BD86-C16D7CA5D4C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0.80722890000000003</c:v>
                </c:pt>
              </c:numCache>
            </c:numRef>
          </c:val>
          <c:extLst>
            <c:ext xmlns:c16="http://schemas.microsoft.com/office/drawing/2014/chart" uri="{C3380CC4-5D6E-409C-BE32-E72D297353CC}">
              <c16:uniqueId val="{00000003-49B6-4301-BD86-C16D7CA5D4C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c:v>
                </c:pt>
              </c:numCache>
            </c:numRef>
          </c:val>
          <c:extLst>
            <c:ext xmlns:c16="http://schemas.microsoft.com/office/drawing/2014/chart" uri="{C3380CC4-5D6E-409C-BE32-E72D297353CC}">
              <c16:uniqueId val="{00000000-2597-4ECB-89FE-52B1288308C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0.71428570000000002</c:v>
                </c:pt>
              </c:numCache>
            </c:numRef>
          </c:val>
          <c:extLst>
            <c:ext xmlns:c16="http://schemas.microsoft.com/office/drawing/2014/chart" uri="{C3380CC4-5D6E-409C-BE32-E72D297353CC}">
              <c16:uniqueId val="{00000000-6141-4C2B-92CF-A41F6618EDBF}"/>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0.60919540000000005</c:v>
                </c:pt>
              </c:numCache>
            </c:numRef>
          </c:val>
          <c:extLst>
            <c:ext xmlns:c16="http://schemas.microsoft.com/office/drawing/2014/chart" uri="{C3380CC4-5D6E-409C-BE32-E72D297353CC}">
              <c16:uniqueId val="{00000001-6141-4C2B-92CF-A41F6618EDBF}"/>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0.74528300000000003</c:v>
                </c:pt>
              </c:numCache>
            </c:numRef>
          </c:val>
          <c:extLst>
            <c:ext xmlns:c16="http://schemas.microsoft.com/office/drawing/2014/chart" uri="{C3380CC4-5D6E-409C-BE32-E72D297353CC}">
              <c16:uniqueId val="{00000002-6141-4C2B-92CF-A41F6618EDBF}"/>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0.87209300000000001</c:v>
                </c:pt>
              </c:numCache>
            </c:numRef>
          </c:val>
          <c:extLst>
            <c:ext xmlns:c16="http://schemas.microsoft.com/office/drawing/2014/chart" uri="{C3380CC4-5D6E-409C-BE32-E72D297353CC}">
              <c16:uniqueId val="{00000003-6141-4C2B-92CF-A41F6618EDBF}"/>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0.75</c:v>
                </c:pt>
              </c:numCache>
            </c:numRef>
          </c:val>
          <c:extLst>
            <c:ext xmlns:c16="http://schemas.microsoft.com/office/drawing/2014/chart" uri="{C3380CC4-5D6E-409C-BE32-E72D297353CC}">
              <c16:uniqueId val="{00000000-99AD-4A27-9279-42AEE2A5EA8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0.61538459999999995</c:v>
                </c:pt>
              </c:numCache>
            </c:numRef>
          </c:val>
          <c:extLst>
            <c:ext xmlns:c16="http://schemas.microsoft.com/office/drawing/2014/chart" uri="{C3380CC4-5D6E-409C-BE32-E72D297353CC}">
              <c16:uniqueId val="{00000000-40A0-4905-B36A-137DEBAEC91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0.69354839999999995</c:v>
                </c:pt>
              </c:numCache>
            </c:numRef>
          </c:val>
          <c:extLst>
            <c:ext xmlns:c16="http://schemas.microsoft.com/office/drawing/2014/chart" uri="{C3380CC4-5D6E-409C-BE32-E72D297353CC}">
              <c16:uniqueId val="{00000001-40A0-4905-B36A-137DEBAEC91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0.7241379</c:v>
                </c:pt>
              </c:numCache>
            </c:numRef>
          </c:val>
          <c:extLst>
            <c:ext xmlns:c16="http://schemas.microsoft.com/office/drawing/2014/chart" uri="{C3380CC4-5D6E-409C-BE32-E72D297353CC}">
              <c16:uniqueId val="{00000002-40A0-4905-B36A-137DEBAEC91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c:v>
                </c:pt>
              </c:numCache>
            </c:numRef>
          </c:val>
          <c:extLst>
            <c:ext xmlns:c16="http://schemas.microsoft.com/office/drawing/2014/chart" uri="{C3380CC4-5D6E-409C-BE32-E72D297353CC}">
              <c16:uniqueId val="{00000003-40A0-4905-B36A-137DEBAEC91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0.703125</c:v>
                </c:pt>
              </c:numCache>
            </c:numRef>
          </c:val>
          <c:extLst>
            <c:ext xmlns:c16="http://schemas.microsoft.com/office/drawing/2014/chart" uri="{C3380CC4-5D6E-409C-BE32-E72D297353CC}">
              <c16:uniqueId val="{00000000-F767-4061-A2B6-EDE358DD9B0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0.8394161</c:v>
                </c:pt>
              </c:numCache>
            </c:numRef>
          </c:val>
          <c:extLst>
            <c:ext xmlns:c16="http://schemas.microsoft.com/office/drawing/2014/chart" uri="{C3380CC4-5D6E-409C-BE32-E72D297353CC}">
              <c16:uniqueId val="{00000000-A798-4270-9F9C-DCE5287539B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0.70454539999999999</c:v>
                </c:pt>
              </c:numCache>
            </c:numRef>
          </c:val>
          <c:extLst>
            <c:ext xmlns:c16="http://schemas.microsoft.com/office/drawing/2014/chart" uri="{C3380CC4-5D6E-409C-BE32-E72D297353CC}">
              <c16:uniqueId val="{00000001-A798-4270-9F9C-DCE5287539B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0.80952380000000002</c:v>
                </c:pt>
              </c:numCache>
            </c:numRef>
          </c:val>
          <c:extLst>
            <c:ext xmlns:c16="http://schemas.microsoft.com/office/drawing/2014/chart" uri="{C3380CC4-5D6E-409C-BE32-E72D297353CC}">
              <c16:uniqueId val="{00000002-A798-4270-9F9C-DCE5287539B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0.89655169999999995</c:v>
                </c:pt>
              </c:numCache>
            </c:numRef>
          </c:val>
          <c:extLst>
            <c:ext xmlns:c16="http://schemas.microsoft.com/office/drawing/2014/chart" uri="{C3380CC4-5D6E-409C-BE32-E72D297353CC}">
              <c16:uniqueId val="{00000003-A798-4270-9F9C-DCE5287539B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0.8552632</c:v>
                </c:pt>
              </c:numCache>
            </c:numRef>
          </c:val>
          <c:extLst>
            <c:ext xmlns:c16="http://schemas.microsoft.com/office/drawing/2014/chart" uri="{C3380CC4-5D6E-409C-BE32-E72D297353CC}">
              <c16:uniqueId val="{00000000-0F92-4589-AB16-B97BB8FCC6C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0.87878789999999996</c:v>
                </c:pt>
              </c:numCache>
            </c:numRef>
          </c:val>
          <c:extLst>
            <c:ext xmlns:c16="http://schemas.microsoft.com/office/drawing/2014/chart" uri="{C3380CC4-5D6E-409C-BE32-E72D297353CC}">
              <c16:uniqueId val="{00000000-E81F-4A1C-B2C4-B062C56C54E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0.88</c:v>
                </c:pt>
              </c:numCache>
            </c:numRef>
          </c:val>
          <c:extLst>
            <c:ext xmlns:c16="http://schemas.microsoft.com/office/drawing/2014/chart" uri="{C3380CC4-5D6E-409C-BE32-E72D297353CC}">
              <c16:uniqueId val="{00000001-E81F-4A1C-B2C4-B062C56C54E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0.92121209999999998</c:v>
                </c:pt>
              </c:numCache>
            </c:numRef>
          </c:val>
          <c:extLst>
            <c:ext xmlns:c16="http://schemas.microsoft.com/office/drawing/2014/chart" uri="{C3380CC4-5D6E-409C-BE32-E72D297353CC}">
              <c16:uniqueId val="{00000002-E81F-4A1C-B2C4-B062C56C54E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0.89726019999999995</c:v>
                </c:pt>
              </c:numCache>
            </c:numRef>
          </c:val>
          <c:extLst>
            <c:ext xmlns:c16="http://schemas.microsoft.com/office/drawing/2014/chart" uri="{C3380CC4-5D6E-409C-BE32-E72D297353CC}">
              <c16:uniqueId val="{00000003-E81F-4A1C-B2C4-B062C56C54E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0.90839700000000001</c:v>
                </c:pt>
              </c:numCache>
            </c:numRef>
          </c:val>
          <c:extLst>
            <c:ext xmlns:c16="http://schemas.microsoft.com/office/drawing/2014/chart" uri="{C3380CC4-5D6E-409C-BE32-E72D297353CC}">
              <c16:uniqueId val="{00000000-C72E-44E9-8530-CAADB2524C4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0.77894739999999996</c:v>
                </c:pt>
              </c:numCache>
            </c:numRef>
          </c:val>
          <c:extLst>
            <c:ext xmlns:c16="http://schemas.microsoft.com/office/drawing/2014/chart" uri="{C3380CC4-5D6E-409C-BE32-E72D297353CC}">
              <c16:uniqueId val="{00000000-71C2-4C46-8BB5-EB66123D798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0.76394850000000003</c:v>
                </c:pt>
              </c:numCache>
            </c:numRef>
          </c:val>
          <c:extLst>
            <c:ext xmlns:c16="http://schemas.microsoft.com/office/drawing/2014/chart" uri="{C3380CC4-5D6E-409C-BE32-E72D297353CC}">
              <c16:uniqueId val="{00000001-71C2-4C46-8BB5-EB66123D798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0.80933849999999996</c:v>
                </c:pt>
              </c:numCache>
            </c:numRef>
          </c:val>
          <c:extLst>
            <c:ext xmlns:c16="http://schemas.microsoft.com/office/drawing/2014/chart" uri="{C3380CC4-5D6E-409C-BE32-E72D297353CC}">
              <c16:uniqueId val="{00000002-71C2-4C46-8BB5-EB66123D798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0.84</c:v>
                </c:pt>
              </c:numCache>
            </c:numRef>
          </c:val>
          <c:extLst>
            <c:ext xmlns:c16="http://schemas.microsoft.com/office/drawing/2014/chart" uri="{C3380CC4-5D6E-409C-BE32-E72D297353CC}">
              <c16:uniqueId val="{00000003-71C2-4C46-8BB5-EB66123D798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0.77339899999999995</c:v>
                </c:pt>
              </c:numCache>
            </c:numRef>
          </c:val>
          <c:extLst>
            <c:ext xmlns:c16="http://schemas.microsoft.com/office/drawing/2014/chart" uri="{C3380CC4-5D6E-409C-BE32-E72D297353CC}">
              <c16:uniqueId val="{00000000-A040-4F68-BCE3-5B62272CED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0.89922480000000005</c:v>
                </c:pt>
              </c:numCache>
            </c:numRef>
          </c:val>
          <c:extLst>
            <c:ext xmlns:c16="http://schemas.microsoft.com/office/drawing/2014/chart" uri="{C3380CC4-5D6E-409C-BE32-E72D297353CC}">
              <c16:uniqueId val="{00000000-3C85-47DF-B6A5-AE5FEBF66DB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0.81609200000000004</c:v>
                </c:pt>
              </c:numCache>
            </c:numRef>
          </c:val>
          <c:extLst>
            <c:ext xmlns:c16="http://schemas.microsoft.com/office/drawing/2014/chart" uri="{C3380CC4-5D6E-409C-BE32-E72D297353CC}">
              <c16:uniqueId val="{00000001-3C85-47DF-B6A5-AE5FEBF66DB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0.93333330000000003</c:v>
                </c:pt>
              </c:numCache>
            </c:numRef>
          </c:val>
          <c:extLst>
            <c:ext xmlns:c16="http://schemas.microsoft.com/office/drawing/2014/chart" uri="{C3380CC4-5D6E-409C-BE32-E72D297353CC}">
              <c16:uniqueId val="{00000002-3C85-47DF-B6A5-AE5FEBF66DB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0.88095239999999997</c:v>
                </c:pt>
              </c:numCache>
            </c:numRef>
          </c:val>
          <c:extLst>
            <c:ext xmlns:c16="http://schemas.microsoft.com/office/drawing/2014/chart" uri="{C3380CC4-5D6E-409C-BE32-E72D297353CC}">
              <c16:uniqueId val="{00000003-3C85-47DF-B6A5-AE5FEBF66DB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0.90277779999999996</c:v>
                </c:pt>
              </c:numCache>
            </c:numRef>
          </c:val>
          <c:extLst>
            <c:ext xmlns:c16="http://schemas.microsoft.com/office/drawing/2014/chart" uri="{C3380CC4-5D6E-409C-BE32-E72D297353CC}">
              <c16:uniqueId val="{00000000-EFB8-484D-949F-060954AE53C7}"/>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9.6417324764001541E-2"/>
          <c:w val="0.90171044375389497"/>
          <c:h val="0.84129251466085353"/>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Sheet1!$B$2:$B$8</c:f>
              <c:numCache>
                <c:formatCode>0%</c:formatCode>
                <c:ptCount val="7"/>
                <c:pt idx="0">
                  <c:v>0.595773</c:v>
                </c:pt>
                <c:pt idx="1">
                  <c:v>0.51614859999999996</c:v>
                </c:pt>
                <c:pt idx="2">
                  <c:v>0.55801990000000001</c:v>
                </c:pt>
                <c:pt idx="3">
                  <c:v>0.61664050000000004</c:v>
                </c:pt>
                <c:pt idx="4">
                  <c:v>0.51558210000000004</c:v>
                </c:pt>
                <c:pt idx="5">
                  <c:v>0.65529139999999997</c:v>
                </c:pt>
                <c:pt idx="6">
                  <c:v>0.73224469999999997</c:v>
                </c:pt>
              </c:numCache>
            </c:numRef>
          </c:val>
          <c:extLst>
            <c:ext xmlns:c16="http://schemas.microsoft.com/office/drawing/2014/chart" uri="{C3380CC4-5D6E-409C-BE32-E72D297353CC}">
              <c16:uniqueId val="{00000000-19B4-40C1-AFDF-2D2FCB3B6333}"/>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9B4-40C1-AFDF-2D2FCB3B6333}"/>
              </c:ext>
            </c:extLst>
          </c:dPt>
          <c:dPt>
            <c:idx val="1"/>
            <c:invertIfNegative val="0"/>
            <c:bubble3D val="0"/>
            <c:extLst>
              <c:ext xmlns:c16="http://schemas.microsoft.com/office/drawing/2014/chart" uri="{C3380CC4-5D6E-409C-BE32-E72D297353CC}">
                <c16:uniqueId val="{00000004-19B4-40C1-AFDF-2D2FCB3B6333}"/>
              </c:ext>
            </c:extLst>
          </c:dPt>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Sheet1!$C$2:$C$8</c:f>
              <c:numCache>
                <c:formatCode>0%</c:formatCode>
                <c:ptCount val="7"/>
                <c:pt idx="0">
                  <c:v>8.98925E-2</c:v>
                </c:pt>
                <c:pt idx="1">
                  <c:v>9.5034900000000005E-2</c:v>
                </c:pt>
                <c:pt idx="2">
                  <c:v>5.9313900000000003E-2</c:v>
                </c:pt>
                <c:pt idx="3">
                  <c:v>2.0528899999999999E-2</c:v>
                </c:pt>
                <c:pt idx="4">
                  <c:v>3.6602999999999997E-2</c:v>
                </c:pt>
                <c:pt idx="5">
                  <c:v>0.10121670000000001</c:v>
                </c:pt>
                <c:pt idx="6">
                  <c:v>6.9038100000000005E-2</c:v>
                </c:pt>
              </c:numCache>
            </c:numRef>
          </c:val>
          <c:extLst>
            <c:ext xmlns:c16="http://schemas.microsoft.com/office/drawing/2014/chart" uri="{C3380CC4-5D6E-409C-BE32-E72D297353CC}">
              <c16:uniqueId val="{00000005-19B4-40C1-AFDF-2D2FCB3B6333}"/>
            </c:ext>
          </c:extLst>
        </c:ser>
        <c:ser>
          <c:idx val="2"/>
          <c:order val="2"/>
          <c:tx>
            <c:strRef>
              <c:f>Sheet1!$D$1</c:f>
              <c:strCache>
                <c:ptCount val="1"/>
                <c:pt idx="0">
                  <c:v>Category 3</c:v>
                </c:pt>
              </c:strCache>
            </c:strRef>
          </c:tx>
          <c:spPr>
            <a:solidFill>
              <a:srgbClr val="DCDDDE"/>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Sheet1!$D$2:$D$8</c:f>
              <c:numCache>
                <c:formatCode>0%</c:formatCode>
                <c:ptCount val="7"/>
                <c:pt idx="0">
                  <c:v>0.18658089999999999</c:v>
                </c:pt>
                <c:pt idx="1">
                  <c:v>0.21975049999999999</c:v>
                </c:pt>
                <c:pt idx="2">
                  <c:v>0.20223099999999999</c:v>
                </c:pt>
                <c:pt idx="3">
                  <c:v>0.20094129999999999</c:v>
                </c:pt>
                <c:pt idx="4">
                  <c:v>0.21450279999999999</c:v>
                </c:pt>
                <c:pt idx="5">
                  <c:v>0.176153</c:v>
                </c:pt>
                <c:pt idx="6">
                  <c:v>0.14844789999999999</c:v>
                </c:pt>
              </c:numCache>
            </c:numRef>
          </c:val>
          <c:extLst>
            <c:ext xmlns:c16="http://schemas.microsoft.com/office/drawing/2014/chart" uri="{C3380CC4-5D6E-409C-BE32-E72D297353CC}">
              <c16:uniqueId val="{00000006-19B4-40C1-AFDF-2D2FCB3B6333}"/>
            </c:ext>
          </c:extLst>
        </c:ser>
        <c:ser>
          <c:idx val="3"/>
          <c:order val="3"/>
          <c:tx>
            <c:strRef>
              <c:f>Sheet1!$E$1</c:f>
              <c:strCache>
                <c:ptCount val="1"/>
                <c:pt idx="0">
                  <c:v>Category 4</c:v>
                </c:pt>
              </c:strCache>
            </c:strRef>
          </c:tx>
          <c:spPr>
            <a:solidFill>
              <a:srgbClr val="0A74BB"/>
            </a:solid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Sheet1!$E$2:$E$8</c:f>
              <c:numCache>
                <c:formatCode>0%</c:formatCode>
                <c:ptCount val="7"/>
                <c:pt idx="0">
                  <c:v>0.12774949999999999</c:v>
                </c:pt>
                <c:pt idx="1">
                  <c:v>7.2619000000000003E-2</c:v>
                </c:pt>
                <c:pt idx="2">
                  <c:v>7.8728900000000004E-2</c:v>
                </c:pt>
                <c:pt idx="3">
                  <c:v>6.6422700000000001E-2</c:v>
                </c:pt>
                <c:pt idx="4">
                  <c:v>0.17893290000000001</c:v>
                </c:pt>
                <c:pt idx="5">
                  <c:v>6.7338300000000004E-2</c:v>
                </c:pt>
                <c:pt idx="6">
                  <c:v>5.0267899999999997E-2</c:v>
                </c:pt>
              </c:numCache>
            </c:numRef>
          </c:val>
          <c:extLst>
            <c:ext xmlns:c16="http://schemas.microsoft.com/office/drawing/2014/chart" uri="{C3380CC4-5D6E-409C-BE32-E72D297353CC}">
              <c16:uniqueId val="{00000007-19B4-40C1-AFDF-2D2FCB3B6333}"/>
            </c:ext>
          </c:extLst>
        </c:ser>
        <c:ser>
          <c:idx val="4"/>
          <c:order val="4"/>
          <c:tx>
            <c:strRef>
              <c:f>Sheet1!$F$1</c:f>
              <c:strCache>
                <c:ptCount val="1"/>
                <c:pt idx="0">
                  <c:v>Category 5</c:v>
                </c:pt>
              </c:strCache>
            </c:strRef>
          </c:tx>
          <c:spPr>
            <a:noFill/>
            <a:ln>
              <a:noFill/>
            </a:ln>
            <a:effectLst/>
          </c:spPr>
          <c:invertIfNegative val="0"/>
          <c:cat>
            <c:strRef>
              <c:f>Sheet1!$A$2:$A$8</c:f>
              <c:strCache>
                <c:ptCount val="7"/>
                <c:pt idx="0">
                  <c:v>Q31. Patient had confidence and trust in all of the team looking after them during their stay in hospital</c:v>
                </c:pt>
                <c:pt idx="1">
                  <c:v>Q32. Patient's family, or someone close, was definitely able to talk to a member of the team looking after the patient in hospital</c:v>
                </c:pt>
                <c:pt idx="2">
                  <c:v>Q33. Patient was always involved in decisions about their care and treatment whilst in hospital from treatment</c:v>
                </c:pt>
                <c:pt idx="3">
                  <c:v>Q34. Patient was always able to get help from ward staff when needed advance of their treatment</c:v>
                </c:pt>
                <c:pt idx="4">
                  <c:v>Q35. Patient was always able to discuss worries and fears with hospital staff</c:v>
                </c:pt>
                <c:pt idx="5">
                  <c:v>Q36. Hospital staff always did everything they could to help the patient control pain</c:v>
                </c:pt>
                <c:pt idx="6">
                  <c:v>Q37. Patient was always treated with respect and dignity while in hospital</c:v>
                </c:pt>
              </c:strCache>
            </c:strRef>
          </c:cat>
          <c:val>
            <c:numRef>
              <c:f>Sheet1!$F$2:$F$8</c:f>
              <c:numCache>
                <c:formatCode>0%</c:formatCode>
                <c:ptCount val="7"/>
                <c:pt idx="0">
                  <c:v>4.0999999999999997E-6</c:v>
                </c:pt>
                <c:pt idx="1">
                  <c:v>9.6447000000000005E-2</c:v>
                </c:pt>
                <c:pt idx="2">
                  <c:v>0.1017063</c:v>
                </c:pt>
                <c:pt idx="3">
                  <c:v>9.5466599999999999E-2</c:v>
                </c:pt>
                <c:pt idx="4">
                  <c:v>5.43791E-2</c:v>
                </c:pt>
                <c:pt idx="5">
                  <c:v>5.9999999999999997E-7</c:v>
                </c:pt>
                <c:pt idx="6">
                  <c:v>1.3999999999999999E-6</c:v>
                </c:pt>
              </c:numCache>
            </c:numRef>
          </c:val>
          <c:extLst>
            <c:ext xmlns:c16="http://schemas.microsoft.com/office/drawing/2014/chart" uri="{C3380CC4-5D6E-409C-BE32-E72D297353CC}">
              <c16:uniqueId val="{00000008-19B4-40C1-AFDF-2D2FCB3B6333}"/>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Sheet1!$H$2:$H$8</c:f>
              <c:numCache>
                <c:formatCode>0%</c:formatCode>
                <c:ptCount val="7"/>
                <c:pt idx="0">
                  <c:v>0.85271200000000003</c:v>
                </c:pt>
                <c:pt idx="1">
                  <c:v>0.70300390000000001</c:v>
                </c:pt>
                <c:pt idx="2">
                  <c:v>0.74927949999999999</c:v>
                </c:pt>
                <c:pt idx="3">
                  <c:v>0.80010919999999996</c:v>
                </c:pt>
                <c:pt idx="4">
                  <c:v>0.66573389999999999</c:v>
                </c:pt>
                <c:pt idx="5">
                  <c:v>0.80904849999999995</c:v>
                </c:pt>
                <c:pt idx="6">
                  <c:v>0.9054316</c:v>
                </c:pt>
              </c:numCache>
            </c:numRef>
          </c:xVal>
          <c:yVal>
            <c:numRef>
              <c:f>Sheet1!$I$2:$I$8</c:f>
              <c:numCache>
                <c:formatCode>General</c:formatCode>
                <c:ptCount val="7"/>
                <c:pt idx="0">
                  <c:v>5.15</c:v>
                </c:pt>
                <c:pt idx="1">
                  <c:v>4.45</c:v>
                </c:pt>
                <c:pt idx="2">
                  <c:v>3.7</c:v>
                </c:pt>
                <c:pt idx="3">
                  <c:v>3</c:v>
                </c:pt>
                <c:pt idx="4">
                  <c:v>2.2999999999999998</c:v>
                </c:pt>
                <c:pt idx="5">
                  <c:v>1.6</c:v>
                </c:pt>
                <c:pt idx="6">
                  <c:v>0.85</c:v>
                </c:pt>
              </c:numCache>
            </c:numRef>
          </c:yVal>
          <c:smooth val="0"/>
          <c:extLst>
            <c:ext xmlns:c16="http://schemas.microsoft.com/office/drawing/2014/chart" uri="{C3380CC4-5D6E-409C-BE32-E72D297353CC}">
              <c16:uniqueId val="{00000009-19B4-40C1-AFDF-2D2FCB3B6333}"/>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0.95588240000000002</c:v>
                </c:pt>
              </c:numCache>
            </c:numRef>
          </c:val>
          <c:extLst>
            <c:ext xmlns:c16="http://schemas.microsoft.com/office/drawing/2014/chart" uri="{C3380CC4-5D6E-409C-BE32-E72D297353CC}">
              <c16:uniqueId val="{00000000-9794-437A-9774-94A08949E40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0.82954539999999999</c:v>
                </c:pt>
              </c:numCache>
            </c:numRef>
          </c:val>
          <c:extLst>
            <c:ext xmlns:c16="http://schemas.microsoft.com/office/drawing/2014/chart" uri="{C3380CC4-5D6E-409C-BE32-E72D297353CC}">
              <c16:uniqueId val="{00000001-9794-437A-9774-94A08949E40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0.95145630000000003</c:v>
                </c:pt>
              </c:numCache>
            </c:numRef>
          </c:val>
          <c:extLst>
            <c:ext xmlns:c16="http://schemas.microsoft.com/office/drawing/2014/chart" uri="{C3380CC4-5D6E-409C-BE32-E72D297353CC}">
              <c16:uniqueId val="{00000002-9794-437A-9774-94A08949E40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0.98837209999999998</c:v>
                </c:pt>
              </c:numCache>
            </c:numRef>
          </c:val>
          <c:extLst>
            <c:ext xmlns:c16="http://schemas.microsoft.com/office/drawing/2014/chart" uri="{C3380CC4-5D6E-409C-BE32-E72D297353CC}">
              <c16:uniqueId val="{00000003-9794-437A-9774-94A08949E40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0.90789470000000005</c:v>
                </c:pt>
              </c:numCache>
            </c:numRef>
          </c:val>
          <c:extLst>
            <c:ext xmlns:c16="http://schemas.microsoft.com/office/drawing/2014/chart" uri="{C3380CC4-5D6E-409C-BE32-E72D297353CC}">
              <c16:uniqueId val="{00000000-CA97-4128-961E-2CBA42B735A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0.92857140000000005</c:v>
                </c:pt>
              </c:numCache>
            </c:numRef>
          </c:val>
          <c:extLst>
            <c:ext xmlns:c16="http://schemas.microsoft.com/office/drawing/2014/chart" uri="{C3380CC4-5D6E-409C-BE32-E72D297353CC}">
              <c16:uniqueId val="{00000000-AB92-4B02-B6BF-34E0885B090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0.80821920000000003</c:v>
                </c:pt>
              </c:numCache>
            </c:numRef>
          </c:val>
          <c:extLst>
            <c:ext xmlns:c16="http://schemas.microsoft.com/office/drawing/2014/chart" uri="{C3380CC4-5D6E-409C-BE32-E72D297353CC}">
              <c16:uniqueId val="{00000001-AB92-4B02-B6BF-34E0885B090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0.89411770000000002</c:v>
                </c:pt>
              </c:numCache>
            </c:numRef>
          </c:val>
          <c:extLst>
            <c:ext xmlns:c16="http://schemas.microsoft.com/office/drawing/2014/chart" uri="{C3380CC4-5D6E-409C-BE32-E72D297353CC}">
              <c16:uniqueId val="{00000002-AB92-4B02-B6BF-34E0885B090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0.92857140000000005</c:v>
                </c:pt>
              </c:numCache>
            </c:numRef>
          </c:val>
          <c:extLst>
            <c:ext xmlns:c16="http://schemas.microsoft.com/office/drawing/2014/chart" uri="{C3380CC4-5D6E-409C-BE32-E72D297353CC}">
              <c16:uniqueId val="{00000003-AB92-4B02-B6BF-34E0885B090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0.81538460000000001</c:v>
                </c:pt>
              </c:numCache>
            </c:numRef>
          </c:val>
          <c:extLst>
            <c:ext xmlns:c16="http://schemas.microsoft.com/office/drawing/2014/chart" uri="{C3380CC4-5D6E-409C-BE32-E72D297353CC}">
              <c16:uniqueId val="{00000000-D3D9-4008-949F-272AF35E8F2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6153-486E-BBBF-D857C01B29B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6153-486E-BBBF-D857C01B29B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0.9012346</c:v>
                </c:pt>
              </c:numCache>
            </c:numRef>
          </c:val>
          <c:extLst>
            <c:ext xmlns:c16="http://schemas.microsoft.com/office/drawing/2014/chart" uri="{C3380CC4-5D6E-409C-BE32-E72D297353CC}">
              <c16:uniqueId val="{00000002-6153-486E-BBBF-D857C01B29B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0.92957749999999995</c:v>
                </c:pt>
              </c:numCache>
            </c:numRef>
          </c:val>
          <c:extLst>
            <c:ext xmlns:c16="http://schemas.microsoft.com/office/drawing/2014/chart" uri="{C3380CC4-5D6E-409C-BE32-E72D297353CC}">
              <c16:uniqueId val="{00000003-6153-486E-BBBF-D857C01B29B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0.890625</c:v>
                </c:pt>
              </c:numCache>
            </c:numRef>
          </c:val>
          <c:extLst>
            <c:ext xmlns:c16="http://schemas.microsoft.com/office/drawing/2014/chart" uri="{C3380CC4-5D6E-409C-BE32-E72D297353CC}">
              <c16:uniqueId val="{00000000-612F-4F3A-BEFF-A47BF916CC9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0.81818179999999996</c:v>
                </c:pt>
              </c:numCache>
            </c:numRef>
          </c:val>
          <c:extLst>
            <c:ext xmlns:c16="http://schemas.microsoft.com/office/drawing/2014/chart" uri="{C3380CC4-5D6E-409C-BE32-E72D297353CC}">
              <c16:uniqueId val="{00000000-2CCA-4FD5-B4DA-E8DC79F9206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0.78260870000000005</c:v>
                </c:pt>
              </c:numCache>
            </c:numRef>
          </c:val>
          <c:extLst>
            <c:ext xmlns:c16="http://schemas.microsoft.com/office/drawing/2014/chart" uri="{C3380CC4-5D6E-409C-BE32-E72D297353CC}">
              <c16:uniqueId val="{00000001-2CCA-4FD5-B4DA-E8DC79F9206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0.77272730000000001</c:v>
                </c:pt>
              </c:numCache>
            </c:numRef>
          </c:val>
          <c:extLst>
            <c:ext xmlns:c16="http://schemas.microsoft.com/office/drawing/2014/chart" uri="{C3380CC4-5D6E-409C-BE32-E72D297353CC}">
              <c16:uniqueId val="{00000002-2CCA-4FD5-B4DA-E8DC79F9206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0.8518519</c:v>
                </c:pt>
              </c:numCache>
            </c:numRef>
          </c:val>
          <c:extLst>
            <c:ext xmlns:c16="http://schemas.microsoft.com/office/drawing/2014/chart" uri="{C3380CC4-5D6E-409C-BE32-E72D297353CC}">
              <c16:uniqueId val="{00000003-2CCA-4FD5-B4DA-E8DC79F9206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0.80769230000000003</c:v>
                </c:pt>
              </c:numCache>
            </c:numRef>
          </c:val>
          <c:extLst>
            <c:ext xmlns:c16="http://schemas.microsoft.com/office/drawing/2014/chart" uri="{C3380CC4-5D6E-409C-BE32-E72D297353CC}">
              <c16:uniqueId val="{00000000-3C90-4581-8EEF-426BE5C780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0.625</c:v>
                </c:pt>
              </c:numCache>
            </c:numRef>
          </c:val>
          <c:extLst>
            <c:ext xmlns:c16="http://schemas.microsoft.com/office/drawing/2014/chart" uri="{C3380CC4-5D6E-409C-BE32-E72D297353CC}">
              <c16:uniqueId val="{00000000-9201-4FF2-B5BD-A04278EFA7F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0.71428570000000002</c:v>
                </c:pt>
              </c:numCache>
            </c:numRef>
          </c:val>
          <c:extLst>
            <c:ext xmlns:c16="http://schemas.microsoft.com/office/drawing/2014/chart" uri="{C3380CC4-5D6E-409C-BE32-E72D297353CC}">
              <c16:uniqueId val="{00000001-9201-4FF2-B5BD-A04278EFA7F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0.90476190000000001</c:v>
                </c:pt>
              </c:numCache>
            </c:numRef>
          </c:val>
          <c:extLst>
            <c:ext xmlns:c16="http://schemas.microsoft.com/office/drawing/2014/chart" uri="{C3380CC4-5D6E-409C-BE32-E72D297353CC}">
              <c16:uniqueId val="{00000002-9201-4FF2-B5BD-A04278EFA7F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0.72307690000000002</c:v>
                </c:pt>
              </c:numCache>
            </c:numRef>
          </c:val>
          <c:extLst>
            <c:ext xmlns:c16="http://schemas.microsoft.com/office/drawing/2014/chart" uri="{C3380CC4-5D6E-409C-BE32-E72D297353CC}">
              <c16:uniqueId val="{00000003-9201-4FF2-B5BD-A04278EFA7F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0.8125</c:v>
                </c:pt>
              </c:numCache>
            </c:numRef>
          </c:val>
          <c:extLst>
            <c:ext xmlns:c16="http://schemas.microsoft.com/office/drawing/2014/chart" uri="{C3380CC4-5D6E-409C-BE32-E72D297353CC}">
              <c16:uniqueId val="{00000000-EFCA-40BE-907C-8011C3EB3C0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0.83516480000000004</c:v>
                </c:pt>
              </c:numCache>
            </c:numRef>
          </c:val>
          <c:extLst>
            <c:ext xmlns:c16="http://schemas.microsoft.com/office/drawing/2014/chart" uri="{C3380CC4-5D6E-409C-BE32-E72D297353CC}">
              <c16:uniqueId val="{00000000-8464-4F27-B369-EA0DF4CF94D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0.84313729999999998</c:v>
                </c:pt>
              </c:numCache>
            </c:numRef>
          </c:val>
          <c:extLst>
            <c:ext xmlns:c16="http://schemas.microsoft.com/office/drawing/2014/chart" uri="{C3380CC4-5D6E-409C-BE32-E72D297353CC}">
              <c16:uniqueId val="{00000001-8464-4F27-B369-EA0DF4CF94D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0.94318179999999996</c:v>
                </c:pt>
              </c:numCache>
            </c:numRef>
          </c:val>
          <c:extLst>
            <c:ext xmlns:c16="http://schemas.microsoft.com/office/drawing/2014/chart" uri="{C3380CC4-5D6E-409C-BE32-E72D297353CC}">
              <c16:uniqueId val="{00000002-8464-4F27-B369-EA0DF4CF94D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0.85714290000000004</c:v>
                </c:pt>
              </c:numCache>
            </c:numRef>
          </c:val>
          <c:extLst>
            <c:ext xmlns:c16="http://schemas.microsoft.com/office/drawing/2014/chart" uri="{C3380CC4-5D6E-409C-BE32-E72D297353CC}">
              <c16:uniqueId val="{00000003-8464-4F27-B369-EA0DF4CF94D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0.7887324</c:v>
                </c:pt>
              </c:numCache>
            </c:numRef>
          </c:val>
          <c:extLst>
            <c:ext xmlns:c16="http://schemas.microsoft.com/office/drawing/2014/chart" uri="{C3380CC4-5D6E-409C-BE32-E72D297353CC}">
              <c16:uniqueId val="{00000000-B609-4474-A4B2-08339FE2949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0.84393070000000003</c:v>
                </c:pt>
              </c:numCache>
            </c:numRef>
          </c:val>
          <c:extLst>
            <c:ext xmlns:c16="http://schemas.microsoft.com/office/drawing/2014/chart" uri="{C3380CC4-5D6E-409C-BE32-E72D297353CC}">
              <c16:uniqueId val="{00000000-C32A-4E5A-BE16-9F3E927EAC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0.75789479999999998</c:v>
                </c:pt>
              </c:numCache>
            </c:numRef>
          </c:val>
          <c:extLst>
            <c:ext xmlns:c16="http://schemas.microsoft.com/office/drawing/2014/chart" uri="{C3380CC4-5D6E-409C-BE32-E72D297353CC}">
              <c16:uniqueId val="{00000001-C32A-4E5A-BE16-9F3E927EAC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0.86170210000000003</c:v>
                </c:pt>
              </c:numCache>
            </c:numRef>
          </c:val>
          <c:extLst>
            <c:ext xmlns:c16="http://schemas.microsoft.com/office/drawing/2014/chart" uri="{C3380CC4-5D6E-409C-BE32-E72D297353CC}">
              <c16:uniqueId val="{00000002-C32A-4E5A-BE16-9F3E927EAC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0.9636363</c:v>
                </c:pt>
              </c:numCache>
            </c:numRef>
          </c:val>
          <c:extLst>
            <c:ext xmlns:c16="http://schemas.microsoft.com/office/drawing/2014/chart" uri="{C3380CC4-5D6E-409C-BE32-E72D297353CC}">
              <c16:uniqueId val="{00000003-C32A-4E5A-BE16-9F3E927EAC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0.91044780000000003</c:v>
                </c:pt>
              </c:numCache>
            </c:numRef>
          </c:val>
          <c:extLst>
            <c:ext xmlns:c16="http://schemas.microsoft.com/office/drawing/2014/chart" uri="{C3380CC4-5D6E-409C-BE32-E72D297353CC}">
              <c16:uniqueId val="{00000000-33F1-46F7-A1F7-3302D3610A6B}"/>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0.74213839999999998</c:v>
                </c:pt>
              </c:numCache>
            </c:numRef>
          </c:val>
          <c:extLst>
            <c:ext xmlns:c16="http://schemas.microsoft.com/office/drawing/2014/chart" uri="{C3380CC4-5D6E-409C-BE32-E72D297353CC}">
              <c16:uniqueId val="{00000000-4982-47B0-BF05-6640A8FD163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0.78846159999999998</c:v>
                </c:pt>
              </c:numCache>
            </c:numRef>
          </c:val>
          <c:extLst>
            <c:ext xmlns:c16="http://schemas.microsoft.com/office/drawing/2014/chart" uri="{C3380CC4-5D6E-409C-BE32-E72D297353CC}">
              <c16:uniqueId val="{00000001-4982-47B0-BF05-6640A8FD163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0.81016949999999999</c:v>
                </c:pt>
              </c:numCache>
            </c:numRef>
          </c:val>
          <c:extLst>
            <c:ext xmlns:c16="http://schemas.microsoft.com/office/drawing/2014/chart" uri="{C3380CC4-5D6E-409C-BE32-E72D297353CC}">
              <c16:uniqueId val="{00000002-4982-47B0-BF05-6640A8FD163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0.78656130000000002</c:v>
                </c:pt>
              </c:numCache>
            </c:numRef>
          </c:val>
          <c:extLst>
            <c:ext xmlns:c16="http://schemas.microsoft.com/office/drawing/2014/chart" uri="{C3380CC4-5D6E-409C-BE32-E72D297353CC}">
              <c16:uniqueId val="{00000003-4982-47B0-BF05-6640A8FD163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0.71698110000000004</c:v>
                </c:pt>
              </c:numCache>
            </c:numRef>
          </c:val>
          <c:extLst>
            <c:ext xmlns:c16="http://schemas.microsoft.com/office/drawing/2014/chart" uri="{C3380CC4-5D6E-409C-BE32-E72D297353CC}">
              <c16:uniqueId val="{00000000-EF4B-44AF-A226-447D2127A76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4EDD-4F79-96FE-E8D9FA13D5B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4EDD-4F79-96FE-E8D9FA13D5B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0.81818179999999996</c:v>
                </c:pt>
              </c:numCache>
            </c:numRef>
          </c:val>
          <c:extLst>
            <c:ext xmlns:c16="http://schemas.microsoft.com/office/drawing/2014/chart" uri="{C3380CC4-5D6E-409C-BE32-E72D297353CC}">
              <c16:uniqueId val="{00000002-4EDD-4F79-96FE-E8D9FA13D5B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0.77777779999999996</c:v>
                </c:pt>
              </c:numCache>
            </c:numRef>
          </c:val>
          <c:extLst>
            <c:ext xmlns:c16="http://schemas.microsoft.com/office/drawing/2014/chart" uri="{C3380CC4-5D6E-409C-BE32-E72D297353CC}">
              <c16:uniqueId val="{00000003-4EDD-4F79-96FE-E8D9FA13D5B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0.69230769999999997</c:v>
                </c:pt>
              </c:numCache>
            </c:numRef>
          </c:val>
          <c:extLst>
            <c:ext xmlns:c16="http://schemas.microsoft.com/office/drawing/2014/chart" uri="{C3380CC4-5D6E-409C-BE32-E72D297353CC}">
              <c16:uniqueId val="{00000000-AE27-45F4-8165-FEDFB7BC935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52A8-43F1-ADFB-4B9169F03E85}"/>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52A8-43F1-ADFB-4B9169F03E85}"/>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0.81967210000000001</c:v>
                </c:pt>
              </c:numCache>
            </c:numRef>
          </c:val>
          <c:extLst>
            <c:ext xmlns:c16="http://schemas.microsoft.com/office/drawing/2014/chart" uri="{C3380CC4-5D6E-409C-BE32-E72D297353CC}">
              <c16:uniqueId val="{00000002-52A8-43F1-ADFB-4B9169F03E85}"/>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0.81967210000000001</c:v>
                </c:pt>
              </c:numCache>
            </c:numRef>
          </c:val>
          <c:extLst>
            <c:ext xmlns:c16="http://schemas.microsoft.com/office/drawing/2014/chart" uri="{C3380CC4-5D6E-409C-BE32-E72D297353CC}">
              <c16:uniqueId val="{00000003-52A8-43F1-ADFB-4B9169F03E85}"/>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0.77777779999999996</c:v>
                </c:pt>
              </c:numCache>
            </c:numRef>
          </c:val>
          <c:extLst>
            <c:ext xmlns:c16="http://schemas.microsoft.com/office/drawing/2014/chart" uri="{C3380CC4-5D6E-409C-BE32-E72D297353CC}">
              <c16:uniqueId val="{00000000-A0F2-46E0-A1CD-8B425147945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34722044407326"/>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Sheet1!$B$2:$B$4</c:f>
              <c:numCache>
                <c:formatCode>0%</c:formatCode>
                <c:ptCount val="3"/>
                <c:pt idx="0">
                  <c:v>0.83981519999999998</c:v>
                </c:pt>
                <c:pt idx="1">
                  <c:v>0.65589989999999998</c:v>
                </c:pt>
                <c:pt idx="2">
                  <c:v>0.36176049999999998</c:v>
                </c:pt>
              </c:numCache>
            </c:numRef>
          </c:val>
          <c:extLst>
            <c:ext xmlns:c16="http://schemas.microsoft.com/office/drawing/2014/chart" uri="{C3380CC4-5D6E-409C-BE32-E72D297353CC}">
              <c16:uniqueId val="{00000000-91D2-4354-A425-3F9606C77B8D}"/>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91D2-4354-A425-3F9606C77B8D}"/>
              </c:ext>
            </c:extLst>
          </c:dPt>
          <c:dPt>
            <c:idx val="1"/>
            <c:invertIfNegative val="0"/>
            <c:bubble3D val="0"/>
            <c:extLst>
              <c:ext xmlns:c16="http://schemas.microsoft.com/office/drawing/2014/chart" uri="{C3380CC4-5D6E-409C-BE32-E72D297353CC}">
                <c16:uniqueId val="{00000004-91D2-4354-A425-3F9606C77B8D}"/>
              </c:ext>
            </c:extLst>
          </c:dPt>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Sheet1!$C$2:$C$4</c:f>
              <c:numCache>
                <c:formatCode>0%</c:formatCode>
                <c:ptCount val="3"/>
                <c:pt idx="0">
                  <c:v>4.5171500000000003E-2</c:v>
                </c:pt>
                <c:pt idx="1">
                  <c:v>4.7358499999999998E-2</c:v>
                </c:pt>
                <c:pt idx="2">
                  <c:v>0.24206449999999999</c:v>
                </c:pt>
              </c:numCache>
            </c:numRef>
          </c:val>
          <c:extLst>
            <c:ext xmlns:c16="http://schemas.microsoft.com/office/drawing/2014/chart" uri="{C3380CC4-5D6E-409C-BE32-E72D297353CC}">
              <c16:uniqueId val="{00000005-91D2-4354-A425-3F9606C77B8D}"/>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Sheet1!$D$2:$D$4</c:f>
              <c:numCache>
                <c:formatCode>0%</c:formatCode>
                <c:ptCount val="3"/>
                <c:pt idx="0">
                  <c:v>7.7714699999999998E-2</c:v>
                </c:pt>
                <c:pt idx="1">
                  <c:v>0.1239291</c:v>
                </c:pt>
                <c:pt idx="2">
                  <c:v>0.2055941</c:v>
                </c:pt>
              </c:numCache>
            </c:numRef>
          </c:val>
          <c:extLst>
            <c:ext xmlns:c16="http://schemas.microsoft.com/office/drawing/2014/chart" uri="{C3380CC4-5D6E-409C-BE32-E72D297353CC}">
              <c16:uniqueId val="{00000006-91D2-4354-A425-3F9606C77B8D}"/>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Sheet1!$E$2:$E$4</c:f>
              <c:numCache>
                <c:formatCode>0%</c:formatCode>
                <c:ptCount val="3"/>
                <c:pt idx="0">
                  <c:v>3.7297400000000001E-2</c:v>
                </c:pt>
                <c:pt idx="1">
                  <c:v>6.4346399999999998E-2</c:v>
                </c:pt>
                <c:pt idx="2">
                  <c:v>8.8838E-2</c:v>
                </c:pt>
              </c:numCache>
            </c:numRef>
          </c:val>
          <c:extLst>
            <c:ext xmlns:c16="http://schemas.microsoft.com/office/drawing/2014/chart" uri="{C3380CC4-5D6E-409C-BE32-E72D297353CC}">
              <c16:uniqueId val="{00000007-91D2-4354-A425-3F9606C77B8D}"/>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Q27. Staff provided the patient with relevant information on available support</c:v>
                </c:pt>
                <c:pt idx="1">
                  <c:v>Q28. Patient definitely got the right level of support for their overall health and well being from hospital staff</c:v>
                </c:pt>
                <c:pt idx="2">
                  <c:v>Q29. Patient was offered information about how to get financial help or benefits</c:v>
                </c:pt>
              </c:strCache>
            </c:strRef>
          </c:cat>
          <c:val>
            <c:numRef>
              <c:f>Sheet1!$F$2:$F$4</c:f>
              <c:numCache>
                <c:formatCode>0%</c:formatCode>
                <c:ptCount val="3"/>
                <c:pt idx="0">
                  <c:v>1.3E-6</c:v>
                </c:pt>
                <c:pt idx="1">
                  <c:v>0.1084661</c:v>
                </c:pt>
                <c:pt idx="2">
                  <c:v>0.1017429</c:v>
                </c:pt>
              </c:numCache>
            </c:numRef>
          </c:val>
          <c:extLst>
            <c:ext xmlns:c16="http://schemas.microsoft.com/office/drawing/2014/chart" uri="{C3380CC4-5D6E-409C-BE32-E72D297353CC}">
              <c16:uniqueId val="{00000008-91D2-4354-A425-3F9606C77B8D}"/>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0.89771809999999996</c:v>
                </c:pt>
                <c:pt idx="1">
                  <c:v>0.74272570000000004</c:v>
                </c:pt>
                <c:pt idx="2">
                  <c:v>0.71819509999999998</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91D2-4354-A425-3F9606C77B8D}"/>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0E85-46D2-B292-1F84C45AA21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0E85-46D2-B292-1F84C45AA21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0.91860470000000005</c:v>
                </c:pt>
              </c:numCache>
            </c:numRef>
          </c:val>
          <c:extLst>
            <c:ext xmlns:c16="http://schemas.microsoft.com/office/drawing/2014/chart" uri="{C3380CC4-5D6E-409C-BE32-E72D297353CC}">
              <c16:uniqueId val="{00000002-0E85-46D2-B292-1F84C45AA21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0.85333340000000002</c:v>
                </c:pt>
              </c:numCache>
            </c:numRef>
          </c:val>
          <c:extLst>
            <c:ext xmlns:c16="http://schemas.microsoft.com/office/drawing/2014/chart" uri="{C3380CC4-5D6E-409C-BE32-E72D297353CC}">
              <c16:uniqueId val="{00000003-0E85-46D2-B292-1F84C45AA21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0.8450704</c:v>
                </c:pt>
              </c:numCache>
            </c:numRef>
          </c:val>
          <c:extLst>
            <c:ext xmlns:c16="http://schemas.microsoft.com/office/drawing/2014/chart" uri="{C3380CC4-5D6E-409C-BE32-E72D297353CC}">
              <c16:uniqueId val="{00000000-8413-4F57-92AB-F1A9E6DEA17F}"/>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DBB9-4812-8D9B-FF144E4C6254}"/>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DBB9-4812-8D9B-FF144E4C6254}"/>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0.82222220000000001</c:v>
                </c:pt>
              </c:numCache>
            </c:numRef>
          </c:val>
          <c:extLst>
            <c:ext xmlns:c16="http://schemas.microsoft.com/office/drawing/2014/chart" uri="{C3380CC4-5D6E-409C-BE32-E72D297353CC}">
              <c16:uniqueId val="{00000002-DBB9-4812-8D9B-FF144E4C6254}"/>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0.89285709999999996</c:v>
                </c:pt>
              </c:numCache>
            </c:numRef>
          </c:val>
          <c:extLst>
            <c:ext xmlns:c16="http://schemas.microsoft.com/office/drawing/2014/chart" uri="{C3380CC4-5D6E-409C-BE32-E72D297353CC}">
              <c16:uniqueId val="{00000003-DBB9-4812-8D9B-FF144E4C6254}"/>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0.81538460000000001</c:v>
                </c:pt>
              </c:numCache>
            </c:numRef>
          </c:val>
          <c:extLst>
            <c:ext xmlns:c16="http://schemas.microsoft.com/office/drawing/2014/chart" uri="{C3380CC4-5D6E-409C-BE32-E72D297353CC}">
              <c16:uniqueId val="{00000000-9CAD-4678-AC15-B86E32A607C3}"/>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0.47639490000000001</c:v>
                </c:pt>
              </c:numCache>
            </c:numRef>
          </c:val>
          <c:extLst>
            <c:ext xmlns:c16="http://schemas.microsoft.com/office/drawing/2014/chart" uri="{C3380CC4-5D6E-409C-BE32-E72D297353CC}">
              <c16:uniqueId val="{00000000-F6F8-4590-B55D-A61231F67FDB}"/>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0.55555560000000004</c:v>
                </c:pt>
              </c:numCache>
            </c:numRef>
          </c:val>
          <c:extLst>
            <c:ext xmlns:c16="http://schemas.microsoft.com/office/drawing/2014/chart" uri="{C3380CC4-5D6E-409C-BE32-E72D297353CC}">
              <c16:uniqueId val="{00000001-F6F8-4590-B55D-A61231F67FDB}"/>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0.5792079</c:v>
                </c:pt>
              </c:numCache>
            </c:numRef>
          </c:val>
          <c:extLst>
            <c:ext xmlns:c16="http://schemas.microsoft.com/office/drawing/2014/chart" uri="{C3380CC4-5D6E-409C-BE32-E72D297353CC}">
              <c16:uniqueId val="{00000002-F6F8-4590-B55D-A61231F67FDB}"/>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0.65517239999999999</c:v>
                </c:pt>
              </c:numCache>
            </c:numRef>
          </c:val>
          <c:extLst>
            <c:ext xmlns:c16="http://schemas.microsoft.com/office/drawing/2014/chart" uri="{C3380CC4-5D6E-409C-BE32-E72D297353CC}">
              <c16:uniqueId val="{00000003-F6F8-4590-B55D-A61231F67FDB}"/>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0.46103889999999997</c:v>
                </c:pt>
              </c:numCache>
            </c:numRef>
          </c:val>
          <c:extLst>
            <c:ext xmlns:c16="http://schemas.microsoft.com/office/drawing/2014/chart" uri="{C3380CC4-5D6E-409C-BE32-E72D297353CC}">
              <c16:uniqueId val="{00000000-A529-49AE-86BC-104B69FFD60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0.5415162</c:v>
                </c:pt>
              </c:numCache>
            </c:numRef>
          </c:val>
          <c:extLst>
            <c:ext xmlns:c16="http://schemas.microsoft.com/office/drawing/2014/chart" uri="{C3380CC4-5D6E-409C-BE32-E72D297353CC}">
              <c16:uniqueId val="{00000000-3F48-497B-9957-E8115561A21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0.58685449999999995</c:v>
                </c:pt>
              </c:numCache>
            </c:numRef>
          </c:val>
          <c:extLst>
            <c:ext xmlns:c16="http://schemas.microsoft.com/office/drawing/2014/chart" uri="{C3380CC4-5D6E-409C-BE32-E72D297353CC}">
              <c16:uniqueId val="{00000001-3F48-497B-9957-E8115561A21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0.67782430000000005</c:v>
                </c:pt>
              </c:numCache>
            </c:numRef>
          </c:val>
          <c:extLst>
            <c:ext xmlns:c16="http://schemas.microsoft.com/office/drawing/2014/chart" uri="{C3380CC4-5D6E-409C-BE32-E72D297353CC}">
              <c16:uniqueId val="{00000002-3F48-497B-9957-E8115561A21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0.68837210000000004</c:v>
                </c:pt>
              </c:numCache>
            </c:numRef>
          </c:val>
          <c:extLst>
            <c:ext xmlns:c16="http://schemas.microsoft.com/office/drawing/2014/chart" uri="{C3380CC4-5D6E-409C-BE32-E72D297353CC}">
              <c16:uniqueId val="{00000003-3F48-497B-9957-E8115561A21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0.54189940000000003</c:v>
                </c:pt>
              </c:numCache>
            </c:numRef>
          </c:val>
          <c:extLst>
            <c:ext xmlns:c16="http://schemas.microsoft.com/office/drawing/2014/chart" uri="{C3380CC4-5D6E-409C-BE32-E72D297353CC}">
              <c16:uniqueId val="{00000000-0700-45D1-B804-727071EBA9F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0.88265309999999997</c:v>
                </c:pt>
              </c:numCache>
            </c:numRef>
          </c:val>
          <c:extLst>
            <c:ext xmlns:c16="http://schemas.microsoft.com/office/drawing/2014/chart" uri="{C3380CC4-5D6E-409C-BE32-E72D297353CC}">
              <c16:uniqueId val="{00000000-3A71-475D-9258-9064C6E861C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0.83529410000000004</c:v>
                </c:pt>
              </c:numCache>
            </c:numRef>
          </c:val>
          <c:extLst>
            <c:ext xmlns:c16="http://schemas.microsoft.com/office/drawing/2014/chart" uri="{C3380CC4-5D6E-409C-BE32-E72D297353CC}">
              <c16:uniqueId val="{00000001-3A71-475D-9258-9064C6E861C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0.875</c:v>
                </c:pt>
              </c:numCache>
            </c:numRef>
          </c:val>
          <c:extLst>
            <c:ext xmlns:c16="http://schemas.microsoft.com/office/drawing/2014/chart" uri="{C3380CC4-5D6E-409C-BE32-E72D297353CC}">
              <c16:uniqueId val="{00000002-3A71-475D-9258-9064C6E861C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0.91358019999999995</c:v>
                </c:pt>
              </c:numCache>
            </c:numRef>
          </c:val>
          <c:extLst>
            <c:ext xmlns:c16="http://schemas.microsoft.com/office/drawing/2014/chart" uri="{C3380CC4-5D6E-409C-BE32-E72D297353CC}">
              <c16:uniqueId val="{00000003-3A71-475D-9258-9064C6E861C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0.83225800000000005</c:v>
                </c:pt>
              </c:numCache>
            </c:numRef>
          </c:val>
          <c:extLst>
            <c:ext xmlns:c16="http://schemas.microsoft.com/office/drawing/2014/chart" uri="{C3380CC4-5D6E-409C-BE32-E72D297353CC}">
              <c16:uniqueId val="{00000000-E0A9-4EA4-BD4E-28F83A62305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0.66083910000000001</c:v>
                </c:pt>
              </c:numCache>
            </c:numRef>
          </c:val>
          <c:extLst>
            <c:ext xmlns:c16="http://schemas.microsoft.com/office/drawing/2014/chart" uri="{C3380CC4-5D6E-409C-BE32-E72D297353CC}">
              <c16:uniqueId val="{00000000-53CE-429A-B247-8C20D8D7967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0.64864860000000002</c:v>
                </c:pt>
              </c:numCache>
            </c:numRef>
          </c:val>
          <c:extLst>
            <c:ext xmlns:c16="http://schemas.microsoft.com/office/drawing/2014/chart" uri="{C3380CC4-5D6E-409C-BE32-E72D297353CC}">
              <c16:uniqueId val="{00000001-53CE-429A-B247-8C20D8D7967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0.75</c:v>
                </c:pt>
              </c:numCache>
            </c:numRef>
          </c:val>
          <c:extLst>
            <c:ext xmlns:c16="http://schemas.microsoft.com/office/drawing/2014/chart" uri="{C3380CC4-5D6E-409C-BE32-E72D297353CC}">
              <c16:uniqueId val="{00000002-53CE-429A-B247-8C20D8D7967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0.76363639999999999</c:v>
                </c:pt>
              </c:numCache>
            </c:numRef>
          </c:val>
          <c:extLst>
            <c:ext xmlns:c16="http://schemas.microsoft.com/office/drawing/2014/chart" uri="{C3380CC4-5D6E-409C-BE32-E72D297353CC}">
              <c16:uniqueId val="{00000003-53CE-429A-B247-8C20D8D7967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0.65425529999999998</c:v>
                </c:pt>
              </c:numCache>
            </c:numRef>
          </c:val>
          <c:extLst>
            <c:ext xmlns:c16="http://schemas.microsoft.com/office/drawing/2014/chart" uri="{C3380CC4-5D6E-409C-BE32-E72D297353CC}">
              <c16:uniqueId val="{00000000-DA54-4B39-8A55-65FCAABBD489}"/>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0.71096340000000002</c:v>
                </c:pt>
              </c:numCache>
            </c:numRef>
          </c:val>
          <c:extLst>
            <c:ext xmlns:c16="http://schemas.microsoft.com/office/drawing/2014/chart" uri="{C3380CC4-5D6E-409C-BE32-E72D297353CC}">
              <c16:uniqueId val="{00000000-C77A-4EA0-A025-70CF75F47A2E}"/>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0.67500000000000004</c:v>
                </c:pt>
              </c:numCache>
            </c:numRef>
          </c:val>
          <c:extLst>
            <c:ext xmlns:c16="http://schemas.microsoft.com/office/drawing/2014/chart" uri="{C3380CC4-5D6E-409C-BE32-E72D297353CC}">
              <c16:uniqueId val="{00000001-C77A-4EA0-A025-70CF75F47A2E}"/>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0.74074070000000003</c:v>
                </c:pt>
              </c:numCache>
            </c:numRef>
          </c:val>
          <c:extLst>
            <c:ext xmlns:c16="http://schemas.microsoft.com/office/drawing/2014/chart" uri="{C3380CC4-5D6E-409C-BE32-E72D297353CC}">
              <c16:uniqueId val="{00000002-C77A-4EA0-A025-70CF75F47A2E}"/>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0.81589959999999995</c:v>
                </c:pt>
              </c:numCache>
            </c:numRef>
          </c:val>
          <c:extLst>
            <c:ext xmlns:c16="http://schemas.microsoft.com/office/drawing/2014/chart" uri="{C3380CC4-5D6E-409C-BE32-E72D297353CC}">
              <c16:uniqueId val="{00000003-C77A-4EA0-A025-70CF75F47A2E}"/>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0.72906400000000005</c:v>
                </c:pt>
              </c:numCache>
            </c:numRef>
          </c:val>
          <c:extLst>
            <c:ext xmlns:c16="http://schemas.microsoft.com/office/drawing/2014/chart" uri="{C3380CC4-5D6E-409C-BE32-E72D297353CC}">
              <c16:uniqueId val="{00000000-2D45-4B06-A1DF-33D470F03F3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F6D4-4C83-A6A7-B94173512987}"/>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F6D4-4C83-A6A7-B94173512987}"/>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F6D4-4C83-A6A7-B94173512987}"/>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F6D4-4C83-A6A7-B94173512987}"/>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0.4903846</c:v>
                </c:pt>
              </c:numCache>
            </c:numRef>
          </c:val>
          <c:extLst>
            <c:ext xmlns:c16="http://schemas.microsoft.com/office/drawing/2014/chart" uri="{C3380CC4-5D6E-409C-BE32-E72D297353CC}">
              <c16:uniqueId val="{00000000-EE58-43C3-869F-F7311F88C34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numCache>
            </c:numRef>
          </c:val>
          <c:extLst>
            <c:ext xmlns:c16="http://schemas.microsoft.com/office/drawing/2014/chart" uri="{C3380CC4-5D6E-409C-BE32-E72D297353CC}">
              <c16:uniqueId val="{00000000-80CF-4D48-9342-A83F24B21C18}"/>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numCache>
            </c:numRef>
          </c:val>
          <c:extLst>
            <c:ext xmlns:c16="http://schemas.microsoft.com/office/drawing/2014/chart" uri="{C3380CC4-5D6E-409C-BE32-E72D297353CC}">
              <c16:uniqueId val="{00000001-80CF-4D48-9342-A83F24B21C18}"/>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numCache>
            </c:numRef>
          </c:val>
          <c:extLst>
            <c:ext xmlns:c16="http://schemas.microsoft.com/office/drawing/2014/chart" uri="{C3380CC4-5D6E-409C-BE32-E72D297353CC}">
              <c16:uniqueId val="{00000002-80CF-4D48-9342-A83F24B21C18}"/>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numCache>
            </c:numRef>
          </c:val>
          <c:extLst>
            <c:ext xmlns:c16="http://schemas.microsoft.com/office/drawing/2014/chart" uri="{C3380CC4-5D6E-409C-BE32-E72D297353CC}">
              <c16:uniqueId val="{00000003-80CF-4D48-9342-A83F24B21C18}"/>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0.4210526</c:v>
                </c:pt>
              </c:numCache>
            </c:numRef>
          </c:val>
          <c:extLst>
            <c:ext xmlns:c16="http://schemas.microsoft.com/office/drawing/2014/chart" uri="{C3380CC4-5D6E-409C-BE32-E72D297353CC}">
              <c16:uniqueId val="{00000000-C0E2-4E14-B543-AFE1908F6540}"/>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0.50961540000000005</c:v>
                </c:pt>
              </c:numCache>
            </c:numRef>
          </c:val>
          <c:extLst>
            <c:ext xmlns:c16="http://schemas.microsoft.com/office/drawing/2014/chart" uri="{C3380CC4-5D6E-409C-BE32-E72D297353CC}">
              <c16:uniqueId val="{00000000-46CE-4F48-B311-D84DC99B63D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0.57142859999999995</c:v>
                </c:pt>
              </c:numCache>
            </c:numRef>
          </c:val>
          <c:extLst>
            <c:ext xmlns:c16="http://schemas.microsoft.com/office/drawing/2014/chart" uri="{C3380CC4-5D6E-409C-BE32-E72D297353CC}">
              <c16:uniqueId val="{00000001-46CE-4F48-B311-D84DC99B63D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0.71590909999999996</c:v>
                </c:pt>
              </c:numCache>
            </c:numRef>
          </c:val>
          <c:extLst>
            <c:ext xmlns:c16="http://schemas.microsoft.com/office/drawing/2014/chart" uri="{C3380CC4-5D6E-409C-BE32-E72D297353CC}">
              <c16:uniqueId val="{00000002-46CE-4F48-B311-D84DC99B63D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0.55223880000000003</c:v>
                </c:pt>
              </c:numCache>
            </c:numRef>
          </c:val>
          <c:extLst>
            <c:ext xmlns:c16="http://schemas.microsoft.com/office/drawing/2014/chart" uri="{C3380CC4-5D6E-409C-BE32-E72D297353CC}">
              <c16:uniqueId val="{00000003-46CE-4F48-B311-D84DC99B63D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c:v>
                </c:pt>
              </c:numCache>
            </c:numRef>
          </c:val>
          <c:extLst>
            <c:ext xmlns:c16="http://schemas.microsoft.com/office/drawing/2014/chart" uri="{C3380CC4-5D6E-409C-BE32-E72D297353CC}">
              <c16:uniqueId val="{00000000-A3B6-4D4D-ACBE-C2B7B773605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2843418294120167E-2"/>
          <c:y val="0.21944939830175225"/>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Sheet1!$B$2:$B$4</c:f>
              <c:numCache>
                <c:formatCode>0%</c:formatCode>
                <c:ptCount val="3"/>
                <c:pt idx="0">
                  <c:v>0.51277280000000003</c:v>
                </c:pt>
                <c:pt idx="1">
                  <c:v>0.81513939999999996</c:v>
                </c:pt>
                <c:pt idx="2">
                  <c:v>0.92839899999999997</c:v>
                </c:pt>
              </c:numCache>
            </c:numRef>
          </c:val>
          <c:extLst>
            <c:ext xmlns:c16="http://schemas.microsoft.com/office/drawing/2014/chart" uri="{C3380CC4-5D6E-409C-BE32-E72D297353CC}">
              <c16:uniqueId val="{00000000-5D35-49BB-8276-6FC7F115AFBE}"/>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5D35-49BB-8276-6FC7F115AFBE}"/>
              </c:ext>
            </c:extLst>
          </c:dPt>
          <c:dPt>
            <c:idx val="1"/>
            <c:invertIfNegative val="0"/>
            <c:bubble3D val="0"/>
            <c:extLst>
              <c:ext xmlns:c16="http://schemas.microsoft.com/office/drawing/2014/chart" uri="{C3380CC4-5D6E-409C-BE32-E72D297353CC}">
                <c16:uniqueId val="{00000004-5D35-49BB-8276-6FC7F115AFBE}"/>
              </c:ext>
            </c:extLst>
          </c:dPt>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Sheet1!$C$2:$C$4</c:f>
              <c:numCache>
                <c:formatCode>0%</c:formatCode>
                <c:ptCount val="3"/>
                <c:pt idx="0">
                  <c:v>0.15129339999999999</c:v>
                </c:pt>
                <c:pt idx="1">
                  <c:v>7.8356700000000001E-2</c:v>
                </c:pt>
                <c:pt idx="2">
                  <c:v>3.8060099999999999E-2</c:v>
                </c:pt>
              </c:numCache>
            </c:numRef>
          </c:val>
          <c:extLst>
            <c:ext xmlns:c16="http://schemas.microsoft.com/office/drawing/2014/chart" uri="{C3380CC4-5D6E-409C-BE32-E72D297353CC}">
              <c16:uniqueId val="{00000005-5D35-49BB-8276-6FC7F115AFBE}"/>
            </c:ext>
          </c:extLst>
        </c:ser>
        <c:ser>
          <c:idx val="2"/>
          <c:order val="2"/>
          <c:tx>
            <c:strRef>
              <c:f>Sheet1!$D$1</c:f>
              <c:strCache>
                <c:ptCount val="1"/>
                <c:pt idx="0">
                  <c:v>Category 3</c:v>
                </c:pt>
              </c:strCache>
            </c:strRef>
          </c:tx>
          <c:spPr>
            <a:solidFill>
              <a:srgbClr val="DCDDDE"/>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Sheet1!$D$2:$D$4</c:f>
              <c:numCache>
                <c:formatCode>0%</c:formatCode>
                <c:ptCount val="3"/>
                <c:pt idx="0">
                  <c:v>0.12945229999999999</c:v>
                </c:pt>
                <c:pt idx="1">
                  <c:v>8.9846700000000002E-2</c:v>
                </c:pt>
                <c:pt idx="2">
                  <c:v>3.3540899999999998E-2</c:v>
                </c:pt>
              </c:numCache>
            </c:numRef>
          </c:val>
          <c:extLst>
            <c:ext xmlns:c16="http://schemas.microsoft.com/office/drawing/2014/chart" uri="{C3380CC4-5D6E-409C-BE32-E72D297353CC}">
              <c16:uniqueId val="{00000006-5D35-49BB-8276-6FC7F115AFBE}"/>
            </c:ext>
          </c:extLst>
        </c:ser>
        <c:ser>
          <c:idx val="3"/>
          <c:order val="3"/>
          <c:tx>
            <c:strRef>
              <c:f>Sheet1!$E$1</c:f>
              <c:strCache>
                <c:ptCount val="1"/>
                <c:pt idx="0">
                  <c:v>Category 4</c:v>
                </c:pt>
              </c:strCache>
            </c:strRef>
          </c:tx>
          <c:spPr>
            <a:solidFill>
              <a:srgbClr val="0A74BB"/>
            </a:solid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Sheet1!$E$2:$E$4</c:f>
              <c:numCache>
                <c:formatCode>0%</c:formatCode>
                <c:ptCount val="3"/>
                <c:pt idx="0">
                  <c:v>5.1371699999999999E-2</c:v>
                </c:pt>
                <c:pt idx="1">
                  <c:v>1.6656799999999999E-2</c:v>
                </c:pt>
                <c:pt idx="2">
                  <c:v>0</c:v>
                </c:pt>
              </c:numCache>
            </c:numRef>
          </c:val>
          <c:extLst>
            <c:ext xmlns:c16="http://schemas.microsoft.com/office/drawing/2014/chart" uri="{C3380CC4-5D6E-409C-BE32-E72D297353CC}">
              <c16:uniqueId val="{00000007-5D35-49BB-8276-6FC7F115AFBE}"/>
            </c:ext>
          </c:extLst>
        </c:ser>
        <c:ser>
          <c:idx val="4"/>
          <c:order val="4"/>
          <c:tx>
            <c:strRef>
              <c:f>Sheet1!$F$1</c:f>
              <c:strCache>
                <c:ptCount val="1"/>
                <c:pt idx="0">
                  <c:v>Category 5</c:v>
                </c:pt>
              </c:strCache>
            </c:strRef>
          </c:tx>
          <c:spPr>
            <a:noFill/>
            <a:ln>
              <a:noFill/>
            </a:ln>
            <a:effectLst/>
          </c:spPr>
          <c:invertIfNegative val="0"/>
          <c:cat>
            <c:strRef>
              <c:f>Sheet1!$A$2:$A$4</c:f>
              <c:strCache>
                <c:ptCount val="3"/>
                <c:pt idx="0">
                  <c:v>Q24. Patient was definitely able to have a discussion about their needs or concerns prior to treatment</c:v>
                </c:pt>
                <c:pt idx="1">
                  <c:v>Q25. A member of their care team helped the patient create a care plan to address any needs or concerns person</c:v>
                </c:pt>
                <c:pt idx="2">
                  <c:v>Q26. Care team reviewed the patient's care plan with them to ensure it was up to date</c:v>
                </c:pt>
              </c:strCache>
            </c:strRef>
          </c:cat>
          <c:val>
            <c:numRef>
              <c:f>Sheet1!$F$2:$F$4</c:f>
              <c:numCache>
                <c:formatCode>0%</c:formatCode>
                <c:ptCount val="3"/>
                <c:pt idx="0">
                  <c:v>0.15510979999999999</c:v>
                </c:pt>
                <c:pt idx="1">
                  <c:v>3.9999999999999998E-7</c:v>
                </c:pt>
                <c:pt idx="2">
                  <c:v>0</c:v>
                </c:pt>
              </c:numCache>
            </c:numRef>
          </c:val>
          <c:extLst>
            <c:ext xmlns:c16="http://schemas.microsoft.com/office/drawing/2014/chart" uri="{C3380CC4-5D6E-409C-BE32-E72D297353CC}">
              <c16:uniqueId val="{00000008-5D35-49BB-8276-6FC7F115AFBE}"/>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Sheet1!$H$2:$H$4</c:f>
              <c:numCache>
                <c:formatCode>0%</c:formatCode>
                <c:ptCount val="3"/>
                <c:pt idx="0">
                  <c:v>0.69165270000000001</c:v>
                </c:pt>
                <c:pt idx="1">
                  <c:v>0.91973300000000002</c:v>
                </c:pt>
                <c:pt idx="2">
                  <c:v>1</c:v>
                </c:pt>
              </c:numCache>
            </c:numRef>
          </c:xVal>
          <c:yVal>
            <c:numRef>
              <c:f>Sheet1!$I$2:$I$4</c:f>
              <c:numCache>
                <c:formatCode>General</c:formatCode>
                <c:ptCount val="3"/>
                <c:pt idx="0">
                  <c:v>3</c:v>
                </c:pt>
                <c:pt idx="1">
                  <c:v>2</c:v>
                </c:pt>
                <c:pt idx="2">
                  <c:v>1</c:v>
                </c:pt>
              </c:numCache>
            </c:numRef>
          </c:yVal>
          <c:smooth val="0"/>
          <c:extLst>
            <c:ext xmlns:c16="http://schemas.microsoft.com/office/drawing/2014/chart" uri="{C3380CC4-5D6E-409C-BE32-E72D297353CC}">
              <c16:uniqueId val="{00000009-5D35-49BB-8276-6FC7F115AFBE}"/>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3.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0.58510640000000003</c:v>
                </c:pt>
              </c:numCache>
            </c:numRef>
          </c:val>
          <c:extLst>
            <c:ext xmlns:c16="http://schemas.microsoft.com/office/drawing/2014/chart" uri="{C3380CC4-5D6E-409C-BE32-E72D297353CC}">
              <c16:uniqueId val="{00000000-49A9-408E-8164-F5D3A02A6970}"/>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0.60256410000000005</c:v>
                </c:pt>
              </c:numCache>
            </c:numRef>
          </c:val>
          <c:extLst>
            <c:ext xmlns:c16="http://schemas.microsoft.com/office/drawing/2014/chart" uri="{C3380CC4-5D6E-409C-BE32-E72D297353CC}">
              <c16:uniqueId val="{00000001-49A9-408E-8164-F5D3A02A6970}"/>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0.61627909999999997</c:v>
                </c:pt>
              </c:numCache>
            </c:numRef>
          </c:val>
          <c:extLst>
            <c:ext xmlns:c16="http://schemas.microsoft.com/office/drawing/2014/chart" uri="{C3380CC4-5D6E-409C-BE32-E72D297353CC}">
              <c16:uniqueId val="{00000002-49A9-408E-8164-F5D3A02A6970}"/>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0.66871170000000002</c:v>
                </c:pt>
              </c:numCache>
            </c:numRef>
          </c:val>
          <c:extLst>
            <c:ext xmlns:c16="http://schemas.microsoft.com/office/drawing/2014/chart" uri="{C3380CC4-5D6E-409C-BE32-E72D297353CC}">
              <c16:uniqueId val="{00000003-49A9-408E-8164-F5D3A02A6970}"/>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0.5793104</c:v>
                </c:pt>
              </c:numCache>
            </c:numRef>
          </c:val>
          <c:extLst>
            <c:ext xmlns:c16="http://schemas.microsoft.com/office/drawing/2014/chart" uri="{C3380CC4-5D6E-409C-BE32-E72D297353CC}">
              <c16:uniqueId val="{00000000-46FB-49B5-A841-270CE8019702}"/>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0.90402479999999996</c:v>
                </c:pt>
              </c:numCache>
            </c:numRef>
          </c:val>
          <c:extLst>
            <c:ext xmlns:c16="http://schemas.microsoft.com/office/drawing/2014/chart" uri="{C3380CC4-5D6E-409C-BE32-E72D297353CC}">
              <c16:uniqueId val="{00000000-8AA9-4B17-BECA-156BCCE9A67A}"/>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0.89147290000000001</c:v>
                </c:pt>
              </c:numCache>
            </c:numRef>
          </c:val>
          <c:extLst>
            <c:ext xmlns:c16="http://schemas.microsoft.com/office/drawing/2014/chart" uri="{C3380CC4-5D6E-409C-BE32-E72D297353CC}">
              <c16:uniqueId val="{00000001-8AA9-4B17-BECA-156BCCE9A67A}"/>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0.9210526</c:v>
                </c:pt>
              </c:numCache>
            </c:numRef>
          </c:val>
          <c:extLst>
            <c:ext xmlns:c16="http://schemas.microsoft.com/office/drawing/2014/chart" uri="{C3380CC4-5D6E-409C-BE32-E72D297353CC}">
              <c16:uniqueId val="{00000002-8AA9-4B17-BECA-156BCCE9A67A}"/>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0.93103449999999999</c:v>
                </c:pt>
              </c:numCache>
            </c:numRef>
          </c:val>
          <c:extLst>
            <c:ext xmlns:c16="http://schemas.microsoft.com/office/drawing/2014/chart" uri="{C3380CC4-5D6E-409C-BE32-E72D297353CC}">
              <c16:uniqueId val="{00000003-8AA9-4B17-BECA-156BCCE9A67A}"/>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0.8818182</c:v>
                </c:pt>
              </c:numCache>
            </c:numRef>
          </c:val>
          <c:extLst>
            <c:ext xmlns:c16="http://schemas.microsoft.com/office/drawing/2014/chart" uri="{C3380CC4-5D6E-409C-BE32-E72D297353CC}">
              <c16:uniqueId val="{00000000-8B48-4F75-A681-B4FB29F7264C}"/>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0.93851130000000005</c:v>
                </c:pt>
              </c:numCache>
            </c:numRef>
          </c:val>
          <c:extLst>
            <c:ext xmlns:c16="http://schemas.microsoft.com/office/drawing/2014/chart" uri="{C3380CC4-5D6E-409C-BE32-E72D297353CC}">
              <c16:uniqueId val="{00000000-2BD0-40B3-BC03-2C2606FB16B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0.94094489999999997</c:v>
                </c:pt>
              </c:numCache>
            </c:numRef>
          </c:val>
          <c:extLst>
            <c:ext xmlns:c16="http://schemas.microsoft.com/office/drawing/2014/chart" uri="{C3380CC4-5D6E-409C-BE32-E72D297353CC}">
              <c16:uniqueId val="{00000001-2BD0-40B3-BC03-2C2606FB16B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0.93150690000000003</c:v>
                </c:pt>
              </c:numCache>
            </c:numRef>
          </c:val>
          <c:extLst>
            <c:ext xmlns:c16="http://schemas.microsoft.com/office/drawing/2014/chart" uri="{C3380CC4-5D6E-409C-BE32-E72D297353CC}">
              <c16:uniqueId val="{00000002-2BD0-40B3-BC03-2C2606FB16B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0.92430279999999998</c:v>
                </c:pt>
              </c:numCache>
            </c:numRef>
          </c:val>
          <c:extLst>
            <c:ext xmlns:c16="http://schemas.microsoft.com/office/drawing/2014/chart" uri="{C3380CC4-5D6E-409C-BE32-E72D297353CC}">
              <c16:uniqueId val="{00000003-2BD0-40B3-BC03-2C2606FB16B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0.90610329999999994</c:v>
                </c:pt>
              </c:numCache>
            </c:numRef>
          </c:val>
          <c:extLst>
            <c:ext xmlns:c16="http://schemas.microsoft.com/office/drawing/2014/chart" uri="{C3380CC4-5D6E-409C-BE32-E72D297353CC}">
              <c16:uniqueId val="{00000000-B01B-4934-9006-ADB3B2C03478}"/>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0.65234380000000003</c:v>
                </c:pt>
              </c:numCache>
            </c:numRef>
          </c:val>
          <c:extLst>
            <c:ext xmlns:c16="http://schemas.microsoft.com/office/drawing/2014/chart" uri="{C3380CC4-5D6E-409C-BE32-E72D297353CC}">
              <c16:uniqueId val="{00000000-E790-4E58-A678-34D1CE4C275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0.66666669999999995</c:v>
                </c:pt>
              </c:numCache>
            </c:numRef>
          </c:val>
          <c:extLst>
            <c:ext xmlns:c16="http://schemas.microsoft.com/office/drawing/2014/chart" uri="{C3380CC4-5D6E-409C-BE32-E72D297353CC}">
              <c16:uniqueId val="{00000001-E790-4E58-A678-34D1CE4C275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0.71621619999999997</c:v>
                </c:pt>
              </c:numCache>
            </c:numRef>
          </c:val>
          <c:extLst>
            <c:ext xmlns:c16="http://schemas.microsoft.com/office/drawing/2014/chart" uri="{C3380CC4-5D6E-409C-BE32-E72D297353CC}">
              <c16:uniqueId val="{00000002-E790-4E58-A678-34D1CE4C275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0.67839190000000005</c:v>
                </c:pt>
              </c:numCache>
            </c:numRef>
          </c:val>
          <c:extLst>
            <c:ext xmlns:c16="http://schemas.microsoft.com/office/drawing/2014/chart" uri="{C3380CC4-5D6E-409C-BE32-E72D297353CC}">
              <c16:uniqueId val="{00000003-E790-4E58-A678-34D1CE4C275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0.60571430000000004</c:v>
                </c:pt>
              </c:numCache>
            </c:numRef>
          </c:val>
          <c:extLst>
            <c:ext xmlns:c16="http://schemas.microsoft.com/office/drawing/2014/chart" uri="{C3380CC4-5D6E-409C-BE32-E72D297353CC}">
              <c16:uniqueId val="{00000000-2894-4D0A-8396-D22FAD6201F5}"/>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0.8139535</c:v>
                </c:pt>
              </c:numCache>
            </c:numRef>
          </c:val>
          <c:extLst>
            <c:ext xmlns:c16="http://schemas.microsoft.com/office/drawing/2014/chart" uri="{C3380CC4-5D6E-409C-BE32-E72D297353CC}">
              <c16:uniqueId val="{00000000-4320-412B-84D3-9120A4612769}"/>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0.82786890000000002</c:v>
                </c:pt>
              </c:numCache>
            </c:numRef>
          </c:val>
          <c:extLst>
            <c:ext xmlns:c16="http://schemas.microsoft.com/office/drawing/2014/chart" uri="{C3380CC4-5D6E-409C-BE32-E72D297353CC}">
              <c16:uniqueId val="{00000001-4320-412B-84D3-9120A4612769}"/>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0.8562092</c:v>
                </c:pt>
              </c:numCache>
            </c:numRef>
          </c:val>
          <c:extLst>
            <c:ext xmlns:c16="http://schemas.microsoft.com/office/drawing/2014/chart" uri="{C3380CC4-5D6E-409C-BE32-E72D297353CC}">
              <c16:uniqueId val="{00000002-4320-412B-84D3-9120A4612769}"/>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0.8203125</c:v>
                </c:pt>
              </c:numCache>
            </c:numRef>
          </c:val>
          <c:extLst>
            <c:ext xmlns:c16="http://schemas.microsoft.com/office/drawing/2014/chart" uri="{C3380CC4-5D6E-409C-BE32-E72D297353CC}">
              <c16:uniqueId val="{00000003-4320-412B-84D3-9120A4612769}"/>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0.71962619999999999</c:v>
                </c:pt>
              </c:numCache>
            </c:numRef>
          </c:val>
          <c:extLst>
            <c:ext xmlns:c16="http://schemas.microsoft.com/office/drawing/2014/chart" uri="{C3380CC4-5D6E-409C-BE32-E72D297353CC}">
              <c16:uniqueId val="{00000000-4C6A-41AD-824C-BB8FCC50F0BA}"/>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0.2622951</c:v>
                </c:pt>
              </c:numCache>
            </c:numRef>
          </c:val>
          <c:extLst>
            <c:ext xmlns:c16="http://schemas.microsoft.com/office/drawing/2014/chart" uri="{C3380CC4-5D6E-409C-BE32-E72D297353CC}">
              <c16:uniqueId val="{00000000-2D5A-4703-86AC-074D37E11041}"/>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0.34090910000000002</c:v>
                </c:pt>
              </c:numCache>
            </c:numRef>
          </c:val>
          <c:extLst>
            <c:ext xmlns:c16="http://schemas.microsoft.com/office/drawing/2014/chart" uri="{C3380CC4-5D6E-409C-BE32-E72D297353CC}">
              <c16:uniqueId val="{00000001-2D5A-4703-86AC-074D37E11041}"/>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0.37037039999999999</c:v>
                </c:pt>
              </c:numCache>
            </c:numRef>
          </c:val>
          <c:extLst>
            <c:ext xmlns:c16="http://schemas.microsoft.com/office/drawing/2014/chart" uri="{C3380CC4-5D6E-409C-BE32-E72D297353CC}">
              <c16:uniqueId val="{00000002-2D5A-4703-86AC-074D37E11041}"/>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0.32</c:v>
                </c:pt>
              </c:numCache>
            </c:numRef>
          </c:val>
          <c:extLst>
            <c:ext xmlns:c16="http://schemas.microsoft.com/office/drawing/2014/chart" uri="{C3380CC4-5D6E-409C-BE32-E72D297353CC}">
              <c16:uniqueId val="{00000003-2D5A-4703-86AC-074D37E11041}"/>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0.31111109999999997</c:v>
                </c:pt>
              </c:numCache>
            </c:numRef>
          </c:val>
          <c:extLst>
            <c:ext xmlns:c16="http://schemas.microsoft.com/office/drawing/2014/chart" uri="{C3380CC4-5D6E-409C-BE32-E72D297353CC}">
              <c16:uniqueId val="{00000004-2D5A-4703-86AC-074D37E11041}"/>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0.0</c:formatCode>
                <c:ptCount val="1"/>
                <c:pt idx="0">
                  <c:v>9.0062695000000001</c:v>
                </c:pt>
              </c:numCache>
            </c:numRef>
          </c:val>
          <c:extLst>
            <c:ext xmlns:c16="http://schemas.microsoft.com/office/drawing/2014/chart" uri="{C3380CC4-5D6E-409C-BE32-E72D297353CC}">
              <c16:uniqueId val="{00000000-4C37-4AFF-B91B-C1CB37E94A2C}"/>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0.0</c:formatCode>
                <c:ptCount val="1"/>
                <c:pt idx="0">
                  <c:v>8.9805449999999993</c:v>
                </c:pt>
              </c:numCache>
            </c:numRef>
          </c:val>
          <c:extLst>
            <c:ext xmlns:c16="http://schemas.microsoft.com/office/drawing/2014/chart" uri="{C3380CC4-5D6E-409C-BE32-E72D297353CC}">
              <c16:uniqueId val="{00000001-4C37-4AFF-B91B-C1CB37E94A2C}"/>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0.0</c:formatCode>
                <c:ptCount val="1"/>
                <c:pt idx="0">
                  <c:v>9.0234117999999999</c:v>
                </c:pt>
              </c:numCache>
            </c:numRef>
          </c:val>
          <c:extLst>
            <c:ext xmlns:c16="http://schemas.microsoft.com/office/drawing/2014/chart" uri="{C3380CC4-5D6E-409C-BE32-E72D297353CC}">
              <c16:uniqueId val="{00000002-4C37-4AFF-B91B-C1CB37E94A2C}"/>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0.0</c:formatCode>
                <c:ptCount val="1"/>
                <c:pt idx="0">
                  <c:v>9.0275593000000001</c:v>
                </c:pt>
              </c:numCache>
            </c:numRef>
          </c:val>
          <c:extLst>
            <c:ext xmlns:c16="http://schemas.microsoft.com/office/drawing/2014/chart" uri="{C3380CC4-5D6E-409C-BE32-E72D297353CC}">
              <c16:uniqueId val="{00000003-4C37-4AFF-B91B-C1CB37E94A2C}"/>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0.0</c:formatCode>
                <c:ptCount val="1"/>
                <c:pt idx="0">
                  <c:v>8.7559804999999997</c:v>
                </c:pt>
              </c:numCache>
            </c:numRef>
          </c:val>
          <c:extLst>
            <c:ext xmlns:c16="http://schemas.microsoft.com/office/drawing/2014/chart" uri="{C3380CC4-5D6E-409C-BE32-E72D297353CC}">
              <c16:uniqueId val="{00000000-2629-4D80-AF71-BE12A8BB61CE}"/>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0"/>
          <c:min val="0"/>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9388793440978267E-2"/>
          <c:y val="0.14490768158045678"/>
          <c:w val="0.91491968607305851"/>
          <c:h val="0.66644553963045516"/>
        </c:manualLayout>
      </c:layout>
      <c:barChart>
        <c:barDir val="col"/>
        <c:grouping val="clustered"/>
        <c:varyColors val="0"/>
        <c:ser>
          <c:idx val="0"/>
          <c:order val="0"/>
          <c:tx>
            <c:strRef>
              <c:f>Sheet1!$B$1</c:f>
              <c:strCache>
                <c:ptCount val="1"/>
                <c:pt idx="0">
                  <c:v>2021</c:v>
                </c:pt>
              </c:strCache>
            </c:strRef>
          </c:tx>
          <c:spPr>
            <a:solidFill>
              <a:srgbClr val="005EB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Sheet1!$B$2</c:f>
              <c:numCache>
                <c:formatCode>0%</c:formatCode>
                <c:ptCount val="1"/>
                <c:pt idx="0">
                  <c:v>0.39037430000000001</c:v>
                </c:pt>
              </c:numCache>
            </c:numRef>
          </c:val>
          <c:extLst>
            <c:ext xmlns:c16="http://schemas.microsoft.com/office/drawing/2014/chart" uri="{C3380CC4-5D6E-409C-BE32-E72D297353CC}">
              <c16:uniqueId val="{00000000-537F-4395-9B5C-3050DB07251D}"/>
            </c:ext>
          </c:extLst>
        </c:ser>
        <c:ser>
          <c:idx val="1"/>
          <c:order val="1"/>
          <c:tx>
            <c:strRef>
              <c:f>Sheet1!$C$1</c:f>
              <c:strCache>
                <c:ptCount val="1"/>
                <c:pt idx="0">
                  <c:v>2022</c:v>
                </c:pt>
              </c:strCache>
            </c:strRef>
          </c:tx>
          <c:spPr>
            <a:solidFill>
              <a:srgbClr val="41B6E6"/>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Sheet1!$C$2</c:f>
              <c:numCache>
                <c:formatCode>0%</c:formatCode>
                <c:ptCount val="1"/>
                <c:pt idx="0">
                  <c:v>0.28244269999999999</c:v>
                </c:pt>
              </c:numCache>
            </c:numRef>
          </c:val>
          <c:extLst>
            <c:ext xmlns:c16="http://schemas.microsoft.com/office/drawing/2014/chart" uri="{C3380CC4-5D6E-409C-BE32-E72D297353CC}">
              <c16:uniqueId val="{00000001-537F-4395-9B5C-3050DB07251D}"/>
            </c:ext>
          </c:extLst>
        </c:ser>
        <c:ser>
          <c:idx val="2"/>
          <c:order val="2"/>
          <c:tx>
            <c:strRef>
              <c:f>Sheet1!$D$1</c:f>
              <c:strCache>
                <c:ptCount val="1"/>
                <c:pt idx="0">
                  <c:v>2023</c:v>
                </c:pt>
              </c:strCache>
            </c:strRef>
          </c:tx>
          <c:spPr>
            <a:solidFill>
              <a:srgbClr val="00A499"/>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Sheet1!$D$2</c:f>
              <c:numCache>
                <c:formatCode>0%</c:formatCode>
                <c:ptCount val="1"/>
                <c:pt idx="0">
                  <c:v>0.32692310000000002</c:v>
                </c:pt>
              </c:numCache>
            </c:numRef>
          </c:val>
          <c:extLst>
            <c:ext xmlns:c16="http://schemas.microsoft.com/office/drawing/2014/chart" uri="{C3380CC4-5D6E-409C-BE32-E72D297353CC}">
              <c16:uniqueId val="{00000002-537F-4395-9B5C-3050DB07251D}"/>
            </c:ext>
          </c:extLst>
        </c:ser>
        <c:ser>
          <c:idx val="3"/>
          <c:order val="3"/>
          <c:tx>
            <c:strRef>
              <c:f>Sheet1!$E$1</c:f>
              <c:strCache>
                <c:ptCount val="1"/>
                <c:pt idx="0">
                  <c:v>2024</c:v>
                </c:pt>
              </c:strCache>
            </c:strRef>
          </c:tx>
          <c:spPr>
            <a:solidFill>
              <a:srgbClr val="9CDCD7"/>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Sheet1!$E$2</c:f>
              <c:numCache>
                <c:formatCode>0%</c:formatCode>
                <c:ptCount val="1"/>
                <c:pt idx="0">
                  <c:v>0.33571430000000002</c:v>
                </c:pt>
              </c:numCache>
            </c:numRef>
          </c:val>
          <c:extLst>
            <c:ext xmlns:c16="http://schemas.microsoft.com/office/drawing/2014/chart" uri="{C3380CC4-5D6E-409C-BE32-E72D297353CC}">
              <c16:uniqueId val="{00000003-537F-4395-9B5C-3050DB07251D}"/>
            </c:ext>
          </c:extLst>
        </c:ser>
        <c:ser>
          <c:idx val="4"/>
          <c:order val="4"/>
          <c:tx>
            <c:strRef>
              <c:f>Sheet1!$F$1</c:f>
              <c:strCache>
                <c:ptCount val="1"/>
                <c:pt idx="0">
                  <c:v>2025</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0">
                <a:spAutoFit/>
              </a:bodyPr>
              <a:lstStyle/>
              <a:p>
                <a:pPr algn="ctr">
                  <a:defRPr lang="en-US" sz="950" b="1"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Category 1</c:v>
                </c:pt>
              </c:strCache>
            </c:strRef>
          </c:cat>
          <c:val>
            <c:numRef>
              <c:f>Sheet1!$F$2</c:f>
              <c:numCache>
                <c:formatCode>0%</c:formatCode>
                <c:ptCount val="1"/>
                <c:pt idx="0">
                  <c:v>0.42342340000000001</c:v>
                </c:pt>
              </c:numCache>
            </c:numRef>
          </c:val>
          <c:extLst>
            <c:ext xmlns:c16="http://schemas.microsoft.com/office/drawing/2014/chart" uri="{C3380CC4-5D6E-409C-BE32-E72D297353CC}">
              <c16:uniqueId val="{00000004-537F-4395-9B5C-3050DB07251D}"/>
            </c:ext>
          </c:extLst>
        </c:ser>
        <c:dLbls>
          <c:dLblPos val="outEnd"/>
          <c:showLegendKey val="0"/>
          <c:showVal val="1"/>
          <c:showCatName val="0"/>
          <c:showSerName val="0"/>
          <c:showPercent val="0"/>
          <c:showBubbleSize val="0"/>
        </c:dLbls>
        <c:gapWidth val="200"/>
        <c:overlap val="-30"/>
        <c:axId val="815935624"/>
        <c:axId val="815935984"/>
      </c:barChart>
      <c:catAx>
        <c:axId val="815935624"/>
        <c:scaling>
          <c:orientation val="minMax"/>
        </c:scaling>
        <c:delete val="1"/>
        <c:axPos val="b"/>
        <c:numFmt formatCode="General" sourceLinked="1"/>
        <c:majorTickMark val="out"/>
        <c:minorTickMark val="none"/>
        <c:tickLblPos val="nextTo"/>
        <c:crossAx val="815935984"/>
        <c:crosses val="autoZero"/>
        <c:auto val="1"/>
        <c:lblAlgn val="ctr"/>
        <c:lblOffset val="100"/>
        <c:noMultiLvlLbl val="0"/>
      </c:catAx>
      <c:valAx>
        <c:axId val="815935984"/>
        <c:scaling>
          <c:orientation val="minMax"/>
          <c:max val="1"/>
          <c:min val="0"/>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815935624"/>
        <c:crosses val="autoZero"/>
        <c:crossBetween val="between"/>
        <c:majorUnit val="0.2"/>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2250232366598477"/>
          <c:w val="0.90171044375389497"/>
          <c:h val="0.71026386838909816"/>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Sheet1!$B$2:$B$5</c:f>
              <c:numCache>
                <c:formatCode>0%</c:formatCode>
                <c:ptCount val="4"/>
                <c:pt idx="0">
                  <c:v>0.76078020000000002</c:v>
                </c:pt>
                <c:pt idx="1">
                  <c:v>0.72900759999999998</c:v>
                </c:pt>
                <c:pt idx="2">
                  <c:v>0.76785429999999999</c:v>
                </c:pt>
                <c:pt idx="3">
                  <c:v>0.39911340000000001</c:v>
                </c:pt>
              </c:numCache>
            </c:numRef>
          </c:val>
          <c:extLst>
            <c:ext xmlns:c16="http://schemas.microsoft.com/office/drawing/2014/chart" uri="{C3380CC4-5D6E-409C-BE32-E72D297353CC}">
              <c16:uniqueId val="{00000000-1D9C-435C-A94C-81CCF96A8B02}"/>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1D9C-435C-A94C-81CCF96A8B02}"/>
              </c:ext>
            </c:extLst>
          </c:dPt>
          <c:dPt>
            <c:idx val="1"/>
            <c:invertIfNegative val="0"/>
            <c:bubble3D val="0"/>
            <c:extLst>
              <c:ext xmlns:c16="http://schemas.microsoft.com/office/drawing/2014/chart" uri="{C3380CC4-5D6E-409C-BE32-E72D297353CC}">
                <c16:uniqueId val="{00000004-1D9C-435C-A94C-81CCF96A8B02}"/>
              </c:ext>
            </c:extLst>
          </c:dPt>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Sheet1!$C$2:$C$5</c:f>
              <c:numCache>
                <c:formatCode>0%</c:formatCode>
                <c:ptCount val="4"/>
                <c:pt idx="0">
                  <c:v>1.5889E-2</c:v>
                </c:pt>
                <c:pt idx="1">
                  <c:v>2.2404899999999998E-2</c:v>
                </c:pt>
                <c:pt idx="2">
                  <c:v>3.2016900000000001E-2</c:v>
                </c:pt>
                <c:pt idx="3">
                  <c:v>8.6814199999999994E-2</c:v>
                </c:pt>
              </c:numCache>
            </c:numRef>
          </c:val>
          <c:extLst>
            <c:ext xmlns:c16="http://schemas.microsoft.com/office/drawing/2014/chart" uri="{C3380CC4-5D6E-409C-BE32-E72D297353CC}">
              <c16:uniqueId val="{00000005-1D9C-435C-A94C-81CCF96A8B02}"/>
            </c:ext>
          </c:extLst>
        </c:ser>
        <c:ser>
          <c:idx val="2"/>
          <c:order val="2"/>
          <c:tx>
            <c:strRef>
              <c:f>Sheet1!$D$1</c:f>
              <c:strCache>
                <c:ptCount val="1"/>
                <c:pt idx="0">
                  <c:v>Category 3</c:v>
                </c:pt>
              </c:strCache>
            </c:strRef>
          </c:tx>
          <c:spPr>
            <a:solidFill>
              <a:srgbClr val="DCDDDE"/>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Sheet1!$D$2:$D$5</c:f>
              <c:numCache>
                <c:formatCode>0%</c:formatCode>
                <c:ptCount val="4"/>
                <c:pt idx="0">
                  <c:v>0.10347489999999999</c:v>
                </c:pt>
                <c:pt idx="1">
                  <c:v>0.1055992</c:v>
                </c:pt>
                <c:pt idx="2">
                  <c:v>0.10455200000000001</c:v>
                </c:pt>
                <c:pt idx="3">
                  <c:v>0.18622620000000001</c:v>
                </c:pt>
              </c:numCache>
            </c:numRef>
          </c:val>
          <c:extLst>
            <c:ext xmlns:c16="http://schemas.microsoft.com/office/drawing/2014/chart" uri="{C3380CC4-5D6E-409C-BE32-E72D297353CC}">
              <c16:uniqueId val="{00000006-1D9C-435C-A94C-81CCF96A8B02}"/>
            </c:ext>
          </c:extLst>
        </c:ser>
        <c:ser>
          <c:idx val="3"/>
          <c:order val="3"/>
          <c:tx>
            <c:strRef>
              <c:f>Sheet1!$E$1</c:f>
              <c:strCache>
                <c:ptCount val="1"/>
                <c:pt idx="0">
                  <c:v>Category 4</c:v>
                </c:pt>
              </c:strCache>
            </c:strRef>
          </c:tx>
          <c:spPr>
            <a:solidFill>
              <a:srgbClr val="0A74BB"/>
            </a:solid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Sheet1!$E$2:$E$5</c:f>
              <c:numCache>
                <c:formatCode>0%</c:formatCode>
                <c:ptCount val="4"/>
                <c:pt idx="0">
                  <c:v>6.1009099999999997E-2</c:v>
                </c:pt>
                <c:pt idx="1">
                  <c:v>0.1125356</c:v>
                </c:pt>
                <c:pt idx="2">
                  <c:v>2.7771199999999999E-2</c:v>
                </c:pt>
                <c:pt idx="3">
                  <c:v>0.1143421</c:v>
                </c:pt>
              </c:numCache>
            </c:numRef>
          </c:val>
          <c:extLst>
            <c:ext xmlns:c16="http://schemas.microsoft.com/office/drawing/2014/chart" uri="{C3380CC4-5D6E-409C-BE32-E72D297353CC}">
              <c16:uniqueId val="{00000007-1D9C-435C-A94C-81CCF96A8B02}"/>
            </c:ext>
          </c:extLst>
        </c:ser>
        <c:ser>
          <c:idx val="4"/>
          <c:order val="4"/>
          <c:tx>
            <c:strRef>
              <c:f>Sheet1!$F$1</c:f>
              <c:strCache>
                <c:ptCount val="1"/>
                <c:pt idx="0">
                  <c:v>Category 5</c:v>
                </c:pt>
              </c:strCache>
            </c:strRef>
          </c:tx>
          <c:spPr>
            <a:noFill/>
            <a:ln>
              <a:noFill/>
            </a:ln>
            <a:effectLst/>
          </c:spPr>
          <c:invertIfNegative val="0"/>
          <c:cat>
            <c:strRef>
              <c:f>Sheet1!$A$2:$A$5</c:f>
              <c:strCache>
                <c:ptCount val="4"/>
                <c:pt idx="0">
                  <c:v>Q20. Treatment options were explained in a way the patient could completely understand</c:v>
                </c:pt>
                <c:pt idx="1">
                  <c:v>Q21. Patient was definitely involved as much as they wanted to be in decisions about their treatment</c:v>
                </c:pt>
                <c:pt idx="2">
                  <c:v>Q22. Family and/or carers were definitely involved as much as the patient wanted them to be in decisions about treatment options</c:v>
                </c:pt>
                <c:pt idx="3">
                  <c:v>Q23. Patient could get further advice from a different healthcare professional before making decisions about their treatment options</c:v>
                </c:pt>
              </c:strCache>
            </c:strRef>
          </c:cat>
          <c:val>
            <c:numRef>
              <c:f>Sheet1!$F$2:$F$5</c:f>
              <c:numCache>
                <c:formatCode>0%</c:formatCode>
                <c:ptCount val="4"/>
                <c:pt idx="0">
                  <c:v>5.8846799999999998E-2</c:v>
                </c:pt>
                <c:pt idx="1">
                  <c:v>3.0452699999999999E-2</c:v>
                </c:pt>
                <c:pt idx="2">
                  <c:v>6.7805599999999994E-2</c:v>
                </c:pt>
                <c:pt idx="3">
                  <c:v>0.2135041</c:v>
                </c:pt>
              </c:numCache>
            </c:numRef>
          </c:val>
          <c:extLst>
            <c:ext xmlns:c16="http://schemas.microsoft.com/office/drawing/2014/chart" uri="{C3380CC4-5D6E-409C-BE32-E72D297353CC}">
              <c16:uniqueId val="{00000008-1D9C-435C-A94C-81CCF96A8B02}"/>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Sheet1!$H$2:$H$5</c:f>
              <c:numCache>
                <c:formatCode>0%</c:formatCode>
                <c:ptCount val="4"/>
                <c:pt idx="0">
                  <c:v>0.81727170000000005</c:v>
                </c:pt>
                <c:pt idx="1">
                  <c:v>0.78834959999999998</c:v>
                </c:pt>
                <c:pt idx="2">
                  <c:v>0.8836714</c:v>
                </c:pt>
                <c:pt idx="3">
                  <c:v>0.46669060000000001</c:v>
                </c:pt>
              </c:numCache>
            </c:numRef>
          </c:xVal>
          <c:yVal>
            <c:numRef>
              <c:f>Sheet1!$I$2:$I$5</c:f>
              <c:numCache>
                <c:formatCode>General</c:formatCode>
                <c:ptCount val="4"/>
                <c:pt idx="0">
                  <c:v>4</c:v>
                </c:pt>
                <c:pt idx="1">
                  <c:v>3</c:v>
                </c:pt>
                <c:pt idx="2">
                  <c:v>2</c:v>
                </c:pt>
                <c:pt idx="3">
                  <c:v>1</c:v>
                </c:pt>
              </c:numCache>
            </c:numRef>
          </c:yVal>
          <c:smooth val="0"/>
          <c:extLst>
            <c:ext xmlns:c16="http://schemas.microsoft.com/office/drawing/2014/chart" uri="{C3380CC4-5D6E-409C-BE32-E72D297353CC}">
              <c16:uniqueId val="{00000009-1D9C-435C-A94C-81CCF96A8B02}"/>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4.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1140395434405869E-2"/>
          <c:y val="0.23472199013297473"/>
          <c:w val="0.90171044375389497"/>
          <c:h val="0.64305568071363139"/>
        </c:manualLayout>
      </c:layout>
      <c:barChart>
        <c:barDir val="bar"/>
        <c:grouping val="stacked"/>
        <c:varyColors val="0"/>
        <c:ser>
          <c:idx val="0"/>
          <c:order val="0"/>
          <c:tx>
            <c:strRef>
              <c:f>Sheet1!$B$1</c:f>
              <c:strCache>
                <c:ptCount val="1"/>
                <c:pt idx="0">
                  <c:v>Category 1</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Sheet1!$B$2:$B$6</c:f>
              <c:numCache>
                <c:formatCode>0%</c:formatCode>
                <c:ptCount val="5"/>
                <c:pt idx="0">
                  <c:v>0.62215129999999996</c:v>
                </c:pt>
                <c:pt idx="1">
                  <c:v>0.50400650000000002</c:v>
                </c:pt>
                <c:pt idx="2">
                  <c:v>0.71016670000000004</c:v>
                </c:pt>
                <c:pt idx="3">
                  <c:v>0.50727750000000005</c:v>
                </c:pt>
                <c:pt idx="4">
                  <c:v>0.34012369999999997</c:v>
                </c:pt>
              </c:numCache>
            </c:numRef>
          </c:val>
          <c:extLst>
            <c:ext xmlns:c16="http://schemas.microsoft.com/office/drawing/2014/chart" uri="{C3380CC4-5D6E-409C-BE32-E72D297353CC}">
              <c16:uniqueId val="{00000000-8172-4FEE-BDE8-D9A7D532E7D5}"/>
            </c:ext>
          </c:extLst>
        </c:ser>
        <c:ser>
          <c:idx val="1"/>
          <c:order val="1"/>
          <c:tx>
            <c:strRef>
              <c:f>Sheet1!$C$1</c:f>
              <c:strCache>
                <c:ptCount val="1"/>
                <c:pt idx="0">
                  <c:v>Category 2</c:v>
                </c:pt>
              </c:strCache>
            </c:strRef>
          </c:tx>
          <c:spPr>
            <a:solidFill>
              <a:srgbClr val="A8C7E9"/>
            </a:solidFill>
            <a:ln>
              <a:noFill/>
            </a:ln>
            <a:effectLst/>
          </c:spPr>
          <c:invertIfNegative val="0"/>
          <c:dPt>
            <c:idx val="0"/>
            <c:invertIfNegative val="0"/>
            <c:bubble3D val="0"/>
            <c:extLst>
              <c:ext xmlns:c16="http://schemas.microsoft.com/office/drawing/2014/chart" uri="{C3380CC4-5D6E-409C-BE32-E72D297353CC}">
                <c16:uniqueId val="{00000002-8172-4FEE-BDE8-D9A7D532E7D5}"/>
              </c:ext>
            </c:extLst>
          </c:dPt>
          <c:dPt>
            <c:idx val="1"/>
            <c:invertIfNegative val="0"/>
            <c:bubble3D val="0"/>
            <c:extLst>
              <c:ext xmlns:c16="http://schemas.microsoft.com/office/drawing/2014/chart" uri="{C3380CC4-5D6E-409C-BE32-E72D297353CC}">
                <c16:uniqueId val="{00000004-8172-4FEE-BDE8-D9A7D532E7D5}"/>
              </c:ext>
            </c:extLst>
          </c:dPt>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Sheet1!$C$2:$C$6</c:f>
              <c:numCache>
                <c:formatCode>0%</c:formatCode>
                <c:ptCount val="5"/>
                <c:pt idx="0">
                  <c:v>5.81582E-2</c:v>
                </c:pt>
                <c:pt idx="1">
                  <c:v>0.12939310000000001</c:v>
                </c:pt>
                <c:pt idx="2">
                  <c:v>0.11264830000000001</c:v>
                </c:pt>
                <c:pt idx="3">
                  <c:v>2.5163899999999999E-2</c:v>
                </c:pt>
                <c:pt idx="4">
                  <c:v>0.13443759999999999</c:v>
                </c:pt>
              </c:numCache>
            </c:numRef>
          </c:val>
          <c:extLst>
            <c:ext xmlns:c16="http://schemas.microsoft.com/office/drawing/2014/chart" uri="{C3380CC4-5D6E-409C-BE32-E72D297353CC}">
              <c16:uniqueId val="{00000005-8172-4FEE-BDE8-D9A7D532E7D5}"/>
            </c:ext>
          </c:extLst>
        </c:ser>
        <c:ser>
          <c:idx val="2"/>
          <c:order val="2"/>
          <c:tx>
            <c:strRef>
              <c:f>Sheet1!$D$1</c:f>
              <c:strCache>
                <c:ptCount val="1"/>
                <c:pt idx="0">
                  <c:v>Category 3</c:v>
                </c:pt>
              </c:strCache>
            </c:strRef>
          </c:tx>
          <c:spPr>
            <a:solidFill>
              <a:srgbClr val="DCDDDE"/>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Sheet1!$D$2:$D$6</c:f>
              <c:numCache>
                <c:formatCode>0%</c:formatCode>
                <c:ptCount val="5"/>
                <c:pt idx="0">
                  <c:v>0.12058820000000001</c:v>
                </c:pt>
                <c:pt idx="1">
                  <c:v>0.14460980000000001</c:v>
                </c:pt>
                <c:pt idx="2">
                  <c:v>0.1068986</c:v>
                </c:pt>
                <c:pt idx="3">
                  <c:v>0.14548929999999999</c:v>
                </c:pt>
                <c:pt idx="4">
                  <c:v>0.1617161</c:v>
                </c:pt>
              </c:numCache>
            </c:numRef>
          </c:val>
          <c:extLst>
            <c:ext xmlns:c16="http://schemas.microsoft.com/office/drawing/2014/chart" uri="{C3380CC4-5D6E-409C-BE32-E72D297353CC}">
              <c16:uniqueId val="{00000006-8172-4FEE-BDE8-D9A7D532E7D5}"/>
            </c:ext>
          </c:extLst>
        </c:ser>
        <c:ser>
          <c:idx val="3"/>
          <c:order val="3"/>
          <c:tx>
            <c:strRef>
              <c:f>Sheet1!$E$1</c:f>
              <c:strCache>
                <c:ptCount val="1"/>
                <c:pt idx="0">
                  <c:v>Category 4</c:v>
                </c:pt>
              </c:strCache>
            </c:strRef>
          </c:tx>
          <c:spPr>
            <a:solidFill>
              <a:srgbClr val="0A74BB"/>
            </a:solid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Sheet1!$E$2:$E$6</c:f>
              <c:numCache>
                <c:formatCode>0%</c:formatCode>
                <c:ptCount val="5"/>
                <c:pt idx="0">
                  <c:v>2.5224300000000002E-2</c:v>
                </c:pt>
                <c:pt idx="1">
                  <c:v>6.2736600000000003E-2</c:v>
                </c:pt>
                <c:pt idx="2">
                  <c:v>3.3068E-2</c:v>
                </c:pt>
                <c:pt idx="3">
                  <c:v>0.19364419999999999</c:v>
                </c:pt>
                <c:pt idx="4">
                  <c:v>4.9443800000000003E-2</c:v>
                </c:pt>
              </c:numCache>
            </c:numRef>
          </c:val>
          <c:extLst>
            <c:ext xmlns:c16="http://schemas.microsoft.com/office/drawing/2014/chart" uri="{C3380CC4-5D6E-409C-BE32-E72D297353CC}">
              <c16:uniqueId val="{00000007-8172-4FEE-BDE8-D9A7D532E7D5}"/>
            </c:ext>
          </c:extLst>
        </c:ser>
        <c:ser>
          <c:idx val="4"/>
          <c:order val="4"/>
          <c:tx>
            <c:strRef>
              <c:f>Sheet1!$F$1</c:f>
              <c:strCache>
                <c:ptCount val="1"/>
                <c:pt idx="0">
                  <c:v>Category 5</c:v>
                </c:pt>
              </c:strCache>
            </c:strRef>
          </c:tx>
          <c:spPr>
            <a:noFill/>
            <a:ln>
              <a:noFill/>
            </a:ln>
            <a:effectLst/>
          </c:spPr>
          <c:invertIfNegative val="0"/>
          <c:cat>
            <c:strRef>
              <c:f>Sheet1!$A$2:$A$6</c:f>
              <c:strCache>
                <c:ptCount val="5"/>
                <c:pt idx="0">
                  <c:v>Q44. Possible side effects from treatment were definitely explained in a way the patient could understand</c:v>
                </c:pt>
                <c:pt idx="1">
                  <c:v>Q45. Patient was always offered practical advice on dealing with any immediate side effects from treatment</c:v>
                </c:pt>
                <c:pt idx="2">
                  <c:v>Q46. Patient was given information that they could access about support in dealing with immediate side effects from treatment</c:v>
                </c:pt>
                <c:pt idx="3">
                  <c:v>Q47. Patient felt possible long-term side effects were definitely explained in a way they could understand in advance of their treatment</c:v>
                </c:pt>
                <c:pt idx="4">
                  <c:v>Q48. Patient was definitely able to discuss options for managing the impact of any long-term side effects</c:v>
                </c:pt>
              </c:strCache>
            </c:strRef>
          </c:cat>
          <c:val>
            <c:numRef>
              <c:f>Sheet1!$F$2:$F$6</c:f>
              <c:numCache>
                <c:formatCode>0%</c:formatCode>
                <c:ptCount val="5"/>
                <c:pt idx="0">
                  <c:v>0.1738779</c:v>
                </c:pt>
                <c:pt idx="1">
                  <c:v>0.15925410000000001</c:v>
                </c:pt>
                <c:pt idx="2">
                  <c:v>3.7218300000000003E-2</c:v>
                </c:pt>
                <c:pt idx="3">
                  <c:v>0.12842500000000001</c:v>
                </c:pt>
                <c:pt idx="4">
                  <c:v>0.31427880000000002</c:v>
                </c:pt>
              </c:numCache>
            </c:numRef>
          </c:val>
          <c:extLst>
            <c:ext xmlns:c16="http://schemas.microsoft.com/office/drawing/2014/chart" uri="{C3380CC4-5D6E-409C-BE32-E72D297353CC}">
              <c16:uniqueId val="{00000008-8172-4FEE-BDE8-D9A7D532E7D5}"/>
            </c:ext>
          </c:extLst>
        </c:ser>
        <c:dLbls>
          <c:showLegendKey val="0"/>
          <c:showVal val="0"/>
          <c:showCatName val="0"/>
          <c:showSerName val="0"/>
          <c:showPercent val="0"/>
          <c:showBubbleSize val="0"/>
        </c:dLbls>
        <c:gapWidth val="80"/>
        <c:overlap val="100"/>
        <c:axId val="769157920"/>
        <c:axId val="769146400"/>
      </c:barChart>
      <c:scatterChart>
        <c:scatterStyle val="lineMarker"/>
        <c:varyColors val="0"/>
        <c:ser>
          <c:idx val="5"/>
          <c:order val="5"/>
          <c:tx>
            <c:strRef>
              <c:f>Sheet1!$H$1</c:f>
              <c:strCache>
                <c:ptCount val="1"/>
                <c:pt idx="0">
                  <c:v>org</c:v>
                </c:pt>
              </c:strCache>
            </c:strRef>
          </c:tx>
          <c:spPr>
            <a:ln w="25400" cap="rnd">
              <a:noFill/>
              <a:round/>
            </a:ln>
            <a:effectLst/>
          </c:spPr>
          <c:marker>
            <c:symbol val="diamond"/>
            <c:size val="10"/>
            <c:spPr>
              <a:solidFill>
                <a:schemeClr val="tx1"/>
              </a:solidFill>
              <a:ln w="9525">
                <a:solidFill>
                  <a:schemeClr val="bg1"/>
                </a:solidFill>
              </a:ln>
              <a:effectLst/>
            </c:spPr>
          </c:marker>
          <c:dLbls>
            <c:spPr>
              <a:noFill/>
              <a:ln>
                <a:noFill/>
              </a:ln>
              <a:effectLst/>
            </c:spPr>
            <c:txPr>
              <a:bodyPr rot="0" spcFirstLastPara="1" vertOverflow="ellipsis" vert="horz" wrap="square" lIns="38100" tIns="0" rIns="38100" bIns="0" anchor="ctr" anchorCtr="1">
                <a:spAutoFit/>
              </a:bodyPr>
              <a:lstStyle/>
              <a:p>
                <a:pPr>
                  <a:defRPr sz="95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dLblPos val="t"/>
            <c:showLegendKey val="0"/>
            <c:showVal val="0"/>
            <c:showCatName val="1"/>
            <c:showSerName val="0"/>
            <c:showPercent val="0"/>
            <c:showBubbleSize val="0"/>
            <c:showLeaderLines val="0"/>
            <c:extLst>
              <c:ext xmlns:c15="http://schemas.microsoft.com/office/drawing/2012/chart" uri="{CE6537A1-D6FC-4f65-9D91-7224C49458BB}">
                <c15:spPr xmlns:c15="http://schemas.microsoft.com/office/drawing/2012/chart">
                  <a:prstGeom prst="rect">
                    <a:avLst/>
                  </a:prstGeom>
                </c15:spPr>
                <c15:showLeaderLines val="1"/>
                <c15:leaderLines>
                  <c:spPr>
                    <a:ln w="9525" cap="flat" cmpd="sng" algn="ctr">
                      <a:solidFill>
                        <a:schemeClr val="tx1">
                          <a:lumMod val="35000"/>
                          <a:lumOff val="65000"/>
                        </a:schemeClr>
                      </a:solidFill>
                      <a:round/>
                    </a:ln>
                    <a:effectLst/>
                  </c:spPr>
                </c15:leaderLines>
              </c:ext>
            </c:extLst>
          </c:dLbls>
          <c:xVal>
            <c:numRef>
              <c:f>Sheet1!$H$2:$H$6</c:f>
              <c:numCache>
                <c:formatCode>0%</c:formatCode>
                <c:ptCount val="5"/>
                <c:pt idx="0">
                  <c:v>0.72653730000000005</c:v>
                </c:pt>
                <c:pt idx="1">
                  <c:v>0.65333149999999995</c:v>
                </c:pt>
                <c:pt idx="2">
                  <c:v>0.82924929999999997</c:v>
                </c:pt>
                <c:pt idx="3">
                  <c:v>0.54406730000000003</c:v>
                </c:pt>
                <c:pt idx="4">
                  <c:v>0.46401510000000001</c:v>
                </c:pt>
              </c:numCache>
            </c:numRef>
          </c:xVal>
          <c:yVal>
            <c:numRef>
              <c:f>Sheet1!$I$2:$I$6</c:f>
              <c:numCache>
                <c:formatCode>General</c:formatCode>
                <c:ptCount val="5"/>
                <c:pt idx="0">
                  <c:v>5</c:v>
                </c:pt>
                <c:pt idx="1">
                  <c:v>4</c:v>
                </c:pt>
                <c:pt idx="2">
                  <c:v>3</c:v>
                </c:pt>
                <c:pt idx="3">
                  <c:v>2</c:v>
                </c:pt>
                <c:pt idx="4">
                  <c:v>1</c:v>
                </c:pt>
              </c:numCache>
            </c:numRef>
          </c:yVal>
          <c:smooth val="0"/>
          <c:extLst>
            <c:ext xmlns:c16="http://schemas.microsoft.com/office/drawing/2014/chart" uri="{C3380CC4-5D6E-409C-BE32-E72D297353CC}">
              <c16:uniqueId val="{00000009-8172-4FEE-BDE8-D9A7D532E7D5}"/>
            </c:ext>
          </c:extLst>
        </c:ser>
        <c:dLbls>
          <c:showLegendKey val="0"/>
          <c:showVal val="0"/>
          <c:showCatName val="0"/>
          <c:showSerName val="0"/>
          <c:showPercent val="0"/>
          <c:showBubbleSize val="0"/>
        </c:dLbls>
        <c:axId val="769328800"/>
        <c:axId val="769326880"/>
      </c:scatterChart>
      <c:valAx>
        <c:axId val="769328800"/>
        <c:scaling>
          <c:orientation val="minMax"/>
          <c:max val="1"/>
          <c:min val="0"/>
        </c:scaling>
        <c:delete val="1"/>
        <c:axPos val="b"/>
        <c:numFmt formatCode="0%" sourceLinked="1"/>
        <c:majorTickMark val="out"/>
        <c:minorTickMark val="none"/>
        <c:tickLblPos val="nextTo"/>
        <c:crossAx val="769326880"/>
        <c:crosses val="autoZero"/>
        <c:crossBetween val="midCat"/>
      </c:valAx>
      <c:valAx>
        <c:axId val="769326880"/>
        <c:scaling>
          <c:orientation val="minMax"/>
          <c:max val="5.5"/>
          <c:min val="0.5"/>
        </c:scaling>
        <c:delete val="1"/>
        <c:axPos val="l"/>
        <c:numFmt formatCode="General" sourceLinked="1"/>
        <c:majorTickMark val="out"/>
        <c:minorTickMark val="none"/>
        <c:tickLblPos val="nextTo"/>
        <c:crossAx val="769328800"/>
        <c:crosses val="autoZero"/>
        <c:crossBetween val="midCat"/>
        <c:majorUnit val="1"/>
      </c:valAx>
      <c:valAx>
        <c:axId val="769146400"/>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0"/>
        <c:majorTickMark val="out"/>
        <c:minorTickMark val="none"/>
        <c:tickLblPos val="low"/>
        <c:spPr>
          <a:noFill/>
          <a:ln>
            <a:noFill/>
          </a:ln>
          <a:effectLst/>
        </c:spPr>
        <c:txPr>
          <a:bodyPr rot="-60000000" spcFirstLastPara="1" vertOverflow="ellipsis" vert="horz" wrap="square" anchor="ctr" anchorCtr="1"/>
          <a:lstStyle/>
          <a:p>
            <a:pPr>
              <a:defRPr sz="85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769157920"/>
        <c:crosses val="max"/>
        <c:crossBetween val="between"/>
        <c:majorUnit val="0.1"/>
      </c:valAx>
      <c:catAx>
        <c:axId val="769157920"/>
        <c:scaling>
          <c:orientation val="maxMin"/>
        </c:scaling>
        <c:delete val="1"/>
        <c:axPos val="r"/>
        <c:numFmt formatCode="General" sourceLinked="1"/>
        <c:majorTickMark val="out"/>
        <c:minorTickMark val="none"/>
        <c:tickLblPos val="nextTo"/>
        <c:crossAx val="769146400"/>
        <c:crosses val="max"/>
        <c:auto val="1"/>
        <c:lblAlgn val="ctr"/>
        <c:lblOffset val="100"/>
        <c:noMultiLvlLbl val="0"/>
      </c:cat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275013" cy="536575"/>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4279900" y="0"/>
            <a:ext cx="3275013" cy="536575"/>
          </a:xfrm>
          <a:prstGeom prst="rect">
            <a:avLst/>
          </a:prstGeom>
        </p:spPr>
        <p:txBody>
          <a:bodyPr vert="horz" lIns="91440" tIns="45720" rIns="91440" bIns="45720" rtlCol="0"/>
          <a:lstStyle>
            <a:lvl1pPr algn="r">
              <a:defRPr sz="1200"/>
            </a:lvl1pPr>
          </a:lstStyle>
          <a:p>
            <a:fld id="{F01E4B42-374F-4CEE-A392-CB2DC0D29E1E}" type="datetimeFigureOut">
              <a:rPr lang="en-GB" smtClean="0"/>
              <a:t>26/06/2026</a:t>
            </a:fld>
            <a:endParaRPr lang="en-GB" dirty="0"/>
          </a:p>
        </p:txBody>
      </p:sp>
      <p:sp>
        <p:nvSpPr>
          <p:cNvPr id="4" name="Slide Image Placeholder 3"/>
          <p:cNvSpPr>
            <a:spLocks noGrp="1" noRot="1" noChangeAspect="1"/>
          </p:cNvSpPr>
          <p:nvPr>
            <p:ph type="sldImg" idx="2"/>
          </p:nvPr>
        </p:nvSpPr>
        <p:spPr>
          <a:xfrm>
            <a:off x="2503488" y="1336675"/>
            <a:ext cx="2549525" cy="360838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755650" y="5146675"/>
            <a:ext cx="6045200" cy="42100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10156825"/>
            <a:ext cx="3275013" cy="536575"/>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4279900" y="10156825"/>
            <a:ext cx="3275013" cy="536575"/>
          </a:xfrm>
          <a:prstGeom prst="rect">
            <a:avLst/>
          </a:prstGeom>
        </p:spPr>
        <p:txBody>
          <a:bodyPr vert="horz" lIns="91440" tIns="45720" rIns="91440" bIns="45720" rtlCol="0" anchor="b"/>
          <a:lstStyle>
            <a:lvl1pPr algn="r">
              <a:defRPr sz="1200"/>
            </a:lvl1pPr>
          </a:lstStyle>
          <a:p>
            <a:fld id="{415C98C2-6634-45C6-AF85-5030345603C8}" type="slidenum">
              <a:rPr lang="en-GB" smtClean="0"/>
              <a:t>‹#›</a:t>
            </a:fld>
            <a:endParaRPr lang="en-GB" dirty="0"/>
          </a:p>
        </p:txBody>
      </p:sp>
    </p:spTree>
    <p:extLst>
      <p:ext uri="{BB962C8B-B14F-4D97-AF65-F5344CB8AC3E}">
        <p14:creationId xmlns:p14="http://schemas.microsoft.com/office/powerpoint/2010/main" val="1112375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15C98C2-6634-45C6-AF85-5030345603C8}" type="slidenum">
              <a:rPr lang="en-GB" smtClean="0"/>
              <a:t>5</a:t>
            </a:fld>
            <a:endParaRPr lang="en-GB" dirty="0"/>
          </a:p>
        </p:txBody>
      </p:sp>
    </p:spTree>
    <p:extLst>
      <p:ext uri="{BB962C8B-B14F-4D97-AF65-F5344CB8AC3E}">
        <p14:creationId xmlns:p14="http://schemas.microsoft.com/office/powerpoint/2010/main" val="6711181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22F9652D-B562-4F99-A3C2-551DA4AA4E31}"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8C42ABDC-260E-4213-A6F7-8797A6B587DF}"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1933723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5FD9D50E-4690-4E03-B162-622D76B89FAB}"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E8AACCDA-3876-4658-9287-CCC828892860}"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40FFE991-B92E-4C62-A42D-59D4829621BA}"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D8F0F707-61EE-40EE-9685-8E3057F58D79}" type="datetime1">
              <a:rPr lang="en-US" smtClean="0"/>
              <a:t>6/26/2026</a:t>
            </a:fld>
            <a:endParaRPr lang="en-US" dirty="0"/>
          </a:p>
        </p:txBody>
      </p:sp>
      <p:sp>
        <p:nvSpPr>
          <p:cNvPr id="4" name="Holder 4"/>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3314954"/>
            <a:ext cx="6428422" cy="2245614"/>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subTitle" idx="4"/>
          </p:nvPr>
        </p:nvSpPr>
        <p:spPr>
          <a:xfrm>
            <a:off x="1134427" y="5988304"/>
            <a:ext cx="5293995" cy="267335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3062482B-8460-4A63-8204-BDF0A316FFB5}"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793862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047994" y="488949"/>
            <a:ext cx="1080135" cy="389255"/>
          </a:xfrm>
          <a:custGeom>
            <a:avLst/>
            <a:gdLst/>
            <a:ahLst/>
            <a:cxnLst/>
            <a:rect l="l" t="t" r="r" b="b"/>
            <a:pathLst>
              <a:path w="1080134" h="389255">
                <a:moveTo>
                  <a:pt x="1080008" y="388899"/>
                </a:moveTo>
                <a:lnTo>
                  <a:pt x="0" y="388899"/>
                </a:lnTo>
                <a:lnTo>
                  <a:pt x="0" y="0"/>
                </a:lnTo>
                <a:lnTo>
                  <a:pt x="1080008" y="0"/>
                </a:lnTo>
                <a:lnTo>
                  <a:pt x="1080008" y="388899"/>
                </a:lnTo>
                <a:close/>
              </a:path>
            </a:pathLst>
          </a:custGeom>
          <a:solidFill>
            <a:srgbClr val="0072BC"/>
          </a:solidFill>
        </p:spPr>
        <p:txBody>
          <a:bodyPr wrap="square" lIns="0" tIns="0" rIns="0" bIns="0" rtlCol="0"/>
          <a:lstStyle/>
          <a:p>
            <a:endParaRPr dirty="0"/>
          </a:p>
        </p:txBody>
      </p:sp>
      <p:sp>
        <p:nvSpPr>
          <p:cNvPr id="17" name="bg object 17"/>
          <p:cNvSpPr/>
          <p:nvPr/>
        </p:nvSpPr>
        <p:spPr>
          <a:xfrm>
            <a:off x="6080569" y="502157"/>
            <a:ext cx="1005205" cy="362585"/>
          </a:xfrm>
          <a:custGeom>
            <a:avLst/>
            <a:gdLst/>
            <a:ahLst/>
            <a:cxnLst/>
            <a:rect l="l" t="t" r="r" b="b"/>
            <a:pathLst>
              <a:path w="1005204" h="362584">
                <a:moveTo>
                  <a:pt x="402132" y="6019"/>
                </a:moveTo>
                <a:lnTo>
                  <a:pt x="313791" y="6019"/>
                </a:lnTo>
                <a:lnTo>
                  <a:pt x="264579" y="249034"/>
                </a:lnTo>
                <a:lnTo>
                  <a:pt x="263575" y="249034"/>
                </a:lnTo>
                <a:lnTo>
                  <a:pt x="191782" y="6032"/>
                </a:lnTo>
                <a:lnTo>
                  <a:pt x="74815" y="6032"/>
                </a:lnTo>
                <a:lnTo>
                  <a:pt x="0" y="356425"/>
                </a:lnTo>
                <a:lnTo>
                  <a:pt x="88353" y="356425"/>
                </a:lnTo>
                <a:lnTo>
                  <a:pt x="137045" y="113982"/>
                </a:lnTo>
                <a:lnTo>
                  <a:pt x="138074" y="113982"/>
                </a:lnTo>
                <a:lnTo>
                  <a:pt x="211366" y="356425"/>
                </a:lnTo>
                <a:lnTo>
                  <a:pt x="327837" y="356425"/>
                </a:lnTo>
                <a:lnTo>
                  <a:pt x="402132" y="6019"/>
                </a:lnTo>
                <a:close/>
              </a:path>
              <a:path w="1005204" h="362584">
                <a:moveTo>
                  <a:pt x="735418" y="6019"/>
                </a:moveTo>
                <a:lnTo>
                  <a:pt x="641540" y="6019"/>
                </a:lnTo>
                <a:lnTo>
                  <a:pt x="613905" y="140081"/>
                </a:lnTo>
                <a:lnTo>
                  <a:pt x="502945" y="140081"/>
                </a:lnTo>
                <a:lnTo>
                  <a:pt x="530567" y="6032"/>
                </a:lnTo>
                <a:lnTo>
                  <a:pt x="436689" y="6032"/>
                </a:lnTo>
                <a:lnTo>
                  <a:pt x="363905" y="356425"/>
                </a:lnTo>
                <a:lnTo>
                  <a:pt x="457771" y="356425"/>
                </a:lnTo>
                <a:lnTo>
                  <a:pt x="488911" y="206324"/>
                </a:lnTo>
                <a:lnTo>
                  <a:pt x="599871" y="206324"/>
                </a:lnTo>
                <a:lnTo>
                  <a:pt x="568731" y="356425"/>
                </a:lnTo>
                <a:lnTo>
                  <a:pt x="662635" y="356425"/>
                </a:lnTo>
                <a:lnTo>
                  <a:pt x="735418" y="6019"/>
                </a:lnTo>
                <a:close/>
              </a:path>
              <a:path w="1005204" h="362584">
                <a:moveTo>
                  <a:pt x="1004976" y="15557"/>
                </a:moveTo>
                <a:lnTo>
                  <a:pt x="984326" y="8483"/>
                </a:lnTo>
                <a:lnTo>
                  <a:pt x="958608" y="3644"/>
                </a:lnTo>
                <a:lnTo>
                  <a:pt x="929233" y="889"/>
                </a:lnTo>
                <a:lnTo>
                  <a:pt x="897547" y="0"/>
                </a:lnTo>
                <a:lnTo>
                  <a:pt x="851814" y="3556"/>
                </a:lnTo>
                <a:lnTo>
                  <a:pt x="809396" y="15341"/>
                </a:lnTo>
                <a:lnTo>
                  <a:pt x="774242" y="37096"/>
                </a:lnTo>
                <a:lnTo>
                  <a:pt x="750265" y="70573"/>
                </a:lnTo>
                <a:lnTo>
                  <a:pt x="741400" y="117475"/>
                </a:lnTo>
                <a:lnTo>
                  <a:pt x="751471" y="157848"/>
                </a:lnTo>
                <a:lnTo>
                  <a:pt x="776668" y="183692"/>
                </a:lnTo>
                <a:lnTo>
                  <a:pt x="809409" y="200494"/>
                </a:lnTo>
                <a:lnTo>
                  <a:pt x="842162" y="213753"/>
                </a:lnTo>
                <a:lnTo>
                  <a:pt x="867359" y="228930"/>
                </a:lnTo>
                <a:lnTo>
                  <a:pt x="877430" y="251510"/>
                </a:lnTo>
                <a:lnTo>
                  <a:pt x="869848" y="273278"/>
                </a:lnTo>
                <a:lnTo>
                  <a:pt x="850963" y="285902"/>
                </a:lnTo>
                <a:lnTo>
                  <a:pt x="826617" y="291744"/>
                </a:lnTo>
                <a:lnTo>
                  <a:pt x="802652" y="293179"/>
                </a:lnTo>
                <a:lnTo>
                  <a:pt x="778865" y="291731"/>
                </a:lnTo>
                <a:lnTo>
                  <a:pt x="754964" y="287655"/>
                </a:lnTo>
                <a:lnTo>
                  <a:pt x="733323" y="281305"/>
                </a:lnTo>
                <a:lnTo>
                  <a:pt x="716305" y="273075"/>
                </a:lnTo>
                <a:lnTo>
                  <a:pt x="694207" y="344385"/>
                </a:lnTo>
                <a:lnTo>
                  <a:pt x="718997" y="351231"/>
                </a:lnTo>
                <a:lnTo>
                  <a:pt x="746353" y="356997"/>
                </a:lnTo>
                <a:lnTo>
                  <a:pt x="774763" y="360972"/>
                </a:lnTo>
                <a:lnTo>
                  <a:pt x="802652" y="362458"/>
                </a:lnTo>
                <a:lnTo>
                  <a:pt x="851700" y="359067"/>
                </a:lnTo>
                <a:lnTo>
                  <a:pt x="898055" y="347408"/>
                </a:lnTo>
                <a:lnTo>
                  <a:pt x="937018" y="325259"/>
                </a:lnTo>
                <a:lnTo>
                  <a:pt x="963853" y="290360"/>
                </a:lnTo>
                <a:lnTo>
                  <a:pt x="973861" y="240487"/>
                </a:lnTo>
                <a:lnTo>
                  <a:pt x="963777" y="196786"/>
                </a:lnTo>
                <a:lnTo>
                  <a:pt x="938580" y="168554"/>
                </a:lnTo>
                <a:lnTo>
                  <a:pt x="905827" y="150431"/>
                </a:lnTo>
                <a:lnTo>
                  <a:pt x="873061" y="137020"/>
                </a:lnTo>
                <a:lnTo>
                  <a:pt x="847864" y="122974"/>
                </a:lnTo>
                <a:lnTo>
                  <a:pt x="837793" y="102908"/>
                </a:lnTo>
                <a:lnTo>
                  <a:pt x="843076" y="85801"/>
                </a:lnTo>
                <a:lnTo>
                  <a:pt x="857478" y="75565"/>
                </a:lnTo>
                <a:lnTo>
                  <a:pt x="878865" y="70586"/>
                </a:lnTo>
                <a:lnTo>
                  <a:pt x="905065" y="69291"/>
                </a:lnTo>
                <a:lnTo>
                  <a:pt x="929220" y="70599"/>
                </a:lnTo>
                <a:lnTo>
                  <a:pt x="949934" y="74117"/>
                </a:lnTo>
                <a:lnTo>
                  <a:pt x="967536" y="79235"/>
                </a:lnTo>
                <a:lnTo>
                  <a:pt x="982383" y="85356"/>
                </a:lnTo>
                <a:lnTo>
                  <a:pt x="1004976" y="15557"/>
                </a:lnTo>
                <a:close/>
              </a:path>
            </a:pathLst>
          </a:custGeom>
          <a:solidFill>
            <a:srgbClr val="FFFFFF"/>
          </a:solidFill>
        </p:spPr>
        <p:txBody>
          <a:bodyPr wrap="square" lIns="0" tIns="0" rIns="0" bIns="0" rtlCol="0"/>
          <a:lstStyle/>
          <a:p>
            <a:endParaRPr dirty="0"/>
          </a:p>
        </p:txBody>
      </p:sp>
      <p:sp>
        <p:nvSpPr>
          <p:cNvPr id="18" name="bg object 18"/>
          <p:cNvSpPr/>
          <p:nvPr/>
        </p:nvSpPr>
        <p:spPr>
          <a:xfrm>
            <a:off x="6052426" y="1033779"/>
            <a:ext cx="120014" cy="209550"/>
          </a:xfrm>
          <a:custGeom>
            <a:avLst/>
            <a:gdLst/>
            <a:ahLst/>
            <a:cxnLst/>
            <a:rect l="l" t="t" r="r" b="b"/>
            <a:pathLst>
              <a:path w="120014" h="209550">
                <a:moveTo>
                  <a:pt x="119964" y="176530"/>
                </a:moveTo>
                <a:lnTo>
                  <a:pt x="40551" y="176530"/>
                </a:lnTo>
                <a:lnTo>
                  <a:pt x="40551" y="118110"/>
                </a:lnTo>
                <a:lnTo>
                  <a:pt x="112725" y="118110"/>
                </a:lnTo>
                <a:lnTo>
                  <a:pt x="112725" y="85090"/>
                </a:lnTo>
                <a:lnTo>
                  <a:pt x="40551" y="85090"/>
                </a:lnTo>
                <a:lnTo>
                  <a:pt x="40551" y="33020"/>
                </a:lnTo>
                <a:lnTo>
                  <a:pt x="119392" y="33020"/>
                </a:lnTo>
                <a:lnTo>
                  <a:pt x="119392" y="0"/>
                </a:lnTo>
                <a:lnTo>
                  <a:pt x="0" y="0"/>
                </a:lnTo>
                <a:lnTo>
                  <a:pt x="0" y="33020"/>
                </a:lnTo>
                <a:lnTo>
                  <a:pt x="0" y="85090"/>
                </a:lnTo>
                <a:lnTo>
                  <a:pt x="0" y="118110"/>
                </a:lnTo>
                <a:lnTo>
                  <a:pt x="0" y="176530"/>
                </a:lnTo>
                <a:lnTo>
                  <a:pt x="0" y="209550"/>
                </a:lnTo>
                <a:lnTo>
                  <a:pt x="119964" y="209550"/>
                </a:lnTo>
                <a:lnTo>
                  <a:pt x="119964" y="176530"/>
                </a:lnTo>
                <a:close/>
              </a:path>
            </a:pathLst>
          </a:custGeom>
          <a:solidFill>
            <a:srgbClr val="231F20"/>
          </a:solidFill>
        </p:spPr>
        <p:txBody>
          <a:bodyPr wrap="square" lIns="0" tIns="0" rIns="0" bIns="0" rtlCol="0"/>
          <a:lstStyle/>
          <a:p>
            <a:endParaRPr dirty="0"/>
          </a:p>
        </p:txBody>
      </p:sp>
      <p:pic>
        <p:nvPicPr>
          <p:cNvPr id="19" name="bg object 19"/>
          <p:cNvPicPr/>
          <p:nvPr/>
        </p:nvPicPr>
        <p:blipFill>
          <a:blip r:embed="rId2" cstate="print"/>
          <a:stretch>
            <a:fillRect/>
          </a:stretch>
        </p:blipFill>
        <p:spPr>
          <a:xfrm>
            <a:off x="6210058" y="1085303"/>
            <a:ext cx="137071" cy="157492"/>
          </a:xfrm>
          <a:prstGeom prst="rect">
            <a:avLst/>
          </a:prstGeom>
        </p:spPr>
      </p:pic>
      <p:pic>
        <p:nvPicPr>
          <p:cNvPr id="20" name="bg object 20"/>
          <p:cNvPicPr/>
          <p:nvPr/>
        </p:nvPicPr>
        <p:blipFill>
          <a:blip r:embed="rId3" cstate="print"/>
          <a:stretch>
            <a:fillRect/>
          </a:stretch>
        </p:blipFill>
        <p:spPr>
          <a:xfrm>
            <a:off x="6377533" y="1085303"/>
            <a:ext cx="146646" cy="223824"/>
          </a:xfrm>
          <a:prstGeom prst="rect">
            <a:avLst/>
          </a:prstGeom>
        </p:spPr>
      </p:pic>
      <p:sp>
        <p:nvSpPr>
          <p:cNvPr id="21" name="bg object 21"/>
          <p:cNvSpPr/>
          <p:nvPr/>
        </p:nvSpPr>
        <p:spPr>
          <a:xfrm>
            <a:off x="6565036" y="1018666"/>
            <a:ext cx="39370" cy="224154"/>
          </a:xfrm>
          <a:custGeom>
            <a:avLst/>
            <a:gdLst/>
            <a:ahLst/>
            <a:cxnLst/>
            <a:rect l="l" t="t" r="r" b="b"/>
            <a:pathLst>
              <a:path w="39370" h="224155">
                <a:moveTo>
                  <a:pt x="38823" y="224129"/>
                </a:moveTo>
                <a:lnTo>
                  <a:pt x="0" y="224129"/>
                </a:lnTo>
                <a:lnTo>
                  <a:pt x="0" y="0"/>
                </a:lnTo>
                <a:lnTo>
                  <a:pt x="38823" y="0"/>
                </a:lnTo>
                <a:lnTo>
                  <a:pt x="38823" y="224129"/>
                </a:lnTo>
                <a:close/>
              </a:path>
            </a:pathLst>
          </a:custGeom>
          <a:solidFill>
            <a:srgbClr val="231F20"/>
          </a:solidFill>
        </p:spPr>
        <p:txBody>
          <a:bodyPr wrap="square" lIns="0" tIns="0" rIns="0" bIns="0" rtlCol="0"/>
          <a:lstStyle/>
          <a:p>
            <a:endParaRPr dirty="0"/>
          </a:p>
        </p:txBody>
      </p:sp>
      <p:pic>
        <p:nvPicPr>
          <p:cNvPr id="22" name="bg object 22"/>
          <p:cNvPicPr/>
          <p:nvPr/>
        </p:nvPicPr>
        <p:blipFill>
          <a:blip r:embed="rId4" cstate="print"/>
          <a:stretch>
            <a:fillRect/>
          </a:stretch>
        </p:blipFill>
        <p:spPr>
          <a:xfrm>
            <a:off x="6635153" y="1085316"/>
            <a:ext cx="134759" cy="161061"/>
          </a:xfrm>
          <a:prstGeom prst="rect">
            <a:avLst/>
          </a:prstGeom>
        </p:spPr>
      </p:pic>
      <p:pic>
        <p:nvPicPr>
          <p:cNvPr id="23" name="bg object 23"/>
          <p:cNvPicPr/>
          <p:nvPr/>
        </p:nvPicPr>
        <p:blipFill>
          <a:blip r:embed="rId5" cstate="print"/>
          <a:stretch>
            <a:fillRect/>
          </a:stretch>
        </p:blipFill>
        <p:spPr>
          <a:xfrm>
            <a:off x="6805841" y="1085303"/>
            <a:ext cx="137058" cy="157492"/>
          </a:xfrm>
          <a:prstGeom prst="rect">
            <a:avLst/>
          </a:prstGeom>
        </p:spPr>
      </p:pic>
      <p:pic>
        <p:nvPicPr>
          <p:cNvPr id="24" name="bg object 24"/>
          <p:cNvPicPr/>
          <p:nvPr/>
        </p:nvPicPr>
        <p:blipFill>
          <a:blip r:embed="rId6" cstate="print"/>
          <a:stretch>
            <a:fillRect/>
          </a:stretch>
        </p:blipFill>
        <p:spPr>
          <a:xfrm>
            <a:off x="6973341" y="1018666"/>
            <a:ext cx="146634" cy="227711"/>
          </a:xfrm>
          <a:prstGeom prst="rect">
            <a:avLst/>
          </a:prstGeom>
        </p:spPr>
      </p:pic>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F3B32BE0-769B-4D48-9F4C-B6D3CF851D88}" type="datetime1">
              <a:rPr lang="en-US" smtClean="0"/>
              <a:t>6/26/2026</a:t>
            </a:fld>
            <a:endParaRPr lang="en-US" dirty="0"/>
          </a:p>
        </p:txBody>
      </p:sp>
      <p:sp>
        <p:nvSpPr>
          <p:cNvPr id="6" name="Holder 6"/>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36022956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sz="half" idx="2"/>
          </p:nvPr>
        </p:nvSpPr>
        <p:spPr>
          <a:xfrm>
            <a:off x="378142" y="2459482"/>
            <a:ext cx="3289839" cy="705764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3894867" y="2459482"/>
            <a:ext cx="3289839" cy="705764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743E8F1A-ED46-42F4-9AF3-C6DA57F403C4}" type="datetime1">
              <a:rPr lang="en-US" smtClean="0"/>
              <a:t>6/26/2026</a:t>
            </a:fld>
            <a:endParaRPr lang="en-US" dirty="0"/>
          </a:p>
        </p:txBody>
      </p:sp>
      <p:sp>
        <p:nvSpPr>
          <p:cNvPr id="7" name="Holder 7"/>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1018580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336E9F"/>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3A1A0929-1706-4F18-BE8E-8FD82C0568A2}" type="datetime1">
              <a:rPr lang="en-US" smtClean="0"/>
              <a:t>6/26/2026</a:t>
            </a:fld>
            <a:endParaRPr lang="en-US" dirty="0"/>
          </a:p>
        </p:txBody>
      </p:sp>
      <p:sp>
        <p:nvSpPr>
          <p:cNvPr id="5" name="Holder 5"/>
          <p:cNvSpPr>
            <a:spLocks noGrp="1"/>
          </p:cNvSpPr>
          <p:nvPr>
            <p:ph type="sldNum" sz="quarter" idx="7"/>
          </p:nvPr>
        </p:nvSpPr>
        <p:spPr/>
        <p:txBody>
          <a:bodyPr lIns="0" tIns="0" rIns="0" bIns="0"/>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42150235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8A7FEDF9-B28A-4875-B5B7-33E2BE5E7992}"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87298" y="2332202"/>
            <a:ext cx="5178425" cy="406400"/>
          </a:xfrm>
          <a:prstGeom prst="rect">
            <a:avLst/>
          </a:prstGeom>
        </p:spPr>
        <p:txBody>
          <a:bodyPr wrap="square" lIns="0" tIns="0" rIns="0" bIns="0">
            <a:spAutoFit/>
          </a:bodyPr>
          <a:lstStyle>
            <a:lvl1pPr>
              <a:defRPr sz="2500" b="1" i="0">
                <a:solidFill>
                  <a:srgbClr val="336E9F"/>
                </a:solidFill>
                <a:latin typeface="Arial"/>
                <a:cs typeface="Arial"/>
              </a:defRPr>
            </a:lvl1pPr>
          </a:lstStyle>
          <a:p>
            <a:endParaRPr/>
          </a:p>
        </p:txBody>
      </p:sp>
      <p:sp>
        <p:nvSpPr>
          <p:cNvPr id="3" name="Holder 3"/>
          <p:cNvSpPr>
            <a:spLocks noGrp="1"/>
          </p:cNvSpPr>
          <p:nvPr>
            <p:ph type="body" idx="1"/>
          </p:nvPr>
        </p:nvSpPr>
        <p:spPr>
          <a:xfrm>
            <a:off x="378142" y="2459482"/>
            <a:ext cx="6806565" cy="276999"/>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type="ftr" sz="quarter" idx="5"/>
          </p:nvPr>
        </p:nvSpPr>
        <p:spPr>
          <a:xfrm>
            <a:off x="2571369" y="9944862"/>
            <a:ext cx="2420112" cy="534670"/>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9944862"/>
            <a:ext cx="1739455" cy="534670"/>
          </a:xfrm>
          <a:prstGeom prst="rect">
            <a:avLst/>
          </a:prstGeom>
        </p:spPr>
        <p:txBody>
          <a:bodyPr wrap="square" lIns="0" tIns="0" rIns="0" bIns="0">
            <a:spAutoFit/>
          </a:bodyPr>
          <a:lstStyle>
            <a:lvl1pPr algn="l">
              <a:defRPr>
                <a:solidFill>
                  <a:schemeClr val="tx1">
                    <a:tint val="75000"/>
                  </a:schemeClr>
                </a:solidFill>
              </a:defRPr>
            </a:lvl1pPr>
          </a:lstStyle>
          <a:p>
            <a:fld id="{280CAC09-7571-4AA5-81D5-83E1A9062BB6}" type="datetime1">
              <a:rPr lang="en-US" smtClean="0"/>
              <a:t>6/26/2026</a:t>
            </a:fld>
            <a:endParaRPr lang="en-US" dirty="0"/>
          </a:p>
        </p:txBody>
      </p:sp>
      <p:sp>
        <p:nvSpPr>
          <p:cNvPr id="6" name="Holder 6"/>
          <p:cNvSpPr>
            <a:spLocks noGrp="1"/>
          </p:cNvSpPr>
          <p:nvPr>
            <p:ph type="sldNum" sz="quarter" idx="7"/>
          </p:nvPr>
        </p:nvSpPr>
        <p:spPr>
          <a:xfrm>
            <a:off x="6803618" y="10141302"/>
            <a:ext cx="330834" cy="246221"/>
          </a:xfrm>
          <a:prstGeom prst="rect">
            <a:avLst/>
          </a:prstGeom>
        </p:spPr>
        <p:txBody>
          <a:bodyPr wrap="square" lIns="0" tIns="0" rIns="0" bIns="0">
            <a:spAutoFit/>
          </a:bodyPr>
          <a:lstStyle>
            <a:lvl1pPr>
              <a:defRPr sz="800" b="0" i="0">
                <a:solidFill>
                  <a:schemeClr val="tx1"/>
                </a:solidFill>
                <a:latin typeface="Arial"/>
                <a:cs typeface="Arial"/>
              </a:defRPr>
            </a:lvl1pPr>
          </a:lstStyle>
          <a:p>
            <a:pPr marL="93980">
              <a:lnSpc>
                <a:spcPct val="100000"/>
              </a:lnSpc>
              <a:spcBef>
                <a:spcPts val="25"/>
              </a:spcBef>
            </a:pPr>
            <a:fld id="{81D60167-4931-47E6-BA6A-407CBD079E47}" type="slidenum">
              <a:rPr/>
              <a:t>‹#›</a:t>
            </a:fld>
            <a:r>
              <a:rPr spc="195" dirty="0"/>
              <a:t> </a:t>
            </a:r>
            <a:r>
              <a:rPr lang="en-GB" spc="-25" dirty="0"/>
              <a:t>58</a:t>
            </a:r>
            <a:endParaRPr spc="-25" dirty="0"/>
          </a:p>
        </p:txBody>
      </p:sp>
    </p:spTree>
    <p:extLst>
      <p:ext uri="{BB962C8B-B14F-4D97-AF65-F5344CB8AC3E}">
        <p14:creationId xmlns:p14="http://schemas.microsoft.com/office/powerpoint/2010/main" val="237198099"/>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Lst>
  <p:hf sldNum="0" hdr="0" ftr="0" dt="0"/>
  <p:txStyles>
    <p:titleStyle>
      <a:lvl1pPr>
        <a:defRPr>
          <a:latin typeface="+mj-lt"/>
          <a:ea typeface="+mj-ea"/>
          <a:cs typeface="+mj-cs"/>
        </a:defRPr>
      </a:lvl1pPr>
    </p:titleStyle>
    <p:bodyStyle>
      <a:lvl1pPr marL="0">
        <a:defRPr>
          <a:latin typeface="Arial" panose="020B0604020202020204" pitchFamily="34" charset="0"/>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4.xml"/><Relationship Id="rId4"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5.xml"/><Relationship Id="rId6" Type="http://schemas.openxmlformats.org/officeDocument/2006/relationships/slide" Target="slide1.xml"/><Relationship Id="rId5" Type="http://schemas.openxmlformats.org/officeDocument/2006/relationships/chart" Target="../charts/chart8.xml"/><Relationship Id="rId4" Type="http://schemas.openxmlformats.org/officeDocument/2006/relationships/chart" Target="../charts/chart7.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5.xml"/><Relationship Id="rId5" Type="http://schemas.openxmlformats.org/officeDocument/2006/relationships/slide" Target="slide1.xml"/><Relationship Id="rId4" Type="http://schemas.openxmlformats.org/officeDocument/2006/relationships/chart" Target="../charts/chart11.xml"/></Relationships>
</file>

<file path=ppt/slides/_rels/slide15.xml.rels><?xml version="1.0" encoding="UTF-8" standalone="yes"?>
<Relationships xmlns="http://schemas.openxmlformats.org/package/2006/relationships"><Relationship Id="rId3" Type="http://schemas.openxmlformats.org/officeDocument/2006/relationships/chart" Target="../charts/chart13.xml"/><Relationship Id="rId7" Type="http://schemas.openxmlformats.org/officeDocument/2006/relationships/slide" Target="slide1.xml"/><Relationship Id="rId2" Type="http://schemas.openxmlformats.org/officeDocument/2006/relationships/chart" Target="../charts/chart12.xml"/><Relationship Id="rId1" Type="http://schemas.openxmlformats.org/officeDocument/2006/relationships/slideLayout" Target="../slideLayouts/slideLayout5.xml"/><Relationship Id="rId6" Type="http://schemas.openxmlformats.org/officeDocument/2006/relationships/chart" Target="../charts/chart16.xml"/><Relationship Id="rId5" Type="http://schemas.openxmlformats.org/officeDocument/2006/relationships/chart" Target="../charts/chart15.xml"/><Relationship Id="rId4" Type="http://schemas.openxmlformats.org/officeDocument/2006/relationships/chart" Target="../charts/chart14.xml"/></Relationships>
</file>

<file path=ppt/slides/_rels/slide1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39.xml"/><Relationship Id="rId3" Type="http://schemas.openxmlformats.org/officeDocument/2006/relationships/slide" Target="slide5.xml"/><Relationship Id="rId7" Type="http://schemas.openxmlformats.org/officeDocument/2006/relationships/slide" Target="slide12.xml"/><Relationship Id="rId12" Type="http://schemas.openxmlformats.org/officeDocument/2006/relationships/slide" Target="slide35.xml"/><Relationship Id="rId2" Type="http://schemas.openxmlformats.org/officeDocument/2006/relationships/slide" Target="slide3.xml"/><Relationship Id="rId16" Type="http://schemas.openxmlformats.org/officeDocument/2006/relationships/slide" Target="slide51.xml"/><Relationship Id="rId1" Type="http://schemas.openxmlformats.org/officeDocument/2006/relationships/slideLayout" Target="../slideLayouts/slideLayout5.xml"/><Relationship Id="rId6" Type="http://schemas.openxmlformats.org/officeDocument/2006/relationships/slide" Target="slide10.xml"/><Relationship Id="rId11" Type="http://schemas.openxmlformats.org/officeDocument/2006/relationships/slide" Target="slide30.xml"/><Relationship Id="rId5" Type="http://schemas.openxmlformats.org/officeDocument/2006/relationships/slide" Target="slide9.xml"/><Relationship Id="rId15" Type="http://schemas.openxmlformats.org/officeDocument/2006/relationships/slide" Target="slide47.xml"/><Relationship Id="rId10" Type="http://schemas.openxmlformats.org/officeDocument/2006/relationships/slide" Target="slide26.xml"/><Relationship Id="rId4" Type="http://schemas.openxmlformats.org/officeDocument/2006/relationships/slide" Target="slide7.xml"/><Relationship Id="rId9" Type="http://schemas.openxmlformats.org/officeDocument/2006/relationships/slide" Target="slide21.xml"/><Relationship Id="rId14" Type="http://schemas.openxmlformats.org/officeDocument/2006/relationships/slide" Target="slide43.xml"/></Relationships>
</file>

<file path=ppt/slides/_rels/slide2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3" Type="http://schemas.openxmlformats.org/officeDocument/2006/relationships/chart" Target="../charts/chart17.xml"/><Relationship Id="rId7" Type="http://schemas.openxmlformats.org/officeDocument/2006/relationships/chart" Target="../charts/chart21.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20.xml"/><Relationship Id="rId5" Type="http://schemas.openxmlformats.org/officeDocument/2006/relationships/chart" Target="../charts/chart19.xml"/><Relationship Id="rId4" Type="http://schemas.openxmlformats.org/officeDocument/2006/relationships/chart" Target="../charts/chart18.xml"/></Relationships>
</file>

<file path=ppt/slides/_rels/slide52.xml.rels><?xml version="1.0" encoding="UTF-8" standalone="yes"?>
<Relationships xmlns="http://schemas.openxmlformats.org/package/2006/relationships"><Relationship Id="rId3" Type="http://schemas.openxmlformats.org/officeDocument/2006/relationships/chart" Target="../charts/chart23.xml"/><Relationship Id="rId7" Type="http://schemas.openxmlformats.org/officeDocument/2006/relationships/slide" Target="slide1.xml"/><Relationship Id="rId2" Type="http://schemas.openxmlformats.org/officeDocument/2006/relationships/chart" Target="../charts/chart22.xml"/><Relationship Id="rId1" Type="http://schemas.openxmlformats.org/officeDocument/2006/relationships/slideLayout" Target="../slideLayouts/slideLayout10.xml"/><Relationship Id="rId6" Type="http://schemas.openxmlformats.org/officeDocument/2006/relationships/chart" Target="../charts/chart26.xml"/><Relationship Id="rId5" Type="http://schemas.openxmlformats.org/officeDocument/2006/relationships/chart" Target="../charts/chart25.xml"/><Relationship Id="rId4" Type="http://schemas.openxmlformats.org/officeDocument/2006/relationships/chart" Target="../charts/chart24.xml"/></Relationships>
</file>

<file path=ppt/slides/_rels/slide53.xml.rels><?xml version="1.0" encoding="UTF-8" standalone="yes"?>
<Relationships xmlns="http://schemas.openxmlformats.org/package/2006/relationships"><Relationship Id="rId3" Type="http://schemas.openxmlformats.org/officeDocument/2006/relationships/chart" Target="../charts/chart28.xml"/><Relationship Id="rId7" Type="http://schemas.openxmlformats.org/officeDocument/2006/relationships/slide" Target="slide1.xml"/><Relationship Id="rId2" Type="http://schemas.openxmlformats.org/officeDocument/2006/relationships/chart" Target="../charts/chart27.xml"/><Relationship Id="rId1" Type="http://schemas.openxmlformats.org/officeDocument/2006/relationships/slideLayout" Target="../slideLayouts/slideLayout10.xml"/><Relationship Id="rId6" Type="http://schemas.openxmlformats.org/officeDocument/2006/relationships/chart" Target="../charts/chart31.xml"/><Relationship Id="rId5" Type="http://schemas.openxmlformats.org/officeDocument/2006/relationships/chart" Target="../charts/chart30.xml"/><Relationship Id="rId4" Type="http://schemas.openxmlformats.org/officeDocument/2006/relationships/chart" Target="../charts/chart29.xml"/></Relationships>
</file>

<file path=ppt/slides/_rels/slide54.xml.rels><?xml version="1.0" encoding="UTF-8" standalone="yes"?>
<Relationships xmlns="http://schemas.openxmlformats.org/package/2006/relationships"><Relationship Id="rId3" Type="http://schemas.openxmlformats.org/officeDocument/2006/relationships/chart" Target="../charts/chart32.xml"/><Relationship Id="rId7" Type="http://schemas.openxmlformats.org/officeDocument/2006/relationships/chart" Target="../charts/chart36.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35.xml"/><Relationship Id="rId5" Type="http://schemas.openxmlformats.org/officeDocument/2006/relationships/chart" Target="../charts/chart34.xml"/><Relationship Id="rId4" Type="http://schemas.openxmlformats.org/officeDocument/2006/relationships/chart" Target="../charts/chart33.xml"/></Relationships>
</file>

<file path=ppt/slides/_rels/slide55.xml.rels><?xml version="1.0" encoding="UTF-8" standalone="yes"?>
<Relationships xmlns="http://schemas.openxmlformats.org/package/2006/relationships"><Relationship Id="rId3" Type="http://schemas.openxmlformats.org/officeDocument/2006/relationships/chart" Target="../charts/chart38.xml"/><Relationship Id="rId7" Type="http://schemas.openxmlformats.org/officeDocument/2006/relationships/slide" Target="slide1.xml"/><Relationship Id="rId2" Type="http://schemas.openxmlformats.org/officeDocument/2006/relationships/chart" Target="../charts/chart37.xml"/><Relationship Id="rId1" Type="http://schemas.openxmlformats.org/officeDocument/2006/relationships/slideLayout" Target="../slideLayouts/slideLayout10.xml"/><Relationship Id="rId6" Type="http://schemas.openxmlformats.org/officeDocument/2006/relationships/chart" Target="../charts/chart41.xml"/><Relationship Id="rId5" Type="http://schemas.openxmlformats.org/officeDocument/2006/relationships/chart" Target="../charts/chart40.xml"/><Relationship Id="rId4" Type="http://schemas.openxmlformats.org/officeDocument/2006/relationships/chart" Target="../charts/chart39.xml"/></Relationships>
</file>

<file path=ppt/slides/_rels/slide56.xml.rels><?xml version="1.0" encoding="UTF-8" standalone="yes"?>
<Relationships xmlns="http://schemas.openxmlformats.org/package/2006/relationships"><Relationship Id="rId3" Type="http://schemas.openxmlformats.org/officeDocument/2006/relationships/chart" Target="../charts/chart43.xml"/><Relationship Id="rId7" Type="http://schemas.openxmlformats.org/officeDocument/2006/relationships/slide" Target="slide1.xml"/><Relationship Id="rId2" Type="http://schemas.openxmlformats.org/officeDocument/2006/relationships/chart" Target="../charts/chart42.xml"/><Relationship Id="rId1" Type="http://schemas.openxmlformats.org/officeDocument/2006/relationships/slideLayout" Target="../slideLayouts/slideLayout10.xml"/><Relationship Id="rId6" Type="http://schemas.openxmlformats.org/officeDocument/2006/relationships/chart" Target="../charts/chart46.xml"/><Relationship Id="rId5" Type="http://schemas.openxmlformats.org/officeDocument/2006/relationships/chart" Target="../charts/chart45.xml"/><Relationship Id="rId4" Type="http://schemas.openxmlformats.org/officeDocument/2006/relationships/chart" Target="../charts/chart44.xml"/></Relationships>
</file>

<file path=ppt/slides/_rels/slide57.xml.rels><?xml version="1.0" encoding="UTF-8" standalone="yes"?>
<Relationships xmlns="http://schemas.openxmlformats.org/package/2006/relationships"><Relationship Id="rId3" Type="http://schemas.openxmlformats.org/officeDocument/2006/relationships/chart" Target="../charts/chart48.xml"/><Relationship Id="rId7" Type="http://schemas.openxmlformats.org/officeDocument/2006/relationships/slide" Target="slide1.xml"/><Relationship Id="rId2" Type="http://schemas.openxmlformats.org/officeDocument/2006/relationships/chart" Target="../charts/chart47.xml"/><Relationship Id="rId1" Type="http://schemas.openxmlformats.org/officeDocument/2006/relationships/slideLayout" Target="../slideLayouts/slideLayout10.xml"/><Relationship Id="rId6" Type="http://schemas.openxmlformats.org/officeDocument/2006/relationships/chart" Target="../charts/chart51.xml"/><Relationship Id="rId5" Type="http://schemas.openxmlformats.org/officeDocument/2006/relationships/chart" Target="../charts/chart50.xml"/><Relationship Id="rId4" Type="http://schemas.openxmlformats.org/officeDocument/2006/relationships/chart" Target="../charts/chart49.xml"/></Relationships>
</file>

<file path=ppt/slides/_rels/slide58.xml.rels><?xml version="1.0" encoding="UTF-8" standalone="yes"?>
<Relationships xmlns="http://schemas.openxmlformats.org/package/2006/relationships"><Relationship Id="rId3" Type="http://schemas.openxmlformats.org/officeDocument/2006/relationships/chart" Target="../charts/chart53.xml"/><Relationship Id="rId7" Type="http://schemas.openxmlformats.org/officeDocument/2006/relationships/slide" Target="slide1.xml"/><Relationship Id="rId2" Type="http://schemas.openxmlformats.org/officeDocument/2006/relationships/chart" Target="../charts/chart52.xml"/><Relationship Id="rId1" Type="http://schemas.openxmlformats.org/officeDocument/2006/relationships/slideLayout" Target="../slideLayouts/slideLayout10.xml"/><Relationship Id="rId6" Type="http://schemas.openxmlformats.org/officeDocument/2006/relationships/chart" Target="../charts/chart56.xml"/><Relationship Id="rId5" Type="http://schemas.openxmlformats.org/officeDocument/2006/relationships/chart" Target="../charts/chart55.xml"/><Relationship Id="rId4" Type="http://schemas.openxmlformats.org/officeDocument/2006/relationships/chart" Target="../charts/chart54.xml"/></Relationships>
</file>

<file path=ppt/slides/_rels/slide59.xml.rels><?xml version="1.0" encoding="UTF-8" standalone="yes"?>
<Relationships xmlns="http://schemas.openxmlformats.org/package/2006/relationships"><Relationship Id="rId3" Type="http://schemas.openxmlformats.org/officeDocument/2006/relationships/chart" Target="../charts/chart58.xml"/><Relationship Id="rId7" Type="http://schemas.openxmlformats.org/officeDocument/2006/relationships/slide" Target="slide1.xml"/><Relationship Id="rId2" Type="http://schemas.openxmlformats.org/officeDocument/2006/relationships/chart" Target="../charts/chart57.xml"/><Relationship Id="rId1" Type="http://schemas.openxmlformats.org/officeDocument/2006/relationships/slideLayout" Target="../slideLayouts/slideLayout10.xml"/><Relationship Id="rId6" Type="http://schemas.openxmlformats.org/officeDocument/2006/relationships/chart" Target="../charts/chart61.xml"/><Relationship Id="rId5" Type="http://schemas.openxmlformats.org/officeDocument/2006/relationships/chart" Target="../charts/chart60.xml"/><Relationship Id="rId4" Type="http://schemas.openxmlformats.org/officeDocument/2006/relationships/chart" Target="../charts/chart59.xml"/></Relationships>
</file>

<file path=ppt/slides/_rels/slide6.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hyperlink" Target="https://www.ncpes.co.uk/latest-local-results/" TargetMode="Externa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chart" Target="../charts/chart63.xml"/><Relationship Id="rId7" Type="http://schemas.openxmlformats.org/officeDocument/2006/relationships/slide" Target="slide1.xml"/><Relationship Id="rId2" Type="http://schemas.openxmlformats.org/officeDocument/2006/relationships/chart" Target="../charts/chart62.xml"/><Relationship Id="rId1" Type="http://schemas.openxmlformats.org/officeDocument/2006/relationships/slideLayout" Target="../slideLayouts/slideLayout10.xml"/><Relationship Id="rId6" Type="http://schemas.openxmlformats.org/officeDocument/2006/relationships/chart" Target="../charts/chart66.xml"/><Relationship Id="rId5" Type="http://schemas.openxmlformats.org/officeDocument/2006/relationships/chart" Target="../charts/chart65.xml"/><Relationship Id="rId4" Type="http://schemas.openxmlformats.org/officeDocument/2006/relationships/chart" Target="../charts/chart64.xml"/></Relationships>
</file>

<file path=ppt/slides/_rels/slide61.xml.rels><?xml version="1.0" encoding="UTF-8" standalone="yes"?>
<Relationships xmlns="http://schemas.openxmlformats.org/package/2006/relationships"><Relationship Id="rId3" Type="http://schemas.openxmlformats.org/officeDocument/2006/relationships/chart" Target="../charts/chart67.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0.xml"/><Relationship Id="rId5" Type="http://schemas.openxmlformats.org/officeDocument/2006/relationships/chart" Target="../charts/chart69.xml"/><Relationship Id="rId4" Type="http://schemas.openxmlformats.org/officeDocument/2006/relationships/chart" Target="../charts/chart68.xml"/></Relationships>
</file>

<file path=ppt/slides/_rels/slide62.xml.rels><?xml version="1.0" encoding="UTF-8" standalone="yes"?>
<Relationships xmlns="http://schemas.openxmlformats.org/package/2006/relationships"><Relationship Id="rId3" Type="http://schemas.openxmlformats.org/officeDocument/2006/relationships/chart" Target="../charts/chart71.xml"/><Relationship Id="rId7" Type="http://schemas.openxmlformats.org/officeDocument/2006/relationships/chart" Target="../charts/chart75.xml"/><Relationship Id="rId2" Type="http://schemas.openxmlformats.org/officeDocument/2006/relationships/slide" Target="slide1.xml"/><Relationship Id="rId1" Type="http://schemas.openxmlformats.org/officeDocument/2006/relationships/slideLayout" Target="../slideLayouts/slideLayout10.xml"/><Relationship Id="rId6" Type="http://schemas.openxmlformats.org/officeDocument/2006/relationships/chart" Target="../charts/chart74.xml"/><Relationship Id="rId5" Type="http://schemas.openxmlformats.org/officeDocument/2006/relationships/chart" Target="../charts/chart73.xml"/><Relationship Id="rId4" Type="http://schemas.openxmlformats.org/officeDocument/2006/relationships/chart" Target="../charts/chart72.xml"/></Relationships>
</file>

<file path=ppt/slides/_rels/slide63.xml.rels><?xml version="1.0" encoding="UTF-8" standalone="yes"?>
<Relationships xmlns="http://schemas.openxmlformats.org/package/2006/relationships"><Relationship Id="rId3" Type="http://schemas.openxmlformats.org/officeDocument/2006/relationships/slide" Target="slide1.xml"/><Relationship Id="rId2" Type="http://schemas.openxmlformats.org/officeDocument/2006/relationships/chart" Target="../charts/chart76.xml"/><Relationship Id="rId1" Type="http://schemas.openxmlformats.org/officeDocument/2006/relationships/slideLayout" Target="../slideLayouts/slideLayout10.xml"/><Relationship Id="rId4" Type="http://schemas.openxmlformats.org/officeDocument/2006/relationships/chart" Target="../charts/chart77.xml"/></Relationships>
</file>

<file path=ppt/slides/_rels/slide7.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hyperlink" Target="https://www.ncpes.co.uk/" TargetMode="External"/><Relationship Id="rId2" Type="http://schemas.openxmlformats.org/officeDocument/2006/relationships/hyperlink" Target="mailto:regulation@statistics.gov.uk" TargetMode="External"/><Relationship Id="rId1" Type="http://schemas.openxmlformats.org/officeDocument/2006/relationships/slideLayout" Target="../slideLayouts/slideLayout5.xml"/><Relationship Id="rId4" Type="http://schemas.openxmlformats.org/officeDocument/2006/relationships/slide" Target="slide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object 1">
            <a:extLst>
              <a:ext uri="{FF2B5EF4-FFF2-40B4-BE49-F238E27FC236}">
                <a16:creationId xmlns:a16="http://schemas.microsoft.com/office/drawing/2014/main" id="{42802C63-09E1-E7B2-F836-4DD10883D73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959609" y="442204"/>
            <a:ext cx="1247641" cy="942096"/>
          </a:xfrm>
          <a:prstGeom prst="rect">
            <a:avLst/>
          </a:prstGeom>
        </p:spPr>
      </p:pic>
      <p:sp>
        <p:nvSpPr>
          <p:cNvPr id="19" name="object 2">
            <a:extLst>
              <a:ext uri="{FF2B5EF4-FFF2-40B4-BE49-F238E27FC236}">
                <a16:creationId xmlns:a16="http://schemas.microsoft.com/office/drawing/2014/main" id="{D33F6F43-B804-2615-1B11-DAE214A2F6D0}"/>
              </a:ext>
            </a:extLst>
          </p:cNvPr>
          <p:cNvSpPr txBox="1">
            <a:spLocks noGrp="1"/>
          </p:cNvSpPr>
          <p:nvPr>
            <p:ph type="title" idx="4294967295"/>
          </p:nvPr>
        </p:nvSpPr>
        <p:spPr>
          <a:xfrm>
            <a:off x="859065" y="2305089"/>
            <a:ext cx="5433785" cy="782265"/>
          </a:xfrm>
          <a:prstGeom prst="rect">
            <a:avLst/>
          </a:prstGeom>
          <a:noFill/>
          <a:ln>
            <a:noFill/>
            <a:prstDash/>
          </a:ln>
          <a:effectLst/>
        </p:spPr>
        <p:txBody>
          <a:bodyPr rot="0" spcFirstLastPara="0" vertOverflow="overflow" horzOverflow="overflow" vert="horz" wrap="square" lIns="0" tIns="12700" rIns="0" bIns="0" numCol="1" spcCol="0" rtlCol="0" fromWordArt="0" anchor="t" anchorCtr="0" forceAA="0" compatLnSpc="1">
            <a:prstTxWarp prst="textNoShape">
              <a:avLst/>
            </a:prstTxWarp>
            <a:spAutoFit/>
          </a:bodyPr>
          <a:lstStyle>
            <a:lvl1pPr>
              <a:defRPr>
                <a:latin typeface="+mj-lt"/>
                <a:ea typeface="+mj-ea"/>
                <a:cs typeface="+mj-cs"/>
              </a:defRPr>
            </a:lvl1p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National Cancer</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Patient</a:t>
            </a:r>
            <a:r>
              <a:rPr kumimoji="0" lang="en-GB" sz="2500" b="1" i="0" u="none" strike="noStrike" kern="0" cap="none" spc="-3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Experience</a:t>
            </a:r>
            <a:r>
              <a:rPr kumimoji="0" lang="en-GB" sz="2500" b="1" i="0" u="none" strike="noStrike" kern="0" cap="none" spc="-25"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 </a:t>
            </a:r>
            <a:r>
              <a:rPr kumimoji="0" lang="en-GB" sz="2500" b="1" i="0" u="none" strike="noStrike" kern="0" cap="none" spc="-10" normalizeH="0" baseline="0" noProof="0" dirty="0">
                <a:ln>
                  <a:noFill/>
                </a:ln>
                <a:solidFill>
                  <a:srgbClr val="336E9F"/>
                </a:solidFill>
                <a:effectLst/>
                <a:uLnTx/>
                <a:uFillTx/>
                <a:latin typeface="Arial" panose="020B0604020202020204" pitchFamily="34" charset="0"/>
                <a:ea typeface="+mj-ea"/>
                <a:cs typeface="Arial" panose="020B0604020202020204" pitchFamily="34" charset="0"/>
              </a:rPr>
              <a:t>Survey</a:t>
            </a:r>
          </a:p>
        </p:txBody>
      </p:sp>
      <p:sp>
        <p:nvSpPr>
          <p:cNvPr id="11" name="object 3">
            <a:extLst>
              <a:ext uri="{FF2B5EF4-FFF2-40B4-BE49-F238E27FC236}">
                <a16:creationId xmlns:a16="http://schemas.microsoft.com/office/drawing/2014/main" id="{B51C078E-A153-BE78-AC65-D6ED46E1C165}"/>
              </a:ext>
            </a:extLst>
          </p:cNvPr>
          <p:cNvSpPr txBox="1"/>
          <p:nvPr/>
        </p:nvSpPr>
        <p:spPr>
          <a:xfrm>
            <a:off x="887298" y="3172460"/>
            <a:ext cx="1582420" cy="345440"/>
          </a:xfrm>
          <a:prstGeom prst="rect">
            <a:avLst/>
          </a:prstGeom>
        </p:spPr>
        <p:txBody>
          <a:bodyPr vert="horz" wrap="square" lIns="0" tIns="12700" rIns="0" bIns="0" rtlCol="0">
            <a:spAutoFit/>
          </a:bodyPr>
          <a:lstStyle/>
          <a:p>
            <a:pPr marL="12700">
              <a:lnSpc>
                <a:spcPct val="100000"/>
              </a:lnSpc>
              <a:spcBef>
                <a:spcPts val="100"/>
              </a:spcBef>
            </a:pPr>
            <a:r>
              <a:rPr lang="en-GB" sz="2100" noProof="0" dirty="0">
                <a:solidFill>
                  <a:srgbClr val="336E9F"/>
                </a:solidFill>
                <a:latin typeface="Arial"/>
                <a:cs typeface="Arial"/>
              </a:rPr>
              <a:t>2025 </a:t>
            </a:r>
            <a:r>
              <a:rPr lang="en-GB" sz="2100" spc="-10" noProof="0" dirty="0">
                <a:solidFill>
                  <a:srgbClr val="336E9F"/>
                </a:solidFill>
                <a:latin typeface="Arial"/>
                <a:cs typeface="Arial"/>
              </a:rPr>
              <a:t>Results</a:t>
            </a:r>
            <a:endParaRPr lang="en-GB" sz="2100" noProof="0" dirty="0">
              <a:latin typeface="Arial"/>
              <a:cs typeface="Arial"/>
            </a:endParaRPr>
          </a:p>
        </p:txBody>
      </p:sp>
      <p:sp>
        <p:nvSpPr>
          <p:cNvPr id="12" name="txt_org_name">
            <a:extLst>
              <a:ext uri="{FF2B5EF4-FFF2-40B4-BE49-F238E27FC236}">
                <a16:creationId xmlns:a16="http://schemas.microsoft.com/office/drawing/2014/main" id="{1D17F408-5FFA-FF6F-E4B0-8C80EAF4A736}"/>
              </a:ext>
            </a:extLst>
          </p:cNvPr>
          <p:cNvSpPr txBox="1"/>
          <p:nvPr/>
        </p:nvSpPr>
        <p:spPr>
          <a:xfrm>
            <a:off x="887298" y="4379937"/>
            <a:ext cx="6167552" cy="397545"/>
          </a:xfrm>
          <a:prstGeom prst="rect">
            <a:avLst/>
          </a:prstGeom>
        </p:spPr>
        <p:txBody>
          <a:bodyPr vert="horz" wrap="square" lIns="0" tIns="12700" rIns="0" bIns="0" rtlCol="0">
            <a:spAutoFit/>
          </a:bodyPr>
          <a:lstStyle/>
          <a:p>
            <a:pPr marL="12700">
              <a:lnSpc>
                <a:spcPct val="100000"/>
              </a:lnSpc>
              <a:spcBef>
                <a:spcPts val="100"/>
              </a:spcBef>
            </a:pPr>
            <a:r>
              <a:rPr lang="en-GB" sz="2500" b="1" spc="-10" noProof="0">
                <a:solidFill>
                  <a:srgbClr val="336E9F"/>
                </a:solidFill>
                <a:latin typeface="Arial"/>
                <a:cs typeface="Arial"/>
              </a:rPr>
              <a:t>West Suffolk NHS Foundation Trust</a:t>
            </a:r>
            <a:endParaRPr lang="en-GB" sz="2500" noProof="0" dirty="0">
              <a:latin typeface="Arial"/>
              <a:cs typeface="Arial"/>
            </a:endParaRPr>
          </a:p>
        </p:txBody>
      </p:sp>
      <p:sp>
        <p:nvSpPr>
          <p:cNvPr id="14" name="object 4">
            <a:extLst>
              <a:ext uri="{FF2B5EF4-FFF2-40B4-BE49-F238E27FC236}">
                <a16:creationId xmlns:a16="http://schemas.microsoft.com/office/drawing/2014/main" id="{BD91E27D-ED5F-EDDD-5517-DD6DDA05AD8C}"/>
              </a:ext>
            </a:extLst>
          </p:cNvPr>
          <p:cNvSpPr txBox="1"/>
          <p:nvPr/>
        </p:nvSpPr>
        <p:spPr>
          <a:xfrm>
            <a:off x="859065" y="8699500"/>
            <a:ext cx="4735195" cy="335989"/>
          </a:xfrm>
          <a:prstGeom prst="rect">
            <a:avLst/>
          </a:prstGeom>
        </p:spPr>
        <p:txBody>
          <a:bodyPr vert="horz" wrap="square" lIns="0" tIns="12700" rIns="0" bIns="0" rtlCol="0">
            <a:spAutoFit/>
          </a:bodyPr>
          <a:lstStyle/>
          <a:p>
            <a:pPr marL="12700">
              <a:lnSpc>
                <a:spcPct val="100000"/>
              </a:lnSpc>
              <a:spcBef>
                <a:spcPts val="2155"/>
              </a:spcBef>
            </a:pPr>
            <a:r>
              <a:rPr lang="en-GB" sz="2100" noProof="0" dirty="0">
                <a:solidFill>
                  <a:srgbClr val="336E9F"/>
                </a:solidFill>
                <a:latin typeface="Arial"/>
                <a:cs typeface="Arial"/>
              </a:rPr>
              <a:t>Published July </a:t>
            </a:r>
            <a:r>
              <a:rPr lang="en-GB" sz="2100" spc="-20" noProof="0" dirty="0">
                <a:solidFill>
                  <a:srgbClr val="336E9F"/>
                </a:solidFill>
                <a:latin typeface="Arial"/>
                <a:cs typeface="Arial"/>
              </a:rPr>
              <a:t>2026</a:t>
            </a:r>
            <a:endParaRPr lang="en-GB" sz="2100" noProof="0" dirty="0">
              <a:latin typeface="Arial"/>
              <a:cs typeface="Arial"/>
            </a:endParaRPr>
          </a:p>
        </p:txBody>
      </p:sp>
      <p:sp>
        <p:nvSpPr>
          <p:cNvPr id="13" name="object 5">
            <a:extLst>
              <a:ext uri="{FF2B5EF4-FFF2-40B4-BE49-F238E27FC236}">
                <a16:creationId xmlns:a16="http://schemas.microsoft.com/office/drawing/2014/main" id="{1B54E165-41DF-C6ED-ECF6-25AB4714B3A1}"/>
              </a:ext>
            </a:extLst>
          </p:cNvPr>
          <p:cNvSpPr txBox="1"/>
          <p:nvPr/>
        </p:nvSpPr>
        <p:spPr>
          <a:xfrm>
            <a:off x="654050" y="9377895"/>
            <a:ext cx="6167552" cy="182101"/>
          </a:xfrm>
          <a:prstGeom prst="rect">
            <a:avLst/>
          </a:prstGeom>
        </p:spPr>
        <p:txBody>
          <a:bodyPr vert="horz" wrap="square" lIns="0" tIns="12700" rIns="0" bIns="0" rtlCol="0">
            <a:spAutoFit/>
          </a:bodyPr>
          <a:lstStyle/>
          <a:p>
            <a:pPr marL="12700">
              <a:lnSpc>
                <a:spcPct val="100000"/>
              </a:lnSpc>
              <a:spcBef>
                <a:spcPts val="100"/>
              </a:spcBef>
            </a:pPr>
            <a:r>
              <a:rPr lang="en-GB" sz="1100" noProof="0" dirty="0">
                <a:solidFill>
                  <a:srgbClr val="336E9F"/>
                </a:solidFill>
                <a:latin typeface="Arial"/>
                <a:cs typeface="Arial"/>
              </a:rPr>
              <a:t>The National</a:t>
            </a:r>
            <a:r>
              <a:rPr lang="en-GB" sz="1100" spc="-25" noProof="0" dirty="0">
                <a:solidFill>
                  <a:srgbClr val="336E9F"/>
                </a:solidFill>
                <a:latin typeface="Arial"/>
                <a:cs typeface="Arial"/>
              </a:rPr>
              <a:t> </a:t>
            </a:r>
            <a:r>
              <a:rPr lang="en-GB" sz="1100" noProof="0" dirty="0">
                <a:solidFill>
                  <a:srgbClr val="336E9F"/>
                </a:solidFill>
                <a:latin typeface="Arial"/>
                <a:cs typeface="Arial"/>
              </a:rPr>
              <a:t>Cancer</a:t>
            </a:r>
            <a:r>
              <a:rPr lang="en-GB" sz="1100" spc="-25" noProof="0" dirty="0">
                <a:solidFill>
                  <a:srgbClr val="336E9F"/>
                </a:solidFill>
                <a:latin typeface="Arial"/>
                <a:cs typeface="Arial"/>
              </a:rPr>
              <a:t> </a:t>
            </a:r>
            <a:r>
              <a:rPr lang="en-GB" sz="1100" noProof="0" dirty="0">
                <a:solidFill>
                  <a:srgbClr val="336E9F"/>
                </a:solidFill>
                <a:latin typeface="Arial"/>
                <a:cs typeface="Arial"/>
              </a:rPr>
              <a:t>Patient</a:t>
            </a:r>
            <a:r>
              <a:rPr lang="en-GB" sz="1100" spc="-20" noProof="0" dirty="0">
                <a:solidFill>
                  <a:srgbClr val="336E9F"/>
                </a:solidFill>
                <a:latin typeface="Arial"/>
                <a:cs typeface="Arial"/>
              </a:rPr>
              <a:t> </a:t>
            </a:r>
            <a:r>
              <a:rPr lang="en-GB" sz="1100" noProof="0" dirty="0">
                <a:solidFill>
                  <a:srgbClr val="336E9F"/>
                </a:solidFill>
                <a:latin typeface="Arial"/>
                <a:cs typeface="Arial"/>
              </a:rPr>
              <a:t>Experience</a:t>
            </a:r>
            <a:r>
              <a:rPr lang="en-GB" sz="1100" spc="-25" noProof="0" dirty="0">
                <a:solidFill>
                  <a:srgbClr val="336E9F"/>
                </a:solidFill>
                <a:latin typeface="Arial"/>
                <a:cs typeface="Arial"/>
              </a:rPr>
              <a:t> </a:t>
            </a:r>
            <a:r>
              <a:rPr lang="en-GB" sz="1100" noProof="0" dirty="0">
                <a:solidFill>
                  <a:srgbClr val="336E9F"/>
                </a:solidFill>
                <a:latin typeface="Arial"/>
                <a:cs typeface="Arial"/>
              </a:rPr>
              <a:t>Survey</a:t>
            </a:r>
            <a:r>
              <a:rPr lang="en-GB" sz="1100" spc="-20" noProof="0" dirty="0">
                <a:solidFill>
                  <a:srgbClr val="336E9F"/>
                </a:solidFill>
                <a:latin typeface="Arial"/>
                <a:cs typeface="Arial"/>
              </a:rPr>
              <a:t> </a:t>
            </a:r>
            <a:r>
              <a:rPr lang="en-GB" sz="1100" noProof="0" dirty="0">
                <a:solidFill>
                  <a:srgbClr val="336E9F"/>
                </a:solidFill>
                <a:latin typeface="Arial"/>
                <a:cs typeface="Arial"/>
              </a:rPr>
              <a:t>is</a:t>
            </a:r>
            <a:r>
              <a:rPr lang="en-GB" sz="1100" spc="-25" noProof="0" dirty="0">
                <a:solidFill>
                  <a:srgbClr val="336E9F"/>
                </a:solidFill>
                <a:latin typeface="Arial"/>
                <a:cs typeface="Arial"/>
              </a:rPr>
              <a:t> </a:t>
            </a:r>
            <a:r>
              <a:rPr lang="en-GB" sz="1100" noProof="0" dirty="0">
                <a:solidFill>
                  <a:srgbClr val="336E9F"/>
                </a:solidFill>
                <a:latin typeface="Arial"/>
                <a:cs typeface="Arial"/>
              </a:rPr>
              <a:t>undertaken</a:t>
            </a:r>
            <a:r>
              <a:rPr lang="en-GB" sz="1100" spc="-20" noProof="0" dirty="0">
                <a:solidFill>
                  <a:srgbClr val="336E9F"/>
                </a:solidFill>
                <a:latin typeface="Arial"/>
                <a:cs typeface="Arial"/>
              </a:rPr>
              <a:t> </a:t>
            </a:r>
            <a:r>
              <a:rPr lang="en-GB" sz="1100" noProof="0" dirty="0">
                <a:solidFill>
                  <a:srgbClr val="336E9F"/>
                </a:solidFill>
                <a:latin typeface="Arial"/>
                <a:cs typeface="Arial"/>
              </a:rPr>
              <a:t>by</a:t>
            </a:r>
            <a:r>
              <a:rPr lang="en-GB" sz="1100" spc="-25" noProof="0" dirty="0">
                <a:solidFill>
                  <a:srgbClr val="336E9F"/>
                </a:solidFill>
                <a:latin typeface="Arial"/>
                <a:cs typeface="Arial"/>
              </a:rPr>
              <a:t> </a:t>
            </a:r>
            <a:r>
              <a:rPr lang="en-GB" sz="1100" noProof="0" dirty="0">
                <a:solidFill>
                  <a:srgbClr val="336E9F"/>
                </a:solidFill>
                <a:latin typeface="Arial"/>
                <a:cs typeface="Arial"/>
              </a:rPr>
              <a:t>Picker</a:t>
            </a:r>
            <a:r>
              <a:rPr lang="en-GB" sz="1100" spc="-20" noProof="0" dirty="0">
                <a:solidFill>
                  <a:srgbClr val="336E9F"/>
                </a:solidFill>
                <a:latin typeface="Arial"/>
                <a:cs typeface="Arial"/>
              </a:rPr>
              <a:t> </a:t>
            </a:r>
            <a:r>
              <a:rPr lang="en-GB" sz="1100" noProof="0" dirty="0">
                <a:solidFill>
                  <a:srgbClr val="336E9F"/>
                </a:solidFill>
                <a:latin typeface="Arial"/>
                <a:cs typeface="Arial"/>
              </a:rPr>
              <a:t>on</a:t>
            </a:r>
            <a:r>
              <a:rPr lang="en-GB" sz="1100" spc="-25" noProof="0" dirty="0">
                <a:solidFill>
                  <a:srgbClr val="336E9F"/>
                </a:solidFill>
                <a:latin typeface="Arial"/>
                <a:cs typeface="Arial"/>
              </a:rPr>
              <a:t> </a:t>
            </a:r>
            <a:r>
              <a:rPr lang="en-GB" sz="1100" noProof="0" dirty="0">
                <a:solidFill>
                  <a:srgbClr val="336E9F"/>
                </a:solidFill>
                <a:latin typeface="Arial"/>
                <a:cs typeface="Arial"/>
              </a:rPr>
              <a:t>behalf</a:t>
            </a:r>
            <a:r>
              <a:rPr lang="en-GB" sz="1100" spc="-20" noProof="0" dirty="0">
                <a:solidFill>
                  <a:srgbClr val="336E9F"/>
                </a:solidFill>
                <a:latin typeface="Arial"/>
                <a:cs typeface="Arial"/>
              </a:rPr>
              <a:t> </a:t>
            </a:r>
            <a:r>
              <a:rPr lang="en-GB" sz="1100" noProof="0" dirty="0">
                <a:solidFill>
                  <a:srgbClr val="336E9F"/>
                </a:solidFill>
                <a:latin typeface="Arial"/>
                <a:cs typeface="Arial"/>
              </a:rPr>
              <a:t>of</a:t>
            </a:r>
            <a:r>
              <a:rPr lang="en-GB" sz="1100" spc="-25" noProof="0" dirty="0">
                <a:solidFill>
                  <a:srgbClr val="336E9F"/>
                </a:solidFill>
                <a:latin typeface="Arial"/>
                <a:cs typeface="Arial"/>
              </a:rPr>
              <a:t> </a:t>
            </a:r>
            <a:r>
              <a:rPr lang="en-GB" sz="1100" noProof="0" dirty="0">
                <a:solidFill>
                  <a:srgbClr val="336E9F"/>
                </a:solidFill>
                <a:latin typeface="Arial"/>
                <a:cs typeface="Arial"/>
              </a:rPr>
              <a:t>NHS</a:t>
            </a:r>
            <a:r>
              <a:rPr lang="en-GB" sz="1100" spc="-20" noProof="0" dirty="0">
                <a:solidFill>
                  <a:srgbClr val="336E9F"/>
                </a:solidFill>
                <a:latin typeface="Arial"/>
                <a:cs typeface="Arial"/>
              </a:rPr>
              <a:t> </a:t>
            </a:r>
            <a:r>
              <a:rPr lang="en-GB" sz="1100" spc="-10" noProof="0" dirty="0">
                <a:solidFill>
                  <a:srgbClr val="336E9F"/>
                </a:solidFill>
                <a:latin typeface="Arial"/>
                <a:cs typeface="Arial"/>
              </a:rPr>
              <a:t>England</a:t>
            </a:r>
            <a:endParaRPr lang="en-GB" sz="1100" noProof="0" dirty="0">
              <a:latin typeface="Arial"/>
              <a:cs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46B25A21-6158-0732-2ADD-6AC57DB1163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5FFFB41-599E-4126-A83E-77476D9B5D93}" type="slidenum">
              <a:rPr lang="en-GB" spc="-25" noProof="0" smtClean="0"/>
              <a:t>10</a:t>
            </a:fld>
            <a:endParaRPr lang="en-GB" spc="-25" noProof="0" dirty="0"/>
          </a:p>
        </p:txBody>
      </p:sp>
      <p:sp>
        <p:nvSpPr>
          <p:cNvPr id="17" name="object 1">
            <a:extLst>
              <a:ext uri="{FF2B5EF4-FFF2-40B4-BE49-F238E27FC236}">
                <a16:creationId xmlns:a16="http://schemas.microsoft.com/office/drawing/2014/main" id="{4F347FE5-4F21-B984-1C48-F0BCAD008548}"/>
              </a:ext>
            </a:extLst>
          </p:cNvPr>
          <p:cNvSpPr txBox="1">
            <a:spLocks noGrp="1"/>
          </p:cNvSpPr>
          <p:nvPr>
            <p:ph type="title" idx="4294967295"/>
          </p:nvPr>
        </p:nvSpPr>
        <p:spPr>
          <a:xfrm>
            <a:off x="484399" y="955736"/>
            <a:ext cx="377791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75"/>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Response </a:t>
            </a:r>
            <a:r>
              <a:rPr kumimoji="0" lang="en-GB" sz="1800" b="1" i="0" u="none" strike="noStrike" kern="0" cap="none" spc="-20" normalizeH="0" baseline="0" noProof="0" dirty="0">
                <a:ln>
                  <a:noFill/>
                </a:ln>
                <a:solidFill>
                  <a:srgbClr val="336E9F"/>
                </a:solidFill>
                <a:effectLst/>
                <a:uLnTx/>
                <a:uFillTx/>
                <a:latin typeface="Arial"/>
                <a:cs typeface="Arial"/>
              </a:rPr>
              <a:t>rate</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2">
            <a:extLst>
              <a:ext uri="{FF2B5EF4-FFF2-40B4-BE49-F238E27FC236}">
                <a16:creationId xmlns:a16="http://schemas.microsoft.com/office/drawing/2014/main" id="{01CC0EBD-7F4B-11A2-73AF-88BE85018FD0}"/>
              </a:ext>
            </a:extLst>
          </p:cNvPr>
          <p:cNvSpPr txBox="1"/>
          <p:nvPr/>
        </p:nvSpPr>
        <p:spPr>
          <a:xfrm>
            <a:off x="484399" y="1342735"/>
            <a:ext cx="3777916" cy="184666"/>
          </a:xfrm>
          <a:prstGeom prst="rect">
            <a:avLst/>
          </a:prstGeom>
          <a:noFill/>
        </p:spPr>
        <p:txBody>
          <a:bodyPr wrap="square" lIns="0" tIns="0" rIns="0" bIns="0">
            <a:spAutoFit/>
          </a:bodyPr>
          <a:lstStyle/>
          <a:p>
            <a:pPr marL="12700">
              <a:lnSpc>
                <a:spcPct val="100000"/>
              </a:lnSpc>
              <a:spcBef>
                <a:spcPts val="660"/>
              </a:spcBef>
            </a:pPr>
            <a:r>
              <a:rPr lang="en-GB" sz="1200" b="1" noProof="0" dirty="0">
                <a:solidFill>
                  <a:srgbClr val="336E9F"/>
                </a:solidFill>
                <a:latin typeface="Arial"/>
                <a:cs typeface="Arial"/>
              </a:rPr>
              <a:t>Overall response </a:t>
            </a:r>
            <a:r>
              <a:rPr lang="en-GB" sz="1200" b="1" spc="-20" noProof="0" dirty="0">
                <a:solidFill>
                  <a:srgbClr val="336E9F"/>
                </a:solidFill>
                <a:latin typeface="Arial"/>
                <a:cs typeface="Arial"/>
              </a:rPr>
              <a:t>rate</a:t>
            </a:r>
            <a:endParaRPr lang="en-GB" sz="1200" noProof="0" dirty="0">
              <a:latin typeface="Arial"/>
              <a:cs typeface="Arial"/>
            </a:endParaRPr>
          </a:p>
        </p:txBody>
      </p:sp>
      <p:sp>
        <p:nvSpPr>
          <p:cNvPr id="3" name="txt_sample_count"/>
          <p:cNvSpPr txBox="1"/>
          <p:nvPr/>
        </p:nvSpPr>
        <p:spPr>
          <a:xfrm>
            <a:off x="484733" y="1606336"/>
            <a:ext cx="6587033" cy="176972"/>
          </a:xfrm>
          <a:prstGeom prst="rect">
            <a:avLst/>
          </a:prstGeom>
        </p:spPr>
        <p:txBody>
          <a:bodyPr vert="horz" wrap="square" lIns="0" tIns="0" rIns="0" bIns="0" rtlCol="0">
            <a:spAutoFit/>
          </a:bodyPr>
          <a:lstStyle/>
          <a:p>
            <a:pPr marL="12700">
              <a:lnSpc>
                <a:spcPct val="100000"/>
              </a:lnSpc>
              <a:spcBef>
                <a:spcPts val="605"/>
              </a:spcBef>
            </a:pPr>
            <a:r>
              <a:rPr lang="en-GB" sz="1150" spc="-10" noProof="0">
                <a:latin typeface="Arial"/>
                <a:cs typeface="Arial"/>
              </a:rPr>
              <a:t>225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responded</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total</a:t>
            </a:r>
            <a:r>
              <a:rPr lang="en-GB" sz="1150" spc="-10" noProof="0" dirty="0">
                <a:latin typeface="Arial"/>
                <a:cs typeface="Arial"/>
              </a:rPr>
              <a:t> </a:t>
            </a:r>
            <a:r>
              <a:rPr lang="en-GB" sz="1150" noProof="0">
                <a:latin typeface="Arial"/>
                <a:cs typeface="Arial"/>
              </a:rPr>
              <a:t>of</a:t>
            </a:r>
            <a:r>
              <a:rPr lang="en-GB" sz="1150" spc="-5" noProof="0">
                <a:latin typeface="Arial"/>
                <a:cs typeface="Arial"/>
              </a:rPr>
              <a:t> 358</a:t>
            </a:r>
            <a:r>
              <a:rPr lang="en-GB" sz="1150" spc="-10" noProof="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resulting</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response</a:t>
            </a:r>
            <a:r>
              <a:rPr lang="en-GB" sz="1150" spc="-5" noProof="0" dirty="0">
                <a:latin typeface="Arial"/>
                <a:cs typeface="Arial"/>
              </a:rPr>
              <a:t> </a:t>
            </a:r>
            <a:r>
              <a:rPr lang="en-GB" sz="1150" noProof="0" dirty="0">
                <a:latin typeface="Arial"/>
                <a:cs typeface="Arial"/>
              </a:rPr>
              <a:t>rate</a:t>
            </a:r>
            <a:r>
              <a:rPr lang="en-GB" sz="1150" spc="-10" noProof="0" dirty="0">
                <a:latin typeface="Arial"/>
                <a:cs typeface="Arial"/>
              </a:rPr>
              <a:t> </a:t>
            </a:r>
            <a:r>
              <a:rPr lang="en-GB" sz="1150" noProof="0">
                <a:latin typeface="Arial"/>
                <a:cs typeface="Arial"/>
              </a:rPr>
              <a:t>of</a:t>
            </a:r>
            <a:r>
              <a:rPr lang="en-GB" sz="1150" spc="-5" noProof="0">
                <a:latin typeface="Arial"/>
                <a:cs typeface="Arial"/>
              </a:rPr>
              <a:t> 63</a:t>
            </a:r>
            <a:r>
              <a:rPr lang="en-GB" sz="1150" spc="-20" noProof="0">
                <a:latin typeface="Arial"/>
                <a:cs typeface="Arial"/>
              </a:rPr>
              <a:t>%.</a:t>
            </a:r>
            <a:endParaRPr lang="en-GB" sz="1150" noProof="0" dirty="0">
              <a:latin typeface="Arial"/>
              <a:cs typeface="Arial"/>
            </a:endParaRPr>
          </a:p>
        </p:txBody>
      </p:sp>
      <p:graphicFrame>
        <p:nvGraphicFramePr>
          <p:cNvPr id="4" name="tbl_sample_size"/>
          <p:cNvGraphicFramePr>
            <a:graphicFrameLocks noGrp="1"/>
          </p:cNvGraphicFramePr>
          <p:nvPr>
            <p:extLst>
              <p:ext uri="{D42A27DB-BD31-4B8C-83A1-F6EECF244321}">
                <p14:modId xmlns:p14="http://schemas.microsoft.com/office/powerpoint/2010/main" val="3379431796"/>
              </p:ext>
            </p:extLst>
          </p:nvPr>
        </p:nvGraphicFramePr>
        <p:xfrm>
          <a:off x="1508810" y="2036445"/>
          <a:ext cx="4479239" cy="676910"/>
        </p:xfrm>
        <a:graphic>
          <a:graphicData uri="http://schemas.openxmlformats.org/drawingml/2006/table">
            <a:tbl>
              <a:tblPr firstRow="1" bandRow="1">
                <a:tableStyleId>{2D5ABB26-0587-4C30-8999-92F81FD0307C}</a:tableStyleId>
              </a:tblPr>
              <a:tblGrid>
                <a:gridCol w="1389804">
                  <a:extLst>
                    <a:ext uri="{9D8B030D-6E8A-4147-A177-3AD203B41FA5}">
                      <a16:colId xmlns:a16="http://schemas.microsoft.com/office/drawing/2014/main" val="20000"/>
                    </a:ext>
                  </a:extLst>
                </a:gridCol>
                <a:gridCol w="772189">
                  <a:extLst>
                    <a:ext uri="{9D8B030D-6E8A-4147-A177-3AD203B41FA5}">
                      <a16:colId xmlns:a16="http://schemas.microsoft.com/office/drawing/2014/main" val="20001"/>
                    </a:ext>
                  </a:extLst>
                </a:gridCol>
                <a:gridCol w="772188">
                  <a:extLst>
                    <a:ext uri="{9D8B030D-6E8A-4147-A177-3AD203B41FA5}">
                      <a16:colId xmlns:a16="http://schemas.microsoft.com/office/drawing/2014/main" val="20002"/>
                    </a:ext>
                  </a:extLst>
                </a:gridCol>
                <a:gridCol w="772188">
                  <a:extLst>
                    <a:ext uri="{9D8B030D-6E8A-4147-A177-3AD203B41FA5}">
                      <a16:colId xmlns:a16="http://schemas.microsoft.com/office/drawing/2014/main" val="20003"/>
                    </a:ext>
                  </a:extLst>
                </a:gridCol>
                <a:gridCol w="772870">
                  <a:extLst>
                    <a:ext uri="{9D8B030D-6E8A-4147-A177-3AD203B41FA5}">
                      <a16:colId xmlns:a16="http://schemas.microsoft.com/office/drawing/2014/main" val="20004"/>
                    </a:ext>
                  </a:extLst>
                </a:gridCol>
              </a:tblGrid>
              <a:tr h="257810">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Sample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size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10820" marR="175260" indent="-30480">
                        <a:lnSpc>
                          <a:spcPts val="760"/>
                        </a:lnSpc>
                        <a:spcBef>
                          <a:spcPts val="234"/>
                        </a:spcBef>
                      </a:pPr>
                      <a:r>
                        <a:rPr lang="en-GB" sz="850" spc="-25" noProof="0" dirty="0">
                          <a:latin typeface="Arial" panose="020B0604020202020204" pitchFamily="34" charset="0"/>
                          <a:cs typeface="Arial" panose="020B0604020202020204" pitchFamily="34" charset="0"/>
                        </a:rPr>
                        <a:t>Adjusted</a:t>
                      </a:r>
                      <a:r>
                        <a:rPr lang="en-GB" sz="850" spc="-10" noProof="0" dirty="0">
                          <a:latin typeface="Arial" panose="020B0604020202020204" pitchFamily="34" charset="0"/>
                          <a:cs typeface="Arial" panose="020B0604020202020204" pitchFamily="34" charset="0"/>
                        </a:rPr>
                        <a:t> sample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10" noProof="0" dirty="0">
                          <a:latin typeface="Arial" panose="020B0604020202020204" pitchFamily="34" charset="0"/>
                          <a:cs typeface="Arial" panose="020B0604020202020204" pitchFamily="34" charset="0"/>
                        </a:rPr>
                        <a:t>Completed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70"/>
                        </a:spcBef>
                      </a:pPr>
                      <a:r>
                        <a:rPr lang="en-GB" sz="850" spc="-20" noProof="0" dirty="0">
                          <a:latin typeface="Arial" panose="020B0604020202020204" pitchFamily="34" charset="0"/>
                          <a:cs typeface="Arial" panose="020B0604020202020204" pitchFamily="34" charset="0"/>
                        </a:rPr>
                        <a:t>Response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rate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Overall</a:t>
                      </a:r>
                      <a:r>
                        <a:rPr lang="en-GB" sz="850" spc="-3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response</a:t>
                      </a:r>
                      <a:r>
                        <a:rPr lang="en-GB" sz="850" spc="-30"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rate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375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358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63%</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latin typeface="Arial" panose="020B0604020202020204" pitchFamily="34" charset="0"/>
                          <a:cs typeface="Arial" panose="020B0604020202020204" pitchFamily="34" charset="0"/>
                        </a:rPr>
                        <a:t>National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143,951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134,285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latin typeface="Arial" panose="020B0604020202020204" pitchFamily="34" charset="0"/>
                          <a:cs typeface="Arial" panose="020B0604020202020204" pitchFamily="34" charset="0"/>
                        </a:rPr>
                        <a:t>64,268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000000"/>
                          </a:solidFill>
                          <a:latin typeface="Arial" panose="020B0604020202020204" pitchFamily="34" charset="0"/>
                          <a:cs typeface="Arial" panose="020B0604020202020204" pitchFamily="34" charset="0"/>
                        </a:rPr>
                        <a:t>48%</a:t>
                      </a:r>
                      <a:endParaRPr lang="en-GB" sz="850"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bl>
          </a:graphicData>
        </a:graphic>
      </p:graphicFrame>
      <p:sp>
        <p:nvSpPr>
          <p:cNvPr id="5" name="object 3"/>
          <p:cNvSpPr txBox="1"/>
          <p:nvPr/>
        </p:nvSpPr>
        <p:spPr>
          <a:xfrm>
            <a:off x="419290" y="3028434"/>
            <a:ext cx="2232000" cy="369332"/>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 by survey mode</a:t>
            </a:r>
            <a:endParaRPr lang="en-GB" sz="1200" noProof="0" dirty="0">
              <a:latin typeface="Arial"/>
              <a:cs typeface="Arial"/>
            </a:endParaRPr>
          </a:p>
        </p:txBody>
      </p:sp>
      <p:graphicFrame>
        <p:nvGraphicFramePr>
          <p:cNvPr id="6" name="tbl_rspndnts_survey_type"/>
          <p:cNvGraphicFramePr>
            <a:graphicFrameLocks noGrp="1"/>
          </p:cNvGraphicFramePr>
          <p:nvPr>
            <p:extLst>
              <p:ext uri="{D42A27DB-BD31-4B8C-83A1-F6EECF244321}">
                <p14:modId xmlns:p14="http://schemas.microsoft.com/office/powerpoint/2010/main" val="1180513677"/>
              </p:ext>
            </p:extLst>
          </p:nvPr>
        </p:nvGraphicFramePr>
        <p:xfrm>
          <a:off x="1508810" y="3303905"/>
          <a:ext cx="2269440" cy="1280795"/>
        </p:xfrm>
        <a:graphic>
          <a:graphicData uri="http://schemas.openxmlformats.org/drawingml/2006/table">
            <a:tbl>
              <a:tblPr firstRow="1" bandRow="1">
                <a:tableStyleId>{2D5ABB26-0587-4C30-8999-92F81FD0307C}</a:tableStyleId>
              </a:tblPr>
              <a:tblGrid>
                <a:gridCol w="1458875">
                  <a:extLst>
                    <a:ext uri="{9D8B030D-6E8A-4147-A177-3AD203B41FA5}">
                      <a16:colId xmlns:a16="http://schemas.microsoft.com/office/drawing/2014/main" val="20000"/>
                    </a:ext>
                  </a:extLst>
                </a:gridCol>
                <a:gridCol w="810565">
                  <a:extLst>
                    <a:ext uri="{9D8B030D-6E8A-4147-A177-3AD203B41FA5}">
                      <a16:colId xmlns:a16="http://schemas.microsoft.com/office/drawing/2014/main" val="20001"/>
                    </a:ext>
                  </a:extLst>
                </a:gridCol>
              </a:tblGrid>
              <a:tr h="234315">
                <a:tc>
                  <a:txBody>
                    <a:bodyPr/>
                    <a:lstStyle/>
                    <a:p>
                      <a:pPr>
                        <a:lnSpc>
                          <a:spcPct val="100000"/>
                        </a:lnSpc>
                      </a:pPr>
                      <a:endParaRPr lang="en-GB" sz="85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Paper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186</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Online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Phone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8915">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Translation</a:t>
                      </a:r>
                      <a:r>
                        <a:rPr lang="en-GB" sz="850" spc="-4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service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8915">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7" name="object 4"/>
          <p:cNvSpPr txBox="1"/>
          <p:nvPr/>
        </p:nvSpPr>
        <p:spPr>
          <a:xfrm>
            <a:off x="419290" y="4933434"/>
            <a:ext cx="2252345" cy="184666"/>
          </a:xfrm>
          <a:prstGeom prst="rect">
            <a:avLst/>
          </a:prstGeom>
        </p:spPr>
        <p:txBody>
          <a:bodyPr vert="horz" wrap="square" lIns="0" tIns="0" rIns="0" bIns="0" rtlCol="0">
            <a:spAutoFit/>
          </a:bodyPr>
          <a:lstStyle/>
          <a:p>
            <a:pPr marL="12700">
              <a:lnSpc>
                <a:spcPct val="100000"/>
              </a:lnSpc>
              <a:spcBef>
                <a:spcPts val="100"/>
              </a:spcBef>
            </a:pPr>
            <a:r>
              <a:rPr lang="en-GB" sz="1200" b="1" noProof="0" dirty="0">
                <a:solidFill>
                  <a:srgbClr val="336E9F"/>
                </a:solidFill>
                <a:latin typeface="Arial"/>
                <a:cs typeface="Arial"/>
              </a:rPr>
              <a:t>Respondents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by</a:t>
            </a:r>
            <a:r>
              <a:rPr lang="en-GB" sz="1200" b="1" spc="-15" noProof="0" dirty="0">
                <a:solidFill>
                  <a:srgbClr val="336E9F"/>
                </a:solidFill>
                <a:latin typeface="Arial"/>
                <a:cs typeface="Arial"/>
              </a:rPr>
              <a:t> </a:t>
            </a:r>
            <a:r>
              <a:rPr lang="en-GB" sz="1200" b="1" noProof="0" dirty="0">
                <a:solidFill>
                  <a:srgbClr val="336E9F"/>
                </a:solidFill>
                <a:latin typeface="Arial"/>
                <a:cs typeface="Arial"/>
              </a:rPr>
              <a:t>tumour</a:t>
            </a:r>
            <a:r>
              <a:rPr lang="en-GB" sz="1200" b="1" spc="-15" noProof="0" dirty="0">
                <a:solidFill>
                  <a:srgbClr val="336E9F"/>
                </a:solidFill>
                <a:latin typeface="Arial"/>
                <a:cs typeface="Arial"/>
              </a:rPr>
              <a:t> </a:t>
            </a:r>
            <a:r>
              <a:rPr lang="en-GB" sz="1200" b="1" spc="-10" noProof="0" dirty="0">
                <a:solidFill>
                  <a:srgbClr val="336E9F"/>
                </a:solidFill>
                <a:latin typeface="Arial"/>
                <a:cs typeface="Arial"/>
              </a:rPr>
              <a:t>group</a:t>
            </a:r>
            <a:endParaRPr lang="en-GB" sz="1200" noProof="0" dirty="0">
              <a:latin typeface="Arial"/>
              <a:cs typeface="Arial"/>
            </a:endParaRPr>
          </a:p>
        </p:txBody>
      </p:sp>
      <p:graphicFrame>
        <p:nvGraphicFramePr>
          <p:cNvPr id="8" name="tbl_rspndnts_tumour_grp"/>
          <p:cNvGraphicFramePr>
            <a:graphicFrameLocks noGrp="1"/>
          </p:cNvGraphicFramePr>
          <p:nvPr>
            <p:extLst>
              <p:ext uri="{D42A27DB-BD31-4B8C-83A1-F6EECF244321}">
                <p14:modId xmlns:p14="http://schemas.microsoft.com/office/powerpoint/2010/main" val="3904072767"/>
              </p:ext>
            </p:extLst>
          </p:nvPr>
        </p:nvGraphicFramePr>
        <p:xfrm>
          <a:off x="1508810" y="5302885"/>
          <a:ext cx="2252345" cy="3168015"/>
        </p:xfrm>
        <a:graphic>
          <a:graphicData uri="http://schemas.openxmlformats.org/drawingml/2006/table">
            <a:tbl>
              <a:tblPr firstRow="1" bandRow="1">
                <a:tableStyleId>{2D5ABB26-0587-4C30-8999-92F81FD0307C}</a:tableStyleId>
              </a:tblPr>
              <a:tblGrid>
                <a:gridCol w="1447885">
                  <a:extLst>
                    <a:ext uri="{9D8B030D-6E8A-4147-A177-3AD203B41FA5}">
                      <a16:colId xmlns:a16="http://schemas.microsoft.com/office/drawing/2014/main" val="20000"/>
                    </a:ext>
                  </a:extLst>
                </a:gridCol>
                <a:gridCol w="804460">
                  <a:extLst>
                    <a:ext uri="{9D8B030D-6E8A-4147-A177-3AD203B41FA5}">
                      <a16:colId xmlns:a16="http://schemas.microsoft.com/office/drawing/2014/main" val="20001"/>
                    </a:ext>
                  </a:extLst>
                </a:gridCol>
              </a:tblGrid>
              <a:tr h="234315">
                <a:tc>
                  <a:txBody>
                    <a:bodyPr/>
                    <a:lstStyle/>
                    <a:p>
                      <a:pPr>
                        <a:lnSpc>
                          <a:spcPct val="100000"/>
                        </a:lnSpc>
                      </a:pPr>
                      <a:endParaRPr lang="en-GB" sz="90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marL="107314" marR="101600" indent="37465">
                        <a:lnSpc>
                          <a:spcPts val="760"/>
                        </a:lnSpc>
                        <a:spcBef>
                          <a:spcPts val="140"/>
                        </a:spcBef>
                      </a:pPr>
                      <a:r>
                        <a:rPr lang="en-GB" sz="850" spc="-20" noProof="0" dirty="0">
                          <a:latin typeface="Arial" panose="020B0604020202020204" pitchFamily="34" charset="0"/>
                          <a:cs typeface="Arial" panose="020B0604020202020204" pitchFamily="34" charset="0"/>
                        </a:rPr>
                        <a:t>Number</a:t>
                      </a:r>
                      <a:r>
                        <a:rPr lang="en-GB" sz="850" spc="15" noProof="0" dirty="0">
                          <a:latin typeface="Arial" panose="020B0604020202020204" pitchFamily="34" charset="0"/>
                          <a:cs typeface="Arial" panose="020B0604020202020204" pitchFamily="34" charset="0"/>
                        </a:rPr>
                        <a:t> </a:t>
                      </a:r>
                      <a:r>
                        <a:rPr lang="en-GB" sz="850" spc="-35" noProof="0" dirty="0">
                          <a:latin typeface="Arial" panose="020B0604020202020204" pitchFamily="34" charset="0"/>
                          <a:cs typeface="Arial" panose="020B0604020202020204" pitchFamily="34" charset="0"/>
                        </a:rPr>
                        <a:t>of</a:t>
                      </a:r>
                      <a:r>
                        <a:rPr lang="en-GB" sz="850" spc="50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respondents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Brain</a:t>
                      </a:r>
                      <a:r>
                        <a:rPr lang="en-GB" sz="850" spc="-1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1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CNS</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Breast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70</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Colorectal</a:t>
                      </a:r>
                      <a:r>
                        <a:rPr lang="en-GB" sz="850" spc="-25"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t>
                      </a:r>
                      <a:r>
                        <a:rPr lang="en-GB" sz="850" spc="-20" noProof="0" dirty="0">
                          <a:solidFill>
                            <a:srgbClr val="336E9F"/>
                          </a:solidFill>
                          <a:latin typeface="Arial" panose="020B0604020202020204" pitchFamily="34" charset="0"/>
                          <a:cs typeface="Arial" panose="020B0604020202020204" pitchFamily="34" charset="0"/>
                        </a:rPr>
                        <a:t> </a:t>
                      </a:r>
                      <a:r>
                        <a:rPr lang="en-GB" sz="850" spc="-25" noProof="0" dirty="0">
                          <a:solidFill>
                            <a:srgbClr val="336E9F"/>
                          </a:solidFill>
                          <a:latin typeface="Arial" panose="020B0604020202020204" pitchFamily="34" charset="0"/>
                          <a:cs typeface="Arial" panose="020B0604020202020204" pitchFamily="34" charset="0"/>
                        </a:rPr>
                        <a:t>LGT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31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Gynaecological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7</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Haematological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28</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Head</a:t>
                      </a:r>
                      <a:r>
                        <a:rPr lang="en-GB" sz="850" spc="-20" noProof="0" dirty="0">
                          <a:solidFill>
                            <a:srgbClr val="336E9F"/>
                          </a:solidFill>
                          <a:latin typeface="Arial" panose="020B0604020202020204" pitchFamily="34" charset="0"/>
                          <a:cs typeface="Arial" panose="020B0604020202020204" pitchFamily="34" charset="0"/>
                        </a:rPr>
                        <a:t> </a:t>
                      </a:r>
                      <a:r>
                        <a:rPr lang="en-GB" sz="850" noProof="0" dirty="0">
                          <a:solidFill>
                            <a:srgbClr val="336E9F"/>
                          </a:solidFill>
                          <a:latin typeface="Arial" panose="020B0604020202020204" pitchFamily="34" charset="0"/>
                          <a:cs typeface="Arial" panose="020B0604020202020204" pitchFamily="34" charset="0"/>
                        </a:rPr>
                        <a:t>and</a:t>
                      </a:r>
                      <a:r>
                        <a:rPr lang="en-GB" sz="850" spc="-15" noProof="0" dirty="0">
                          <a:solidFill>
                            <a:srgbClr val="336E9F"/>
                          </a:solidFill>
                          <a:latin typeface="Arial" panose="020B0604020202020204" pitchFamily="34" charset="0"/>
                          <a:cs typeface="Arial" panose="020B0604020202020204" pitchFamily="34" charset="0"/>
                        </a:rPr>
                        <a:t> </a:t>
                      </a:r>
                      <a:r>
                        <a:rPr lang="en-GB" sz="850" spc="-20" noProof="0" dirty="0">
                          <a:solidFill>
                            <a:srgbClr val="336E9F"/>
                          </a:solidFill>
                          <a:latin typeface="Arial" panose="020B0604020202020204" pitchFamily="34" charset="0"/>
                          <a:cs typeface="Arial" panose="020B0604020202020204" pitchFamily="34" charset="0"/>
                        </a:rPr>
                        <a:t>neck</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Lung</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Prostate</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21</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Sarcoma</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09550">
                <a:tc>
                  <a:txBody>
                    <a:bodyPr/>
                    <a:lstStyle/>
                    <a:p>
                      <a:pPr marL="27940">
                        <a:lnSpc>
                          <a:spcPct val="100000"/>
                        </a:lnSpc>
                        <a:spcBef>
                          <a:spcPts val="204"/>
                        </a:spcBef>
                      </a:pPr>
                      <a:r>
                        <a:rPr lang="en-GB" sz="850" spc="-20" noProof="0" dirty="0">
                          <a:solidFill>
                            <a:srgbClr val="336E9F"/>
                          </a:solidFill>
                          <a:latin typeface="Arial" panose="020B0604020202020204" pitchFamily="34" charset="0"/>
                          <a:cs typeface="Arial" panose="020B0604020202020204" pitchFamily="34" charset="0"/>
                        </a:rPr>
                        <a:t>Skin</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25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09550">
                <a:tc>
                  <a:txBody>
                    <a:bodyPr/>
                    <a:lstStyle/>
                    <a:p>
                      <a:pPr marL="27940">
                        <a:lnSpc>
                          <a:spcPct val="100000"/>
                        </a:lnSpc>
                        <a:spcBef>
                          <a:spcPts val="204"/>
                        </a:spcBef>
                      </a:pPr>
                      <a:r>
                        <a:rPr lang="en-GB" sz="850" noProof="0" dirty="0">
                          <a:solidFill>
                            <a:srgbClr val="336E9F"/>
                          </a:solidFill>
                          <a:latin typeface="Arial" panose="020B0604020202020204" pitchFamily="34" charset="0"/>
                          <a:cs typeface="Arial" panose="020B0604020202020204" pitchFamily="34" charset="0"/>
                        </a:rPr>
                        <a:t>Upper</a:t>
                      </a:r>
                      <a:r>
                        <a:rPr lang="en-GB" sz="850" spc="-25" noProof="0" dirty="0">
                          <a:solidFill>
                            <a:srgbClr val="336E9F"/>
                          </a:solidFill>
                          <a:latin typeface="Arial" panose="020B0604020202020204" pitchFamily="34" charset="0"/>
                          <a:cs typeface="Arial" panose="020B0604020202020204" pitchFamily="34" charset="0"/>
                        </a:rPr>
                        <a:t> </a:t>
                      </a:r>
                      <a:r>
                        <a:rPr lang="en-GB" sz="850" spc="-10" noProof="0" dirty="0">
                          <a:solidFill>
                            <a:srgbClr val="336E9F"/>
                          </a:solidFill>
                          <a:latin typeface="Arial" panose="020B0604020202020204" pitchFamily="34" charset="0"/>
                          <a:cs typeface="Arial" panose="020B0604020202020204" pitchFamily="34" charset="0"/>
                        </a:rPr>
                        <a:t>gastro</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Urological</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19</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r h="209550">
                <a:tc>
                  <a:txBody>
                    <a:bodyPr/>
                    <a:lstStyle/>
                    <a:p>
                      <a:pPr marL="27940">
                        <a:lnSpc>
                          <a:spcPct val="100000"/>
                        </a:lnSpc>
                        <a:spcBef>
                          <a:spcPts val="204"/>
                        </a:spcBef>
                      </a:pPr>
                      <a:r>
                        <a:rPr lang="en-GB" sz="850" spc="-10" noProof="0" dirty="0">
                          <a:solidFill>
                            <a:srgbClr val="336E9F"/>
                          </a:solidFill>
                          <a:latin typeface="Arial" panose="020B0604020202020204" pitchFamily="34" charset="0"/>
                          <a:cs typeface="Arial" panose="020B0604020202020204" pitchFamily="34" charset="0"/>
                        </a:rPr>
                        <a:t>Other</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noProof="0">
                          <a:solidFill>
                            <a:srgbClr val="336E9F"/>
                          </a:solidFill>
                          <a:latin typeface="Arial" panose="020B0604020202020204" pitchFamily="34" charset="0"/>
                          <a:cs typeface="Arial" panose="020B0604020202020204" pitchFamily="34" charset="0"/>
                        </a:rPr>
                        <a:t>15</a:t>
                      </a:r>
                      <a:endParaRPr lang="en-GB" sz="85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09550">
                <a:tc>
                  <a:txBody>
                    <a:bodyPr/>
                    <a:lstStyle/>
                    <a:p>
                      <a:pPr marL="27940">
                        <a:lnSpc>
                          <a:spcPct val="100000"/>
                        </a:lnSpc>
                        <a:spcBef>
                          <a:spcPts val="204"/>
                        </a:spcBef>
                      </a:pPr>
                      <a:r>
                        <a:rPr lang="en-GB" sz="850" b="1" spc="-10" noProof="0" dirty="0">
                          <a:latin typeface="Arial" panose="020B0604020202020204" pitchFamily="34" charset="0"/>
                          <a:cs typeface="Arial" panose="020B0604020202020204" pitchFamily="34" charset="0"/>
                        </a:rPr>
                        <a:t>Total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204"/>
                        </a:spcBef>
                      </a:pPr>
                      <a:r>
                        <a:rPr lang="en-GB" sz="850" b="1" noProof="0">
                          <a:latin typeface="Arial" panose="020B0604020202020204" pitchFamily="34" charset="0"/>
                          <a:cs typeface="Arial" panose="020B0604020202020204" pitchFamily="34" charset="0"/>
                        </a:rPr>
                        <a:t>225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bl>
          </a:graphicData>
        </a:graphic>
      </p:graphicFrame>
      <p:sp>
        <p:nvSpPr>
          <p:cNvPr id="11" name="txt_org_name">
            <a:extLst>
              <a:ext uri="{FF2B5EF4-FFF2-40B4-BE49-F238E27FC236}">
                <a16:creationId xmlns:a16="http://schemas.microsoft.com/office/drawing/2014/main" id="{4B734B9B-783B-CFEA-5826-0E3D03981E6F}"/>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 name="txt_survey">
            <a:extLst>
              <a:ext uri="{FF2B5EF4-FFF2-40B4-BE49-F238E27FC236}">
                <a16:creationId xmlns:a16="http://schemas.microsoft.com/office/drawing/2014/main" id="{5100374A-D489-BE04-49A8-C4701F26BF2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object 2">
            <a:extLst>
              <a:ext uri="{FF2B5EF4-FFF2-40B4-BE49-F238E27FC236}">
                <a16:creationId xmlns:a16="http://schemas.microsoft.com/office/drawing/2014/main" id="{B4CFB0CF-7F5D-C1C5-341A-1C2D5FBA1B43}"/>
              </a:ext>
            </a:extLst>
          </p:cNvPr>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grpSp>
        <p:nvGrpSpPr>
          <p:cNvPr id="14" name="Group 13">
            <a:extLst>
              <a:ext uri="{FF2B5EF4-FFF2-40B4-BE49-F238E27FC236}">
                <a16:creationId xmlns:a16="http://schemas.microsoft.com/office/drawing/2014/main" id="{58CF45D7-80BA-3ADF-BFEE-F68C41A5A44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C1E2B1B-D953-987E-EABA-A4A7CCBB24F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2" action="ppaction://hlinksldjump"/>
              <a:extLst>
                <a:ext uri="{FF2B5EF4-FFF2-40B4-BE49-F238E27FC236}">
                  <a16:creationId xmlns:a16="http://schemas.microsoft.com/office/drawing/2014/main" id="{C1CAFBE2-F7C3-47E7-EF77-194ECDC373F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3D4161C-5991-5312-D151-003027AB063B}"/>
              </a:ext>
            </a:extLst>
          </p:cNvPr>
          <p:cNvSpPr>
            <a:spLocks noGrp="1"/>
          </p:cNvSpPr>
          <p:nvPr>
            <p:ph type="sldNum" sz="quarter" idx="7"/>
          </p:nvPr>
        </p:nvSpPr>
        <p:spPr>
          <a:xfrm>
            <a:off x="7054850" y="10358277"/>
            <a:ext cx="465390" cy="123111"/>
          </a:xfrm>
        </p:spPr>
        <p:txBody>
          <a:bodyPr/>
          <a:lstStyle/>
          <a:p>
            <a:pPr marL="93980">
              <a:lnSpc>
                <a:spcPct val="100000"/>
              </a:lnSpc>
              <a:spcBef>
                <a:spcPts val="25"/>
              </a:spcBef>
            </a:pPr>
            <a:fld id="{D37D90DE-8498-4806-971E-8706D99009E3}" type="slidenum">
              <a:rPr lang="en-GB" spc="-25" noProof="0"/>
              <a:t>11</a:t>
            </a:fld>
            <a:endParaRPr lang="en-GB" spc="-25" noProof="0" dirty="0"/>
          </a:p>
        </p:txBody>
      </p:sp>
      <p:sp>
        <p:nvSpPr>
          <p:cNvPr id="3" name="object 1"/>
          <p:cNvSpPr txBox="1">
            <a:spLocks noGrp="1"/>
          </p:cNvSpPr>
          <p:nvPr>
            <p:ph type="title" idx="4294967295"/>
          </p:nvPr>
        </p:nvSpPr>
        <p:spPr>
          <a:xfrm>
            <a:off x="419290" y="1037297"/>
            <a:ext cx="1880235" cy="184666"/>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Respondents by </a:t>
            </a:r>
            <a:r>
              <a:rPr kumimoji="0" lang="en-GB" sz="1200" b="1" i="0" u="none" strike="noStrike" kern="0" cap="none" spc="-10" normalizeH="0" baseline="0" noProof="0" dirty="0">
                <a:ln>
                  <a:noFill/>
                </a:ln>
                <a:solidFill>
                  <a:srgbClr val="336E9F"/>
                </a:solidFill>
                <a:effectLst/>
                <a:uLnTx/>
                <a:uFillTx/>
                <a:latin typeface="Arial"/>
                <a:cs typeface="Arial"/>
              </a:rPr>
              <a:t>ethnicity</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tbl_rspndnts_ethnicity"/>
          <p:cNvGraphicFramePr>
            <a:graphicFrameLocks noGrp="1"/>
          </p:cNvGraphicFramePr>
          <p:nvPr>
            <p:extLst>
              <p:ext uri="{D42A27DB-BD31-4B8C-83A1-F6EECF244321}">
                <p14:modId xmlns:p14="http://schemas.microsoft.com/office/powerpoint/2010/main" val="1751961577"/>
              </p:ext>
            </p:extLst>
          </p:nvPr>
        </p:nvGraphicFramePr>
        <p:xfrm>
          <a:off x="1724812" y="1389380"/>
          <a:ext cx="3729838" cy="6929120"/>
        </p:xfrm>
        <a:graphic>
          <a:graphicData uri="http://schemas.openxmlformats.org/drawingml/2006/table">
            <a:tbl>
              <a:tblPr firstRow="1" bandRow="1">
                <a:tableStyleId>{2D5ABB26-0587-4C30-8999-92F81FD0307C}</a:tableStyleId>
              </a:tblPr>
              <a:tblGrid>
                <a:gridCol w="2785122">
                  <a:extLst>
                    <a:ext uri="{9D8B030D-6E8A-4147-A177-3AD203B41FA5}">
                      <a16:colId xmlns:a16="http://schemas.microsoft.com/office/drawing/2014/main" val="20000"/>
                    </a:ext>
                  </a:extLst>
                </a:gridCol>
                <a:gridCol w="944716">
                  <a:extLst>
                    <a:ext uri="{9D8B030D-6E8A-4147-A177-3AD203B41FA5}">
                      <a16:colId xmlns:a16="http://schemas.microsoft.com/office/drawing/2014/main" val="1559222895"/>
                    </a:ext>
                  </a:extLst>
                </a:gridCol>
              </a:tblGrid>
              <a:tr h="234315">
                <a:tc>
                  <a:txBody>
                    <a:bodyPr/>
                    <a:lstStyle/>
                    <a:p>
                      <a:pPr>
                        <a:lnSpc>
                          <a:spcPct val="100000"/>
                        </a:lnSpc>
                      </a:pPr>
                      <a:endParaRPr lang="en-GB" sz="850" b="0" noProof="0" dirty="0">
                        <a:latin typeface="Arial" panose="020B0604020202020204" pitchFamily="34" charset="0"/>
                        <a:cs typeface="Arial" panose="020B0604020202020204" pitchFamily="34" charset="0"/>
                      </a:endParaRPr>
                    </a:p>
                  </a:txBody>
                  <a:tcPr marL="0" marR="0" marT="0" marB="0" anchor="ctr">
                    <a:lnR w="6350">
                      <a:solidFill>
                        <a:srgbClr val="939598"/>
                      </a:solidFill>
                      <a:prstDash val="solid"/>
                    </a:lnR>
                    <a:lnB w="6350">
                      <a:solidFill>
                        <a:srgbClr val="939598"/>
                      </a:solidFill>
                      <a:prstDash val="solid"/>
                    </a:lnB>
                  </a:tcPr>
                </a:tc>
                <a:tc>
                  <a:txBody>
                    <a:bodyPr/>
                    <a:lstStyle/>
                    <a:p>
                      <a:pPr algn="ctr">
                        <a:lnSpc>
                          <a:spcPct val="100000"/>
                        </a:lnSpc>
                      </a:pPr>
                      <a:r>
                        <a:rPr lang="en-GB" sz="850" b="0" spc="-20" noProof="0" dirty="0">
                          <a:latin typeface="Arial" panose="020B0604020202020204" pitchFamily="34" charset="0"/>
                          <a:cs typeface="Arial" panose="020B0604020202020204" pitchFamily="34" charset="0"/>
                        </a:rPr>
                        <a:t>Number</a:t>
                      </a:r>
                      <a:r>
                        <a:rPr lang="en-GB" sz="850" b="0" spc="15" noProof="0" dirty="0">
                          <a:latin typeface="Arial" panose="020B0604020202020204" pitchFamily="34" charset="0"/>
                          <a:cs typeface="Arial" panose="020B0604020202020204" pitchFamily="34" charset="0"/>
                        </a:rPr>
                        <a:t> </a:t>
                      </a:r>
                      <a:r>
                        <a:rPr lang="en-GB" sz="850" b="0" spc="-35" noProof="0" dirty="0">
                          <a:latin typeface="Arial" panose="020B0604020202020204" pitchFamily="34" charset="0"/>
                          <a:cs typeface="Arial" panose="020B0604020202020204" pitchFamily="34" charset="0"/>
                        </a:rPr>
                        <a:t>of</a:t>
                      </a:r>
                      <a:r>
                        <a:rPr lang="en-GB" sz="850" b="0" spc="500" noProof="0" dirty="0">
                          <a:latin typeface="Arial" panose="020B0604020202020204" pitchFamily="34" charset="0"/>
                          <a:cs typeface="Arial" panose="020B0604020202020204" pitchFamily="34" charset="0"/>
                        </a:rPr>
                        <a:t> </a:t>
                      </a:r>
                      <a:r>
                        <a:rPr lang="en-GB" sz="850" b="0" spc="-25" noProof="0" dirty="0">
                          <a:latin typeface="Arial" panose="020B0604020202020204" pitchFamily="34" charset="0"/>
                          <a:cs typeface="Arial" panose="020B0604020202020204" pitchFamily="34" charset="0"/>
                        </a:rPr>
                        <a:t>respondents</a:t>
                      </a:r>
                      <a:endParaRPr lang="en-GB" sz="850" b="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White</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1"/>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English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Welsh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Scottish</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Northern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0" noProof="0" dirty="0">
                          <a:solidFill>
                            <a:srgbClr val="336E9F"/>
                          </a:solidFill>
                          <a:latin typeface="Arial" panose="020B0604020202020204" pitchFamily="34" charset="0"/>
                          <a:cs typeface="Arial" panose="020B0604020202020204" pitchFamily="34" charset="0"/>
                        </a:rPr>
                        <a:t> British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204</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Irish</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Gypsy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Irish</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Traveller</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Roma</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7</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Mixed</a:t>
                      </a:r>
                      <a:r>
                        <a:rPr lang="en-GB" sz="850" b="1" spc="-2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Multiple Ethnic</a:t>
                      </a:r>
                      <a:r>
                        <a:rPr lang="en-GB" sz="850" b="1" spc="-2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Groups</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07"/>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White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and</a:t>
                      </a:r>
                      <a:r>
                        <a:rPr lang="en-GB" sz="850" b="0" spc="-20"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Asian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Mixed</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multiple</a:t>
                      </a:r>
                      <a:r>
                        <a:rPr lang="en-GB" sz="850" b="0" spc="-2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Asian</a:t>
                      </a:r>
                      <a:r>
                        <a:rPr lang="en-GB" sz="850" b="1" spc="-4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or</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Asian</a:t>
                      </a:r>
                      <a:r>
                        <a:rPr lang="en-GB" sz="850" b="1" spc="-4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2"/>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Indian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3"/>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Pakistani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4"/>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Bangladeshi</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5"/>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Chinese</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6"/>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Asian</a:t>
                      </a:r>
                      <a:r>
                        <a:rPr lang="en-GB" sz="850" b="0" spc="-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7"/>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African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Caribbean</a:t>
                      </a:r>
                      <a:r>
                        <a:rPr lang="en-GB" sz="850" b="1" spc="-15" noProof="0" dirty="0">
                          <a:latin typeface="Arial" panose="020B0604020202020204" pitchFamily="34" charset="0"/>
                          <a:cs typeface="Arial" panose="020B0604020202020204" pitchFamily="34" charset="0"/>
                        </a:rPr>
                        <a:t> </a:t>
                      </a:r>
                      <a:r>
                        <a:rPr lang="en-GB" sz="850" b="1" noProof="0" dirty="0">
                          <a:latin typeface="Arial" panose="020B0604020202020204" pitchFamily="34" charset="0"/>
                          <a:cs typeface="Arial" panose="020B0604020202020204" pitchFamily="34" charset="0"/>
                        </a:rPr>
                        <a:t>/</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Black</a:t>
                      </a:r>
                      <a:r>
                        <a:rPr lang="en-GB" sz="850" b="1" spc="-2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British</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18"/>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African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9"/>
                  </a:ext>
                </a:extLst>
              </a:tr>
              <a:tr h="257810">
                <a:tc>
                  <a:txBody>
                    <a:bodyPr/>
                    <a:lstStyle/>
                    <a:p>
                      <a:pPr marL="27940">
                        <a:lnSpc>
                          <a:spcPct val="100000"/>
                        </a:lnSpc>
                        <a:spcBef>
                          <a:spcPts val="395"/>
                        </a:spcBef>
                      </a:pPr>
                      <a:r>
                        <a:rPr lang="en-GB" sz="850" b="0" spc="-10" noProof="0" dirty="0">
                          <a:solidFill>
                            <a:srgbClr val="336E9F"/>
                          </a:solidFill>
                          <a:latin typeface="Arial" panose="020B0604020202020204" pitchFamily="34" charset="0"/>
                          <a:cs typeface="Arial" panose="020B0604020202020204" pitchFamily="34" charset="0"/>
                        </a:rPr>
                        <a:t>Caribbean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0"/>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Black</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African</a:t>
                      </a:r>
                      <a:r>
                        <a:rPr lang="en-GB" sz="850" b="0" spc="-10"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Caribbean</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background</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1"/>
                  </a:ext>
                </a:extLst>
              </a:tr>
              <a:tr h="209550">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Other</a:t>
                      </a:r>
                      <a:r>
                        <a:rPr lang="en-GB" sz="850" b="1" spc="-50"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Ethnic Group</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2"/>
                  </a:ext>
                </a:extLst>
              </a:tr>
              <a:tr h="257810">
                <a:tc>
                  <a:txBody>
                    <a:bodyPr/>
                    <a:lstStyle/>
                    <a:p>
                      <a:pPr marL="27940">
                        <a:lnSpc>
                          <a:spcPct val="100000"/>
                        </a:lnSpc>
                        <a:spcBef>
                          <a:spcPts val="395"/>
                        </a:spcBef>
                      </a:pPr>
                      <a:r>
                        <a:rPr lang="en-GB" sz="850" b="0" spc="-20" noProof="0" dirty="0">
                          <a:solidFill>
                            <a:srgbClr val="336E9F"/>
                          </a:solidFill>
                          <a:latin typeface="Arial" panose="020B0604020202020204" pitchFamily="34" charset="0"/>
                          <a:cs typeface="Arial" panose="020B0604020202020204" pitchFamily="34" charset="0"/>
                        </a:rPr>
                        <a:t>Arab</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3"/>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Any</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other</a:t>
                      </a:r>
                      <a:r>
                        <a:rPr lang="en-GB" sz="850" b="0" spc="-15" noProof="0" dirty="0">
                          <a:solidFill>
                            <a:srgbClr val="336E9F"/>
                          </a:solidFill>
                          <a:latin typeface="Arial" panose="020B0604020202020204" pitchFamily="34" charset="0"/>
                          <a:cs typeface="Arial" panose="020B0604020202020204" pitchFamily="34" charset="0"/>
                        </a:rPr>
                        <a:t> </a:t>
                      </a:r>
                      <a:r>
                        <a:rPr lang="en-GB" sz="850" b="0" noProof="0" dirty="0">
                          <a:solidFill>
                            <a:srgbClr val="336E9F"/>
                          </a:solidFill>
                          <a:latin typeface="Arial" panose="020B0604020202020204" pitchFamily="34" charset="0"/>
                          <a:cs typeface="Arial" panose="020B0604020202020204" pitchFamily="34" charset="0"/>
                        </a:rPr>
                        <a:t>ethnic</a:t>
                      </a:r>
                      <a:r>
                        <a:rPr lang="en-GB" sz="850" b="0" spc="-15" noProof="0" dirty="0">
                          <a:solidFill>
                            <a:srgbClr val="336E9F"/>
                          </a:solidFill>
                          <a:latin typeface="Arial" panose="020B0604020202020204" pitchFamily="34" charset="0"/>
                          <a:cs typeface="Arial" panose="020B0604020202020204" pitchFamily="34" charset="0"/>
                        </a:rPr>
                        <a:t> </a:t>
                      </a:r>
                      <a:r>
                        <a:rPr lang="en-GB" sz="850" b="0" spc="-20" noProof="0" dirty="0">
                          <a:solidFill>
                            <a:srgbClr val="336E9F"/>
                          </a:solidFill>
                          <a:latin typeface="Arial" panose="020B0604020202020204" pitchFamily="34" charset="0"/>
                          <a:cs typeface="Arial" panose="020B0604020202020204" pitchFamily="34" charset="0"/>
                        </a:rPr>
                        <a:t>group</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4"/>
                  </a:ext>
                </a:extLst>
              </a:tr>
              <a:tr h="208915">
                <a:tc gridSpan="2">
                  <a:txBody>
                    <a:bodyPr/>
                    <a:lstStyle/>
                    <a:p>
                      <a:pPr marL="27940">
                        <a:lnSpc>
                          <a:spcPct val="100000"/>
                        </a:lnSpc>
                        <a:spcBef>
                          <a:spcPts val="280"/>
                        </a:spcBef>
                      </a:pPr>
                      <a:r>
                        <a:rPr lang="en-GB" sz="850" b="1" spc="-10" noProof="0" dirty="0">
                          <a:latin typeface="Arial" panose="020B0604020202020204" pitchFamily="34" charset="0"/>
                          <a:cs typeface="Arial" panose="020B0604020202020204" pitchFamily="34" charset="0"/>
                        </a:rPr>
                        <a:t>Not</a:t>
                      </a:r>
                      <a:r>
                        <a:rPr lang="en-GB" sz="850" b="1" spc="-45" noProof="0" dirty="0">
                          <a:latin typeface="Arial" panose="020B0604020202020204" pitchFamily="34" charset="0"/>
                          <a:cs typeface="Arial" panose="020B0604020202020204" pitchFamily="34" charset="0"/>
                        </a:rPr>
                        <a:t> </a:t>
                      </a:r>
                      <a:r>
                        <a:rPr lang="en-GB" sz="850" b="1" spc="-10" noProof="0" dirty="0">
                          <a:latin typeface="Arial" panose="020B0604020202020204" pitchFamily="34" charset="0"/>
                          <a:cs typeface="Arial" panose="020B0604020202020204" pitchFamily="34" charset="0"/>
                        </a:rPr>
                        <a:t>given</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lang="en-GB"/>
                    </a:p>
                  </a:txBody>
                  <a:tcPr/>
                </a:tc>
                <a:extLst>
                  <a:ext uri="{0D108BD9-81ED-4DB2-BD59-A6C34878D82A}">
                    <a16:rowId xmlns:a16="http://schemas.microsoft.com/office/drawing/2014/main" val="10025"/>
                  </a:ext>
                </a:extLst>
              </a:tr>
              <a:tr h="257810">
                <a:tc>
                  <a:txBody>
                    <a:bodyPr/>
                    <a:lstStyle/>
                    <a:p>
                      <a:pPr marL="27940">
                        <a:lnSpc>
                          <a:spcPct val="100000"/>
                        </a:lnSpc>
                        <a:spcBef>
                          <a:spcPts val="395"/>
                        </a:spcBef>
                      </a:pPr>
                      <a:r>
                        <a:rPr lang="en-GB" sz="850" b="0" noProof="0" dirty="0">
                          <a:solidFill>
                            <a:srgbClr val="336E9F"/>
                          </a:solidFill>
                          <a:latin typeface="Arial" panose="020B0604020202020204" pitchFamily="34" charset="0"/>
                          <a:cs typeface="Arial" panose="020B0604020202020204" pitchFamily="34" charset="0"/>
                        </a:rPr>
                        <a:t>Not</a:t>
                      </a:r>
                      <a:r>
                        <a:rPr lang="en-GB" sz="850" b="0" spc="-15" noProof="0" dirty="0">
                          <a:solidFill>
                            <a:srgbClr val="336E9F"/>
                          </a:solidFill>
                          <a:latin typeface="Arial" panose="020B0604020202020204" pitchFamily="34" charset="0"/>
                          <a:cs typeface="Arial" panose="020B0604020202020204" pitchFamily="34" charset="0"/>
                        </a:rPr>
                        <a:t> </a:t>
                      </a:r>
                      <a:r>
                        <a:rPr lang="en-GB" sz="850" b="0" spc="-10" noProof="0" dirty="0">
                          <a:solidFill>
                            <a:srgbClr val="336E9F"/>
                          </a:solidFill>
                          <a:latin typeface="Arial" panose="020B0604020202020204" pitchFamily="34" charset="0"/>
                          <a:cs typeface="Arial" panose="020B0604020202020204" pitchFamily="34" charset="0"/>
                        </a:rPr>
                        <a:t>given</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0" noProof="0">
                          <a:solidFill>
                            <a:srgbClr val="336E9F"/>
                          </a:solidFill>
                          <a:latin typeface="Arial" panose="020B0604020202020204" pitchFamily="34" charset="0"/>
                          <a:cs typeface="Arial" panose="020B0604020202020204" pitchFamily="34" charset="0"/>
                        </a:rPr>
                        <a:t>12</a:t>
                      </a:r>
                      <a:endParaRPr lang="en-GB" sz="850" b="0" noProof="0" dirty="0">
                        <a:solidFill>
                          <a:srgbClr val="336E9F"/>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6"/>
                  </a:ext>
                </a:extLst>
              </a:tr>
              <a:tr h="257810">
                <a:tc>
                  <a:txBody>
                    <a:bodyPr/>
                    <a:lstStyle/>
                    <a:p>
                      <a:pPr marL="27940">
                        <a:lnSpc>
                          <a:spcPct val="100000"/>
                        </a:lnSpc>
                        <a:spcBef>
                          <a:spcPts val="395"/>
                        </a:spcBef>
                      </a:pPr>
                      <a:r>
                        <a:rPr lang="en-GB" sz="850" b="1" spc="-10" noProof="0" dirty="0">
                          <a:latin typeface="Arial" panose="020B0604020202020204" pitchFamily="34" charset="0"/>
                          <a:cs typeface="Arial" panose="020B0604020202020204" pitchFamily="34" charset="0"/>
                        </a:rPr>
                        <a:t>Total</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7940" algn="ctr">
                        <a:lnSpc>
                          <a:spcPct val="100000"/>
                        </a:lnSpc>
                        <a:spcBef>
                          <a:spcPts val="395"/>
                        </a:spcBef>
                      </a:pPr>
                      <a:r>
                        <a:rPr lang="en-GB" sz="850" b="1" noProof="0">
                          <a:latin typeface="Arial" panose="020B0604020202020204" pitchFamily="34" charset="0"/>
                          <a:cs typeface="Arial" panose="020B0604020202020204" pitchFamily="34" charset="0"/>
                        </a:rPr>
                        <a:t>225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27"/>
                  </a:ext>
                </a:extLst>
              </a:tr>
            </a:tbl>
          </a:graphicData>
        </a:graphic>
      </p:graphicFrame>
      <p:sp>
        <p:nvSpPr>
          <p:cNvPr id="5" name="object 2"/>
          <p:cNvSpPr txBox="1"/>
          <p:nvPr/>
        </p:nvSpPr>
        <p:spPr>
          <a:xfrm>
            <a:off x="387540" y="10223500"/>
            <a:ext cx="2420620" cy="123111"/>
          </a:xfrm>
          <a:prstGeom prst="rect">
            <a:avLst/>
          </a:prstGeom>
        </p:spPr>
        <p:txBody>
          <a:bodyPr vert="horz" wrap="square" lIns="0" tIns="0" rIns="0" bIns="0" rtlCol="0">
            <a:spAutoFit/>
          </a:bodyPr>
          <a:lstStyle/>
          <a:p>
            <a:pPr marL="12700">
              <a:lnSpc>
                <a:spcPct val="100000"/>
              </a:lnSpc>
              <a:spcBef>
                <a:spcPts val="100"/>
              </a:spcBef>
            </a:pPr>
            <a:r>
              <a:rPr lang="en-GB" sz="800" noProof="0" dirty="0">
                <a:latin typeface="Arial"/>
                <a:cs typeface="Arial"/>
              </a:rPr>
              <a:t>*</a:t>
            </a:r>
            <a:r>
              <a:rPr lang="en-GB" sz="800" spc="-20" noProof="0" dirty="0">
                <a:latin typeface="Arial"/>
                <a:cs typeface="Arial"/>
              </a:rPr>
              <a:t> </a:t>
            </a:r>
            <a:r>
              <a:rPr lang="en-GB" sz="800" noProof="0" dirty="0">
                <a:latin typeface="Arial"/>
                <a:cs typeface="Arial"/>
              </a:rPr>
              <a:t>indicates</a:t>
            </a:r>
            <a:r>
              <a:rPr lang="en-GB" sz="800" spc="-20" noProof="0" dirty="0">
                <a:latin typeface="Arial"/>
                <a:cs typeface="Arial"/>
              </a:rPr>
              <a:t> </a:t>
            </a:r>
            <a:r>
              <a:rPr lang="en-GB" sz="800" noProof="0" dirty="0">
                <a:latin typeface="Arial"/>
                <a:cs typeface="Arial"/>
              </a:rPr>
              <a:t>the</a:t>
            </a:r>
            <a:r>
              <a:rPr lang="en-GB" sz="800" spc="-15" noProof="0" dirty="0">
                <a:latin typeface="Arial"/>
                <a:cs typeface="Arial"/>
              </a:rPr>
              <a:t> </a:t>
            </a:r>
            <a:r>
              <a:rPr lang="en-GB" sz="800" noProof="0" dirty="0">
                <a:latin typeface="Arial"/>
                <a:cs typeface="Arial"/>
              </a:rPr>
              <a:t>count</a:t>
            </a:r>
            <a:r>
              <a:rPr lang="en-GB" sz="800" spc="-20" noProof="0" dirty="0">
                <a:latin typeface="Arial"/>
                <a:cs typeface="Arial"/>
              </a:rPr>
              <a:t> </a:t>
            </a:r>
            <a:r>
              <a:rPr lang="en-GB" sz="800" noProof="0" dirty="0">
                <a:latin typeface="Arial"/>
                <a:cs typeface="Arial"/>
              </a:rPr>
              <a:t>is</a:t>
            </a:r>
            <a:r>
              <a:rPr lang="en-GB" sz="800" spc="-20" noProof="0" dirty="0">
                <a:latin typeface="Arial"/>
                <a:cs typeface="Arial"/>
              </a:rPr>
              <a:t> </a:t>
            </a:r>
            <a:r>
              <a:rPr lang="en-GB" sz="800" noProof="0" dirty="0">
                <a:latin typeface="Arial"/>
                <a:cs typeface="Arial"/>
              </a:rPr>
              <a:t>not</a:t>
            </a:r>
            <a:r>
              <a:rPr lang="en-GB" sz="800" spc="-15" noProof="0" dirty="0">
                <a:latin typeface="Arial"/>
                <a:cs typeface="Arial"/>
              </a:rPr>
              <a:t> </a:t>
            </a:r>
            <a:r>
              <a:rPr lang="en-GB" sz="800" noProof="0" dirty="0">
                <a:latin typeface="Arial"/>
                <a:cs typeface="Arial"/>
              </a:rPr>
              <a:t>shown</a:t>
            </a:r>
            <a:r>
              <a:rPr lang="en-GB" sz="800" spc="-20" noProof="0" dirty="0">
                <a:latin typeface="Arial"/>
                <a:cs typeface="Arial"/>
              </a:rPr>
              <a:t> </a:t>
            </a:r>
            <a:r>
              <a:rPr lang="en-GB" sz="800" noProof="0" dirty="0">
                <a:latin typeface="Arial"/>
                <a:cs typeface="Arial"/>
              </a:rPr>
              <a:t>due</a:t>
            </a:r>
            <a:r>
              <a:rPr lang="en-GB" sz="800" spc="-20" noProof="0" dirty="0">
                <a:latin typeface="Arial"/>
                <a:cs typeface="Arial"/>
              </a:rPr>
              <a:t> </a:t>
            </a:r>
            <a:r>
              <a:rPr lang="en-GB" sz="800" noProof="0" dirty="0">
                <a:latin typeface="Arial"/>
                <a:cs typeface="Arial"/>
              </a:rPr>
              <a:t>to</a:t>
            </a:r>
            <a:r>
              <a:rPr lang="en-GB" sz="800" spc="-15" noProof="0" dirty="0">
                <a:latin typeface="Arial"/>
                <a:cs typeface="Arial"/>
              </a:rPr>
              <a:t> </a:t>
            </a:r>
            <a:r>
              <a:rPr lang="en-GB" sz="800" spc="-10" noProof="0" dirty="0">
                <a:latin typeface="Arial"/>
                <a:cs typeface="Arial"/>
              </a:rPr>
              <a:t>suppression</a:t>
            </a:r>
            <a:endParaRPr lang="en-GB" sz="800" noProof="0" dirty="0">
              <a:latin typeface="Arial"/>
              <a:cs typeface="Arial"/>
            </a:endParaRPr>
          </a:p>
        </p:txBody>
      </p:sp>
      <p:sp>
        <p:nvSpPr>
          <p:cNvPr id="2" name="txt_org_name">
            <a:extLst>
              <a:ext uri="{FF2B5EF4-FFF2-40B4-BE49-F238E27FC236}">
                <a16:creationId xmlns:a16="http://schemas.microsoft.com/office/drawing/2014/main" id="{8EAEA4C8-24B9-FAD3-CD3F-17AC0001807C}"/>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8" name="txt_survey">
            <a:extLst>
              <a:ext uri="{FF2B5EF4-FFF2-40B4-BE49-F238E27FC236}">
                <a16:creationId xmlns:a16="http://schemas.microsoft.com/office/drawing/2014/main" id="{B0DEB3DD-543E-1A36-092A-D8F8F1885AE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82323E6-4CFC-E427-AF4E-8CEC4EA8921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461A38A1-E850-DF70-C861-8B677204CE3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BA846CB8-7A95-11A8-4566-EF9A1A0F4F9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80068679-424F-027A-6D99-E6502F8107A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E28B435A-E9D6-480A-B98C-109DB4C5FC1F}" type="slidenum">
              <a:rPr lang="en-GB" spc="-25" noProof="0"/>
              <a:t>12</a:t>
            </a:fld>
            <a:endParaRPr lang="en-GB" spc="-25" noProof="0" dirty="0"/>
          </a:p>
        </p:txBody>
      </p:sp>
      <p:sp>
        <p:nvSpPr>
          <p:cNvPr id="37" name="object 1">
            <a:extLst>
              <a:ext uri="{FF2B5EF4-FFF2-40B4-BE49-F238E27FC236}">
                <a16:creationId xmlns:a16="http://schemas.microsoft.com/office/drawing/2014/main" id="{7DAF7784-5711-82D1-A0DB-84FABDDFC05E}"/>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3"/>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 name="level_name_text">
            <a:extLst>
              <a:ext uri="{FF2B5EF4-FFF2-40B4-BE49-F238E27FC236}">
                <a16:creationId xmlns:a16="http://schemas.microsoft.com/office/drawing/2014/main" id="{EE572987-ADF2-B3A1-DBC2-F269051BE75D}"/>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43" name="object 10">
            <a:extLst>
              <a:ext uri="{FF2B5EF4-FFF2-40B4-BE49-F238E27FC236}">
                <a16:creationId xmlns:a16="http://schemas.microsoft.com/office/drawing/2014/main" id="{6DC32AB2-B6AA-7394-5630-CF25C6BAC23F}"/>
              </a:ext>
              <a:ext uri="{C183D7F6-B498-43B3-948B-1728B52AA6E4}">
                <adec:decorative xmlns:adec="http://schemas.microsoft.com/office/drawing/2017/decorative" val="1"/>
              </a:ext>
            </a:extLst>
          </p:cNvPr>
          <p:cNvSpPr/>
          <p:nvPr/>
        </p:nvSpPr>
        <p:spPr>
          <a:xfrm>
            <a:off x="346240" y="1871198"/>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4" name="object 9"/>
          <p:cNvSpPr txBox="1"/>
          <p:nvPr/>
        </p:nvSpPr>
        <p:spPr>
          <a:xfrm>
            <a:off x="425806" y="1902350"/>
            <a:ext cx="2384425"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39" name="exp_tbl_qtext_section1">
            <a:extLst>
              <a:ext uri="{FF2B5EF4-FFF2-40B4-BE49-F238E27FC236}">
                <a16:creationId xmlns:a16="http://schemas.microsoft.com/office/drawing/2014/main" id="{7B952034-A870-C99D-A53A-942FF4CC8847}"/>
              </a:ext>
            </a:extLst>
          </p:cNvPr>
          <p:cNvGraphicFramePr>
            <a:graphicFrameLocks noGrp="1"/>
          </p:cNvGraphicFramePr>
          <p:nvPr>
            <p:extLst>
              <p:ext uri="{D42A27DB-BD31-4B8C-83A1-F6EECF244321}">
                <p14:modId xmlns:p14="http://schemas.microsoft.com/office/powerpoint/2010/main" val="1507875834"/>
              </p:ext>
            </p:extLst>
          </p:nvPr>
        </p:nvGraphicFramePr>
        <p:xfrm>
          <a:off x="428456" y="2148100"/>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twice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975127550"/>
                  </a:ext>
                </a:extLst>
              </a:tr>
              <a:tr h="342000">
                <a:tc>
                  <a:txBody>
                    <a:bodyPr/>
                    <a:lstStyle/>
                    <a:p>
                      <a:pPr marL="0" marR="0" lvl="0" indent="0" algn="l" defTabSz="914400" eaLnBrk="1" fontAlgn="auto" latinLnBrk="0" hangingPunct="1">
                        <a:lnSpc>
                          <a:spcPct val="100000"/>
                        </a:lnSpc>
                        <a:spcBef>
                          <a:spcPts val="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0" marB="0"/>
                </a:tc>
                <a:extLst>
                  <a:ext uri="{0D108BD9-81ED-4DB2-BD59-A6C34878D82A}">
                    <a16:rowId xmlns:a16="http://schemas.microsoft.com/office/drawing/2014/main" val="167661913"/>
                  </a:ext>
                </a:extLst>
              </a:tr>
            </a:tbl>
          </a:graphicData>
        </a:graphic>
      </p:graphicFrame>
      <p:sp>
        <p:nvSpPr>
          <p:cNvPr id="50" name="object 12">
            <a:extLst>
              <a:ext uri="{FF2B5EF4-FFF2-40B4-BE49-F238E27FC236}">
                <a16:creationId xmlns:a16="http://schemas.microsoft.com/office/drawing/2014/main" id="{BC58FB04-3635-16DE-D8E0-32C3CD4A566C}"/>
              </a:ext>
            </a:extLst>
          </p:cNvPr>
          <p:cNvSpPr txBox="1"/>
          <p:nvPr/>
        </p:nvSpPr>
        <p:spPr>
          <a:xfrm>
            <a:off x="424839" y="3109964"/>
            <a:ext cx="2384425" cy="33216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endParaRPr lang="en-GB" sz="1050" noProof="0" dirty="0">
              <a:latin typeface="Arial"/>
              <a:cs typeface="Arial"/>
            </a:endParaRPr>
          </a:p>
        </p:txBody>
      </p:sp>
      <p:sp>
        <p:nvSpPr>
          <p:cNvPr id="51" name="object 11">
            <a:extLst>
              <a:ext uri="{FF2B5EF4-FFF2-40B4-BE49-F238E27FC236}">
                <a16:creationId xmlns:a16="http://schemas.microsoft.com/office/drawing/2014/main" id="{C9B029AF-F441-4B5D-A068-F2A7EFD61287}"/>
              </a:ext>
              <a:ext uri="{C183D7F6-B498-43B3-948B-1728B52AA6E4}">
                <adec:decorative xmlns:adec="http://schemas.microsoft.com/office/drawing/2017/decorative" val="1"/>
              </a:ext>
            </a:extLst>
          </p:cNvPr>
          <p:cNvSpPr/>
          <p:nvPr/>
        </p:nvSpPr>
        <p:spPr>
          <a:xfrm>
            <a:off x="345273" y="3045925"/>
            <a:ext cx="6775785" cy="210963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49" name="exp_tbl_qtext_section2">
            <a:extLst>
              <a:ext uri="{FF2B5EF4-FFF2-40B4-BE49-F238E27FC236}">
                <a16:creationId xmlns:a16="http://schemas.microsoft.com/office/drawing/2014/main" id="{DE7D626C-F10D-8817-D0AC-FEEAC844332C}"/>
              </a:ext>
            </a:extLst>
          </p:cNvPr>
          <p:cNvGraphicFramePr>
            <a:graphicFrameLocks noGrp="1"/>
          </p:cNvGraphicFramePr>
          <p:nvPr>
            <p:extLst>
              <p:ext uri="{D42A27DB-BD31-4B8C-83A1-F6EECF244321}">
                <p14:modId xmlns:p14="http://schemas.microsoft.com/office/powerpoint/2010/main" val="2418657348"/>
              </p:ext>
            </p:extLst>
          </p:nvPr>
        </p:nvGraphicFramePr>
        <p:xfrm>
          <a:off x="427489" y="3408100"/>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the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marR="5080">
                        <a:lnSpc>
                          <a:spcPts val="860"/>
                        </a:lnSpc>
                        <a:spcBef>
                          <a:spcPts val="0"/>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completely</a:t>
                      </a:r>
                      <a:r>
                        <a:rPr lang="en-GB" sz="850" spc="-20" noProof="0" dirty="0">
                          <a:latin typeface="Arial"/>
                          <a:cs typeface="Arial"/>
                        </a:rPr>
                        <a:t> </a:t>
                      </a:r>
                      <a:r>
                        <a:rPr lang="en-GB" sz="850" noProof="0" dirty="0">
                          <a:latin typeface="Arial"/>
                          <a:cs typeface="Arial"/>
                        </a:rPr>
                        <a:t>have</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diagnostic</a:t>
                      </a:r>
                      <a:r>
                        <a:rPr lang="en-GB" sz="850" spc="-15" noProof="0" dirty="0">
                          <a:latin typeface="Arial"/>
                          <a:cs typeface="Arial"/>
                        </a:rPr>
                        <a:t> </a:t>
                      </a:r>
                      <a:r>
                        <a:rPr lang="en-GB" sz="850" spc="-20" noProof="0" dirty="0">
                          <a:latin typeface="Arial"/>
                          <a:cs typeface="Arial"/>
                        </a:rPr>
                        <a:t>test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when </a:t>
                      </a:r>
                      <a:r>
                        <a:rPr lang="en-GB" sz="850" noProof="0" dirty="0">
                          <a:latin typeface="Arial"/>
                          <a:cs typeface="Arial"/>
                        </a:rPr>
                        <a:t>receiving</a:t>
                      </a:r>
                      <a:r>
                        <a:rPr lang="en-GB" sz="850" spc="-3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57" name="object 14">
            <a:extLst>
              <a:ext uri="{FF2B5EF4-FFF2-40B4-BE49-F238E27FC236}">
                <a16:creationId xmlns:a16="http://schemas.microsoft.com/office/drawing/2014/main" id="{E47A5F5C-93D2-7B52-233A-F0F161F271C8}"/>
              </a:ext>
            </a:extLst>
          </p:cNvPr>
          <p:cNvSpPr txBox="1"/>
          <p:nvPr/>
        </p:nvSpPr>
        <p:spPr>
          <a:xfrm>
            <a:off x="421714" y="5341866"/>
            <a:ext cx="2848768" cy="172210"/>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58" name="object 13">
            <a:extLst>
              <a:ext uri="{FF2B5EF4-FFF2-40B4-BE49-F238E27FC236}">
                <a16:creationId xmlns:a16="http://schemas.microsoft.com/office/drawing/2014/main" id="{24056AA6-56B2-FE69-D793-7CEAACC27C28}"/>
              </a:ext>
              <a:ext uri="{C183D7F6-B498-43B3-948B-1728B52AA6E4}">
                <adec:decorative xmlns:adec="http://schemas.microsoft.com/office/drawing/2017/decorative" val="1"/>
              </a:ext>
            </a:extLst>
          </p:cNvPr>
          <p:cNvSpPr/>
          <p:nvPr/>
        </p:nvSpPr>
        <p:spPr>
          <a:xfrm>
            <a:off x="342148" y="5275905"/>
            <a:ext cx="6775785" cy="2107702"/>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55" name="exp_tbl_qtext_section3">
            <a:extLst>
              <a:ext uri="{FF2B5EF4-FFF2-40B4-BE49-F238E27FC236}">
                <a16:creationId xmlns:a16="http://schemas.microsoft.com/office/drawing/2014/main" id="{C1F6542A-6778-8D69-2F92-BE12FE98BFAB}"/>
              </a:ext>
            </a:extLst>
          </p:cNvPr>
          <p:cNvGraphicFramePr>
            <a:graphicFrameLocks noGrp="1"/>
          </p:cNvGraphicFramePr>
          <p:nvPr>
            <p:extLst>
              <p:ext uri="{D42A27DB-BD31-4B8C-83A1-F6EECF244321}">
                <p14:modId xmlns:p14="http://schemas.microsoft.com/office/powerpoint/2010/main" val="1665134831"/>
              </p:ext>
            </p:extLst>
          </p:nvPr>
        </p:nvGraphicFramePr>
        <p:xfrm>
          <a:off x="424364" y="5619705"/>
          <a:ext cx="3076357" cy="171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15" noProof="0" dirty="0">
                          <a:latin typeface="Arial"/>
                          <a:cs typeface="Arial"/>
                        </a:rPr>
                        <a:t> </a:t>
                      </a:r>
                      <a:r>
                        <a:rPr lang="en-GB" sz="850" spc="-25" noProof="0" dirty="0">
                          <a:latin typeface="Arial"/>
                          <a:cs typeface="Arial"/>
                        </a:rPr>
                        <a:t>or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0"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Q14.</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completely</a:t>
                      </a:r>
                      <a:r>
                        <a:rPr lang="en-GB" sz="850" spc="-45"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appropriate</a:t>
                      </a:r>
                      <a:r>
                        <a:rPr lang="en-GB" sz="850" spc="-4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63" name="object 16">
            <a:extLst>
              <a:ext uri="{FF2B5EF4-FFF2-40B4-BE49-F238E27FC236}">
                <a16:creationId xmlns:a16="http://schemas.microsoft.com/office/drawing/2014/main" id="{B9EA6E3D-DC6A-B8CD-8397-18395CF04F2D}"/>
              </a:ext>
            </a:extLst>
          </p:cNvPr>
          <p:cNvSpPr txBox="1"/>
          <p:nvPr/>
        </p:nvSpPr>
        <p:spPr>
          <a:xfrm>
            <a:off x="430140" y="7564044"/>
            <a:ext cx="2848768" cy="112849"/>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endParaRPr lang="en-GB" sz="1050" noProof="0" dirty="0">
              <a:latin typeface="Arial"/>
              <a:cs typeface="Arial"/>
            </a:endParaRPr>
          </a:p>
        </p:txBody>
      </p:sp>
      <p:sp>
        <p:nvSpPr>
          <p:cNvPr id="164" name="object 15">
            <a:extLst>
              <a:ext uri="{FF2B5EF4-FFF2-40B4-BE49-F238E27FC236}">
                <a16:creationId xmlns:a16="http://schemas.microsoft.com/office/drawing/2014/main" id="{4F1BE1D2-AB11-1D10-68A1-FAA269D8E83D}"/>
              </a:ext>
              <a:ext uri="{C183D7F6-B498-43B3-948B-1728B52AA6E4}">
                <adec:decorative xmlns:adec="http://schemas.microsoft.com/office/drawing/2017/decorative" val="1"/>
              </a:ext>
            </a:extLst>
          </p:cNvPr>
          <p:cNvSpPr/>
          <p:nvPr/>
        </p:nvSpPr>
        <p:spPr>
          <a:xfrm>
            <a:off x="350574" y="7520820"/>
            <a:ext cx="6775785" cy="142394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61" name="exp_tbl_qtext_section4">
            <a:extLst>
              <a:ext uri="{FF2B5EF4-FFF2-40B4-BE49-F238E27FC236}">
                <a16:creationId xmlns:a16="http://schemas.microsoft.com/office/drawing/2014/main" id="{179CD767-B29F-4B18-258C-D4AF3591B80C}"/>
              </a:ext>
            </a:extLst>
          </p:cNvPr>
          <p:cNvGraphicFramePr>
            <a:graphicFrameLocks noGrp="1"/>
          </p:cNvGraphicFramePr>
          <p:nvPr>
            <p:extLst>
              <p:ext uri="{D42A27DB-BD31-4B8C-83A1-F6EECF244321}">
                <p14:modId xmlns:p14="http://schemas.microsoft.com/office/powerpoint/2010/main" val="3708710505"/>
              </p:ext>
            </p:extLst>
          </p:nvPr>
        </p:nvGraphicFramePr>
        <p:xfrm>
          <a:off x="432790" y="7918766"/>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Q17. Patient had a main point of contact within the care team</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20" noProof="0" dirty="0">
                          <a:latin typeface="Arial"/>
                          <a:cs typeface="Arial"/>
                        </a:rPr>
                        <a:t>main </a:t>
                      </a:r>
                      <a:r>
                        <a:rPr lang="en-GB" sz="850" noProof="0" dirty="0">
                          <a:latin typeface="Arial"/>
                          <a:cs typeface="Arial"/>
                        </a:rPr>
                        <a:t>contact</a:t>
                      </a:r>
                      <a:r>
                        <a:rPr lang="en-GB" sz="850" spc="-30"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graphicFrame>
        <p:nvGraphicFramePr>
          <p:cNvPr id="165" name="chart_section4">
            <a:extLst>
              <a:ext uri="{FF2B5EF4-FFF2-40B4-BE49-F238E27FC236}">
                <a16:creationId xmlns:a16="http://schemas.microsoft.com/office/drawing/2014/main" id="{2643DFF5-D6BD-94A4-899D-6A371EE335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6592803"/>
              </p:ext>
            </p:extLst>
          </p:nvPr>
        </p:nvGraphicFramePr>
        <p:xfrm>
          <a:off x="3509147" y="7383607"/>
          <a:ext cx="3599386" cy="170815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4" name="chart_section3">
            <a:extLst>
              <a:ext uri="{FF2B5EF4-FFF2-40B4-BE49-F238E27FC236}">
                <a16:creationId xmlns:a16="http://schemas.microsoft.com/office/drawing/2014/main" id="{264DF7E7-2871-2840-9D36-E4C97C025C5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79380341"/>
              </p:ext>
            </p:extLst>
          </p:nvPr>
        </p:nvGraphicFramePr>
        <p:xfrm>
          <a:off x="3512532" y="4877928"/>
          <a:ext cx="3599386" cy="274980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8" name="chart_section2">
            <a:extLst>
              <a:ext uri="{FF2B5EF4-FFF2-40B4-BE49-F238E27FC236}">
                <a16:creationId xmlns:a16="http://schemas.microsoft.com/office/drawing/2014/main" id="{E156CA1F-35DC-9F7B-C8A4-2FCFD35AF04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40366342"/>
              </p:ext>
            </p:extLst>
          </p:nvPr>
        </p:nvGraphicFramePr>
        <p:xfrm>
          <a:off x="3531090" y="2672565"/>
          <a:ext cx="3599386" cy="2715551"/>
        </p:xfrm>
        <a:graphic>
          <a:graphicData uri="http://schemas.openxmlformats.org/drawingml/2006/chart">
            <c:chart xmlns:c="http://schemas.openxmlformats.org/drawingml/2006/chart" xmlns:r="http://schemas.openxmlformats.org/officeDocument/2006/relationships" r:id="rId4"/>
          </a:graphicData>
        </a:graphic>
      </p:graphicFrame>
      <p:sp>
        <p:nvSpPr>
          <p:cNvPr id="17" name="object 7">
            <a:extLst>
              <a:ext uri="{C183D7F6-B498-43B3-948B-1728B52AA6E4}">
                <adec:decorative xmlns:adec="http://schemas.microsoft.com/office/drawing/2017/decorative" val="1"/>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graphicFrame>
        <p:nvGraphicFramePr>
          <p:cNvPr id="38" name="chart_section1">
            <a:extLst>
              <a:ext uri="{FF2B5EF4-FFF2-40B4-BE49-F238E27FC236}">
                <a16:creationId xmlns:a16="http://schemas.microsoft.com/office/drawing/2014/main" id="{8D844446-47AC-6EE2-7B94-F6766068AF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4476356"/>
              </p:ext>
            </p:extLst>
          </p:nvPr>
        </p:nvGraphicFramePr>
        <p:xfrm>
          <a:off x="3532057" y="1841500"/>
          <a:ext cx="3599386" cy="1142999"/>
        </p:xfrm>
        <a:graphic>
          <a:graphicData uri="http://schemas.openxmlformats.org/drawingml/2006/chart">
            <c:chart xmlns:c="http://schemas.openxmlformats.org/drawingml/2006/chart" xmlns:r="http://schemas.openxmlformats.org/officeDocument/2006/relationships" r:id="rId5"/>
          </a:graphicData>
        </a:graphic>
      </p:graphicFrame>
      <p:sp>
        <p:nvSpPr>
          <p:cNvPr id="16" name="object 6">
            <a:extLst>
              <a:ext uri="{C183D7F6-B498-43B3-948B-1728B52AA6E4}">
                <adec:decorative xmlns:adec="http://schemas.microsoft.com/office/drawing/2017/decorative" val="1"/>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C183D7F6-B498-43B3-948B-1728B52AA6E4}">
                <adec:decorative xmlns:adec="http://schemas.microsoft.com/office/drawing/2017/decorative" val="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4" name="object 4">
            <a:extLst>
              <a:ext uri="{C183D7F6-B498-43B3-948B-1728B52AA6E4}">
                <adec:decorative xmlns:adec="http://schemas.microsoft.com/office/drawing/2017/decorative" val="1"/>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40" name="object 2">
            <a:extLst>
              <a:ext uri="{FF2B5EF4-FFF2-40B4-BE49-F238E27FC236}">
                <a16:creationId xmlns:a16="http://schemas.microsoft.com/office/drawing/2014/main" id="{68332A4B-F61B-6062-5795-A77E4CE2162C}"/>
              </a:ext>
              <a:ext uri="{C183D7F6-B498-43B3-948B-1728B52AA6E4}">
                <adec:decorative xmlns:adec="http://schemas.microsoft.com/office/drawing/2017/decorative" val="1"/>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33" name="txt_org_name">
            <a:extLst>
              <a:ext uri="{FF2B5EF4-FFF2-40B4-BE49-F238E27FC236}">
                <a16:creationId xmlns:a16="http://schemas.microsoft.com/office/drawing/2014/main" id="{02C23F6C-B8ED-0CE9-B86D-3A81CE8BF824}"/>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35" name="txt_survey">
            <a:extLst>
              <a:ext uri="{FF2B5EF4-FFF2-40B4-BE49-F238E27FC236}">
                <a16:creationId xmlns:a16="http://schemas.microsoft.com/office/drawing/2014/main" id="{EA5FBE2A-BD15-5DCC-9B97-0C12D62E640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986D5E-278A-6A2B-0532-08AC9144DD6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6" action="ppaction://hlinksldjump"/>
              <a:extLst>
                <a:ext uri="{FF2B5EF4-FFF2-40B4-BE49-F238E27FC236}">
                  <a16:creationId xmlns:a16="http://schemas.microsoft.com/office/drawing/2014/main" id="{665BB8BA-0119-1549-AA84-5E1DB065137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6" action="ppaction://hlinksldjump"/>
              <a:extLst>
                <a:ext uri="{FF2B5EF4-FFF2-40B4-BE49-F238E27FC236}">
                  <a16:creationId xmlns:a16="http://schemas.microsoft.com/office/drawing/2014/main" id="{0EB548EA-D3F1-B9D1-CECB-300392D61DD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1" name="Slide Number Placeholder 1">
            <a:extLst>
              <a:ext uri="{FF2B5EF4-FFF2-40B4-BE49-F238E27FC236}">
                <a16:creationId xmlns:a16="http://schemas.microsoft.com/office/drawing/2014/main" id="{8299118A-FCDF-3284-ED07-CEDD086DD6D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1AEFDA-71B3-47F9-85A0-38C4012512A2}" type="slidenum">
              <a:rPr lang="en-GB" spc="-25" noProof="0"/>
              <a:t>13</a:t>
            </a:fld>
            <a:endParaRPr lang="en-GB" spc="-25" noProof="0" dirty="0"/>
          </a:p>
        </p:txBody>
      </p:sp>
      <p:sp>
        <p:nvSpPr>
          <p:cNvPr id="183" name="object 1">
            <a:extLst>
              <a:ext uri="{FF2B5EF4-FFF2-40B4-BE49-F238E27FC236}">
                <a16:creationId xmlns:a16="http://schemas.microsoft.com/office/drawing/2014/main" id="{8EA388B7-91FE-94C2-0D67-C462D5BB10E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4" name="object 10">
            <a:extLst>
              <a:ext uri="{FF2B5EF4-FFF2-40B4-BE49-F238E27FC236}">
                <a16:creationId xmlns:a16="http://schemas.microsoft.com/office/drawing/2014/main" id="{EC870BBF-3519-FC48-5207-E99E66124904}"/>
              </a:ext>
            </a:extLst>
          </p:cNvPr>
          <p:cNvSpPr txBox="1"/>
          <p:nvPr/>
        </p:nvSpPr>
        <p:spPr>
          <a:xfrm>
            <a:off x="425414" y="1929907"/>
            <a:ext cx="2848768" cy="167134"/>
          </a:xfrm>
          <a:prstGeom prst="rect">
            <a:avLst/>
          </a:prstGeom>
        </p:spPr>
        <p:txBody>
          <a:bodyPr vert="horz" wrap="square" lIns="0" tIns="0" rIns="0" bIns="0" rtlCol="0">
            <a:spAutoFit/>
          </a:bodyPr>
          <a:lstStyle/>
          <a:p>
            <a:pPr>
              <a:lnSpc>
                <a:spcPct val="100000"/>
              </a:lnSpc>
              <a:spcBef>
                <a:spcPts val="740"/>
              </a:spcBef>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5" name="object 9">
            <a:extLst>
              <a:ext uri="{FF2B5EF4-FFF2-40B4-BE49-F238E27FC236}">
                <a16:creationId xmlns:a16="http://schemas.microsoft.com/office/drawing/2014/main" id="{EC874239-B2C5-1E0A-9A30-0B9BDCE79B73}"/>
              </a:ext>
              <a:ext uri="{C183D7F6-B498-43B3-948B-1728B52AA6E4}">
                <adec:decorative xmlns:adec="http://schemas.microsoft.com/office/drawing/2017/decorative" val="1"/>
              </a:ext>
            </a:extLst>
          </p:cNvPr>
          <p:cNvSpPr/>
          <p:nvPr/>
        </p:nvSpPr>
        <p:spPr>
          <a:xfrm>
            <a:off x="345848" y="1872533"/>
            <a:ext cx="6775785" cy="18901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 name="exp_tbl_qtext_section5">
            <a:extLst>
              <a:ext uri="{FF2B5EF4-FFF2-40B4-BE49-F238E27FC236}">
                <a16:creationId xmlns:a16="http://schemas.microsoft.com/office/drawing/2014/main" id="{74A44D42-BA3B-A9D1-FB99-7945852641F7}"/>
              </a:ext>
            </a:extLst>
          </p:cNvPr>
          <p:cNvGraphicFramePr>
            <a:graphicFrameLocks noGrp="1"/>
          </p:cNvGraphicFramePr>
          <p:nvPr>
            <p:extLst>
              <p:ext uri="{D42A27DB-BD31-4B8C-83A1-F6EECF244321}">
                <p14:modId xmlns:p14="http://schemas.microsoft.com/office/powerpoint/2010/main" val="1702008471"/>
              </p:ext>
            </p:extLst>
          </p:nvPr>
        </p:nvGraphicFramePr>
        <p:xfrm>
          <a:off x="439258" y="2223084"/>
          <a:ext cx="3076357" cy="14949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gn="l">
                        <a:lnSpc>
                          <a:spcPts val="860"/>
                        </a:lnSpc>
                        <a:spcBef>
                          <a:spcPts val="0"/>
                        </a:spcBef>
                      </a:pPr>
                      <a:r>
                        <a:rPr lang="en-GB" sz="850" noProof="0" dirty="0">
                          <a:latin typeface="Arial"/>
                          <a:cs typeface="Arial"/>
                        </a:rPr>
                        <a:t>Q20.</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28575" algn="l">
                        <a:lnSpc>
                          <a:spcPts val="860"/>
                        </a:lnSpc>
                        <a:spcBef>
                          <a:spcPts val="0"/>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468000">
                <a:tc>
                  <a:txBody>
                    <a:bodyPr/>
                    <a:lstStyle/>
                    <a:p>
                      <a:pPr marR="100330">
                        <a:lnSpc>
                          <a:spcPts val="860"/>
                        </a:lnSpc>
                        <a:spcBef>
                          <a:spcPts val="0"/>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t>
                      </a:r>
                      <a:r>
                        <a:rPr lang="en-GB" sz="850" noProof="0" dirty="0">
                          <a:latin typeface="Arial"/>
                          <a:cs typeface="Arial"/>
                        </a:rPr>
                        <a:t>as</a:t>
                      </a:r>
                      <a:r>
                        <a:rPr lang="en-GB" sz="850" spc="-20" noProof="0" dirty="0">
                          <a:latin typeface="Arial"/>
                          <a:cs typeface="Arial"/>
                        </a:rPr>
                        <a:t> much</a:t>
                      </a:r>
                      <a:r>
                        <a:rPr lang="en-GB" sz="850" spc="50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treatment options</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different</a:t>
                      </a:r>
                      <a:r>
                        <a:rPr lang="en-GB" sz="850" spc="-20" noProof="0" dirty="0">
                          <a:latin typeface="Arial"/>
                          <a:cs typeface="Arial"/>
                        </a:rPr>
                        <a:t> </a:t>
                      </a:r>
                      <a:r>
                        <a:rPr lang="en-GB" sz="850" spc="-10" noProof="0" dirty="0">
                          <a:latin typeface="Arial"/>
                          <a:cs typeface="Arial"/>
                        </a:rPr>
                        <a:t>healthcare </a:t>
                      </a:r>
                      <a:r>
                        <a:rPr lang="en-GB" sz="850" noProof="0" dirty="0">
                          <a:latin typeface="Arial"/>
                          <a:cs typeface="Arial"/>
                        </a:rPr>
                        <a:t>professional</a:t>
                      </a:r>
                      <a:r>
                        <a:rPr lang="en-GB" sz="850" spc="-30" noProof="0" dirty="0">
                          <a:latin typeface="Arial"/>
                          <a:cs typeface="Arial"/>
                        </a:rPr>
                        <a:t> </a:t>
                      </a:r>
                      <a:r>
                        <a:rPr lang="en-GB" sz="850" noProof="0" dirty="0">
                          <a:latin typeface="Arial"/>
                          <a:cs typeface="Arial"/>
                        </a:rPr>
                        <a:t>before</a:t>
                      </a:r>
                      <a:r>
                        <a:rPr lang="en-GB" sz="850" spc="-30" noProof="0" dirty="0">
                          <a:latin typeface="Arial"/>
                          <a:cs typeface="Arial"/>
                        </a:rPr>
                        <a:t> </a:t>
                      </a:r>
                      <a:r>
                        <a:rPr lang="en-GB" sz="850" noProof="0" dirty="0">
                          <a:latin typeface="Arial"/>
                          <a:cs typeface="Arial"/>
                        </a:rPr>
                        <a:t>making</a:t>
                      </a:r>
                      <a:r>
                        <a:rPr lang="en-GB" sz="850" spc="-30"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treatment options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sp>
        <p:nvSpPr>
          <p:cNvPr id="11" name="object 12">
            <a:extLst>
              <a:ext uri="{FF2B5EF4-FFF2-40B4-BE49-F238E27FC236}">
                <a16:creationId xmlns:a16="http://schemas.microsoft.com/office/drawing/2014/main" id="{7B9AD15A-45E4-E305-B114-C727F9A605C1}"/>
              </a:ext>
            </a:extLst>
          </p:cNvPr>
          <p:cNvSpPr txBox="1"/>
          <p:nvPr/>
        </p:nvSpPr>
        <p:spPr>
          <a:xfrm>
            <a:off x="434867" y="3924198"/>
            <a:ext cx="2848768" cy="143569"/>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2" name="object 11">
            <a:extLst>
              <a:ext uri="{FF2B5EF4-FFF2-40B4-BE49-F238E27FC236}">
                <a16:creationId xmlns:a16="http://schemas.microsoft.com/office/drawing/2014/main" id="{3D055126-9619-B323-4A67-ED74D7059BF5}"/>
              </a:ext>
              <a:ext uri="{C183D7F6-B498-43B3-948B-1728B52AA6E4}">
                <adec:decorative xmlns:adec="http://schemas.microsoft.com/office/drawing/2017/decorative" val="1"/>
              </a:ext>
            </a:extLst>
          </p:cNvPr>
          <p:cNvSpPr/>
          <p:nvPr/>
        </p:nvSpPr>
        <p:spPr>
          <a:xfrm>
            <a:off x="345848" y="3881981"/>
            <a:ext cx="6775785" cy="138679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9" name="exp_tbl_qtext_section6">
            <a:extLst>
              <a:ext uri="{FF2B5EF4-FFF2-40B4-BE49-F238E27FC236}">
                <a16:creationId xmlns:a16="http://schemas.microsoft.com/office/drawing/2014/main" id="{8CA5060A-934E-0093-71B5-4EB516701BBE}"/>
              </a:ext>
            </a:extLst>
          </p:cNvPr>
          <p:cNvGraphicFramePr>
            <a:graphicFrameLocks noGrp="1"/>
          </p:cNvGraphicFramePr>
          <p:nvPr>
            <p:extLst>
              <p:ext uri="{D42A27DB-BD31-4B8C-83A1-F6EECF244321}">
                <p14:modId xmlns:p14="http://schemas.microsoft.com/office/powerpoint/2010/main" val="2482982948"/>
              </p:ext>
            </p:extLst>
          </p:nvPr>
        </p:nvGraphicFramePr>
        <p:xfrm>
          <a:off x="421627" y="4216055"/>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Q24.</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15"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create</a:t>
                      </a:r>
                      <a:r>
                        <a:rPr lang="en-GB" sz="850" spc="-20" noProof="0" dirty="0">
                          <a:latin typeface="Arial"/>
                          <a:cs typeface="Arial"/>
                        </a:rPr>
                        <a:t> </a:t>
                      </a:r>
                      <a:r>
                        <a:rPr lang="en-GB" sz="850" spc="-50" noProof="0" dirty="0">
                          <a:latin typeface="Arial"/>
                          <a:cs typeface="Arial"/>
                        </a:rPr>
                        <a:t>a</a:t>
                      </a:r>
                      <a:r>
                        <a:rPr lang="en-GB" sz="850" noProof="0" dirty="0">
                          <a:latin typeface="Arial"/>
                          <a:cs typeface="Arial"/>
                        </a:rPr>
                        <a:t> 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28" name="object 14">
            <a:extLst>
              <a:ext uri="{FF2B5EF4-FFF2-40B4-BE49-F238E27FC236}">
                <a16:creationId xmlns:a16="http://schemas.microsoft.com/office/drawing/2014/main" id="{158A3850-FD2F-D00D-F3B6-9F957332C6D8}"/>
              </a:ext>
            </a:extLst>
          </p:cNvPr>
          <p:cNvSpPr txBox="1"/>
          <p:nvPr/>
        </p:nvSpPr>
        <p:spPr>
          <a:xfrm>
            <a:off x="445744" y="5441475"/>
            <a:ext cx="2848768" cy="14075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29" name="object 13">
            <a:extLst>
              <a:ext uri="{FF2B5EF4-FFF2-40B4-BE49-F238E27FC236}">
                <a16:creationId xmlns:a16="http://schemas.microsoft.com/office/drawing/2014/main" id="{4DB4ADF7-12A9-FB56-B651-95DBAE7A2B75}"/>
              </a:ext>
              <a:ext uri="{C183D7F6-B498-43B3-948B-1728B52AA6E4}">
                <adec:decorative xmlns:adec="http://schemas.microsoft.com/office/drawing/2017/decorative" val="1"/>
              </a:ext>
            </a:extLst>
          </p:cNvPr>
          <p:cNvSpPr/>
          <p:nvPr/>
        </p:nvSpPr>
        <p:spPr>
          <a:xfrm>
            <a:off x="345231" y="5378786"/>
            <a:ext cx="6775785" cy="1359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26" name="exp_tbl_qtext_section7">
            <a:extLst>
              <a:ext uri="{FF2B5EF4-FFF2-40B4-BE49-F238E27FC236}">
                <a16:creationId xmlns:a16="http://schemas.microsoft.com/office/drawing/2014/main" id="{B41C5861-D606-8C8D-FE51-06A8A643C88B}"/>
              </a:ext>
            </a:extLst>
          </p:cNvPr>
          <p:cNvGraphicFramePr>
            <a:graphicFrameLocks noGrp="1"/>
          </p:cNvGraphicFramePr>
          <p:nvPr>
            <p:extLst>
              <p:ext uri="{D42A27DB-BD31-4B8C-83A1-F6EECF244321}">
                <p14:modId xmlns:p14="http://schemas.microsoft.com/office/powerpoint/2010/main" val="4250930055"/>
              </p:ext>
            </p:extLst>
          </p:nvPr>
        </p:nvGraphicFramePr>
        <p:xfrm>
          <a:off x="425301" y="5712377"/>
          <a:ext cx="3076357" cy="1026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on </a:t>
                      </a:r>
                      <a:r>
                        <a:rPr lang="en-GB" sz="850" noProof="0" dirty="0">
                          <a:latin typeface="Arial"/>
                          <a:cs typeface="Arial"/>
                        </a:rPr>
                        <a:t>available</a:t>
                      </a:r>
                      <a:r>
                        <a:rPr lang="en-GB" sz="850" spc="-35"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342000">
                <a:tc>
                  <a:txBody>
                    <a:bodyPr/>
                    <a:lstStyle/>
                    <a:p>
                      <a:pPr marR="5080">
                        <a:lnSpc>
                          <a:spcPts val="860"/>
                        </a:lnSpc>
                        <a:spcBef>
                          <a:spcPts val="0"/>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their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Q29.</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financial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or</a:t>
                      </a:r>
                      <a:r>
                        <a:rPr lang="en-GB" sz="850" spc="-10" noProof="0" dirty="0">
                          <a:latin typeface="Arial"/>
                          <a:cs typeface="Arial"/>
                        </a:rPr>
                        <a:t> benefits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74" name="object 16">
            <a:extLst>
              <a:ext uri="{FF2B5EF4-FFF2-40B4-BE49-F238E27FC236}">
                <a16:creationId xmlns:a16="http://schemas.microsoft.com/office/drawing/2014/main" id="{79BF1068-8721-6899-36CA-E1832CC51B20}"/>
              </a:ext>
            </a:extLst>
          </p:cNvPr>
          <p:cNvSpPr txBox="1"/>
          <p:nvPr/>
        </p:nvSpPr>
        <p:spPr>
          <a:xfrm>
            <a:off x="442070" y="6915607"/>
            <a:ext cx="2848768" cy="200319"/>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175" name="object 15">
            <a:extLst>
              <a:ext uri="{FF2B5EF4-FFF2-40B4-BE49-F238E27FC236}">
                <a16:creationId xmlns:a16="http://schemas.microsoft.com/office/drawing/2014/main" id="{BFF58EFD-3183-44E4-1FC6-4601AA968BA6}"/>
              </a:ext>
              <a:ext uri="{C183D7F6-B498-43B3-948B-1728B52AA6E4}">
                <adec:decorative xmlns:adec="http://schemas.microsoft.com/office/drawing/2017/decorative" val="1"/>
              </a:ext>
            </a:extLst>
          </p:cNvPr>
          <p:cNvSpPr/>
          <p:nvPr/>
        </p:nvSpPr>
        <p:spPr>
          <a:xfrm>
            <a:off x="345231" y="6877800"/>
            <a:ext cx="6775785" cy="268727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31" name="exp_tbl_qtext_section8a">
            <a:extLst>
              <a:ext uri="{FF2B5EF4-FFF2-40B4-BE49-F238E27FC236}">
                <a16:creationId xmlns:a16="http://schemas.microsoft.com/office/drawing/2014/main" id="{FDC6BD14-DF10-90B2-BBCE-2DC8792ACAB3}"/>
              </a:ext>
            </a:extLst>
          </p:cNvPr>
          <p:cNvGraphicFramePr>
            <a:graphicFrameLocks noGrp="1"/>
          </p:cNvGraphicFramePr>
          <p:nvPr>
            <p:extLst>
              <p:ext uri="{D42A27DB-BD31-4B8C-83A1-F6EECF244321}">
                <p14:modId xmlns:p14="http://schemas.microsoft.com/office/powerpoint/2010/main" val="3612485807"/>
              </p:ext>
            </p:extLst>
          </p:nvPr>
        </p:nvGraphicFramePr>
        <p:xfrm>
          <a:off x="421626" y="7171077"/>
          <a:ext cx="3076357" cy="239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spc="-10" noProof="0" dirty="0">
                          <a:latin typeface="Arial"/>
                          <a:cs typeface="Arial"/>
                        </a:rPr>
                        <a:t>looking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1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5" noProof="0" dirty="0">
                          <a:latin typeface="Arial"/>
                          <a:cs typeface="Arial"/>
                        </a:rPr>
                        <a:t> to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care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ward</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spc="-20" noProof="0" dirty="0">
                          <a:latin typeface="Arial"/>
                          <a:cs typeface="Arial"/>
                        </a:rPr>
                        <a:t>when </a:t>
                      </a:r>
                      <a:r>
                        <a:rPr lang="en-GB" sz="850" spc="-10" noProof="0" dirty="0">
                          <a:latin typeface="Arial"/>
                          <a:cs typeface="Arial"/>
                        </a:rPr>
                        <a:t>needed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Q35.</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3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control</a:t>
                      </a:r>
                      <a:r>
                        <a:rPr lang="en-GB" sz="850" spc="-25" noProof="0" dirty="0">
                          <a:latin typeface="Arial"/>
                          <a:cs typeface="Arial"/>
                        </a:rPr>
                        <a:t> </a:t>
                      </a:r>
                      <a:r>
                        <a:rPr lang="en-GB" sz="850" spc="-20" noProof="0" dirty="0">
                          <a:latin typeface="Arial"/>
                          <a:cs typeface="Arial"/>
                        </a:rPr>
                        <a:t>pain</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spc="-25" noProof="0" dirty="0">
                          <a:latin typeface="Arial"/>
                          <a:cs typeface="Arial"/>
                        </a:rPr>
                        <a:t>in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bl>
          </a:graphicData>
        </a:graphic>
      </p:graphicFrame>
      <p:graphicFrame>
        <p:nvGraphicFramePr>
          <p:cNvPr id="42" name="chart_section8a">
            <a:extLst>
              <a:ext uri="{FF2B5EF4-FFF2-40B4-BE49-F238E27FC236}">
                <a16:creationId xmlns:a16="http://schemas.microsoft.com/office/drawing/2014/main" id="{796270A5-6B24-0B32-5A8F-CDE68AFDB0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32159935"/>
              </p:ext>
            </p:extLst>
          </p:nvPr>
        </p:nvGraphicFramePr>
        <p:xfrm>
          <a:off x="3504421"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5" name="chart_section7">
            <a:extLst>
              <a:ext uri="{FF2B5EF4-FFF2-40B4-BE49-F238E27FC236}">
                <a16:creationId xmlns:a16="http://schemas.microsoft.com/office/drawing/2014/main" id="{D40009B4-0508-88BB-1A1B-A0F29DE523D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491953374"/>
              </p:ext>
            </p:extLst>
          </p:nvPr>
        </p:nvGraphicFramePr>
        <p:xfrm>
          <a:off x="3503804" y="5270500"/>
          <a:ext cx="3599386" cy="152887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_section6">
            <a:extLst>
              <a:ext uri="{FF2B5EF4-FFF2-40B4-BE49-F238E27FC236}">
                <a16:creationId xmlns:a16="http://schemas.microsoft.com/office/drawing/2014/main" id="{5872BD7A-98A8-3712-C632-FA4F40BB862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79086171"/>
              </p:ext>
            </p:extLst>
          </p:nvPr>
        </p:nvGraphicFramePr>
        <p:xfrm>
          <a:off x="3504421" y="3788881"/>
          <a:ext cx="3599386" cy="1635745"/>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_section5">
            <a:extLst>
              <a:ext uri="{FF2B5EF4-FFF2-40B4-BE49-F238E27FC236}">
                <a16:creationId xmlns:a16="http://schemas.microsoft.com/office/drawing/2014/main" id="{3F90AA82-3421-B8AE-214B-3E02A009F9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09076197"/>
              </p:ext>
            </p:extLst>
          </p:nvPr>
        </p:nvGraphicFramePr>
        <p:xfrm>
          <a:off x="3516232" y="1689099"/>
          <a:ext cx="3599386" cy="2139019"/>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
            <a:extLst>
              <a:ext uri="{FF2B5EF4-FFF2-40B4-BE49-F238E27FC236}">
                <a16:creationId xmlns:a16="http://schemas.microsoft.com/office/drawing/2014/main" id="{E0877AF6-BAE1-A944-1E2E-55CA533A9067}"/>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22" name="level_name_text">
              <a:extLst>
                <a:ext uri="{FF2B5EF4-FFF2-40B4-BE49-F238E27FC236}">
                  <a16:creationId xmlns:a16="http://schemas.microsoft.com/office/drawing/2014/main" id="{3F9D320D-20BB-9880-7AAC-A359E5F7072A}"/>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23" name="object 7">
              <a:extLst>
                <a:ext uri="{FF2B5EF4-FFF2-40B4-BE49-F238E27FC236}">
                  <a16:creationId xmlns:a16="http://schemas.microsoft.com/office/drawing/2014/main" id="{DB2C07E8-8E67-ED13-87C6-CF617A6BEC93}"/>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24" name="object 6">
              <a:extLst>
                <a:ext uri="{FF2B5EF4-FFF2-40B4-BE49-F238E27FC236}">
                  <a16:creationId xmlns:a16="http://schemas.microsoft.com/office/drawing/2014/main" id="{B505C2E1-6F38-423C-3FC3-3379ADA0A75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3" name="object 5">
              <a:extLst>
                <a:ext uri="{FF2B5EF4-FFF2-40B4-BE49-F238E27FC236}">
                  <a16:creationId xmlns:a16="http://schemas.microsoft.com/office/drawing/2014/main" id="{166A06B0-245A-5B4F-CC56-079BF35593C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4" name="object 4">
              <a:extLst>
                <a:ext uri="{FF2B5EF4-FFF2-40B4-BE49-F238E27FC236}">
                  <a16:creationId xmlns:a16="http://schemas.microsoft.com/office/drawing/2014/main" id="{FBEB3051-F951-A332-1F6C-EA17C5F67192}"/>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35" name="object 3">
              <a:extLst>
                <a:ext uri="{FF2B5EF4-FFF2-40B4-BE49-F238E27FC236}">
                  <a16:creationId xmlns:a16="http://schemas.microsoft.com/office/drawing/2014/main" id="{9039C900-3301-AA96-A049-2C52D3D5DE17}"/>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36" name="object 2">
              <a:extLst>
                <a:ext uri="{FF2B5EF4-FFF2-40B4-BE49-F238E27FC236}">
                  <a16:creationId xmlns:a16="http://schemas.microsoft.com/office/drawing/2014/main" id="{67B7DE7A-FEDA-0875-6A89-F1979A0DA76C}"/>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4" name="txt_org_name">
            <a:extLst>
              <a:ext uri="{FF2B5EF4-FFF2-40B4-BE49-F238E27FC236}">
                <a16:creationId xmlns:a16="http://schemas.microsoft.com/office/drawing/2014/main" id="{7DC9ECC9-7F43-049B-4EC5-9A90A4BC76F3}"/>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85" name="txt_survey">
            <a:extLst>
              <a:ext uri="{FF2B5EF4-FFF2-40B4-BE49-F238E27FC236}">
                <a16:creationId xmlns:a16="http://schemas.microsoft.com/office/drawing/2014/main" id="{00030680-FE01-7500-F458-977ADF734740}"/>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48488000-D196-E1E4-D889-08C47F910F4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6" action="ppaction://hlinksldjump"/>
              <a:extLst>
                <a:ext uri="{FF2B5EF4-FFF2-40B4-BE49-F238E27FC236}">
                  <a16:creationId xmlns:a16="http://schemas.microsoft.com/office/drawing/2014/main" id="{3C7ED4C3-9300-365D-BFE6-1E94A99C332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6" action="ppaction://hlinksldjump"/>
              <a:extLst>
                <a:ext uri="{FF2B5EF4-FFF2-40B4-BE49-F238E27FC236}">
                  <a16:creationId xmlns:a16="http://schemas.microsoft.com/office/drawing/2014/main" id="{D147D2BC-4A7D-9238-608E-E31EBB02368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E54DB17F-52E8-A3B5-7750-32BA1B3123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EEE165D-5CDE-4D11-97FE-51F235580818}" type="slidenum">
              <a:rPr lang="en-GB" spc="-25" noProof="0"/>
              <a:t>14</a:t>
            </a:fld>
            <a:endParaRPr lang="en-GB" spc="-25" noProof="0" dirty="0"/>
          </a:p>
        </p:txBody>
      </p:sp>
      <p:sp>
        <p:nvSpPr>
          <p:cNvPr id="180" name="object 1">
            <a:extLst>
              <a:ext uri="{FF2B5EF4-FFF2-40B4-BE49-F238E27FC236}">
                <a16:creationId xmlns:a16="http://schemas.microsoft.com/office/drawing/2014/main" id="{72E8F388-DC36-6D47-D77D-473A5F1EEC0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8" name="object 10">
            <a:extLst>
              <a:ext uri="{FF2B5EF4-FFF2-40B4-BE49-F238E27FC236}">
                <a16:creationId xmlns:a16="http://schemas.microsoft.com/office/drawing/2014/main" id="{1AFADCE2-6465-FB10-D49A-E237B16B7737}"/>
              </a:ext>
            </a:extLst>
          </p:cNvPr>
          <p:cNvSpPr txBox="1"/>
          <p:nvPr/>
        </p:nvSpPr>
        <p:spPr>
          <a:xfrm>
            <a:off x="415824" y="1964441"/>
            <a:ext cx="2848768" cy="161583"/>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HOSPITAL CARE CONTINUED</a:t>
            </a:r>
            <a:endParaRPr lang="en-GB" sz="1050" noProof="0" dirty="0">
              <a:latin typeface="Arial"/>
              <a:cs typeface="Arial"/>
            </a:endParaRPr>
          </a:p>
        </p:txBody>
      </p:sp>
      <p:sp>
        <p:nvSpPr>
          <p:cNvPr id="9" name="object 9">
            <a:extLst>
              <a:ext uri="{FF2B5EF4-FFF2-40B4-BE49-F238E27FC236}">
                <a16:creationId xmlns:a16="http://schemas.microsoft.com/office/drawing/2014/main" id="{8F31FDFA-0878-6599-F5CC-C461C5063255}"/>
              </a:ext>
              <a:ext uri="{C183D7F6-B498-43B3-948B-1728B52AA6E4}">
                <adec:decorative xmlns:adec="http://schemas.microsoft.com/office/drawing/2017/decorative" val="1"/>
              </a:ext>
            </a:extLst>
          </p:cNvPr>
          <p:cNvSpPr/>
          <p:nvPr/>
        </p:nvSpPr>
        <p:spPr>
          <a:xfrm>
            <a:off x="342537" y="1915316"/>
            <a:ext cx="6775785" cy="9743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6" name="exp_tbl_qtext_section8b">
            <a:extLst>
              <a:ext uri="{FF2B5EF4-FFF2-40B4-BE49-F238E27FC236}">
                <a16:creationId xmlns:a16="http://schemas.microsoft.com/office/drawing/2014/main" id="{778CD928-A4D2-3310-B3BC-9FBDF4C0E58E}"/>
              </a:ext>
            </a:extLst>
          </p:cNvPr>
          <p:cNvGraphicFramePr>
            <a:graphicFrameLocks noGrp="1"/>
          </p:cNvGraphicFramePr>
          <p:nvPr>
            <p:extLst>
              <p:ext uri="{D42A27DB-BD31-4B8C-83A1-F6EECF244321}">
                <p14:modId xmlns:p14="http://schemas.microsoft.com/office/powerpoint/2010/main" val="3734877822"/>
              </p:ext>
            </p:extLst>
          </p:nvPr>
        </p:nvGraphicFramePr>
        <p:xfrm>
          <a:off x="418932" y="2208594"/>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Q38.</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received</a:t>
                      </a:r>
                      <a:r>
                        <a:rPr lang="en-GB" sz="850" spc="-35" noProof="0" dirty="0">
                          <a:latin typeface="Arial"/>
                          <a:cs typeface="Arial"/>
                        </a:rPr>
                        <a:t> </a:t>
                      </a:r>
                      <a:r>
                        <a:rPr lang="en-GB" sz="850" noProof="0" dirty="0">
                          <a:latin typeface="Arial"/>
                          <a:cs typeface="Arial"/>
                        </a:rPr>
                        <a:t>easily</a:t>
                      </a:r>
                      <a:r>
                        <a:rPr lang="en-GB" sz="850" spc="-30"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do</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with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15"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case</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bl>
          </a:graphicData>
        </a:graphic>
      </p:graphicFrame>
      <p:sp>
        <p:nvSpPr>
          <p:cNvPr id="185" name="object 12">
            <a:extLst>
              <a:ext uri="{FF2B5EF4-FFF2-40B4-BE49-F238E27FC236}">
                <a16:creationId xmlns:a16="http://schemas.microsoft.com/office/drawing/2014/main" id="{2995369A-BED3-4CC3-A073-83CF7CA69B81}"/>
              </a:ext>
            </a:extLst>
          </p:cNvPr>
          <p:cNvSpPr txBox="1"/>
          <p:nvPr/>
        </p:nvSpPr>
        <p:spPr>
          <a:xfrm>
            <a:off x="422384" y="3089221"/>
            <a:ext cx="2848768" cy="157257"/>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86" name="object 11">
            <a:extLst>
              <a:ext uri="{FF2B5EF4-FFF2-40B4-BE49-F238E27FC236}">
                <a16:creationId xmlns:a16="http://schemas.microsoft.com/office/drawing/2014/main" id="{195C4DD0-BB59-6ACE-C57B-B91A2B6CB3B0}"/>
              </a:ext>
              <a:ext uri="{C183D7F6-B498-43B3-948B-1728B52AA6E4}">
                <adec:decorative xmlns:adec="http://schemas.microsoft.com/office/drawing/2017/decorative" val="1"/>
              </a:ext>
            </a:extLst>
          </p:cNvPr>
          <p:cNvSpPr/>
          <p:nvPr/>
        </p:nvSpPr>
        <p:spPr>
          <a:xfrm>
            <a:off x="345344" y="3029852"/>
            <a:ext cx="6775785" cy="408280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83" name="exp_tbl_qtext_section9">
            <a:extLst>
              <a:ext uri="{FF2B5EF4-FFF2-40B4-BE49-F238E27FC236}">
                <a16:creationId xmlns:a16="http://schemas.microsoft.com/office/drawing/2014/main" id="{EBF319BD-213E-A914-F0C9-40D32F5778EE}"/>
              </a:ext>
            </a:extLst>
          </p:cNvPr>
          <p:cNvGraphicFramePr>
            <a:graphicFrameLocks noGrp="1"/>
          </p:cNvGraphicFramePr>
          <p:nvPr>
            <p:extLst>
              <p:ext uri="{D42A27DB-BD31-4B8C-83A1-F6EECF244321}">
                <p14:modId xmlns:p14="http://schemas.microsoft.com/office/powerpoint/2010/main" val="1189771887"/>
              </p:ext>
            </p:extLst>
          </p:nvPr>
        </p:nvGraphicFramePr>
        <p:xfrm>
          <a:off x="428180" y="3350653"/>
          <a:ext cx="3076357" cy="376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solidFill>
                            <a:srgbClr val="000000"/>
                          </a:solidFill>
                          <a:latin typeface="Arial"/>
                          <a:cs typeface="Arial"/>
                        </a:rPr>
                        <a:t>understandable</a:t>
                      </a:r>
                      <a:r>
                        <a:rPr lang="en-GB" sz="850" spc="-45" noProof="0" dirty="0">
                          <a:solidFill>
                            <a:srgbClr val="000000"/>
                          </a:solidFill>
                          <a:latin typeface="Arial"/>
                          <a:cs typeface="Arial"/>
                        </a:rPr>
                        <a:t> </a:t>
                      </a:r>
                      <a:r>
                        <a:rPr lang="en-GB" sz="850" noProof="0" dirty="0">
                          <a:solidFill>
                            <a:srgbClr val="000000"/>
                          </a:solidFill>
                          <a:latin typeface="Arial"/>
                          <a:cs typeface="Arial"/>
                        </a:rPr>
                        <a:t>information</a:t>
                      </a:r>
                      <a:r>
                        <a:rPr lang="en-GB" sz="850" spc="-40" noProof="0" dirty="0">
                          <a:solidFill>
                            <a:srgbClr val="000000"/>
                          </a:solidFill>
                          <a:latin typeface="Arial"/>
                          <a:cs typeface="Arial"/>
                        </a:rPr>
                        <a:t> </a:t>
                      </a:r>
                      <a:r>
                        <a:rPr lang="en-GB" sz="850" noProof="0" dirty="0">
                          <a:solidFill>
                            <a:srgbClr val="000000"/>
                          </a:solidFill>
                          <a:latin typeface="Arial"/>
                          <a:cs typeface="Arial"/>
                        </a:rPr>
                        <a:t>about</a:t>
                      </a:r>
                      <a:r>
                        <a:rPr lang="en-GB" sz="850" spc="-40" noProof="0" dirty="0">
                          <a:solidFill>
                            <a:srgbClr val="000000"/>
                          </a:solidFill>
                          <a:latin typeface="Arial"/>
                          <a:cs typeface="Arial"/>
                        </a:rPr>
                        <a:t> </a:t>
                      </a:r>
                      <a:r>
                        <a:rPr lang="en-GB" sz="850" spc="-10" noProof="0" dirty="0">
                          <a:solidFill>
                            <a:srgbClr val="000000"/>
                          </a:solidFill>
                          <a:latin typeface="Arial"/>
                          <a:cs typeface="Arial"/>
                        </a:rPr>
                        <a:t>radiotherapy</a:t>
                      </a:r>
                      <a:endParaRPr lang="en-GB" sz="850" noProof="0" dirty="0">
                        <a:solidFill>
                          <a:srgbClr val="000000"/>
                        </a:solidFill>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R="5080">
                        <a:lnSpc>
                          <a:spcPts val="860"/>
                        </a:lnSpc>
                        <a:spcBef>
                          <a:spcPts val="0"/>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5080">
                        <a:lnSpc>
                          <a:spcPts val="860"/>
                        </a:lnSpc>
                        <a:spcBef>
                          <a:spcPts val="0"/>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r h="342000">
                <a:tc>
                  <a:txBody>
                    <a:bodyPr/>
                    <a:lstStyle/>
                    <a:p>
                      <a:pPr marR="5080">
                        <a:lnSpc>
                          <a:spcPts val="860"/>
                        </a:lnSpc>
                        <a:spcBef>
                          <a:spcPts val="0"/>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29794737"/>
                  </a:ext>
                </a:extLst>
              </a:tr>
              <a:tr h="342000">
                <a:tc>
                  <a:txBody>
                    <a:bodyPr/>
                    <a:lstStyle/>
                    <a:p>
                      <a:pPr marR="5080">
                        <a:lnSpc>
                          <a:spcPts val="860"/>
                        </a:lnSpc>
                        <a:spcBef>
                          <a:spcPts val="0"/>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29454355"/>
                  </a:ext>
                </a:extLst>
              </a:tr>
              <a:tr h="342000">
                <a:tc>
                  <a:txBody>
                    <a:bodyPr/>
                    <a:lstStyle/>
                    <a:p>
                      <a:pPr marR="5080">
                        <a:lnSpc>
                          <a:spcPts val="860"/>
                        </a:lnSpc>
                        <a:spcBef>
                          <a:spcPts val="0"/>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8623942"/>
                  </a:ext>
                </a:extLst>
              </a:tr>
              <a:tr h="342000">
                <a:tc>
                  <a:txBody>
                    <a:bodyPr/>
                    <a:lstStyle/>
                    <a:p>
                      <a:pPr marR="5080">
                        <a:lnSpc>
                          <a:spcPts val="860"/>
                        </a:lnSpc>
                        <a:spcBef>
                          <a:spcPts val="0"/>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3484612"/>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80358320"/>
                  </a:ext>
                </a:extLst>
              </a:tr>
              <a:tr h="342000">
                <a:tc>
                  <a:txBody>
                    <a:bodyPr/>
                    <a:lstStyle/>
                    <a:p>
                      <a:pPr marL="0" marR="5080" lvl="0" indent="0" defTabSz="914400" eaLnBrk="1" fontAlgn="auto" latinLnBrk="0" hangingPunct="1">
                        <a:lnSpc>
                          <a:spcPts val="860"/>
                        </a:lnSpc>
                        <a:spcBef>
                          <a:spcPts val="0"/>
                        </a:spcBef>
                        <a:spcAft>
                          <a:spcPts val="0"/>
                        </a:spcAft>
                        <a:buClrTx/>
                        <a:buSzTx/>
                        <a:buFontTx/>
                        <a:buNone/>
                        <a:tabLst/>
                        <a:defRPr/>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spc="-20" noProof="0" dirty="0">
                          <a:latin typeface="Arial"/>
                          <a:cs typeface="Arial"/>
                        </a:rPr>
                        <a:t>unit </a:t>
                      </a:r>
                      <a:r>
                        <a:rPr lang="en-GB" sz="850" noProof="0" dirty="0">
                          <a:latin typeface="Arial"/>
                          <a:cs typeface="Arial"/>
                        </a:rPr>
                        <a:t>for</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67179037"/>
                  </a:ext>
                </a:extLst>
              </a:tr>
            </a:tbl>
          </a:graphicData>
        </a:graphic>
      </p:graphicFrame>
      <p:sp>
        <p:nvSpPr>
          <p:cNvPr id="193" name="object 14">
            <a:extLst>
              <a:ext uri="{FF2B5EF4-FFF2-40B4-BE49-F238E27FC236}">
                <a16:creationId xmlns:a16="http://schemas.microsoft.com/office/drawing/2014/main" id="{CB5334A3-04CD-8BA7-3ED2-7B3C3B63DD8A}"/>
              </a:ext>
            </a:extLst>
          </p:cNvPr>
          <p:cNvSpPr txBox="1"/>
          <p:nvPr/>
        </p:nvSpPr>
        <p:spPr>
          <a:xfrm>
            <a:off x="434585" y="7319037"/>
            <a:ext cx="2848768" cy="161583"/>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sp>
        <p:nvSpPr>
          <p:cNvPr id="194" name="object 13">
            <a:extLst>
              <a:ext uri="{FF2B5EF4-FFF2-40B4-BE49-F238E27FC236}">
                <a16:creationId xmlns:a16="http://schemas.microsoft.com/office/drawing/2014/main" id="{42ED2E05-882E-F24E-0212-0D55D8047A63}"/>
              </a:ext>
              <a:ext uri="{C183D7F6-B498-43B3-948B-1728B52AA6E4}">
                <adec:decorative xmlns:adec="http://schemas.microsoft.com/office/drawing/2017/decorative" val="1"/>
              </a:ext>
            </a:extLst>
          </p:cNvPr>
          <p:cNvSpPr/>
          <p:nvPr/>
        </p:nvSpPr>
        <p:spPr>
          <a:xfrm>
            <a:off x="345938" y="7251700"/>
            <a:ext cx="6775785" cy="21676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91" name="exp_tbl_qtext_section10">
            <a:extLst>
              <a:ext uri="{FF2B5EF4-FFF2-40B4-BE49-F238E27FC236}">
                <a16:creationId xmlns:a16="http://schemas.microsoft.com/office/drawing/2014/main" id="{8915E26F-64DE-5A0A-64CE-FC23DE401295}"/>
              </a:ext>
            </a:extLst>
          </p:cNvPr>
          <p:cNvGraphicFramePr>
            <a:graphicFrameLocks noGrp="1"/>
          </p:cNvGraphicFramePr>
          <p:nvPr>
            <p:extLst>
              <p:ext uri="{D42A27DB-BD31-4B8C-83A1-F6EECF244321}">
                <p14:modId xmlns:p14="http://schemas.microsoft.com/office/powerpoint/2010/main" val="3729781074"/>
              </p:ext>
            </p:extLst>
          </p:nvPr>
        </p:nvGraphicFramePr>
        <p:xfrm>
          <a:off x="436886" y="7613566"/>
          <a:ext cx="3076357" cy="1800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92075">
                        <a:lnSpc>
                          <a:spcPts val="860"/>
                        </a:lnSpc>
                        <a:spcBef>
                          <a:spcPts val="0"/>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practical</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spc="-20" noProof="0" dirty="0">
                          <a:latin typeface="Arial"/>
                          <a:cs typeface="Arial"/>
                        </a:rPr>
                        <a:t>with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080">
                        <a:lnSpc>
                          <a:spcPts val="860"/>
                        </a:lnSpc>
                        <a:spcBef>
                          <a:spcPts val="0"/>
                        </a:spcBef>
                      </a:pPr>
                      <a:r>
                        <a:rPr lang="en-GB" sz="850" noProof="0" dirty="0">
                          <a:latin typeface="Arial"/>
                          <a:cs typeface="Arial"/>
                        </a:rPr>
                        <a:t>Q46.</a:t>
                      </a:r>
                      <a:r>
                        <a:rPr lang="en-GB" sz="850" spc="-3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432000">
                <a:tc>
                  <a:txBody>
                    <a:bodyPr/>
                    <a:lstStyle/>
                    <a:p>
                      <a:pPr marR="95250">
                        <a:lnSpc>
                          <a:spcPts val="860"/>
                        </a:lnSpc>
                        <a:spcBef>
                          <a:spcPts val="0"/>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were</a:t>
                      </a:r>
                      <a:r>
                        <a:rPr lang="en-GB" sz="850" spc="-15" noProof="0" dirty="0">
                          <a:latin typeface="Arial"/>
                          <a:cs typeface="Arial"/>
                        </a:rPr>
                        <a:t> </a:t>
                      </a:r>
                      <a:r>
                        <a:rPr lang="en-GB" sz="850" spc="-10" noProof="0" dirty="0">
                          <a:latin typeface="Arial"/>
                          <a:cs typeface="Arial"/>
                        </a:rPr>
                        <a:t>definitely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spc="-10" noProof="0" dirty="0">
                          <a:latin typeface="Arial"/>
                          <a:cs typeface="Arial"/>
                        </a:rPr>
                        <a:t>their treatment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r h="342000">
                <a:tc>
                  <a:txBody>
                    <a:bodyPr/>
                    <a:lstStyle/>
                    <a:p>
                      <a:pPr marR="16510">
                        <a:lnSpc>
                          <a:spcPts val="860"/>
                        </a:lnSpc>
                        <a:spcBef>
                          <a:spcPts val="0"/>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spc="-10" noProof="0" dirty="0">
                          <a:latin typeface="Arial"/>
                          <a:cs typeface="Arial"/>
                        </a:rPr>
                        <a:t>managing </a:t>
                      </a:r>
                      <a:r>
                        <a:rPr lang="en-GB" sz="850" noProof="0" dirty="0">
                          <a:latin typeface="Arial"/>
                          <a:cs typeface="Arial"/>
                        </a:rPr>
                        <a:t>the</a:t>
                      </a:r>
                      <a:r>
                        <a:rPr lang="en-GB" sz="850" spc="-10" noProof="0" dirty="0">
                          <a:latin typeface="Arial"/>
                          <a:cs typeface="Arial"/>
                        </a:rPr>
                        <a:t> </a:t>
                      </a:r>
                      <a:r>
                        <a:rPr lang="en-GB" sz="850" noProof="0" dirty="0">
                          <a:latin typeface="Arial"/>
                          <a:cs typeface="Arial"/>
                        </a:rPr>
                        <a:t>impact</a:t>
                      </a:r>
                      <a:r>
                        <a:rPr lang="en-GB" sz="850" spc="-10" noProof="0" dirty="0">
                          <a:latin typeface="Arial"/>
                          <a:cs typeface="Arial"/>
                        </a:rPr>
                        <a:t> </a:t>
                      </a:r>
                      <a:r>
                        <a:rPr lang="en-GB" sz="850" noProof="0" dirty="0">
                          <a:latin typeface="Arial"/>
                          <a:cs typeface="Arial"/>
                        </a:rPr>
                        <a:t>of</a:t>
                      </a:r>
                      <a:r>
                        <a:rPr lang="en-GB" sz="850" spc="-10"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0" noProof="0" dirty="0">
                          <a:latin typeface="Arial"/>
                          <a:cs typeface="Arial"/>
                        </a:rPr>
                        <a:t> </a:t>
                      </a:r>
                      <a:r>
                        <a:rPr lang="en-GB" sz="850" noProof="0" dirty="0">
                          <a:latin typeface="Arial"/>
                          <a:cs typeface="Arial"/>
                        </a:rPr>
                        <a:t>side</a:t>
                      </a:r>
                      <a:r>
                        <a:rPr lang="en-GB" sz="850" spc="-10" noProof="0" dirty="0">
                          <a:latin typeface="Arial"/>
                          <a:cs typeface="Arial"/>
                        </a:rPr>
                        <a:t> effects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90" name="chart_section10">
            <a:extLst>
              <a:ext uri="{FF2B5EF4-FFF2-40B4-BE49-F238E27FC236}">
                <a16:creationId xmlns:a16="http://schemas.microsoft.com/office/drawing/2014/main" id="{44564DB9-7A64-40B4-2143-A672149D20E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2497331"/>
              </p:ext>
            </p:extLst>
          </p:nvPr>
        </p:nvGraphicFramePr>
        <p:xfrm>
          <a:off x="3516322" y="6870700"/>
          <a:ext cx="3599386" cy="275478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87" name="chart_section9">
            <a:extLst>
              <a:ext uri="{FF2B5EF4-FFF2-40B4-BE49-F238E27FC236}">
                <a16:creationId xmlns:a16="http://schemas.microsoft.com/office/drawing/2014/main" id="{7E5E06A0-F316-756A-F3D8-3F5D731B27F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7748099"/>
              </p:ext>
            </p:extLst>
          </p:nvPr>
        </p:nvGraphicFramePr>
        <p:xfrm>
          <a:off x="3533907" y="2459224"/>
          <a:ext cx="3599386" cy="501703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9" name="chart_section8b">
            <a:extLst>
              <a:ext uri="{FF2B5EF4-FFF2-40B4-BE49-F238E27FC236}">
                <a16:creationId xmlns:a16="http://schemas.microsoft.com/office/drawing/2014/main" id="{1412B4FA-2E59-B270-B2E6-A3DDE7D1865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9049542"/>
              </p:ext>
            </p:extLst>
          </p:nvPr>
        </p:nvGraphicFramePr>
        <p:xfrm>
          <a:off x="3517738" y="1911758"/>
          <a:ext cx="3599386" cy="1142999"/>
        </p:xfrm>
        <a:graphic>
          <a:graphicData uri="http://schemas.openxmlformats.org/drawingml/2006/chart">
            <c:chart xmlns:c="http://schemas.openxmlformats.org/drawingml/2006/chart" xmlns:r="http://schemas.openxmlformats.org/officeDocument/2006/relationships" r:id="rId4"/>
          </a:graphicData>
        </a:graphic>
      </p:graphicFrame>
      <p:grpSp>
        <p:nvGrpSpPr>
          <p:cNvPr id="10" name="Group 1">
            <a:extLst>
              <a:ext uri="{FF2B5EF4-FFF2-40B4-BE49-F238E27FC236}">
                <a16:creationId xmlns:a16="http://schemas.microsoft.com/office/drawing/2014/main" id="{DD555761-A573-1C6B-0CD5-FE08A869D601}"/>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2" name="level_name_text">
              <a:extLst>
                <a:ext uri="{FF2B5EF4-FFF2-40B4-BE49-F238E27FC236}">
                  <a16:creationId xmlns:a16="http://schemas.microsoft.com/office/drawing/2014/main" id="{12A1A231-F660-D459-9F5E-A003F683EF7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3" name="object 7">
              <a:extLst>
                <a:ext uri="{FF2B5EF4-FFF2-40B4-BE49-F238E27FC236}">
                  <a16:creationId xmlns:a16="http://schemas.microsoft.com/office/drawing/2014/main" id="{A048CE20-0912-222A-0117-1750709A7A6D}"/>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4" name="object 6">
              <a:extLst>
                <a:ext uri="{FF2B5EF4-FFF2-40B4-BE49-F238E27FC236}">
                  <a16:creationId xmlns:a16="http://schemas.microsoft.com/office/drawing/2014/main" id="{02AB9AA9-272F-5B26-4C7A-EA6A85B2B066}"/>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5" name="object 5">
              <a:extLst>
                <a:ext uri="{FF2B5EF4-FFF2-40B4-BE49-F238E27FC236}">
                  <a16:creationId xmlns:a16="http://schemas.microsoft.com/office/drawing/2014/main" id="{D0BE340E-3729-6ED6-EA64-5BDCB4BE4DA4}"/>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6" name="object 4">
              <a:extLst>
                <a:ext uri="{FF2B5EF4-FFF2-40B4-BE49-F238E27FC236}">
                  <a16:creationId xmlns:a16="http://schemas.microsoft.com/office/drawing/2014/main" id="{11D2F055-38A2-CCFA-112F-505CBD1444ED}"/>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D5A4CF1E-E430-BDE4-6831-D1234B4A707B}"/>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18" name="object 2">
              <a:extLst>
                <a:ext uri="{FF2B5EF4-FFF2-40B4-BE49-F238E27FC236}">
                  <a16:creationId xmlns:a16="http://schemas.microsoft.com/office/drawing/2014/main" id="{356572C5-FC3F-8565-F048-DC8319C3FE00}"/>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81" name="txt_org_name">
            <a:extLst>
              <a:ext uri="{FF2B5EF4-FFF2-40B4-BE49-F238E27FC236}">
                <a16:creationId xmlns:a16="http://schemas.microsoft.com/office/drawing/2014/main" id="{5BF106D5-D9CA-532B-2080-110A6F2D2EE8}"/>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82" name="txt_survey">
            <a:extLst>
              <a:ext uri="{FF2B5EF4-FFF2-40B4-BE49-F238E27FC236}">
                <a16:creationId xmlns:a16="http://schemas.microsoft.com/office/drawing/2014/main" id="{44409A72-5B25-EFA8-0ED4-C797A9458F9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AFD55B38-D608-683E-2D72-0ED5230C87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0" name="object 4">
              <a:hlinkClick r:id="rId5" action="ppaction://hlinksldjump"/>
              <a:extLst>
                <a:ext uri="{FF2B5EF4-FFF2-40B4-BE49-F238E27FC236}">
                  <a16:creationId xmlns:a16="http://schemas.microsoft.com/office/drawing/2014/main" id="{FB7F14AF-1C2B-3182-A145-8BC2ED13FC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1" name="object 3">
              <a:hlinkClick r:id="rId5" action="ppaction://hlinksldjump"/>
              <a:extLst>
                <a:ext uri="{FF2B5EF4-FFF2-40B4-BE49-F238E27FC236}">
                  <a16:creationId xmlns:a16="http://schemas.microsoft.com/office/drawing/2014/main" id="{0DC285C8-6C50-F3F1-B73C-9C4D7FFD2D5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F8675A84-DBDD-C78A-C7F8-70EF8D19480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734D8E-83CB-4E75-8E62-9DD3729590CE}" type="slidenum">
              <a:rPr lang="en-GB" spc="-25" noProof="0"/>
              <a:t>15</a:t>
            </a:fld>
            <a:endParaRPr lang="en-GB" spc="-25" noProof="0" dirty="0"/>
          </a:p>
        </p:txBody>
      </p:sp>
      <p:sp>
        <p:nvSpPr>
          <p:cNvPr id="126" name="object 1">
            <a:extLst>
              <a:ext uri="{FF2B5EF4-FFF2-40B4-BE49-F238E27FC236}">
                <a16:creationId xmlns:a16="http://schemas.microsoft.com/office/drawing/2014/main" id="{AEF07304-E8ED-5BDD-F459-459EA870508F}"/>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Expected range </a:t>
            </a:r>
            <a:r>
              <a:rPr kumimoji="0" lang="en-GB" sz="1800" b="1" i="0" u="none" strike="noStrike" kern="0" cap="none" spc="-10" normalizeH="0" baseline="0" noProof="0" dirty="0">
                <a:ln>
                  <a:noFill/>
                </a:ln>
                <a:solidFill>
                  <a:srgbClr val="336E9F"/>
                </a:solidFill>
                <a:effectLst/>
                <a:uLnTx/>
                <a:uFillTx/>
                <a:latin typeface="Arial"/>
                <a:cs typeface="Arial"/>
              </a:rPr>
              <a:t>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98" name="object 10">
            <a:extLst>
              <a:ext uri="{FF2B5EF4-FFF2-40B4-BE49-F238E27FC236}">
                <a16:creationId xmlns:a16="http://schemas.microsoft.com/office/drawing/2014/main" id="{62BCA9F9-0D22-A7EE-87E0-CFF40A68058F}"/>
              </a:ext>
              <a:ext uri="{C183D7F6-B498-43B3-948B-1728B52AA6E4}">
                <adec:decorative xmlns:adec="http://schemas.microsoft.com/office/drawing/2017/decorative" val="1"/>
              </a:ext>
            </a:extLst>
          </p:cNvPr>
          <p:cNvSpPr/>
          <p:nvPr/>
        </p:nvSpPr>
        <p:spPr>
          <a:xfrm>
            <a:off x="335926" y="1917700"/>
            <a:ext cx="6775785" cy="1026248"/>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99" name="object 9">
            <a:extLst>
              <a:ext uri="{FF2B5EF4-FFF2-40B4-BE49-F238E27FC236}">
                <a16:creationId xmlns:a16="http://schemas.microsoft.com/office/drawing/2014/main" id="{B9C5A4CB-A16D-1B91-1D20-8FEA07E25CB9}"/>
              </a:ext>
            </a:extLst>
          </p:cNvPr>
          <p:cNvSpPr txBox="1"/>
          <p:nvPr/>
        </p:nvSpPr>
        <p:spPr>
          <a:xfrm>
            <a:off x="444789" y="1977828"/>
            <a:ext cx="2384425" cy="161583"/>
          </a:xfrm>
          <a:prstGeom prst="rect">
            <a:avLst/>
          </a:prstGeom>
        </p:spPr>
        <p:txBody>
          <a:bodyPr vert="horz" wrap="square" lIns="0" tIns="0" rIns="0" bIns="0" rtlCol="0">
            <a:spAutoFit/>
          </a:bodyPr>
          <a:lstStyle/>
          <a:p>
            <a:pPr>
              <a:spcBef>
                <a:spcPts val="100"/>
              </a:spcBef>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graphicFrame>
        <p:nvGraphicFramePr>
          <p:cNvPr id="196" name="exp_tbl_qtext_section11">
            <a:extLst>
              <a:ext uri="{FF2B5EF4-FFF2-40B4-BE49-F238E27FC236}">
                <a16:creationId xmlns:a16="http://schemas.microsoft.com/office/drawing/2014/main" id="{5895EDD3-F368-CA80-7402-BCD5272931C4}"/>
              </a:ext>
            </a:extLst>
          </p:cNvPr>
          <p:cNvGraphicFramePr>
            <a:graphicFrameLocks noGrp="1"/>
          </p:cNvGraphicFramePr>
          <p:nvPr>
            <p:extLst>
              <p:ext uri="{D42A27DB-BD31-4B8C-83A1-F6EECF244321}">
                <p14:modId xmlns:p14="http://schemas.microsoft.com/office/powerpoint/2010/main" val="113954064"/>
              </p:ext>
            </p:extLst>
          </p:nvPr>
        </p:nvGraphicFramePr>
        <p:xfrm>
          <a:off x="422256" y="2259948"/>
          <a:ext cx="3076357" cy="684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0" marB="0"/>
                </a:tc>
                <a:extLst>
                  <a:ext uri="{0D108BD9-81ED-4DB2-BD59-A6C34878D82A}">
                    <a16:rowId xmlns:a16="http://schemas.microsoft.com/office/drawing/2014/main" val="975127550"/>
                  </a:ext>
                </a:extLst>
              </a:tr>
              <a:tr h="342000">
                <a:tc>
                  <a:txBody>
                    <a:bodyPr/>
                    <a:lstStyle/>
                    <a:p>
                      <a:pPr marR="5080">
                        <a:lnSpc>
                          <a:spcPts val="860"/>
                        </a:lnSpc>
                        <a:spcBef>
                          <a:spcPts val="0"/>
                        </a:spcBef>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5" noProof="0" dirty="0">
                          <a:latin typeface="Arial"/>
                          <a:cs typeface="Arial"/>
                        </a:rPr>
                        <a:t> and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tc>
                <a:extLst>
                  <a:ext uri="{0D108BD9-81ED-4DB2-BD59-A6C34878D82A}">
                    <a16:rowId xmlns:a16="http://schemas.microsoft.com/office/drawing/2014/main" val="167661913"/>
                  </a:ext>
                </a:extLst>
              </a:tr>
            </a:tbl>
          </a:graphicData>
        </a:graphic>
      </p:graphicFrame>
      <p:sp>
        <p:nvSpPr>
          <p:cNvPr id="136" name="object 12">
            <a:extLst>
              <a:ext uri="{FF2B5EF4-FFF2-40B4-BE49-F238E27FC236}">
                <a16:creationId xmlns:a16="http://schemas.microsoft.com/office/drawing/2014/main" id="{49BE71D5-238C-C33B-06D3-B6CF44797A15}"/>
              </a:ext>
              <a:ext uri="{C183D7F6-B498-43B3-948B-1728B52AA6E4}">
                <adec:decorative xmlns:adec="http://schemas.microsoft.com/office/drawing/2017/decorative" val="1"/>
              </a:ext>
            </a:extLst>
          </p:cNvPr>
          <p:cNvSpPr/>
          <p:nvPr/>
        </p:nvSpPr>
        <p:spPr>
          <a:xfrm>
            <a:off x="341975" y="3083223"/>
            <a:ext cx="6775785" cy="1219206"/>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137" name="object 11">
            <a:extLst>
              <a:ext uri="{FF2B5EF4-FFF2-40B4-BE49-F238E27FC236}">
                <a16:creationId xmlns:a16="http://schemas.microsoft.com/office/drawing/2014/main" id="{03B28252-2880-DC7C-4E6D-754405320922}"/>
              </a:ext>
            </a:extLst>
          </p:cNvPr>
          <p:cNvSpPr txBox="1"/>
          <p:nvPr/>
        </p:nvSpPr>
        <p:spPr>
          <a:xfrm>
            <a:off x="421541" y="3120232"/>
            <a:ext cx="2384425" cy="19196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graphicFrame>
        <p:nvGraphicFramePr>
          <p:cNvPr id="134" name="exp_tbl_qtext_section12">
            <a:extLst>
              <a:ext uri="{FF2B5EF4-FFF2-40B4-BE49-F238E27FC236}">
                <a16:creationId xmlns:a16="http://schemas.microsoft.com/office/drawing/2014/main" id="{F027CCE4-E5DB-97F9-91AF-334C2B995E1C}"/>
              </a:ext>
            </a:extLst>
          </p:cNvPr>
          <p:cNvGraphicFramePr>
            <a:graphicFrameLocks noGrp="1"/>
          </p:cNvGraphicFramePr>
          <p:nvPr>
            <p:extLst>
              <p:ext uri="{D42A27DB-BD31-4B8C-83A1-F6EECF244321}">
                <p14:modId xmlns:p14="http://schemas.microsoft.com/office/powerpoint/2010/main" val="3182161116"/>
              </p:ext>
            </p:extLst>
          </p:nvPr>
        </p:nvGraphicFramePr>
        <p:xfrm>
          <a:off x="422672" y="3441700"/>
          <a:ext cx="3076357" cy="73062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5080">
                        <a:lnSpc>
                          <a:spcPts val="860"/>
                        </a:lnSpc>
                        <a:spcBef>
                          <a:spcPts val="0"/>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0" marB="0"/>
                </a:tc>
                <a:extLst>
                  <a:ext uri="{0D108BD9-81ED-4DB2-BD59-A6C34878D82A}">
                    <a16:rowId xmlns:a16="http://schemas.microsoft.com/office/drawing/2014/main" val="975127550"/>
                  </a:ext>
                </a:extLst>
              </a:tr>
              <a:tr h="342000">
                <a:tc>
                  <a:txBody>
                    <a:bodyPr/>
                    <a:lstStyle/>
                    <a:p>
                      <a:pPr>
                        <a:lnSpc>
                          <a:spcPct val="100000"/>
                        </a:lnSpc>
                        <a:spcBef>
                          <a:spcPts val="0"/>
                        </a:spcBef>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0" marB="0"/>
                </a:tc>
                <a:extLst>
                  <a:ext uri="{0D108BD9-81ED-4DB2-BD59-A6C34878D82A}">
                    <a16:rowId xmlns:a16="http://schemas.microsoft.com/office/drawing/2014/main" val="167661913"/>
                  </a:ext>
                </a:extLst>
              </a:tr>
            </a:tbl>
          </a:graphicData>
        </a:graphic>
      </p:graphicFrame>
      <p:sp>
        <p:nvSpPr>
          <p:cNvPr id="141" name="object 14">
            <a:extLst>
              <a:ext uri="{FF2B5EF4-FFF2-40B4-BE49-F238E27FC236}">
                <a16:creationId xmlns:a16="http://schemas.microsoft.com/office/drawing/2014/main" id="{E13D2F79-F821-D621-5A06-03EAF3B9C33A}"/>
              </a:ext>
            </a:extLst>
          </p:cNvPr>
          <p:cNvSpPr txBox="1"/>
          <p:nvPr/>
        </p:nvSpPr>
        <p:spPr>
          <a:xfrm>
            <a:off x="421541" y="4475847"/>
            <a:ext cx="2848768" cy="161584"/>
          </a:xfrm>
          <a:prstGeom prst="rect">
            <a:avLst/>
          </a:prstGeom>
        </p:spPr>
        <p:txBody>
          <a:bodyPr vert="horz" wrap="square" lIns="0" tIns="0" rIns="0" bIns="0" rtlCol="0">
            <a:spAutoFit/>
          </a:bodyPr>
          <a:lstStyle/>
          <a:p>
            <a:pPr>
              <a:lnSpc>
                <a:spcPct val="100000"/>
              </a:lnSpc>
              <a:spcBef>
                <a:spcPts val="740"/>
              </a:spcBef>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142" name="object 13">
            <a:extLst>
              <a:ext uri="{FF2B5EF4-FFF2-40B4-BE49-F238E27FC236}">
                <a16:creationId xmlns:a16="http://schemas.microsoft.com/office/drawing/2014/main" id="{CBB7B20E-6CF9-E6D1-E993-975E6692BFE0}"/>
              </a:ext>
              <a:ext uri="{C183D7F6-B498-43B3-948B-1728B52AA6E4}">
                <adec:decorative xmlns:adec="http://schemas.microsoft.com/office/drawing/2017/decorative" val="1"/>
              </a:ext>
            </a:extLst>
          </p:cNvPr>
          <p:cNvSpPr/>
          <p:nvPr/>
        </p:nvSpPr>
        <p:spPr>
          <a:xfrm>
            <a:off x="341975" y="4431373"/>
            <a:ext cx="6775785" cy="1465130"/>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39" name="exp_tbl_qtext_section13">
            <a:extLst>
              <a:ext uri="{FF2B5EF4-FFF2-40B4-BE49-F238E27FC236}">
                <a16:creationId xmlns:a16="http://schemas.microsoft.com/office/drawing/2014/main" id="{50C66D56-C0EB-2F49-7123-2FBFE18388E2}"/>
              </a:ext>
            </a:extLst>
          </p:cNvPr>
          <p:cNvGraphicFramePr>
            <a:graphicFrameLocks noGrp="1"/>
          </p:cNvGraphicFramePr>
          <p:nvPr>
            <p:extLst>
              <p:ext uri="{D42A27DB-BD31-4B8C-83A1-F6EECF244321}">
                <p14:modId xmlns:p14="http://schemas.microsoft.com/office/powerpoint/2010/main" val="79494282"/>
              </p:ext>
            </p:extLst>
          </p:nvPr>
        </p:nvGraphicFramePr>
        <p:xfrm>
          <a:off x="426028" y="4731014"/>
          <a:ext cx="3076357" cy="115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spc="-10" noProof="0" dirty="0">
                          <a:latin typeface="Arial"/>
                          <a:cs typeface="Arial"/>
                        </a:rPr>
                        <a:t>enough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0"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38705026"/>
                  </a:ext>
                </a:extLst>
              </a:tr>
              <a:tr h="468000">
                <a:tc>
                  <a:txBody>
                    <a:bodyPr/>
                    <a:lstStyle/>
                    <a:p>
                      <a:pPr marR="148590">
                        <a:lnSpc>
                          <a:spcPts val="860"/>
                        </a:lnSpc>
                        <a:spcBef>
                          <a:spcPts val="0"/>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offered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spc="-25" noProof="0" dirty="0">
                          <a:latin typeface="Arial"/>
                          <a:cs typeface="Arial"/>
                        </a:rPr>
                        <a:t>up </a:t>
                      </a:r>
                      <a:r>
                        <a:rPr lang="en-GB" sz="850" spc="-10" noProof="0" dirty="0">
                          <a:latin typeface="Arial"/>
                          <a:cs typeface="Arial"/>
                        </a:rPr>
                        <a:t>appointment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R="58419">
                        <a:lnSpc>
                          <a:spcPts val="860"/>
                        </a:lnSpc>
                        <a:spcBef>
                          <a:spcPts val="0"/>
                        </a:spcBef>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possibility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spreading</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bl>
          </a:graphicData>
        </a:graphic>
      </p:graphicFrame>
      <p:sp>
        <p:nvSpPr>
          <p:cNvPr id="146" name="object 16">
            <a:extLst>
              <a:ext uri="{FF2B5EF4-FFF2-40B4-BE49-F238E27FC236}">
                <a16:creationId xmlns:a16="http://schemas.microsoft.com/office/drawing/2014/main" id="{6E4C24FC-8942-E2D9-FBDC-33B4FAF6AF7E}"/>
              </a:ext>
            </a:extLst>
          </p:cNvPr>
          <p:cNvSpPr txBox="1"/>
          <p:nvPr/>
        </p:nvSpPr>
        <p:spPr>
          <a:xfrm>
            <a:off x="440626" y="6082733"/>
            <a:ext cx="2848768" cy="141635"/>
          </a:xfrm>
          <a:prstGeom prst="rect">
            <a:avLst/>
          </a:prstGeom>
        </p:spPr>
        <p:txBody>
          <a:bodyPr vert="horz" wrap="square" lIns="0" tIns="0" rIns="0" bIns="0" rtlCol="0">
            <a:spAutoFit/>
          </a:bodyPr>
          <a:lstStyle/>
          <a:p>
            <a:pPr>
              <a:lnSpc>
                <a:spcPct val="100000"/>
              </a:lnSpc>
              <a:spcBef>
                <a:spcPts val="100"/>
              </a:spcBef>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147" name="object 15">
            <a:extLst>
              <a:ext uri="{FF2B5EF4-FFF2-40B4-BE49-F238E27FC236}">
                <a16:creationId xmlns:a16="http://schemas.microsoft.com/office/drawing/2014/main" id="{E2B1173A-572D-DD50-F8EC-12D500A5178C}"/>
              </a:ext>
              <a:ext uri="{C183D7F6-B498-43B3-948B-1728B52AA6E4}">
                <adec:decorative xmlns:adec="http://schemas.microsoft.com/office/drawing/2017/decorative" val="1"/>
              </a:ext>
            </a:extLst>
          </p:cNvPr>
          <p:cNvSpPr/>
          <p:nvPr/>
        </p:nvSpPr>
        <p:spPr>
          <a:xfrm>
            <a:off x="341975" y="6037467"/>
            <a:ext cx="6775785" cy="1900033"/>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aphicFrame>
        <p:nvGraphicFramePr>
          <p:cNvPr id="144" name="exp_tbl_qtext_section14">
            <a:extLst>
              <a:ext uri="{FF2B5EF4-FFF2-40B4-BE49-F238E27FC236}">
                <a16:creationId xmlns:a16="http://schemas.microsoft.com/office/drawing/2014/main" id="{9EEC6772-B03D-E554-C0C6-E1123027D770}"/>
              </a:ext>
            </a:extLst>
          </p:cNvPr>
          <p:cNvGraphicFramePr>
            <a:graphicFrameLocks noGrp="1"/>
          </p:cNvGraphicFramePr>
          <p:nvPr>
            <p:extLst>
              <p:ext uri="{D42A27DB-BD31-4B8C-83A1-F6EECF244321}">
                <p14:modId xmlns:p14="http://schemas.microsoft.com/office/powerpoint/2010/main" val="4170866148"/>
              </p:ext>
            </p:extLst>
          </p:nvPr>
        </p:nvGraphicFramePr>
        <p:xfrm>
          <a:off x="428815" y="6376300"/>
          <a:ext cx="3076357" cy="1368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L="0">
                        <a:lnSpc>
                          <a:spcPct val="100000"/>
                        </a:lnSpc>
                        <a:spcBef>
                          <a:spcPts val="0"/>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75127550"/>
                  </a:ext>
                </a:extLst>
              </a:tr>
              <a:tr h="342000">
                <a:tc>
                  <a:txBody>
                    <a:bodyPr/>
                    <a:lstStyle/>
                    <a:p>
                      <a:pPr marL="0">
                        <a:lnSpc>
                          <a:spcPct val="100000"/>
                        </a:lnSpc>
                        <a:spcBef>
                          <a:spcPts val="0"/>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661913"/>
                  </a:ext>
                </a:extLst>
              </a:tr>
              <a:tr h="342000">
                <a:tc>
                  <a:txBody>
                    <a:bodyPr/>
                    <a:lstStyle/>
                    <a:p>
                      <a:pPr marL="0">
                        <a:lnSpc>
                          <a:spcPct val="100000"/>
                        </a:lnSpc>
                        <a:spcBef>
                          <a:spcPts val="0"/>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70366707"/>
                  </a:ext>
                </a:extLst>
              </a:tr>
              <a:tr h="342000">
                <a:tc>
                  <a:txBody>
                    <a:bodyPr/>
                    <a:lstStyle/>
                    <a:p>
                      <a:pPr marL="0" marR="95250">
                        <a:lnSpc>
                          <a:spcPts val="860"/>
                        </a:lnSpc>
                        <a:spcBef>
                          <a:spcPts val="0"/>
                        </a:spcBef>
                      </a:pPr>
                      <a:endParaRPr lang="en-GB" sz="850" noProof="0" dirty="0">
                        <a:latin typeface="Arial"/>
                        <a:cs typeface="Arial"/>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01967332"/>
                  </a:ext>
                </a:extLst>
              </a:tr>
            </a:tbl>
          </a:graphicData>
        </a:graphic>
      </p:graphicFrame>
      <p:graphicFrame>
        <p:nvGraphicFramePr>
          <p:cNvPr id="12" name="exp_tbl_qtext_q59">
            <a:extLst>
              <a:ext uri="{FF2B5EF4-FFF2-40B4-BE49-F238E27FC236}">
                <a16:creationId xmlns:a16="http://schemas.microsoft.com/office/drawing/2014/main" id="{AD31B5EB-3B59-92D5-916A-E518B2FDC0AC}"/>
              </a:ext>
            </a:extLst>
          </p:cNvPr>
          <p:cNvGraphicFramePr>
            <a:graphicFrameLocks noGrp="1"/>
          </p:cNvGraphicFramePr>
          <p:nvPr>
            <p:extLst>
              <p:ext uri="{D42A27DB-BD31-4B8C-83A1-F6EECF244321}">
                <p14:modId xmlns:p14="http://schemas.microsoft.com/office/powerpoint/2010/main" val="3225930792"/>
              </p:ext>
            </p:extLst>
          </p:nvPr>
        </p:nvGraphicFramePr>
        <p:xfrm>
          <a:off x="420387" y="7595500"/>
          <a:ext cx="3076357" cy="342000"/>
        </p:xfrm>
        <a:graphic>
          <a:graphicData uri="http://schemas.openxmlformats.org/drawingml/2006/table">
            <a:tbl>
              <a:tblPr firstRow="1">
                <a:tableStyleId>{2D5ABB26-0587-4C30-8999-92F81FD0307C}</a:tableStyleId>
              </a:tblPr>
              <a:tblGrid>
                <a:gridCol w="3076357">
                  <a:extLst>
                    <a:ext uri="{9D8B030D-6E8A-4147-A177-3AD203B41FA5}">
                      <a16:colId xmlns:a16="http://schemas.microsoft.com/office/drawing/2014/main" val="4118929043"/>
                    </a:ext>
                  </a:extLst>
                </a:gridCol>
              </a:tblGrid>
              <a:tr h="342000">
                <a:tc>
                  <a:txBody>
                    <a:bodyPr/>
                    <a:lstStyle/>
                    <a:p>
                      <a:pPr marR="5080">
                        <a:lnSpc>
                          <a:spcPts val="860"/>
                        </a:lnSpc>
                        <a:spcBef>
                          <a:spcPts val="0"/>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75548"/>
                  </a:ext>
                </a:extLst>
              </a:tr>
            </a:tbl>
          </a:graphicData>
        </a:graphic>
      </p:graphicFrame>
      <p:graphicFrame>
        <p:nvGraphicFramePr>
          <p:cNvPr id="13" name="chart_q59">
            <a:extLst>
              <a:ext uri="{FF2B5EF4-FFF2-40B4-BE49-F238E27FC236}">
                <a16:creationId xmlns:a16="http://schemas.microsoft.com/office/drawing/2014/main" id="{B81B3E28-E6A8-10E9-7048-87D8FE63997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74582090"/>
              </p:ext>
            </p:extLst>
          </p:nvPr>
        </p:nvGraphicFramePr>
        <p:xfrm>
          <a:off x="3531664" y="7366900"/>
          <a:ext cx="3599386" cy="531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3" name="chart_section14">
            <a:extLst>
              <a:ext uri="{FF2B5EF4-FFF2-40B4-BE49-F238E27FC236}">
                <a16:creationId xmlns:a16="http://schemas.microsoft.com/office/drawing/2014/main" id="{23DEE974-AD09-3B05-3736-D1E1A46F273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77808"/>
              </p:ext>
            </p:extLst>
          </p:nvPr>
        </p:nvGraphicFramePr>
        <p:xfrm>
          <a:off x="3531664" y="5896504"/>
          <a:ext cx="3599386" cy="161235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8" name="chart_section13">
            <a:extLst>
              <a:ext uri="{FF2B5EF4-FFF2-40B4-BE49-F238E27FC236}">
                <a16:creationId xmlns:a16="http://schemas.microsoft.com/office/drawing/2014/main" id="{278AA94C-FDAD-C08E-544B-E5493BAFBA9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33587352"/>
              </p:ext>
            </p:extLst>
          </p:nvPr>
        </p:nvGraphicFramePr>
        <p:xfrm>
          <a:off x="3531664" y="4294160"/>
          <a:ext cx="3599386" cy="175849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33" name="chart_section12">
            <a:extLst>
              <a:ext uri="{FF2B5EF4-FFF2-40B4-BE49-F238E27FC236}">
                <a16:creationId xmlns:a16="http://schemas.microsoft.com/office/drawing/2014/main" id="{F98FF78B-338F-A0E0-9B0B-0DD7FAFB723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66432904"/>
              </p:ext>
            </p:extLst>
          </p:nvPr>
        </p:nvGraphicFramePr>
        <p:xfrm>
          <a:off x="3527792" y="3083222"/>
          <a:ext cx="3599386" cy="1308709"/>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95" name="chart_section11">
            <a:extLst>
              <a:ext uri="{FF2B5EF4-FFF2-40B4-BE49-F238E27FC236}">
                <a16:creationId xmlns:a16="http://schemas.microsoft.com/office/drawing/2014/main" id="{7D8E7EE8-C2FA-1967-A576-6287A39BA62C}"/>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82668796"/>
              </p:ext>
            </p:extLst>
          </p:nvPr>
        </p:nvGraphicFramePr>
        <p:xfrm>
          <a:off x="3521743" y="1917700"/>
          <a:ext cx="3599386" cy="1113301"/>
        </p:xfrm>
        <a:graphic>
          <a:graphicData uri="http://schemas.openxmlformats.org/drawingml/2006/chart">
            <c:chart xmlns:c="http://schemas.openxmlformats.org/drawingml/2006/chart" xmlns:r="http://schemas.openxmlformats.org/officeDocument/2006/relationships" r:id="rId6"/>
          </a:graphicData>
        </a:graphic>
      </p:graphicFrame>
      <p:grpSp>
        <p:nvGrpSpPr>
          <p:cNvPr id="10" name="Group 1">
            <a:extLst>
              <a:ext uri="{FF2B5EF4-FFF2-40B4-BE49-F238E27FC236}">
                <a16:creationId xmlns:a16="http://schemas.microsoft.com/office/drawing/2014/main" id="{4A30A771-8B86-29DD-A888-D03A6C5A0544}"/>
              </a:ext>
              <a:ext uri="{C183D7F6-B498-43B3-948B-1728B52AA6E4}">
                <adec:decorative xmlns:adec="http://schemas.microsoft.com/office/drawing/2017/decorative" val="1"/>
              </a:ext>
            </a:extLst>
          </p:cNvPr>
          <p:cNvGrpSpPr/>
          <p:nvPr/>
        </p:nvGrpSpPr>
        <p:grpSpPr>
          <a:xfrm>
            <a:off x="281287" y="1191872"/>
            <a:ext cx="6925963" cy="585639"/>
            <a:chOff x="281287" y="1191872"/>
            <a:chExt cx="6925963" cy="585639"/>
          </a:xfrm>
        </p:grpSpPr>
        <p:sp>
          <p:nvSpPr>
            <p:cNvPr id="14" name="level_name_text">
              <a:extLst>
                <a:ext uri="{FF2B5EF4-FFF2-40B4-BE49-F238E27FC236}">
                  <a16:creationId xmlns:a16="http://schemas.microsoft.com/office/drawing/2014/main" id="{949E36B7-5A82-052F-E1E3-4C317618C18B}"/>
                </a:ext>
              </a:extLst>
            </p:cNvPr>
            <p:cNvSpPr txBox="1"/>
            <p:nvPr/>
          </p:nvSpPr>
          <p:spPr>
            <a:xfrm>
              <a:off x="281287" y="1438732"/>
              <a:ext cx="6925963" cy="223138"/>
            </a:xfrm>
            <a:prstGeom prst="rect">
              <a:avLst/>
            </a:prstGeom>
            <a:noFill/>
          </p:spPr>
          <p:txBody>
            <a:bodyPr wrap="square">
              <a:spAutoFit/>
            </a:bodyPr>
            <a:lstStyle/>
            <a:p>
              <a:r>
                <a:rPr lang="en-GB" sz="850" spc="-10" noProof="0" dirty="0">
                  <a:latin typeface="Arial"/>
                  <a:cs typeface="Arial"/>
                </a:rPr>
                <a:t>The</a:t>
              </a:r>
              <a:r>
                <a:rPr lang="en-GB" sz="850" spc="-25" noProof="0" dirty="0">
                  <a:latin typeface="Arial"/>
                  <a:cs typeface="Arial"/>
                </a:rPr>
                <a:t> </a:t>
              </a:r>
              <a:r>
                <a:rPr lang="en-GB" sz="850" spc="-10" noProof="0" dirty="0">
                  <a:latin typeface="Arial"/>
                  <a:cs typeface="Arial"/>
                </a:rPr>
                <a:t>left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a:t>
              </a:r>
              <a:r>
                <a:rPr lang="en-GB" sz="850" spc="-25" noProof="0" dirty="0">
                  <a:latin typeface="Arial"/>
                  <a:cs typeface="Arial"/>
                </a:rPr>
                <a:t> </a:t>
              </a:r>
              <a:r>
                <a:rPr lang="en-GB" sz="850" noProof="0" dirty="0">
                  <a:latin typeface="Arial"/>
                  <a:cs typeface="Arial"/>
                </a:rPr>
                <a:t>is</a:t>
              </a:r>
              <a:r>
                <a:rPr lang="en-GB" sz="850" spc="-20" noProof="0" dirty="0">
                  <a:latin typeface="Arial"/>
                  <a:cs typeface="Arial"/>
                </a:rPr>
                <a:t> the</a:t>
              </a:r>
              <a:r>
                <a:rPr lang="en-GB" sz="850" spc="-25" noProof="0" dirty="0">
                  <a:latin typeface="Arial"/>
                  <a:cs typeface="Arial"/>
                </a:rPr>
                <a:t> </a:t>
              </a:r>
              <a:r>
                <a:rPr lang="en-GB" sz="850" spc="-20" noProof="0" dirty="0">
                  <a:latin typeface="Arial"/>
                  <a:cs typeface="Arial"/>
                </a:rPr>
                <a:t>lowest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a:t>
              </a:r>
              <a:r>
                <a:rPr lang="en-GB" sz="850" spc="-20" noProof="0">
                  <a:latin typeface="Arial"/>
                  <a:cs typeface="Arial"/>
                </a:rPr>
                <a:t>s</a:t>
              </a:r>
              <a:r>
                <a:rPr lang="en-GB" sz="850" spc="-20" noProof="0" dirty="0">
                  <a:latin typeface="Arial"/>
                  <a:cs typeface="Arial"/>
                </a:rPr>
                <a:t>. </a:t>
              </a:r>
              <a:r>
                <a:rPr lang="en-GB" sz="850" spc="-10" noProof="0" dirty="0">
                  <a:latin typeface="Arial"/>
                  <a:cs typeface="Arial"/>
                </a:rPr>
                <a:t>The</a:t>
              </a:r>
              <a:r>
                <a:rPr lang="en-GB" sz="850" spc="-25" noProof="0" dirty="0">
                  <a:latin typeface="Arial"/>
                  <a:cs typeface="Arial"/>
                </a:rPr>
                <a:t> </a:t>
              </a:r>
              <a:r>
                <a:rPr lang="en-GB" sz="850" spc="-20" noProof="0" dirty="0">
                  <a:latin typeface="Arial"/>
                  <a:cs typeface="Arial"/>
                </a:rPr>
                <a:t>right</a:t>
              </a:r>
              <a:r>
                <a:rPr lang="en-GB" sz="850" spc="-25" noProof="0" dirty="0">
                  <a:latin typeface="Arial"/>
                  <a:cs typeface="Arial"/>
                </a:rPr>
                <a:t> </a:t>
              </a:r>
              <a:r>
                <a:rPr lang="en-GB" sz="850" spc="-20" noProof="0" dirty="0">
                  <a:latin typeface="Arial"/>
                  <a:cs typeface="Arial"/>
                </a:rPr>
                <a:t>outer</a:t>
              </a:r>
              <a:r>
                <a:rPr lang="en-GB" sz="850" spc="-25" noProof="0" dirty="0">
                  <a:latin typeface="Arial"/>
                  <a:cs typeface="Arial"/>
                </a:rPr>
                <a:t> </a:t>
              </a:r>
              <a:r>
                <a:rPr lang="en-GB" sz="850" spc="-20" noProof="0" dirty="0">
                  <a:latin typeface="Arial"/>
                  <a:cs typeface="Arial"/>
                </a:rPr>
                <a:t>edge </a:t>
              </a:r>
              <a:r>
                <a:rPr lang="en-GB" sz="850" spc="-10" noProof="0" dirty="0">
                  <a:latin typeface="Arial"/>
                  <a:cs typeface="Arial"/>
                </a:rPr>
                <a:t>of</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bars </a:t>
              </a:r>
              <a:r>
                <a:rPr lang="en-GB" sz="850" noProof="0" dirty="0">
                  <a:latin typeface="Arial"/>
                  <a:cs typeface="Arial"/>
                </a:rPr>
                <a:t>is</a:t>
              </a:r>
              <a:r>
                <a:rPr lang="en-GB" sz="850" spc="-25" noProof="0" dirty="0">
                  <a:latin typeface="Arial"/>
                  <a:cs typeface="Arial"/>
                </a:rPr>
                <a:t> </a:t>
              </a:r>
              <a:r>
                <a:rPr lang="en-GB" sz="850" spc="-20" noProof="0" dirty="0">
                  <a:latin typeface="Arial"/>
                  <a:cs typeface="Arial"/>
                </a:rPr>
                <a:t>the</a:t>
              </a:r>
              <a:r>
                <a:rPr lang="en-GB" sz="850" spc="-25" noProof="0" dirty="0">
                  <a:latin typeface="Arial"/>
                  <a:cs typeface="Arial"/>
                </a:rPr>
                <a:t> </a:t>
              </a:r>
              <a:r>
                <a:rPr lang="en-GB" sz="850" spc="-20" noProof="0" dirty="0">
                  <a:latin typeface="Arial"/>
                  <a:cs typeface="Arial"/>
                </a:rPr>
                <a:t>highest</a:t>
              </a:r>
              <a:r>
                <a:rPr lang="en-GB" sz="850" spc="-25" noProof="0" dirty="0">
                  <a:latin typeface="Arial"/>
                  <a:cs typeface="Arial"/>
                </a:rPr>
                <a:t> </a:t>
              </a:r>
              <a:r>
                <a:rPr lang="en-GB" sz="850" spc="-20" noProof="0" dirty="0">
                  <a:latin typeface="Arial"/>
                  <a:cs typeface="Arial"/>
                </a:rPr>
                <a:t>score achieved</a:t>
              </a:r>
              <a:r>
                <a:rPr lang="en-GB" sz="850" spc="-25" noProof="0" dirty="0">
                  <a:latin typeface="Arial"/>
                  <a:cs typeface="Arial"/>
                </a:rPr>
                <a:t> </a:t>
              </a:r>
              <a:r>
                <a:rPr lang="en-GB" sz="850" spc="-10" noProof="0" dirty="0">
                  <a:latin typeface="Arial"/>
                  <a:cs typeface="Arial"/>
                </a:rPr>
                <a:t>of</a:t>
              </a:r>
              <a:r>
                <a:rPr lang="en-GB" sz="850" spc="-25" noProof="0" dirty="0">
                  <a:latin typeface="Arial"/>
                  <a:cs typeface="Arial"/>
                </a:rPr>
                <a:t> </a:t>
              </a:r>
              <a:r>
                <a:rPr lang="en-GB" sz="850" spc="-10" noProof="0">
                  <a:latin typeface="Arial"/>
                  <a:cs typeface="Arial"/>
                </a:rPr>
                <a:t>all</a:t>
              </a:r>
              <a:r>
                <a:rPr lang="en-GB" sz="850" spc="-25" noProof="0">
                  <a:latin typeface="Arial"/>
                  <a:cs typeface="Arial"/>
                </a:rPr>
                <a:t> trusts</a:t>
              </a:r>
              <a:r>
                <a:rPr lang="en-GB" sz="850" spc="-25" noProof="0" dirty="0">
                  <a:latin typeface="Arial"/>
                  <a:cs typeface="Arial"/>
                </a:rPr>
                <a:t>.</a:t>
              </a:r>
              <a:endParaRPr lang="en-GB" sz="850" noProof="0" dirty="0"/>
            </a:p>
          </p:txBody>
        </p:sp>
        <p:sp>
          <p:nvSpPr>
            <p:cNvPr id="15" name="object 7">
              <a:extLst>
                <a:ext uri="{FF2B5EF4-FFF2-40B4-BE49-F238E27FC236}">
                  <a16:creationId xmlns:a16="http://schemas.microsoft.com/office/drawing/2014/main" id="{6709A5E5-0AF7-20E4-7FB2-DDDC30580802}"/>
                </a:ext>
              </a:extLst>
            </p:cNvPr>
            <p:cNvSpPr/>
            <p:nvPr/>
          </p:nvSpPr>
          <p:spPr>
            <a:xfrm>
              <a:off x="5530851" y="1284206"/>
              <a:ext cx="108585" cy="108585"/>
            </a:xfrm>
            <a:custGeom>
              <a:avLst/>
              <a:gdLst/>
              <a:ahLst/>
              <a:cxnLst/>
              <a:rect l="l" t="t" r="r" b="b"/>
              <a:pathLst>
                <a:path w="108585" h="108584">
                  <a:moveTo>
                    <a:pt x="53995" y="107991"/>
                  </a:moveTo>
                  <a:lnTo>
                    <a:pt x="0" y="53995"/>
                  </a:lnTo>
                  <a:lnTo>
                    <a:pt x="53995" y="0"/>
                  </a:lnTo>
                  <a:lnTo>
                    <a:pt x="107991" y="53995"/>
                  </a:lnTo>
                  <a:lnTo>
                    <a:pt x="53995" y="107991"/>
                  </a:lnTo>
                  <a:close/>
                </a:path>
              </a:pathLst>
            </a:custGeom>
            <a:solidFill>
              <a:srgbClr val="231F20"/>
            </a:solidFill>
          </p:spPr>
          <p:txBody>
            <a:bodyPr wrap="square" lIns="0" tIns="0" rIns="0" bIns="0" rtlCol="0"/>
            <a:lstStyle/>
            <a:p>
              <a:endParaRPr lang="en-GB" noProof="0" dirty="0"/>
            </a:p>
          </p:txBody>
        </p:sp>
        <p:sp>
          <p:nvSpPr>
            <p:cNvPr id="16" name="object 6">
              <a:extLst>
                <a:ext uri="{FF2B5EF4-FFF2-40B4-BE49-F238E27FC236}">
                  <a16:creationId xmlns:a16="http://schemas.microsoft.com/office/drawing/2014/main" id="{F17FAC48-B4FC-869F-D7E4-B3E3D6872A20}"/>
                </a:ext>
              </a:extLst>
            </p:cNvPr>
            <p:cNvSpPr/>
            <p:nvPr/>
          </p:nvSpPr>
          <p:spPr>
            <a:xfrm>
              <a:off x="37020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7" name="object 5">
              <a:extLst>
                <a:ext uri="{FF2B5EF4-FFF2-40B4-BE49-F238E27FC236}">
                  <a16:creationId xmlns:a16="http://schemas.microsoft.com/office/drawing/2014/main" id="{00D856AB-E38D-F233-9FD5-10575DA89C71}"/>
                </a:ext>
              </a:extLst>
            </p:cNvPr>
            <p:cNvSpPr/>
            <p:nvPr/>
          </p:nvSpPr>
          <p:spPr>
            <a:xfrm>
              <a:off x="2025651" y="1267507"/>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8" name="object 4">
              <a:extLst>
                <a:ext uri="{FF2B5EF4-FFF2-40B4-BE49-F238E27FC236}">
                  <a16:creationId xmlns:a16="http://schemas.microsoft.com/office/drawing/2014/main" id="{2542D3DB-3A4C-5349-3ED9-802355ED870E}"/>
                </a:ext>
              </a:extLst>
            </p:cNvPr>
            <p:cNvSpPr/>
            <p:nvPr/>
          </p:nvSpPr>
          <p:spPr>
            <a:xfrm>
              <a:off x="425451" y="1267507"/>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9" name="object 3">
              <a:extLst>
                <a:ext uri="{FF2B5EF4-FFF2-40B4-BE49-F238E27FC236}">
                  <a16:creationId xmlns:a16="http://schemas.microsoft.com/office/drawing/2014/main" id="{DC739BAA-EAC9-5BE4-04DD-AE1CFA0EDBDE}"/>
                </a:ext>
              </a:extLst>
            </p:cNvPr>
            <p:cNvSpPr txBox="1"/>
            <p:nvPr/>
          </p:nvSpPr>
          <p:spPr>
            <a:xfrm>
              <a:off x="349250" y="1245536"/>
              <a:ext cx="6785203" cy="166136"/>
            </a:xfrm>
            <a:prstGeom prst="rect">
              <a:avLst/>
            </a:prstGeom>
          </p:spPr>
          <p:txBody>
            <a:bodyPr vert="horz" wrap="square" lIns="0" tIns="12700" rIns="0" bIns="0" rtlCol="0">
              <a:spAutoFit/>
            </a:bodyPr>
            <a:lstStyle/>
            <a:p>
              <a:pPr marL="48260" marR="224790" indent="359410">
                <a:lnSpc>
                  <a:spcPct val="131300"/>
                </a:lnSpc>
                <a:spcBef>
                  <a:spcPts val="640"/>
                </a:spcBef>
                <a:tabLst>
                  <a:tab pos="2064385" algn="l"/>
                  <a:tab pos="3720465" algn="l"/>
                  <a:tab pos="5376545" algn="l"/>
                </a:tabLst>
              </a:pPr>
              <a:r>
                <a:rPr lang="en-GB" sz="850" noProof="0" dirty="0">
                  <a:latin typeface="Arial"/>
                  <a:cs typeface="Arial"/>
                </a:rPr>
                <a:t>Lower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Within</a:t>
              </a:r>
              <a:r>
                <a:rPr lang="en-GB" sz="850" spc="-4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Upper</a:t>
              </a:r>
              <a:r>
                <a:rPr lang="en-GB" sz="850" spc="-30" noProof="0" dirty="0">
                  <a:latin typeface="Arial"/>
                  <a:cs typeface="Arial"/>
                </a:rPr>
                <a:t> </a:t>
              </a:r>
              <a:r>
                <a:rPr lang="en-GB" sz="850" noProof="0" dirty="0">
                  <a:latin typeface="Arial"/>
                  <a:cs typeface="Arial"/>
                </a:rPr>
                <a:t>expected</a:t>
              </a:r>
              <a:r>
                <a:rPr lang="en-GB" sz="850" spc="-25" noProof="0" dirty="0">
                  <a:latin typeface="Arial"/>
                  <a:cs typeface="Arial"/>
                </a:rPr>
                <a:t> </a:t>
              </a:r>
              <a:r>
                <a:rPr lang="en-GB" sz="850" spc="-10" noProof="0" dirty="0">
                  <a:latin typeface="Arial"/>
                  <a:cs typeface="Arial"/>
                </a:rPr>
                <a:t>range</a:t>
              </a:r>
              <a:r>
                <a:rPr lang="en-GB" sz="850" noProof="0" dirty="0">
                  <a:latin typeface="Arial"/>
                  <a:cs typeface="Arial"/>
                </a:rPr>
                <a:t>	Case</a:t>
              </a:r>
              <a:r>
                <a:rPr lang="en-GB" sz="850" spc="-20" noProof="0" dirty="0">
                  <a:latin typeface="Arial"/>
                  <a:cs typeface="Arial"/>
                </a:rPr>
                <a:t> </a:t>
              </a:r>
              <a:r>
                <a:rPr lang="en-GB" sz="850" noProof="0" dirty="0">
                  <a:latin typeface="Arial"/>
                  <a:cs typeface="Arial"/>
                </a:rPr>
                <a:t>mix</a:t>
              </a:r>
              <a:r>
                <a:rPr lang="en-GB" sz="850" spc="-15" noProof="0" dirty="0">
                  <a:latin typeface="Arial"/>
                  <a:cs typeface="Arial"/>
                </a:rPr>
                <a:t> </a:t>
              </a:r>
              <a:r>
                <a:rPr lang="en-GB" sz="850" noProof="0" dirty="0">
                  <a:latin typeface="Arial"/>
                  <a:cs typeface="Arial"/>
                </a:rPr>
                <a:t>adjusted</a:t>
              </a:r>
              <a:r>
                <a:rPr lang="en-GB" sz="850" spc="-15" noProof="0" dirty="0">
                  <a:latin typeface="Arial"/>
                  <a:cs typeface="Arial"/>
                </a:rPr>
                <a:t> </a:t>
              </a:r>
              <a:r>
                <a:rPr lang="en-GB" sz="850" spc="-10" noProof="0" dirty="0">
                  <a:latin typeface="Arial"/>
                  <a:cs typeface="Arial"/>
                </a:rPr>
                <a:t>score</a:t>
              </a:r>
              <a:endParaRPr lang="en-GB" sz="850" noProof="0" dirty="0">
                <a:latin typeface="Arial"/>
                <a:cs typeface="Arial"/>
              </a:endParaRPr>
            </a:p>
          </p:txBody>
        </p:sp>
        <p:sp>
          <p:nvSpPr>
            <p:cNvPr id="20" name="object 2">
              <a:extLst>
                <a:ext uri="{FF2B5EF4-FFF2-40B4-BE49-F238E27FC236}">
                  <a16:creationId xmlns:a16="http://schemas.microsoft.com/office/drawing/2014/main" id="{F0D46EF1-7787-F9E8-A47E-F40A08BC7467}"/>
                </a:ext>
              </a:extLst>
            </p:cNvPr>
            <p:cNvSpPr/>
            <p:nvPr/>
          </p:nvSpPr>
          <p:spPr>
            <a:xfrm>
              <a:off x="345848" y="1191872"/>
              <a:ext cx="6775785" cy="585639"/>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127" name="txt_org_name">
            <a:extLst>
              <a:ext uri="{FF2B5EF4-FFF2-40B4-BE49-F238E27FC236}">
                <a16:creationId xmlns:a16="http://schemas.microsoft.com/office/drawing/2014/main" id="{7105D2CF-38D9-8604-A10B-3F29E6FA7134}"/>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28" name="txt_survey">
            <a:extLst>
              <a:ext uri="{FF2B5EF4-FFF2-40B4-BE49-F238E27FC236}">
                <a16:creationId xmlns:a16="http://schemas.microsoft.com/office/drawing/2014/main" id="{91704B2E-2DEA-C378-5250-DDF0D3268FC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C49095B-2113-C392-5B98-A8985FDDEDF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7" action="ppaction://hlinksldjump"/>
              <a:extLst>
                <a:ext uri="{FF2B5EF4-FFF2-40B4-BE49-F238E27FC236}">
                  <a16:creationId xmlns:a16="http://schemas.microsoft.com/office/drawing/2014/main" id="{447F34B0-DE16-E865-8802-122A5A7B6AE7}"/>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7" name="object 3">
              <a:hlinkClick r:id="rId7" action="ppaction://hlinksldjump"/>
              <a:extLst>
                <a:ext uri="{FF2B5EF4-FFF2-40B4-BE49-F238E27FC236}">
                  <a16:creationId xmlns:a16="http://schemas.microsoft.com/office/drawing/2014/main" id="{1C589891-F771-94D4-7703-33E987EEB0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3DC5B20C-B266-7C10-66CC-341F7828D8A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75B70F8-A3BA-4C30-95B9-04A1C635C47C}" type="slidenum">
              <a:rPr lang="en-GB" spc="-25" noProof="0"/>
              <a:t>16</a:t>
            </a:fld>
            <a:endParaRPr lang="en-GB" spc="-25" noProof="0" dirty="0"/>
          </a:p>
        </p:txBody>
      </p:sp>
      <p:sp>
        <p:nvSpPr>
          <p:cNvPr id="40" name="object 1">
            <a:extLst>
              <a:ext uri="{FF2B5EF4-FFF2-40B4-BE49-F238E27FC236}">
                <a16:creationId xmlns:a16="http://schemas.microsoft.com/office/drawing/2014/main" id="{52BFA1DF-5A7C-7E6A-AE9E-175553D698A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47" name="Group 1">
            <a:extLst>
              <a:ext uri="{FF2B5EF4-FFF2-40B4-BE49-F238E27FC236}">
                <a16:creationId xmlns:a16="http://schemas.microsoft.com/office/drawing/2014/main" id="{4EB10250-C9ED-B747-7961-4212EB7F368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27" name="object 11"/>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35" name="object 10">
              <a:extLst>
                <a:ext uri="{FF2B5EF4-FFF2-40B4-BE49-F238E27FC236}">
                  <a16:creationId xmlns:a16="http://schemas.microsoft.com/office/drawing/2014/main" id="{A80890DE-41D5-24E2-B743-791DFB5FA16D}"/>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36" name="object 9">
              <a:extLst>
                <a:ext uri="{FF2B5EF4-FFF2-40B4-BE49-F238E27FC236}">
                  <a16:creationId xmlns:a16="http://schemas.microsoft.com/office/drawing/2014/main" id="{01BC77EF-614A-6054-DE6D-6B4D5F89D1CD}"/>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37" name="object 8">
              <a:extLst>
                <a:ext uri="{FF2B5EF4-FFF2-40B4-BE49-F238E27FC236}">
                  <a16:creationId xmlns:a16="http://schemas.microsoft.com/office/drawing/2014/main" id="{44A01F76-DF74-FA95-9A8B-55828612230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7"/>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
          <p:nvSpPr>
            <p:cNvPr id="17" name="object 3"/>
            <p:cNvSpPr txBox="1"/>
            <p:nvPr/>
          </p:nvSpPr>
          <p:spPr>
            <a:xfrm>
              <a:off x="421305" y="1371773"/>
              <a:ext cx="1985345"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39" name="object 2">
              <a:extLst>
                <a:ext uri="{FF2B5EF4-FFF2-40B4-BE49-F238E27FC236}">
                  <a16:creationId xmlns:a16="http://schemas.microsoft.com/office/drawing/2014/main" id="{7AF45B8B-98DC-6C01-D26B-F8BD5EC9A001}"/>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aphicFrame>
        <p:nvGraphicFramePr>
          <p:cNvPr id="29" name="comp_tbl_section1"/>
          <p:cNvGraphicFramePr>
            <a:graphicFrameLocks noGrp="1"/>
          </p:cNvGraphicFramePr>
          <p:nvPr>
            <p:extLst>
              <p:ext uri="{D42A27DB-BD31-4B8C-83A1-F6EECF244321}">
                <p14:modId xmlns:p14="http://schemas.microsoft.com/office/powerpoint/2010/main" val="3019315037"/>
              </p:ext>
            </p:extLst>
          </p:nvPr>
        </p:nvGraphicFramePr>
        <p:xfrm>
          <a:off x="349101" y="2137960"/>
          <a:ext cx="6775787" cy="11334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426525">
                  <a:extLst>
                    <a:ext uri="{9D8B030D-6E8A-4147-A177-3AD203B41FA5}">
                      <a16:colId xmlns:a16="http://schemas.microsoft.com/office/drawing/2014/main" val="20006"/>
                    </a:ext>
                  </a:extLst>
                </a:gridCol>
                <a:gridCol w="329759">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gn="l">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77470">
                        <a:lnSpc>
                          <a:spcPts val="860"/>
                        </a:lnSpc>
                        <a:spcBef>
                          <a:spcPts val="270"/>
                        </a:spcBef>
                      </a:pPr>
                      <a:r>
                        <a:rPr lang="en-GB" sz="850" noProof="0" dirty="0">
                          <a:latin typeface="Arial" panose="020B0604020202020204" pitchFamily="34" charset="0"/>
                          <a:cs typeface="Arial" panose="020B0604020202020204" pitchFamily="34" charset="0"/>
                        </a:rPr>
                        <a:t>Q2.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once</a:t>
                      </a:r>
                      <a:r>
                        <a:rPr lang="en-GB" sz="850" spc="-25" noProof="0" dirty="0">
                          <a:latin typeface="Arial" panose="020B0604020202020204" pitchFamily="34" charset="0"/>
                          <a:cs typeface="Arial" panose="020B0604020202020204" pitchFamily="34" charset="0"/>
                        </a:rPr>
                        <a:t> or </a:t>
                      </a:r>
                      <a:r>
                        <a:rPr lang="en-GB" sz="850" noProof="0" dirty="0">
                          <a:latin typeface="Arial" panose="020B0604020202020204" pitchFamily="34" charset="0"/>
                          <a:cs typeface="Arial" panose="020B0604020202020204" pitchFamily="34" charset="0"/>
                        </a:rPr>
                        <a:t>twice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3370">
                <a:tc>
                  <a:txBody>
                    <a:bodyPr/>
                    <a:lstStyle/>
                    <a:p>
                      <a:pPr marL="27940" marR="365125">
                        <a:lnSpc>
                          <a:spcPts val="860"/>
                        </a:lnSpc>
                        <a:spcBef>
                          <a:spcPts val="270"/>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0" name="comp_tbl_section2"/>
          <p:cNvGraphicFramePr>
            <a:graphicFrameLocks noGrp="1"/>
          </p:cNvGraphicFramePr>
          <p:nvPr>
            <p:extLst>
              <p:ext uri="{D42A27DB-BD31-4B8C-83A1-F6EECF244321}">
                <p14:modId xmlns:p14="http://schemas.microsoft.com/office/powerpoint/2010/main" val="1270404264"/>
              </p:ext>
            </p:extLst>
          </p:nvPr>
        </p:nvGraphicFramePr>
        <p:xfrm>
          <a:off x="346543" y="3385048"/>
          <a:ext cx="6775787" cy="2015490"/>
        </p:xfrm>
        <a:graphic>
          <a:graphicData uri="http://schemas.openxmlformats.org/drawingml/2006/table">
            <a:tbl>
              <a:tblPr firstRow="1" bandRow="1">
                <a:tableStyleId>{2D5ABB26-0587-4C30-8999-92F81FD0307C}</a:tableStyleId>
              </a:tblPr>
              <a:tblGrid>
                <a:gridCol w="3031201">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4">
                  <a:extLst>
                    <a:ext uri="{9D8B030D-6E8A-4147-A177-3AD203B41FA5}">
                      <a16:colId xmlns:a16="http://schemas.microsoft.com/office/drawing/2014/main" val="20002"/>
                    </a:ext>
                  </a:extLst>
                </a:gridCol>
                <a:gridCol w="360044">
                  <a:extLst>
                    <a:ext uri="{9D8B030D-6E8A-4147-A177-3AD203B41FA5}">
                      <a16:colId xmlns:a16="http://schemas.microsoft.com/office/drawing/2014/main" val="20003"/>
                    </a:ext>
                  </a:extLst>
                </a:gridCol>
                <a:gridCol w="360044">
                  <a:extLst>
                    <a:ext uri="{9D8B030D-6E8A-4147-A177-3AD203B41FA5}">
                      <a16:colId xmlns:a16="http://schemas.microsoft.com/office/drawing/2014/main" val="20004"/>
                    </a:ext>
                  </a:extLst>
                </a:gridCol>
                <a:gridCol w="360044">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4">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DIAGNOSTIC </a:t>
                      </a:r>
                      <a:r>
                        <a:rPr lang="en-GB" sz="1050" b="1" spc="-10" noProof="0" dirty="0">
                          <a:solidFill>
                            <a:srgbClr val="336E9F"/>
                          </a:solidFill>
                          <a:latin typeface="Arial" panose="020B0604020202020204" pitchFamily="34" charset="0"/>
                          <a:cs typeface="Arial" panose="020B0604020202020204" pitchFamily="34" charset="0"/>
                        </a:rPr>
                        <a:t>TESTS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84785">
                        <a:lnSpc>
                          <a:spcPts val="860"/>
                        </a:lnSpc>
                        <a:spcBef>
                          <a:spcPts val="270"/>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4925">
                        <a:lnSpc>
                          <a:spcPts val="860"/>
                        </a:lnSpc>
                        <a:spcBef>
                          <a:spcPts val="270"/>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235</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test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93370">
                        <a:lnSpc>
                          <a:spcPts val="860"/>
                        </a:lnSpc>
                        <a:spcBef>
                          <a:spcPts val="270"/>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154940">
                        <a:lnSpc>
                          <a:spcPts val="860"/>
                        </a:lnSpc>
                        <a:spcBef>
                          <a:spcPts val="270"/>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when </a:t>
                      </a:r>
                      <a:r>
                        <a:rPr lang="en-GB" sz="850" noProof="0" dirty="0">
                          <a:latin typeface="Arial" panose="020B0604020202020204" pitchFamily="34" charset="0"/>
                          <a:cs typeface="Arial" panose="020B0604020202020204" pitchFamily="34" charset="0"/>
                        </a:rPr>
                        <a:t>receiving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1" name="comp_tbl_section3"/>
          <p:cNvGraphicFramePr>
            <a:graphicFrameLocks noGrp="1"/>
          </p:cNvGraphicFramePr>
          <p:nvPr>
            <p:extLst>
              <p:ext uri="{D42A27DB-BD31-4B8C-83A1-F6EECF244321}">
                <p14:modId xmlns:p14="http://schemas.microsoft.com/office/powerpoint/2010/main" val="3268806981"/>
              </p:ext>
            </p:extLst>
          </p:nvPr>
        </p:nvGraphicFramePr>
        <p:xfrm>
          <a:off x="346543" y="5496646"/>
          <a:ext cx="6775791" cy="201549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45110">
                        <a:lnSpc>
                          <a:spcPts val="860"/>
                        </a:lnSpc>
                        <a:spcBef>
                          <a:spcPts val="270"/>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member,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251460">
                        <a:lnSpc>
                          <a:spcPts val="860"/>
                        </a:lnSpc>
                        <a:spcBef>
                          <a:spcPts val="270"/>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had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76835">
                        <a:lnSpc>
                          <a:spcPts val="860"/>
                        </a:lnSpc>
                        <a:spcBef>
                          <a:spcPts val="270"/>
                        </a:spcBef>
                      </a:pPr>
                      <a:r>
                        <a:rPr lang="en-GB" sz="850" noProof="0" dirty="0">
                          <a:latin typeface="Arial" panose="020B0604020202020204" pitchFamily="34" charset="0"/>
                          <a:cs typeface="Arial" panose="020B0604020202020204" pitchFamily="34" charset="0"/>
                        </a:rPr>
                        <a:t>Q14.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completely</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142875">
                        <a:lnSpc>
                          <a:spcPts val="860"/>
                        </a:lnSpc>
                        <a:spcBef>
                          <a:spcPts val="270"/>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appropriate</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640">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2" name="comp_tbl_section4"/>
          <p:cNvGraphicFramePr>
            <a:graphicFrameLocks noGrp="1"/>
          </p:cNvGraphicFramePr>
          <p:nvPr>
            <p:extLst>
              <p:ext uri="{D42A27DB-BD31-4B8C-83A1-F6EECF244321}">
                <p14:modId xmlns:p14="http://schemas.microsoft.com/office/powerpoint/2010/main" val="3297950171"/>
              </p:ext>
            </p:extLst>
          </p:nvPr>
        </p:nvGraphicFramePr>
        <p:xfrm>
          <a:off x="346543" y="7608244"/>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62890">
                        <a:lnSpc>
                          <a:spcPts val="860"/>
                        </a:lnSpc>
                        <a:spcBef>
                          <a:spcPts val="270"/>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46990">
                        <a:lnSpc>
                          <a:spcPts val="860"/>
                        </a:lnSpc>
                        <a:spcBef>
                          <a:spcPts val="270"/>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main </a:t>
                      </a:r>
                      <a:r>
                        <a:rPr lang="en-GB" sz="850" noProof="0" dirty="0">
                          <a:latin typeface="Arial" panose="020B0604020202020204" pitchFamily="34" charset="0"/>
                          <a:cs typeface="Arial" panose="020B0604020202020204" pitchFamily="34" charset="0"/>
                        </a:rPr>
                        <a:t>contact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203200">
                        <a:lnSpc>
                          <a:spcPts val="860"/>
                        </a:lnSpc>
                        <a:spcBef>
                          <a:spcPts val="270"/>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person</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1" name="txt_org_name">
            <a:extLst>
              <a:ext uri="{FF2B5EF4-FFF2-40B4-BE49-F238E27FC236}">
                <a16:creationId xmlns:a16="http://schemas.microsoft.com/office/drawing/2014/main" id="{AD2F67A6-AEBB-68BA-9BF9-D1BFFF6F24F7}"/>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42" name="txt_survey">
            <a:extLst>
              <a:ext uri="{FF2B5EF4-FFF2-40B4-BE49-F238E27FC236}">
                <a16:creationId xmlns:a16="http://schemas.microsoft.com/office/drawing/2014/main" id="{B03392D9-C4D0-7105-BBC7-893353D515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6" name="Group 5">
            <a:extLst>
              <a:ext uri="{FF2B5EF4-FFF2-40B4-BE49-F238E27FC236}">
                <a16:creationId xmlns:a16="http://schemas.microsoft.com/office/drawing/2014/main" id="{73000FEC-2EC1-5402-8F38-75AE5A8BC2E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BD44EF28-3619-D3A6-B871-09CFB93CA87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2" action="ppaction://hlinksldjump"/>
              <a:extLst>
                <a:ext uri="{FF2B5EF4-FFF2-40B4-BE49-F238E27FC236}">
                  <a16:creationId xmlns:a16="http://schemas.microsoft.com/office/drawing/2014/main" id="{B310F72C-D230-661A-8180-5244D6E840B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4AB25E25-90C1-0990-164C-F0BB548BAEF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E95BE67-51CD-4D7F-BCDB-6915EC1992A7}" type="slidenum">
              <a:rPr lang="en-GB" spc="-25" noProof="0"/>
              <a:t>17</a:t>
            </a:fld>
            <a:endParaRPr lang="en-GB" spc="-25" noProof="0" dirty="0"/>
          </a:p>
        </p:txBody>
      </p:sp>
      <p:sp>
        <p:nvSpPr>
          <p:cNvPr id="58" name="object 1">
            <a:extLst>
              <a:ext uri="{FF2B5EF4-FFF2-40B4-BE49-F238E27FC236}">
                <a16:creationId xmlns:a16="http://schemas.microsoft.com/office/drawing/2014/main" id="{3E8997ED-28C6-F2C9-C0FB-83EEE2E6209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5"/>
          <p:cNvGraphicFramePr>
            <a:graphicFrameLocks noGrp="1"/>
          </p:cNvGraphicFramePr>
          <p:nvPr>
            <p:extLst>
              <p:ext uri="{D42A27DB-BD31-4B8C-83A1-F6EECF244321}">
                <p14:modId xmlns:p14="http://schemas.microsoft.com/office/powerpoint/2010/main" val="401972910"/>
              </p:ext>
            </p:extLst>
          </p:nvPr>
        </p:nvGraphicFramePr>
        <p:xfrm>
          <a:off x="349095" y="2162211"/>
          <a:ext cx="6775791" cy="188277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way the patient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395605">
                        <a:lnSpc>
                          <a:spcPts val="860"/>
                        </a:lnSpc>
                        <a:spcBef>
                          <a:spcPts val="270"/>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6129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4769">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treatment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31" name="comp_tbl_section6"/>
          <p:cNvGraphicFramePr>
            <a:graphicFrameLocks noGrp="1"/>
          </p:cNvGraphicFramePr>
          <p:nvPr>
            <p:extLst>
              <p:ext uri="{D42A27DB-BD31-4B8C-83A1-F6EECF244321}">
                <p14:modId xmlns:p14="http://schemas.microsoft.com/office/powerpoint/2010/main" val="581673610"/>
              </p:ext>
            </p:extLst>
          </p:nvPr>
        </p:nvGraphicFramePr>
        <p:xfrm>
          <a:off x="349095" y="4159321"/>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95250">
                        <a:lnSpc>
                          <a:spcPts val="860"/>
                        </a:lnSpc>
                        <a:spcBef>
                          <a:spcPts val="270"/>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discussion about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232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patient create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110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3370">
                <a:tc>
                  <a:txBody>
                    <a:bodyPr/>
                    <a:lstStyle/>
                    <a:p>
                      <a:pPr marL="27940" marR="110489">
                        <a:lnSpc>
                          <a:spcPts val="860"/>
                        </a:lnSpc>
                        <a:spcBef>
                          <a:spcPts val="270"/>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them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100%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100%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32" name="comp_tbl_section7"/>
          <p:cNvGraphicFramePr>
            <a:graphicFrameLocks noGrp="1"/>
          </p:cNvGraphicFramePr>
          <p:nvPr>
            <p:extLst>
              <p:ext uri="{D42A27DB-BD31-4B8C-83A1-F6EECF244321}">
                <p14:modId xmlns:p14="http://schemas.microsoft.com/office/powerpoint/2010/main" val="2481549357"/>
              </p:ext>
            </p:extLst>
          </p:nvPr>
        </p:nvGraphicFramePr>
        <p:xfrm>
          <a:off x="349095" y="5701136"/>
          <a:ext cx="6775791" cy="14274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endParaRPr lang="en-GB" sz="1050" noProof="0" dirty="0">
                        <a:latin typeface="Arial" panose="020B0604020202020204" pitchFamily="34" charset="0"/>
                        <a:cs typeface="Arial" panose="020B0604020202020204" pitchFamily="34" charset="0"/>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ts val="89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ts val="89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13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478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13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relevant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available</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335280">
                        <a:lnSpc>
                          <a:spcPts val="860"/>
                        </a:lnSpc>
                        <a:spcBef>
                          <a:spcPts val="270"/>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59" name="txt_org_name">
            <a:extLst>
              <a:ext uri="{FF2B5EF4-FFF2-40B4-BE49-F238E27FC236}">
                <a16:creationId xmlns:a16="http://schemas.microsoft.com/office/drawing/2014/main" id="{6B7B97C5-1E43-4DE8-785A-1D6F759715A5}"/>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60" name="txt_survey">
            <a:extLst>
              <a:ext uri="{FF2B5EF4-FFF2-40B4-BE49-F238E27FC236}">
                <a16:creationId xmlns:a16="http://schemas.microsoft.com/office/drawing/2014/main" id="{209E9A14-D2D7-3906-029D-AE0E8BF5E78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1">
            <a:extLst>
              <a:ext uri="{FF2B5EF4-FFF2-40B4-BE49-F238E27FC236}">
                <a16:creationId xmlns:a16="http://schemas.microsoft.com/office/drawing/2014/main" id="{6EC4F11D-8A08-E729-CA49-3B31F6D243AC}"/>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8" name="object 11">
              <a:extLst>
                <a:ext uri="{FF2B5EF4-FFF2-40B4-BE49-F238E27FC236}">
                  <a16:creationId xmlns:a16="http://schemas.microsoft.com/office/drawing/2014/main" id="{CF9BF24D-858A-A0F3-BF6C-60242932E4C6}"/>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D61D8789-9B7D-1C0E-0E90-6BF4B1E220E9}"/>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5C9F9141-A1B2-7B19-2490-437C0CC23E53}"/>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01F51382-9CE3-F413-3C9B-BE25B87038C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6" name="object 3">
              <a:extLst>
                <a:ext uri="{FF2B5EF4-FFF2-40B4-BE49-F238E27FC236}">
                  <a16:creationId xmlns:a16="http://schemas.microsoft.com/office/drawing/2014/main" id="{4475B273-E02B-BBA9-6696-0D03AEB01831}"/>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7" name="object 2">
              <a:extLst>
                <a:ext uri="{FF2B5EF4-FFF2-40B4-BE49-F238E27FC236}">
                  <a16:creationId xmlns:a16="http://schemas.microsoft.com/office/drawing/2014/main" id="{8888E3E4-CD05-7519-D313-68A3390CCB4E}"/>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0EE2DC5F-386C-56FA-0AAC-4E173BE12C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876AFD58-AF5F-A5B5-908F-205A19A13F6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F2431B-8543-3BB5-459C-A210CF92F31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A480D7A7-7139-24BF-1AAA-2B60741D504E}"/>
              </a:ext>
              <a:ext uri="{C183D7F6-B498-43B3-948B-1728B52AA6E4}">
                <adec:decorative xmlns:adec="http://schemas.microsoft.com/office/drawing/2017/decorative" val="1"/>
              </a:ext>
            </a:extLst>
          </p:cNvPr>
          <p:cNvSpPr txBox="1"/>
          <p:nvPr/>
        </p:nvSpPr>
        <p:spPr>
          <a:xfrm>
            <a:off x="2402654"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55FADE2-AF11-2F4D-F83D-472DDB92ED5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A52DBB-5125-4D29-9C40-7AE8D69184C7}" type="slidenum">
              <a:rPr lang="en-GB" spc="-25" noProof="0"/>
              <a:t>18</a:t>
            </a:fld>
            <a:endParaRPr lang="en-GB" spc="-25" noProof="0" dirty="0"/>
          </a:p>
        </p:txBody>
      </p:sp>
      <p:sp>
        <p:nvSpPr>
          <p:cNvPr id="45" name="object 1">
            <a:extLst>
              <a:ext uri="{FF2B5EF4-FFF2-40B4-BE49-F238E27FC236}">
                <a16:creationId xmlns:a16="http://schemas.microsoft.com/office/drawing/2014/main" id="{F629DE0F-302B-5FD2-9A8D-FD3AE90CC02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29" name="comp_tbl_section8"/>
          <p:cNvGraphicFramePr>
            <a:graphicFrameLocks noGrp="1"/>
          </p:cNvGraphicFramePr>
          <p:nvPr>
            <p:extLst>
              <p:ext uri="{D42A27DB-BD31-4B8C-83A1-F6EECF244321}">
                <p14:modId xmlns:p14="http://schemas.microsoft.com/office/powerpoint/2010/main" val="3331373049"/>
              </p:ext>
            </p:extLst>
          </p:nvPr>
        </p:nvGraphicFramePr>
        <p:xfrm>
          <a:off x="349101" y="2157883"/>
          <a:ext cx="6775791" cy="343344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HOSPITAL 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1305">
                        <a:lnSpc>
                          <a:spcPts val="860"/>
                        </a:lnSpc>
                        <a:spcBef>
                          <a:spcPts val="270"/>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493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able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in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173355">
                        <a:lnSpc>
                          <a:spcPts val="860"/>
                        </a:lnSpc>
                        <a:spcBef>
                          <a:spcPts val="270"/>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221615">
                        <a:lnSpc>
                          <a:spcPts val="860"/>
                        </a:lnSpc>
                        <a:spcBef>
                          <a:spcPts val="270"/>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ward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 </a:t>
                      </a:r>
                      <a:r>
                        <a:rPr lang="en-GB" sz="850" noProof="0" dirty="0">
                          <a:latin typeface="Arial" panose="020B0604020202020204" pitchFamily="34" charset="0"/>
                          <a:cs typeface="Arial" panose="020B0604020202020204" pitchFamily="34" charset="0"/>
                        </a:rPr>
                        <a:t>when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131445">
                        <a:lnSpc>
                          <a:spcPts val="860"/>
                        </a:lnSpc>
                        <a:spcBef>
                          <a:spcPts val="270"/>
                        </a:spcBef>
                      </a:pPr>
                      <a:r>
                        <a:rPr lang="en-GB" sz="850" noProof="0" dirty="0">
                          <a:latin typeface="Arial" panose="020B0604020202020204" pitchFamily="34" charset="0"/>
                          <a:cs typeface="Arial" panose="020B0604020202020204" pitchFamily="34" charset="0"/>
                        </a:rPr>
                        <a:t>Q35.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89535">
                        <a:lnSpc>
                          <a:spcPts val="860"/>
                        </a:lnSpc>
                        <a:spcBef>
                          <a:spcPts val="270"/>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h</a:t>
                      </a:r>
                      <a:r>
                        <a:rPr lang="en-GB" sz="850" noProof="0" dirty="0">
                          <a:latin typeface="Arial" panose="020B0604020202020204" pitchFamily="34" charset="0"/>
                          <a:cs typeface="Arial" panose="020B0604020202020204" pitchFamily="34" charset="0"/>
                        </a:rPr>
                        <a:t>elp</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dignity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233045">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information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leaving 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2286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fears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day </a:t>
                      </a:r>
                      <a:r>
                        <a:rPr lang="en-GB" sz="850" spc="-20" noProof="0" dirty="0">
                          <a:latin typeface="Arial" panose="020B0604020202020204" pitchFamily="34" charset="0"/>
                          <a:cs typeface="Arial" panose="020B0604020202020204" pitchFamily="34" charset="0"/>
                        </a:rPr>
                        <a:t>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225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8" name="comp_tbl_section9">
            <a:extLst>
              <a:ext uri="{FF2B5EF4-FFF2-40B4-BE49-F238E27FC236}">
                <a16:creationId xmlns:a16="http://schemas.microsoft.com/office/drawing/2014/main" id="{B77EE445-353A-0978-3FC4-B467824237BE}"/>
              </a:ext>
            </a:extLst>
          </p:cNvPr>
          <p:cNvGraphicFramePr>
            <a:graphicFrameLocks noGrp="1"/>
          </p:cNvGraphicFramePr>
          <p:nvPr>
            <p:extLst>
              <p:ext uri="{D42A27DB-BD31-4B8C-83A1-F6EECF244321}">
                <p14:modId xmlns:p14="http://schemas.microsoft.com/office/powerpoint/2010/main" val="1567237464"/>
              </p:ext>
            </p:extLst>
          </p:nvPr>
        </p:nvGraphicFramePr>
        <p:xfrm>
          <a:off x="355259" y="5727700"/>
          <a:ext cx="6775791" cy="378613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4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131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5200">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005">
                <a:tc>
                  <a:txBody>
                    <a:bodyPr/>
                    <a:lstStyle/>
                    <a:p>
                      <a:pPr marL="27940" marR="461009">
                        <a:lnSpc>
                          <a:spcPts val="860"/>
                        </a:lnSpc>
                        <a:spcBef>
                          <a:spcPts val="270"/>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4005">
                <a:tc>
                  <a:txBody>
                    <a:bodyPr/>
                    <a:lstStyle/>
                    <a:p>
                      <a:pPr marL="27940" marR="473075">
                        <a:lnSpc>
                          <a:spcPts val="860"/>
                        </a:lnSpc>
                        <a:spcBef>
                          <a:spcPts val="270"/>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142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94005">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95200">
                <a:tc>
                  <a:txBody>
                    <a:bodyPr/>
                    <a:lstStyle/>
                    <a:p>
                      <a:pPr marL="27940" marR="274955">
                        <a:lnSpc>
                          <a:spcPts val="860"/>
                        </a:lnSpc>
                        <a:spcBef>
                          <a:spcPts val="270"/>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78%</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81%</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784725828"/>
                  </a:ext>
                </a:extLst>
              </a:tr>
              <a:tr h="295200">
                <a:tc>
                  <a:txBody>
                    <a:bodyPr/>
                    <a:lstStyle/>
                    <a:p>
                      <a:pPr marL="27940" marR="274955" lvl="0" indent="0" defTabSz="914400" eaLnBrk="1" fontAlgn="auto" latinLnBrk="0" hangingPunct="1">
                        <a:lnSpc>
                          <a:spcPts val="860"/>
                        </a:lnSpc>
                        <a:spcBef>
                          <a:spcPts val="270"/>
                        </a:spcBef>
                        <a:spcAft>
                          <a:spcPts val="0"/>
                        </a:spcAft>
                        <a:buClrTx/>
                        <a:buSzTx/>
                        <a:buFontTx/>
                        <a:buNone/>
                        <a:tabLst/>
                        <a:defRPr/>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0" noProof="0" dirty="0">
                          <a:latin typeface="Arial" panose="020B0604020202020204" pitchFamily="34" charset="0"/>
                          <a:cs typeface="Arial" panose="020B0604020202020204" pitchFamily="34" charset="0"/>
                        </a:rPr>
                        <a:t>and day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253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212</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3774069184"/>
                  </a:ext>
                </a:extLst>
              </a:tr>
            </a:tbl>
          </a:graphicData>
        </a:graphic>
      </p:graphicFrame>
      <p:sp>
        <p:nvSpPr>
          <p:cNvPr id="46" name="txt_org_name">
            <a:extLst>
              <a:ext uri="{FF2B5EF4-FFF2-40B4-BE49-F238E27FC236}">
                <a16:creationId xmlns:a16="http://schemas.microsoft.com/office/drawing/2014/main" id="{06737406-C931-6659-CAB2-A8F208DC536F}"/>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47" name="txt_survey">
            <a:extLst>
              <a:ext uri="{FF2B5EF4-FFF2-40B4-BE49-F238E27FC236}">
                <a16:creationId xmlns:a16="http://schemas.microsoft.com/office/drawing/2014/main" id="{E384A5C1-A7D5-FACE-8E48-B05A0D5ED838}"/>
              </a:ext>
              <a:ext uri="{C183D7F6-B498-43B3-948B-1728B52AA6E4}">
                <adec:decorative xmlns:adec="http://schemas.microsoft.com/office/drawing/2017/decorative" val="1"/>
              </a:ext>
            </a:extLst>
          </p:cNvPr>
          <p:cNvSpPr txBox="1"/>
          <p:nvPr/>
        </p:nvSpPr>
        <p:spPr>
          <a:xfrm>
            <a:off x="3500345" y="416491"/>
            <a:ext cx="3778278"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1">
            <a:extLst>
              <a:ext uri="{FF2B5EF4-FFF2-40B4-BE49-F238E27FC236}">
                <a16:creationId xmlns:a16="http://schemas.microsoft.com/office/drawing/2014/main" id="{48B7C759-F6EA-4CE5-EBD6-77D31A15FBE0}"/>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10" name="object 11">
              <a:extLst>
                <a:ext uri="{FF2B5EF4-FFF2-40B4-BE49-F238E27FC236}">
                  <a16:creationId xmlns:a16="http://schemas.microsoft.com/office/drawing/2014/main" id="{57DBD2A7-8343-E6D4-EE9C-FB54DE756688}"/>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1" name="object 10">
              <a:extLst>
                <a:ext uri="{FF2B5EF4-FFF2-40B4-BE49-F238E27FC236}">
                  <a16:creationId xmlns:a16="http://schemas.microsoft.com/office/drawing/2014/main" id="{01C47069-2809-C0CA-DB77-4B416E371E01}"/>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2" name="object 9">
              <a:extLst>
                <a:ext uri="{FF2B5EF4-FFF2-40B4-BE49-F238E27FC236}">
                  <a16:creationId xmlns:a16="http://schemas.microsoft.com/office/drawing/2014/main" id="{C41266BB-6191-6946-E82E-CC6E890FA09B}"/>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3" name="object 8">
              <a:extLst>
                <a:ext uri="{FF2B5EF4-FFF2-40B4-BE49-F238E27FC236}">
                  <a16:creationId xmlns:a16="http://schemas.microsoft.com/office/drawing/2014/main" id="{E339C87C-C1DB-F18E-1537-F0587AC1BF4F}"/>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27" name="object 3">
              <a:extLst>
                <a:ext uri="{FF2B5EF4-FFF2-40B4-BE49-F238E27FC236}">
                  <a16:creationId xmlns:a16="http://schemas.microsoft.com/office/drawing/2014/main" id="{C8D3D66F-2135-7F95-E983-6306181DC8CB}"/>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28" name="object 2">
              <a:extLst>
                <a:ext uri="{FF2B5EF4-FFF2-40B4-BE49-F238E27FC236}">
                  <a16:creationId xmlns:a16="http://schemas.microsoft.com/office/drawing/2014/main" id="{C2B15E25-ABCE-204E-5D31-51EE432B34AC}"/>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46E12402-D36E-F68C-8171-1B9C74CB725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5C6121CF-B09B-C01E-CFE2-4FB43D8C690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76AA10AC-4C38-531F-ED57-35B8815AD3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12FB3E7-BA06-131A-C0F0-B8DA5A64862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FFFF12C-8B3A-0E8D-D806-A925B3C195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C50D55D-28E2-4F72-9D76-181D874B74D0}" type="slidenum">
              <a:rPr lang="en-GB" spc="-25" noProof="0"/>
              <a:t>19</a:t>
            </a:fld>
            <a:endParaRPr lang="en-GB" spc="-25" noProof="0" dirty="0"/>
          </a:p>
        </p:txBody>
      </p:sp>
      <p:sp>
        <p:nvSpPr>
          <p:cNvPr id="47" name="object 1">
            <a:extLst>
              <a:ext uri="{FF2B5EF4-FFF2-40B4-BE49-F238E27FC236}">
                <a16:creationId xmlns:a16="http://schemas.microsoft.com/office/drawing/2014/main" id="{3CDBB4FB-912C-E777-AB76-266103BD9D4D}"/>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(4)</a:t>
            </a:r>
            <a:r>
              <a:rPr kumimoji="0" lang="en-GB" sz="1800" b="1" i="0" u="none" strike="noStrike" kern="0" cap="none" spc="0" normalizeH="0" baseline="0" noProof="0" dirty="0">
                <a:ln>
                  <a:noFill/>
                </a:ln>
                <a:solidFill>
                  <a:srgbClr val="336E9F"/>
                </a:solidFill>
                <a:effectLst/>
                <a:uLnTx/>
                <a:uFillTx/>
                <a:latin typeface="Arial"/>
                <a:cs typeface="Arial"/>
              </a:rPr>
              <a:t> </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29" name="comp_tbl_section10"/>
          <p:cNvGraphicFramePr>
            <a:graphicFrameLocks noGrp="1"/>
          </p:cNvGraphicFramePr>
          <p:nvPr>
            <p:extLst>
              <p:ext uri="{D42A27DB-BD31-4B8C-83A1-F6EECF244321}">
                <p14:modId xmlns:p14="http://schemas.microsoft.com/office/powerpoint/2010/main" val="3050709821"/>
              </p:ext>
            </p:extLst>
          </p:nvPr>
        </p:nvGraphicFramePr>
        <p:xfrm>
          <a:off x="349095" y="2160310"/>
          <a:ext cx="6775791" cy="217678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239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marR="65405">
                        <a:lnSpc>
                          <a:spcPts val="860"/>
                        </a:lnSpc>
                        <a:spcBef>
                          <a:spcPts val="270"/>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dealing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65%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71%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435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access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0" noProof="0" dirty="0">
                          <a:latin typeface="Arial" panose="020B0604020202020204" pitchFamily="34" charset="0"/>
                          <a:cs typeface="Arial" panose="020B0604020202020204" pitchFamily="34" charset="0"/>
                        </a:rPr>
                        <a:t> from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83%</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36512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54%</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93370">
                <a:tc>
                  <a:txBody>
                    <a:bodyPr/>
                    <a:lstStyle/>
                    <a:p>
                      <a:pPr marL="27940" marR="359410">
                        <a:lnSpc>
                          <a:spcPts val="860"/>
                        </a:lnSpc>
                        <a:spcBef>
                          <a:spcPts val="270"/>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00" noProof="0">
                          <a:latin typeface="Arial" panose="020B0604020202020204" pitchFamily="34" charset="0"/>
                          <a:cs typeface="Arial" panose="020B0604020202020204" pitchFamily="34" charset="0"/>
                        </a:rPr>
                        <a:t>▼</a:t>
                      </a: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46%</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30" name="comp_tbl_section11"/>
          <p:cNvGraphicFramePr>
            <a:graphicFrameLocks noGrp="1"/>
          </p:cNvGraphicFramePr>
          <p:nvPr>
            <p:extLst>
              <p:ext uri="{D42A27DB-BD31-4B8C-83A1-F6EECF244321}">
                <p14:modId xmlns:p14="http://schemas.microsoft.com/office/powerpoint/2010/main" val="141974531"/>
              </p:ext>
            </p:extLst>
          </p:nvPr>
        </p:nvGraphicFramePr>
        <p:xfrm>
          <a:off x="349094" y="4462913"/>
          <a:ext cx="6775791" cy="121412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287020">
                        <a:lnSpc>
                          <a:spcPts val="860"/>
                        </a:lnSpc>
                        <a:spcBef>
                          <a:spcPts val="270"/>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163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64%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25717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41%</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54%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1" name="comp_tbl_section12"/>
          <p:cNvGraphicFramePr>
            <a:graphicFrameLocks noGrp="1"/>
          </p:cNvGraphicFramePr>
          <p:nvPr>
            <p:extLst>
              <p:ext uri="{D42A27DB-BD31-4B8C-83A1-F6EECF244321}">
                <p14:modId xmlns:p14="http://schemas.microsoft.com/office/powerpoint/2010/main" val="4260199160"/>
              </p:ext>
            </p:extLst>
          </p:nvPr>
        </p:nvGraphicFramePr>
        <p:xfrm>
          <a:off x="345830" y="5811044"/>
          <a:ext cx="6775791" cy="133159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marR="100965">
                        <a:lnSpc>
                          <a:spcPts val="860"/>
                        </a:lnSpc>
                        <a:spcBef>
                          <a:spcPts val="270"/>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640">
                <a:tc>
                  <a:txBody>
                    <a:bodyPr/>
                    <a:lstStyle/>
                    <a:p>
                      <a:pPr marL="27940" marR="425450">
                        <a:lnSpc>
                          <a:spcPts val="860"/>
                        </a:lnSpc>
                        <a:spcBef>
                          <a:spcPts val="270"/>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104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32" name="comp_tbl_section13"/>
          <p:cNvGraphicFramePr>
            <a:graphicFrameLocks noGrp="1"/>
          </p:cNvGraphicFramePr>
          <p:nvPr>
            <p:extLst>
              <p:ext uri="{D42A27DB-BD31-4B8C-83A1-F6EECF244321}">
                <p14:modId xmlns:p14="http://schemas.microsoft.com/office/powerpoint/2010/main" val="1389576235"/>
              </p:ext>
            </p:extLst>
          </p:nvPr>
        </p:nvGraphicFramePr>
        <p:xfrm>
          <a:off x="345829" y="7261860"/>
          <a:ext cx="6775791" cy="1590040"/>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5905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voluntary 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32%</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33%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6835">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follow </a:t>
                      </a:r>
                      <a:r>
                        <a:rPr lang="en-GB" sz="850" noProof="0" dirty="0">
                          <a:latin typeface="Arial" panose="020B0604020202020204" pitchFamily="34" charset="0"/>
                          <a:cs typeface="Arial" panose="020B0604020202020204" pitchFamily="34" charset="0"/>
                        </a:rPr>
                        <a:t>up</a:t>
                      </a:r>
                      <a:r>
                        <a:rPr lang="en-GB" sz="850" spc="-10" noProof="0" dirty="0">
                          <a:latin typeface="Arial" panose="020B0604020202020204" pitchFamily="34" charset="0"/>
                          <a:cs typeface="Arial" panose="020B0604020202020204" pitchFamily="34" charset="0"/>
                        </a:rPr>
                        <a:t> 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128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107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72%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70%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640">
                <a:tc>
                  <a:txBody>
                    <a:bodyPr/>
                    <a:lstStyle/>
                    <a:p>
                      <a:pPr marL="27940" marR="215265">
                        <a:lnSpc>
                          <a:spcPts val="860"/>
                        </a:lnSpc>
                        <a:spcBef>
                          <a:spcPts val="270"/>
                        </a:spcBef>
                      </a:pPr>
                      <a:r>
                        <a:rPr lang="en-GB" sz="850" noProof="0" dirty="0">
                          <a:latin typeface="Arial" panose="020B0604020202020204" pitchFamily="34" charset="0"/>
                          <a:cs typeface="Arial" panose="020B0604020202020204" pitchFamily="34" charset="0"/>
                        </a:rPr>
                        <a:t>Q55.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the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199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175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59%</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algn="ctr">
                        <a:lnSpc>
                          <a:spcPct val="100000"/>
                        </a:lnSpc>
                        <a:spcBef>
                          <a:spcPts val="0"/>
                        </a:spcBef>
                      </a:pPr>
                      <a:r>
                        <a:rPr lang="en-GB" sz="850" b="1" noProof="0">
                          <a:latin typeface="Arial" panose="020B0604020202020204" pitchFamily="34" charset="0"/>
                          <a:cs typeface="Arial" panose="020B0604020202020204" pitchFamily="34" charset="0"/>
                        </a:rPr>
                        <a:t>65%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48" name="txt_org_name">
            <a:extLst>
              <a:ext uri="{FF2B5EF4-FFF2-40B4-BE49-F238E27FC236}">
                <a16:creationId xmlns:a16="http://schemas.microsoft.com/office/drawing/2014/main" id="{C0B5EC6E-3181-E4F5-A97F-ECA6166579E1}"/>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AC2FB2D4-B522-D1A9-5166-3CC18D709DF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843A1919-DBF1-CAEC-BC71-E0CAF23C0FD5}"/>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D4FF7ED1-A5BD-A2CB-F28A-1B36DBC44203}"/>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213EB3DF-D7DB-5950-8925-A81A6BB1E5DE}"/>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DA0FE4BB-8073-4008-290A-915541409CF6}"/>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CD11F581-1B35-55E0-4421-953999D1965D}"/>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6370F2C7-8901-99E8-B384-F5778EE5E1FC}"/>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8651787E-8B2D-1724-6AC8-2A78406CDBE0}"/>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2C4EA7F1-3DF4-5F4D-B134-EC3C2FCA18B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F0F03A18-2588-255A-7501-247DB4BA5F6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AA49DC07-E141-6678-443F-D4C9A020EE0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C94D9228-30AF-250B-E02C-64BDE03442DA}"/>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9339C4AA-DB8A-C5C6-DF81-27662A90096E}"/>
            </a:ext>
          </a:extLst>
        </p:cNvPr>
        <p:cNvGrpSpPr/>
        <p:nvPr/>
      </p:nvGrpSpPr>
      <p:grpSpPr>
        <a:xfrm>
          <a:off x="0" y="0"/>
          <a:ext cx="0" cy="0"/>
          <a:chOff x="0" y="0"/>
          <a:chExt cx="0" cy="0"/>
        </a:xfrm>
      </p:grpSpPr>
      <p:sp>
        <p:nvSpPr>
          <p:cNvPr id="9" name="Slide Number Placeholder 1">
            <a:extLst>
              <a:ext uri="{FF2B5EF4-FFF2-40B4-BE49-F238E27FC236}">
                <a16:creationId xmlns:a16="http://schemas.microsoft.com/office/drawing/2014/main" id="{077AE7C8-C3E8-CCEF-867B-32C1FD01689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0F10A4C-C747-499C-98D2-2E99147A58B6}" type="slidenum">
              <a:rPr lang="en-GB" spc="-25" noProof="0" smtClean="0"/>
              <a:t>2</a:t>
            </a:fld>
            <a:endParaRPr lang="en-GB" spc="-25" noProof="0" dirty="0"/>
          </a:p>
        </p:txBody>
      </p:sp>
      <p:sp>
        <p:nvSpPr>
          <p:cNvPr id="5" name="txt_survey">
            <a:extLst>
              <a:ext uri="{FF2B5EF4-FFF2-40B4-BE49-F238E27FC236}">
                <a16:creationId xmlns:a16="http://schemas.microsoft.com/office/drawing/2014/main" id="{3EB6B051-6073-911F-FA31-E40482B691FB}"/>
              </a:ext>
              <a:ext uri="{C183D7F6-B498-43B3-948B-1728B52AA6E4}">
                <adec:decorative xmlns:adec="http://schemas.microsoft.com/office/drawing/2017/decorative" val="0"/>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6" name="txt_org_name">
            <a:extLst>
              <a:ext uri="{FF2B5EF4-FFF2-40B4-BE49-F238E27FC236}">
                <a16:creationId xmlns:a16="http://schemas.microsoft.com/office/drawing/2014/main" id="{E98D70DA-65A9-EFF0-887C-957B66D26BC4}"/>
              </a:ext>
              <a:ext uri="{C183D7F6-B498-43B3-948B-1728B52AA6E4}">
                <adec:decorative xmlns:adec="http://schemas.microsoft.com/office/drawing/2017/decorative" val="0"/>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8" name="object 1">
            <a:extLst>
              <a:ext uri="{FF2B5EF4-FFF2-40B4-BE49-F238E27FC236}">
                <a16:creationId xmlns:a16="http://schemas.microsoft.com/office/drawing/2014/main" id="{A0C8BA18-2952-6623-4C0D-AA304A5ACB42}"/>
              </a:ext>
              <a:ext uri="{C183D7F6-B498-43B3-948B-1728B52AA6E4}">
                <adec:decorative xmlns:adec="http://schemas.microsoft.com/office/drawing/2017/decorative" val="0"/>
              </a:ext>
            </a:extLst>
          </p:cNvPr>
          <p:cNvSpPr txBox="1">
            <a:spLocks noGrp="1"/>
          </p:cNvSpPr>
          <p:nvPr>
            <p:ph type="title" idx="4294967295"/>
          </p:nvPr>
        </p:nvSpPr>
        <p:spPr>
          <a:xfrm>
            <a:off x="419290" y="899299"/>
            <a:ext cx="3707134" cy="369332"/>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12700" marR="0" lvl="0" indent="0" algn="l"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Contents</a:t>
            </a:r>
            <a:endParaRPr kumimoji="0" lang="en-GB" sz="1800" b="0" i="0" u="none" strike="noStrike" kern="0" cap="none" spc="0" normalizeH="0" baseline="0" noProof="0" dirty="0">
              <a:ln>
                <a:noFill/>
              </a:ln>
              <a:solidFill>
                <a:schemeClr val="tx1"/>
              </a:solidFill>
              <a:effectLst/>
              <a:uLnTx/>
              <a:uFillTx/>
              <a:latin typeface="Arial"/>
              <a:cs typeface="Arial"/>
            </a:endParaRPr>
          </a:p>
        </p:txBody>
      </p:sp>
      <p:graphicFrame>
        <p:nvGraphicFramePr>
          <p:cNvPr id="3" name="Table 1">
            <a:extLst>
              <a:ext uri="{FF2B5EF4-FFF2-40B4-BE49-F238E27FC236}">
                <a16:creationId xmlns:a16="http://schemas.microsoft.com/office/drawing/2014/main" id="{EF8796E9-5276-367F-5B56-3E0149ACD4E1}"/>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717033783"/>
              </p:ext>
            </p:extLst>
          </p:nvPr>
        </p:nvGraphicFramePr>
        <p:xfrm>
          <a:off x="458862" y="1338118"/>
          <a:ext cx="6748388" cy="4233600"/>
        </p:xfrm>
        <a:graphic>
          <a:graphicData uri="http://schemas.openxmlformats.org/drawingml/2006/table">
            <a:tbl>
              <a:tblPr firstRow="1" bandRow="1">
                <a:tableStyleId>{5C22544A-7EE6-4342-B048-85BDC9FD1C3A}</a:tableStyleId>
              </a:tblPr>
              <a:tblGrid>
                <a:gridCol w="6357039">
                  <a:extLst>
                    <a:ext uri="{9D8B030D-6E8A-4147-A177-3AD203B41FA5}">
                      <a16:colId xmlns:a16="http://schemas.microsoft.com/office/drawing/2014/main" val="2210421670"/>
                    </a:ext>
                  </a:extLst>
                </a:gridCol>
                <a:gridCol w="391349">
                  <a:extLst>
                    <a:ext uri="{9D8B030D-6E8A-4147-A177-3AD203B41FA5}">
                      <a16:colId xmlns:a16="http://schemas.microsoft.com/office/drawing/2014/main" val="1147075067"/>
                    </a:ext>
                  </a:extLst>
                </a:gridCol>
              </a:tblGrid>
              <a:tr h="252000">
                <a:tc>
                  <a:txBody>
                    <a:bodyPr/>
                    <a:lstStyle/>
                    <a:p>
                      <a:r>
                        <a:rPr sz="1150" b="0" i="0" u="sng" dirty="0">
                          <a:solidFill>
                            <a:schemeClr val="tx1"/>
                          </a:solidFill>
                          <a:latin typeface="Arial"/>
                          <a:hlinkClick r:id="rId2" action="ppaction://hlinksldjump">
                            <a:extLst>
                              <a:ext uri="{A12FA001-AC4F-418D-AE19-62706E023703}">
                                <ahyp:hlinkClr xmlns:ahyp="http://schemas.microsoft.com/office/drawing/2018/hyperlinkcolor" val="tx"/>
                              </a:ext>
                            </a:extLst>
                          </a:hlinkClick>
                        </a:rPr>
                        <a:t>Executive summary</a:t>
                      </a:r>
                      <a:r>
                        <a:rPr sz="1150" b="0" i="0" u="none" dirty="0">
                          <a:solidFill>
                            <a:schemeClr val="tx1"/>
                          </a:solidFill>
                          <a:latin typeface="Arial"/>
                        </a:rPr>
                        <a:t> ………………………………………………………………………………………</a:t>
                      </a: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sz="1150" b="0" i="0" u="sng">
                          <a:solidFill>
                            <a:schemeClr val="tx1"/>
                          </a:solidFill>
                          <a:latin typeface="Arial"/>
                          <a:hlinkClick r:id="rId2" action="ppaction://hlinksldjump">
                            <a:extLst>
                              <a:ext uri="{A12FA001-AC4F-418D-AE19-62706E023703}">
                                <ahyp:hlinkClr xmlns:ahyp="http://schemas.microsoft.com/office/drawing/2018/hyperlinkcolor" val="tx"/>
                              </a:ext>
                            </a:extLst>
                          </a:hlinkClick>
                        </a:rPr>
                        <a:t>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94933035"/>
                  </a:ext>
                </a:extLst>
              </a:tr>
              <a:tr h="266400">
                <a:tc>
                  <a:txBody>
                    <a:bodyPr/>
                    <a:lstStyle/>
                    <a:p>
                      <a:r>
                        <a:rPr lang="en-GB" sz="1150" b="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Introduction</a:t>
                      </a:r>
                      <a:r>
                        <a:rPr lang="en-GB" sz="1150" b="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17180310"/>
                  </a:ext>
                </a:extLst>
              </a:tr>
              <a:tr h="266400">
                <a:tc>
                  <a:txBody>
                    <a:bodyPr/>
                    <a:lstStyle/>
                    <a:p>
                      <a:r>
                        <a:rPr lang="en-GB" sz="1150" u="none" baseline="0" noProof="0" dirty="0">
                          <a:solidFill>
                            <a:schemeClr val="tx1"/>
                          </a:solidFill>
                          <a:uFillTx/>
                          <a:latin typeface="Arial"/>
                          <a:cs typeface="Arial"/>
                          <a:hlinkClick r:id="rId3" action="ppaction://hlinksldjump">
                            <a:extLst>
                              <a:ext uri="{A12FA001-AC4F-418D-AE19-62706E023703}">
                                <ahyp:hlinkClr xmlns:ahyp="http://schemas.microsoft.com/office/drawing/2018/hyperlinkcolor" val="tx"/>
                              </a:ext>
                            </a:extLst>
                          </a:hlinkClick>
                        </a:rPr>
                        <a:t>Methodology</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88564749"/>
                  </a:ext>
                </a:extLst>
              </a:tr>
              <a:tr h="266400">
                <a:tc>
                  <a:txBody>
                    <a:bodyPr/>
                    <a:lstStyle/>
                    <a:p>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Understanding</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the</a:t>
                      </a:r>
                      <a:r>
                        <a:rPr lang="en-GB" sz="1150" u="none" spc="110"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4" action="ppaction://hlinksldjump">
                            <a:extLst>
                              <a:ext uri="{A12FA001-AC4F-418D-AE19-62706E023703}">
                                <ahyp:hlinkClr xmlns:ahyp="http://schemas.microsoft.com/office/drawing/2018/hyperlinkcolor" val="tx"/>
                              </a:ext>
                            </a:extLst>
                          </a:hlinkClick>
                        </a:rPr>
                        <a:t>results </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03070735"/>
                  </a:ext>
                </a:extLst>
              </a:tr>
              <a:tr h="266400">
                <a:tc>
                  <a:txBody>
                    <a:bodyPr/>
                    <a:lstStyle/>
                    <a:p>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Further</a:t>
                      </a:r>
                      <a:r>
                        <a:rPr lang="en-GB" sz="1150" u="none" spc="120"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5" action="ppaction://hlinksldjump">
                            <a:extLst>
                              <a:ext uri="{A12FA001-AC4F-418D-AE19-62706E023703}">
                                <ahyp:hlinkClr xmlns:ahyp="http://schemas.microsoft.com/office/drawing/2018/hyperlinkcolor" val="tx"/>
                              </a:ext>
                            </a:extLst>
                          </a:hlinkClick>
                        </a:rPr>
                        <a:t>information</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1456941"/>
                  </a:ext>
                </a:extLst>
              </a:tr>
              <a:tr h="266400">
                <a:tc>
                  <a:txBody>
                    <a:bodyPr/>
                    <a:lstStyle/>
                    <a:p>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Response</a:t>
                      </a:r>
                      <a:r>
                        <a:rPr lang="en-GB" sz="1150" u="none" spc="125"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6" action="ppaction://hlinksldjump">
                            <a:extLst>
                              <a:ext uri="{A12FA001-AC4F-418D-AE19-62706E023703}">
                                <ahyp:hlinkClr xmlns:ahyp="http://schemas.microsoft.com/office/drawing/2018/hyperlinkcolor" val="tx"/>
                              </a:ext>
                            </a:extLst>
                          </a:hlinkClick>
                        </a:rPr>
                        <a:t>rate</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6" action="ppaction://hlinksldjump">
                            <a:extLst>
                              <a:ext uri="{A12FA001-AC4F-418D-AE19-62706E023703}">
                                <ahyp:hlinkClr xmlns:ahyp="http://schemas.microsoft.com/office/drawing/2018/hyperlinkcolor" val="tx"/>
                              </a:ext>
                            </a:extLst>
                          </a:hlinkClick>
                        </a:rPr>
                        <a:t>10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51855073"/>
                  </a:ext>
                </a:extLst>
              </a:tr>
              <a:tr h="266400">
                <a:tc>
                  <a:txBody>
                    <a:bodyPr/>
                    <a:lstStyle/>
                    <a:p>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Expected</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range</a:t>
                      </a:r>
                      <a:r>
                        <a:rPr lang="en-GB" sz="1150" u="none" spc="114"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7" action="ppaction://hlinksldjump">
                            <a:extLst>
                              <a:ext uri="{A12FA001-AC4F-418D-AE19-62706E023703}">
                                <ahyp:hlinkClr xmlns:ahyp="http://schemas.microsoft.com/office/drawing/2018/hyperlinkcolor" val="tx"/>
                              </a:ext>
                            </a:extLst>
                          </a:hlinkClick>
                        </a:rPr>
                        <a:t>charts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7" action="ppaction://hlinksldjump">
                            <a:extLst>
                              <a:ext uri="{A12FA001-AC4F-418D-AE19-62706E023703}">
                                <ahyp:hlinkClr xmlns:ahyp="http://schemas.microsoft.com/office/drawing/2018/hyperlinkcolor" val="tx"/>
                              </a:ext>
                            </a:extLst>
                          </a:hlinkClick>
                        </a:rPr>
                        <a:t>12</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70633414"/>
                  </a:ext>
                </a:extLst>
              </a:tr>
              <a:tr h="266400">
                <a:tc>
                  <a:txBody>
                    <a:bodyPr/>
                    <a:lstStyle/>
                    <a:p>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Comparability</a:t>
                      </a:r>
                      <a:r>
                        <a:rPr lang="en-GB" sz="1150" u="none" spc="120"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8"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8" action="ppaction://hlinksldjump">
                            <a:extLst>
                              <a:ext uri="{A12FA001-AC4F-418D-AE19-62706E023703}">
                                <ahyp:hlinkClr xmlns:ahyp="http://schemas.microsoft.com/office/drawing/2018/hyperlinkcolor" val="tx"/>
                              </a:ext>
                            </a:extLst>
                          </a:hlinkClick>
                        </a:rPr>
                        <a:t>16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69885536"/>
                  </a:ext>
                </a:extLst>
              </a:tr>
              <a:tr h="266400">
                <a:tc>
                  <a:txBody>
                    <a:bodyPr/>
                    <a:lstStyle/>
                    <a:p>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Tumour</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group</a:t>
                      </a:r>
                      <a:r>
                        <a:rPr lang="en-GB" sz="1150" u="none" spc="114"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9" action="ppaction://hlinksldjump">
                            <a:extLst>
                              <a:ext uri="{A12FA001-AC4F-418D-AE19-62706E023703}">
                                <ahyp:hlinkClr xmlns:ahyp="http://schemas.microsoft.com/office/drawing/2018/hyperlinkcolor" val="tx"/>
                              </a:ext>
                            </a:extLst>
                          </a:hlinkClick>
                        </a:rPr>
                        <a:t>tables</a:t>
                      </a:r>
                      <a:r>
                        <a:rPr lang="en-GB" sz="1150" u="none" spc="114"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9" action="ppaction://hlinksldjump">
                            <a:extLst>
                              <a:ext uri="{A12FA001-AC4F-418D-AE19-62706E023703}">
                                <ahyp:hlinkClr xmlns:ahyp="http://schemas.microsoft.com/office/drawing/2018/hyperlinkcolor" val="tx"/>
                              </a:ext>
                            </a:extLst>
                          </a:hlinkClick>
                        </a:rPr>
                        <a:t>21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2253884"/>
                  </a:ext>
                </a:extLst>
              </a:tr>
              <a:tr h="266400">
                <a:tc>
                  <a:txBody>
                    <a:bodyPr/>
                    <a:lstStyle/>
                    <a:p>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Age</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group</a:t>
                      </a:r>
                      <a:r>
                        <a:rPr lang="en-GB" sz="1150" u="none" spc="120"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0"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0"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0" action="ppaction://hlinksldjump">
                            <a:extLst>
                              <a:ext uri="{A12FA001-AC4F-418D-AE19-62706E023703}">
                                <ahyp:hlinkClr xmlns:ahyp="http://schemas.microsoft.com/office/drawing/2018/hyperlinkcolor" val="tx"/>
                              </a:ext>
                            </a:extLst>
                          </a:hlinkClick>
                        </a:rPr>
                        <a:t>26</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25912872"/>
                  </a:ext>
                </a:extLst>
              </a:tr>
              <a:tr h="266400">
                <a:tc>
                  <a:txBody>
                    <a:bodyPr/>
                    <a:lstStyle/>
                    <a:p>
                      <a:r>
                        <a:rPr lang="en-GB" sz="1150" u="none" baseline="0" noProof="0" dirty="0">
                          <a:solidFill>
                            <a:schemeClr val="tx1"/>
                          </a:solidFill>
                          <a:uFillTx/>
                          <a:latin typeface="Arial"/>
                          <a:cs typeface="Arial"/>
                          <a:hlinkClick r:id="rId11" action="ppaction://hlinksldjump">
                            <a:extLst>
                              <a:ext uri="{A12FA001-AC4F-418D-AE19-62706E023703}">
                                <ahyp:hlinkClr xmlns:ahyp="http://schemas.microsoft.com/office/drawing/2018/hyperlinkcolor" val="tx"/>
                              </a:ext>
                            </a:extLst>
                          </a:hlinkClick>
                        </a:rPr>
                        <a:t>Which of the following best describes you</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1" action="ppaction://hlinksldjump">
                            <a:extLst>
                              <a:ext uri="{A12FA001-AC4F-418D-AE19-62706E023703}">
                                <ahyp:hlinkClr xmlns:ahyp="http://schemas.microsoft.com/office/drawing/2018/hyperlinkcolor" val="tx"/>
                              </a:ext>
                            </a:extLst>
                          </a:hlinkClick>
                        </a:rPr>
                        <a:t>30</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636357605"/>
                  </a:ext>
                </a:extLst>
              </a:tr>
              <a:tr h="252000">
                <a:tc>
                  <a:txBody>
                    <a:bodyPr/>
                    <a:lstStyle/>
                    <a:p>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Ethnicity</a:t>
                      </a:r>
                      <a:r>
                        <a:rPr lang="en-GB" sz="1150" u="none" spc="125"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2"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r>
                        <a:rPr lang="en-GB" sz="1150" u="none" spc="125"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2" action="ppaction://hlinksldjump">
                            <a:extLst>
                              <a:ext uri="{A12FA001-AC4F-418D-AE19-62706E023703}">
                                <ahyp:hlinkClr xmlns:ahyp="http://schemas.microsoft.com/office/drawing/2018/hyperlinkcolor" val="tx"/>
                              </a:ext>
                            </a:extLst>
                          </a:hlinkClick>
                        </a:rPr>
                        <a:t>35</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955972"/>
                  </a:ext>
                </a:extLst>
              </a:tr>
              <a:tr h="266400">
                <a:tc>
                  <a:txBody>
                    <a:bodyPr/>
                    <a:lstStyle/>
                    <a:p>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IMD</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quintile</a:t>
                      </a:r>
                      <a:r>
                        <a:rPr lang="en-GB" sz="1150" u="none" spc="120"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3" action="ppaction://hlinksldjump">
                            <a:extLst>
                              <a:ext uri="{A12FA001-AC4F-418D-AE19-62706E023703}">
                                <ahyp:hlinkClr xmlns:ahyp="http://schemas.microsoft.com/office/drawing/2018/hyperlinkcolor" val="tx"/>
                              </a:ext>
                            </a:extLst>
                          </a:hlinkClick>
                        </a:rPr>
                        <a:t>tables</a:t>
                      </a:r>
                      <a:r>
                        <a:rPr lang="en-GB" sz="1150" u="none" spc="120"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3" action="ppaction://hlinksldjump">
                            <a:extLst>
                              <a:ext uri="{A12FA001-AC4F-418D-AE19-62706E023703}">
                                <ahyp:hlinkClr xmlns:ahyp="http://schemas.microsoft.com/office/drawing/2018/hyperlinkcolor" val="tx"/>
                              </a:ext>
                            </a:extLst>
                          </a:hlinkClick>
                        </a:rPr>
                        <a:t>39</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573908952"/>
                  </a:ext>
                </a:extLst>
              </a:tr>
              <a:tr h="266400">
                <a:tc>
                  <a:txBody>
                    <a:bodyPr/>
                    <a:lstStyle/>
                    <a:p>
                      <a:r>
                        <a:rPr lang="en-GB" sz="1150" u="none" spc="-2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L</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ong-term</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condition</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status</a:t>
                      </a:r>
                      <a:r>
                        <a:rPr lang="en-GB" sz="1150" u="none" spc="95"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4" action="ppaction://hlinksldjump">
                            <a:extLst>
                              <a:ext uri="{A12FA001-AC4F-418D-AE19-62706E023703}">
                                <ahyp:hlinkClr xmlns:ahyp="http://schemas.microsoft.com/office/drawing/2018/hyperlinkcolor" val="tx"/>
                              </a:ext>
                            </a:extLst>
                          </a:hlinkClick>
                        </a:rPr>
                        <a:t>tables</a:t>
                      </a:r>
                      <a:r>
                        <a:rPr lang="en-GB" sz="1150" u="none"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4" action="ppaction://hlinksldjump">
                            <a:extLst>
                              <a:ext uri="{A12FA001-AC4F-418D-AE19-62706E023703}">
                                <ahyp:hlinkClr xmlns:ahyp="http://schemas.microsoft.com/office/drawing/2018/hyperlinkcolor" val="tx"/>
                              </a:ext>
                            </a:extLst>
                          </a:hlinkClick>
                        </a:rPr>
                        <a:t>43</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4094909"/>
                  </a:ext>
                </a:extLst>
              </a:tr>
              <a:tr h="26640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u="none" baseline="0" noProof="0" dirty="0">
                          <a:solidFill>
                            <a:schemeClr val="tx1"/>
                          </a:solidFill>
                          <a:uFillTx/>
                          <a:latin typeface="Arial"/>
                          <a:cs typeface="Arial"/>
                          <a:hlinkClick r:id="rId15" action="ppaction://hlinksldjump">
                            <a:extLst>
                              <a:ext uri="{A12FA001-AC4F-418D-AE19-62706E023703}">
                                <ahyp:hlinkClr xmlns:ahyp="http://schemas.microsoft.com/office/drawing/2018/hyperlinkcolor" val="tx"/>
                              </a:ext>
                            </a:extLst>
                          </a:hlinkClick>
                        </a:rPr>
                        <a:t>Impact of long-term condition(s) (excluding cancer) on day-to-day activities</a:t>
                      </a:r>
                      <a:r>
                        <a:rPr lang="en-GB" sz="1150" u="none" baseline="0" noProof="0" dirty="0">
                          <a:solidFill>
                            <a:schemeClr val="tx1"/>
                          </a:solidFill>
                          <a:uFillTx/>
                          <a:latin typeface="Arial"/>
                          <a:cs typeface="Arial"/>
                        </a:rPr>
                        <a:t>………………………</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n-GB" sz="1150" b="0" u="none" baseline="0" noProof="0" dirty="0">
                          <a:solidFill>
                            <a:schemeClr val="tx1"/>
                          </a:solidFill>
                          <a:uFillTx/>
                          <a:latin typeface="Arial" panose="020B0604020202020204" pitchFamily="34" charset="0"/>
                          <a:cs typeface="Arial" panose="020B0604020202020204" pitchFamily="34" charset="0"/>
                          <a:hlinkClick r:id="rId15" action="ppaction://hlinksldjump">
                            <a:extLst>
                              <a:ext uri="{A12FA001-AC4F-418D-AE19-62706E023703}">
                                <ahyp:hlinkClr xmlns:ahyp="http://schemas.microsoft.com/office/drawing/2018/hyperlinkcolor" val="tx"/>
                              </a:ext>
                            </a:extLst>
                          </a:hlinkClick>
                        </a:rPr>
                        <a:t>47</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031659"/>
                  </a:ext>
                </a:extLst>
              </a:tr>
              <a:tr h="266400">
                <a:tc>
                  <a:txBody>
                    <a:bodyPr/>
                    <a:lstStyle/>
                    <a:p>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on</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year</a:t>
                      </a:r>
                      <a:r>
                        <a:rPr lang="en-GB" sz="1150" u="none" spc="120"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 </a:t>
                      </a:r>
                      <a:r>
                        <a:rPr lang="en-GB" sz="1150" u="none" baseline="0" noProof="0" dirty="0">
                          <a:solidFill>
                            <a:schemeClr val="tx1"/>
                          </a:solidFill>
                          <a:uFillTx/>
                          <a:latin typeface="Arial"/>
                          <a:cs typeface="Arial"/>
                          <a:hlinkClick r:id="rId16" action="ppaction://hlinksldjump">
                            <a:extLst>
                              <a:ext uri="{A12FA001-AC4F-418D-AE19-62706E023703}">
                                <ahyp:hlinkClr xmlns:ahyp="http://schemas.microsoft.com/office/drawing/2018/hyperlinkcolor" val="tx"/>
                              </a:ext>
                            </a:extLst>
                          </a:hlinkClick>
                        </a:rPr>
                        <a:t>charts</a:t>
                      </a:r>
                      <a:r>
                        <a:rPr lang="en-GB" sz="1150" u="none" spc="125" baseline="0" noProof="0" dirty="0">
                          <a:solidFill>
                            <a:schemeClr val="tx1"/>
                          </a:solidFill>
                          <a:uFillTx/>
                          <a:latin typeface="Arial"/>
                          <a:cs typeface="Arial"/>
                        </a:rPr>
                        <a:t> …………………………………………………………………………….</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150" b="0" u="none" baseline="0" noProof="0" dirty="0">
                          <a:solidFill>
                            <a:schemeClr val="tx1"/>
                          </a:solidFill>
                          <a:uFillTx/>
                          <a:latin typeface="Arial" panose="020B0604020202020204" pitchFamily="34" charset="0"/>
                          <a:cs typeface="Arial" panose="020B0604020202020204" pitchFamily="34" charset="0"/>
                          <a:hlinkClick r:id="rId16" action="ppaction://hlinksldjump">
                            <a:extLst>
                              <a:ext uri="{A12FA001-AC4F-418D-AE19-62706E023703}">
                                <ahyp:hlinkClr xmlns:ahyp="http://schemas.microsoft.com/office/drawing/2018/hyperlinkcolor" val="tx"/>
                              </a:ext>
                            </a:extLst>
                          </a:hlinkClick>
                        </a:rPr>
                        <a:t>51</a:t>
                      </a:r>
                      <a:endParaRPr lang="en-GB" sz="1150" b="0" u="none" baseline="0" noProof="0" dirty="0">
                        <a:solidFill>
                          <a:schemeClr val="tx1"/>
                        </a:solidFill>
                        <a:uFillTx/>
                        <a:latin typeface="Arial" panose="020B0604020202020204" pitchFamily="34" charset="0"/>
                        <a:cs typeface="Arial" panose="020B0604020202020204" pitchFamily="34" charset="0"/>
                      </a:endParaRPr>
                    </a:p>
                  </a:txBody>
                  <a:tcPr marL="3600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546484287"/>
                  </a:ext>
                </a:extLst>
              </a:tr>
            </a:tbl>
          </a:graphicData>
        </a:graphic>
      </p:graphicFrame>
    </p:spTree>
    <p:extLst>
      <p:ext uri="{BB962C8B-B14F-4D97-AF65-F5344CB8AC3E}">
        <p14:creationId xmlns:p14="http://schemas.microsoft.com/office/powerpoint/2010/main" val="1816124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C0FED7D9-5DAE-5BF3-831D-EEBE3F4E3F51}"/>
            </a:ext>
          </a:extLst>
        </p:cNvPr>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283C29CB-5FB1-8667-D2A0-850194E5444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8D55B84-44B4-48B5-B605-C4EBC503C925}" type="slidenum">
              <a:rPr lang="en-GB" spc="-25" noProof="0"/>
              <a:t>20</a:t>
            </a:fld>
            <a:endParaRPr lang="en-GB" spc="-25" noProof="0" dirty="0"/>
          </a:p>
        </p:txBody>
      </p:sp>
      <p:sp>
        <p:nvSpPr>
          <p:cNvPr id="47" name="object 1">
            <a:extLst>
              <a:ext uri="{FF2B5EF4-FFF2-40B4-BE49-F238E27FC236}">
                <a16:creationId xmlns:a16="http://schemas.microsoft.com/office/drawing/2014/main" id="{8580D25F-0294-32B3-54CA-8467DF7B7AD9}"/>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Comparability tables </a:t>
            </a:r>
            <a:r>
              <a:rPr kumimoji="0" lang="en-GB" sz="1800" b="1" i="0" u="none" strike="noStrike" kern="0" cap="none" spc="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3" name="comp_tbl_section14">
            <a:extLst>
              <a:ext uri="{FF2B5EF4-FFF2-40B4-BE49-F238E27FC236}">
                <a16:creationId xmlns:a16="http://schemas.microsoft.com/office/drawing/2014/main" id="{1B8F236B-F2C4-9407-FB9C-D143157179D1}"/>
              </a:ext>
            </a:extLst>
          </p:cNvPr>
          <p:cNvGraphicFramePr>
            <a:graphicFrameLocks noGrp="1"/>
          </p:cNvGraphicFramePr>
          <p:nvPr>
            <p:extLst>
              <p:ext uri="{D42A27DB-BD31-4B8C-83A1-F6EECF244321}">
                <p14:modId xmlns:p14="http://schemas.microsoft.com/office/powerpoint/2010/main" val="2933605482"/>
              </p:ext>
            </p:extLst>
          </p:nvPr>
        </p:nvGraphicFramePr>
        <p:xfrm>
          <a:off x="345828" y="2176145"/>
          <a:ext cx="6775791" cy="1722755"/>
        </p:xfrm>
        <a:graphic>
          <a:graphicData uri="http://schemas.openxmlformats.org/drawingml/2006/table">
            <a:tbl>
              <a:tblPr firstRow="1" bandRow="1">
                <a:tableStyleId>{2D5ABB26-0587-4C30-8999-92F81FD0307C}</a:tableStyleId>
              </a:tblPr>
              <a:tblGrid>
                <a:gridCol w="3031200">
                  <a:extLst>
                    <a:ext uri="{9D8B030D-6E8A-4147-A177-3AD203B41FA5}">
                      <a16:colId xmlns:a16="http://schemas.microsoft.com/office/drawing/2014/main" val="20000"/>
                    </a:ext>
                  </a:extLst>
                </a:gridCol>
                <a:gridCol w="360044">
                  <a:extLst>
                    <a:ext uri="{9D8B030D-6E8A-4147-A177-3AD203B41FA5}">
                      <a16:colId xmlns:a16="http://schemas.microsoft.com/office/drawing/2014/main" val="20001"/>
                    </a:ext>
                  </a:extLst>
                </a:gridCol>
                <a:gridCol w="360045">
                  <a:extLst>
                    <a:ext uri="{9D8B030D-6E8A-4147-A177-3AD203B41FA5}">
                      <a16:colId xmlns:a16="http://schemas.microsoft.com/office/drawing/2014/main" val="20002"/>
                    </a:ext>
                  </a:extLst>
                </a:gridCol>
                <a:gridCol w="360045">
                  <a:extLst>
                    <a:ext uri="{9D8B030D-6E8A-4147-A177-3AD203B41FA5}">
                      <a16:colId xmlns:a16="http://schemas.microsoft.com/office/drawing/2014/main" val="20003"/>
                    </a:ext>
                  </a:extLst>
                </a:gridCol>
                <a:gridCol w="360045">
                  <a:extLst>
                    <a:ext uri="{9D8B030D-6E8A-4147-A177-3AD203B41FA5}">
                      <a16:colId xmlns:a16="http://schemas.microsoft.com/office/drawing/2014/main" val="20004"/>
                    </a:ext>
                  </a:extLst>
                </a:gridCol>
                <a:gridCol w="360045">
                  <a:extLst>
                    <a:ext uri="{9D8B030D-6E8A-4147-A177-3AD203B41FA5}">
                      <a16:colId xmlns:a16="http://schemas.microsoft.com/office/drawing/2014/main" val="20005"/>
                    </a:ext>
                  </a:extLst>
                </a:gridCol>
                <a:gridCol w="396239">
                  <a:extLst>
                    <a:ext uri="{9D8B030D-6E8A-4147-A177-3AD203B41FA5}">
                      <a16:colId xmlns:a16="http://schemas.microsoft.com/office/drawing/2014/main" val="20006"/>
                    </a:ext>
                  </a:extLst>
                </a:gridCol>
                <a:gridCol w="360045">
                  <a:extLst>
                    <a:ext uri="{9D8B030D-6E8A-4147-A177-3AD203B41FA5}">
                      <a16:colId xmlns:a16="http://schemas.microsoft.com/office/drawing/2014/main" val="20007"/>
                    </a:ext>
                  </a:extLst>
                </a:gridCol>
                <a:gridCol w="396239">
                  <a:extLst>
                    <a:ext uri="{9D8B030D-6E8A-4147-A177-3AD203B41FA5}">
                      <a16:colId xmlns:a16="http://schemas.microsoft.com/office/drawing/2014/main" val="20008"/>
                    </a:ext>
                  </a:extLst>
                </a:gridCol>
                <a:gridCol w="396239">
                  <a:extLst>
                    <a:ext uri="{9D8B030D-6E8A-4147-A177-3AD203B41FA5}">
                      <a16:colId xmlns:a16="http://schemas.microsoft.com/office/drawing/2014/main" val="20009"/>
                    </a:ext>
                  </a:extLst>
                </a:gridCol>
                <a:gridCol w="395605">
                  <a:extLst>
                    <a:ext uri="{9D8B030D-6E8A-4147-A177-3AD203B41FA5}">
                      <a16:colId xmlns:a16="http://schemas.microsoft.com/office/drawing/2014/main" val="20010"/>
                    </a:ext>
                  </a:extLst>
                </a:gridCol>
              </a:tblGrid>
              <a:tr h="0">
                <a:tc rowSpan="2">
                  <a:txBody>
                    <a:bodyPr/>
                    <a:lstStyle/>
                    <a:p>
                      <a:pPr marL="27940">
                        <a:lnSpc>
                          <a:spcPct val="100000"/>
                        </a:lnSpc>
                        <a:spcBef>
                          <a:spcPts val="1150"/>
                        </a:spcBef>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endParaRPr lang="en-GB" sz="1050" noProof="0" dirty="0">
                        <a:latin typeface="Arial" panose="020B0604020202020204" pitchFamily="34" charset="0"/>
                        <a:cs typeface="Arial" panose="020B0604020202020204" pitchFamily="34" charset="0"/>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gridSpan="6">
                  <a:txBody>
                    <a:bodyPr/>
                    <a:lstStyle/>
                    <a:p>
                      <a:pPr marL="0" algn="ctr">
                        <a:lnSpc>
                          <a:spcPct val="100000"/>
                        </a:lnSpc>
                      </a:pPr>
                      <a:r>
                        <a:rPr lang="en-GB" sz="750" spc="-20" noProof="0" dirty="0">
                          <a:latin typeface="Arial" panose="020B0604020202020204" pitchFamily="34" charset="0"/>
                          <a:cs typeface="Arial" panose="020B0604020202020204" pitchFamily="34" charset="0"/>
                        </a:rPr>
                        <a:t>Unadjusted</a:t>
                      </a:r>
                      <a:r>
                        <a:rPr lang="en-GB" sz="750" spc="3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a:txBody>
                    <a:bodyPr/>
                    <a:lstStyle/>
                    <a:p>
                      <a:pPr marL="0" algn="ctr">
                        <a:lnSpc>
                          <a:spcPct val="1000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cap="flat" cmpd="sng" algn="ctr">
                      <a:solidFill>
                        <a:srgbClr val="939598"/>
                      </a:solidFill>
                      <a:prstDash val="solid"/>
                      <a:round/>
                      <a:headEnd type="none" w="med" len="med"/>
                      <a:tailEnd type="none" w="med" len="me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200"/>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5400"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329565">
                <a:tc vMerge="1">
                  <a:txBody>
                    <a:bodyPr/>
                    <a:lstStyle/>
                    <a:p>
                      <a:endParaRPr/>
                    </a:p>
                  </a:txBody>
                  <a:tcPr marL="0" marR="0" marT="146050" marB="0">
                    <a:lnL w="9525">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2024</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algn="ctr">
                        <a:lnSpc>
                          <a:spcPts val="830"/>
                        </a:lnSpc>
                      </a:pPr>
                      <a:r>
                        <a:rPr lang="en-GB" sz="750" spc="-50" noProof="0" dirty="0">
                          <a:latin typeface="Arial" panose="020B0604020202020204" pitchFamily="34" charset="0"/>
                          <a:cs typeface="Arial" panose="020B0604020202020204" pitchFamily="34" charset="0"/>
                        </a:rPr>
                        <a:t>n</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1594" marR="12065" indent="-44450">
                        <a:lnSpc>
                          <a:spcPts val="760"/>
                        </a:lnSpc>
                        <a:spcBef>
                          <a:spcPts val="13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2024-</a:t>
                      </a:r>
                      <a:endParaRPr lang="en-GB" sz="750" noProof="0" dirty="0">
                        <a:latin typeface="Arial" panose="020B0604020202020204" pitchFamily="34" charset="0"/>
                        <a:cs typeface="Arial" panose="020B0604020202020204" pitchFamily="34" charset="0"/>
                      </a:endParaRPr>
                    </a:p>
                    <a:p>
                      <a:pPr marL="76835">
                        <a:lnSpc>
                          <a:spcPts val="755"/>
                        </a:lnSpc>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29845" indent="-27940" algn="ctr">
                        <a:lnSpc>
                          <a:spcPts val="760"/>
                        </a:lnSpc>
                        <a:spcBef>
                          <a:spcPts val="515"/>
                        </a:spcBef>
                      </a:pPr>
                      <a:r>
                        <a:rPr lang="en-GB" sz="750" spc="-25" noProof="0" dirty="0">
                          <a:latin typeface="Arial" panose="020B0604020202020204" pitchFamily="34" charset="0"/>
                          <a:cs typeface="Arial" panose="020B0604020202020204" pitchFamily="34" charset="0"/>
                        </a:rPr>
                        <a:t>Change</a:t>
                      </a:r>
                      <a:r>
                        <a:rPr lang="en-GB" sz="750" spc="-10" noProof="0" dirty="0">
                          <a:latin typeface="Arial" panose="020B0604020202020204" pitchFamily="34" charset="0"/>
                          <a:cs typeface="Arial" panose="020B0604020202020204" pitchFamily="34" charset="0"/>
                        </a:rPr>
                        <a:t> overall</a:t>
                      </a:r>
                      <a:endParaRPr lang="en-GB" sz="7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76835">
                        <a:lnSpc>
                          <a:spcPts val="830"/>
                        </a:lnSpc>
                        <a:spcBef>
                          <a:spcPts val="375"/>
                        </a:spcBef>
                      </a:pPr>
                      <a:r>
                        <a:rPr lang="en-GB" sz="750" spc="-20" noProof="0" dirty="0">
                          <a:latin typeface="Arial" panose="020B0604020202020204" pitchFamily="34" charset="0"/>
                          <a:cs typeface="Arial" panose="020B0604020202020204" pitchFamily="34" charset="0"/>
                        </a:rPr>
                        <a:t>2025</a:t>
                      </a:r>
                      <a:endParaRPr lang="en-GB" sz="750" noProof="0" dirty="0">
                        <a:latin typeface="Arial" panose="020B0604020202020204" pitchFamily="34" charset="0"/>
                        <a:cs typeface="Arial" panose="020B0604020202020204" pitchFamily="34" charset="0"/>
                      </a:endParaRPr>
                    </a:p>
                    <a:p>
                      <a:pPr marL="67310">
                        <a:lnSpc>
                          <a:spcPts val="830"/>
                        </a:lnSpc>
                      </a:pP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476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0795" marR="508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5400"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213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91%</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90%</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94005">
                <a:tc>
                  <a:txBody>
                    <a:bodyPr/>
                    <a:lstStyle/>
                    <a:p>
                      <a:pPr marL="27940">
                        <a:lnSpc>
                          <a:spcPct val="100000"/>
                        </a:lnSpc>
                        <a:spcBef>
                          <a:spcPts val="53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679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261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93%</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220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88%</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87%</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94005">
                <a:tc>
                  <a:txBody>
                    <a:bodyPr/>
                    <a:lstStyle/>
                    <a:p>
                      <a:pPr marL="27940" marR="209550">
                        <a:lnSpc>
                          <a:spcPts val="860"/>
                        </a:lnSpc>
                        <a:spcBef>
                          <a:spcPts val="270"/>
                        </a:spcBef>
                      </a:pPr>
                      <a:r>
                        <a:rPr lang="en-GB" sz="850" noProof="0" dirty="0">
                          <a:latin typeface="Arial" panose="020B0604020202020204" pitchFamily="34" charset="0"/>
                          <a:cs typeface="Arial" panose="020B0604020202020204" pitchFamily="34" charset="0"/>
                        </a:rPr>
                        <a:t>Q58.</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discussed</a:t>
                      </a:r>
                      <a:r>
                        <a:rPr lang="en-GB" sz="850" spc="-3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with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140</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34%</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111</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42%</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45%</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81915" algn="ctr">
                        <a:lnSpc>
                          <a:spcPct val="100000"/>
                        </a:lnSpc>
                        <a:spcBef>
                          <a:spcPts val="0"/>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45%</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94640">
                <a:tc>
                  <a:txBody>
                    <a:bodyPr/>
                    <a:lstStyle/>
                    <a:p>
                      <a:pPr marL="27940" marR="80645">
                        <a:lnSpc>
                          <a:spcPts val="860"/>
                        </a:lnSpc>
                        <a:spcBef>
                          <a:spcPts val="270"/>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poor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3429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209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endParaRPr lang="en-GB" sz="80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solidFill>
                            <a:srgbClr val="000000"/>
                          </a:solidFill>
                          <a:latin typeface="Arial" panose="020B0604020202020204" pitchFamily="34" charset="0"/>
                          <a:cs typeface="Arial" panose="020B0604020202020204" pitchFamily="34" charset="0"/>
                        </a:rPr>
                        <a:t>8.7</a:t>
                      </a:r>
                      <a:endParaRPr lang="en-GB" sz="850" b="1" noProof="0" dirty="0">
                        <a:solidFill>
                          <a:srgbClr val="000000"/>
                        </a:solidFill>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solidFill>
                      <a:srgbClr val="DCDDDE"/>
                    </a:solidFill>
                  </a:tcPr>
                </a:tc>
                <a:tc>
                  <a:txBody>
                    <a:bodyPr/>
                    <a:lstStyle/>
                    <a:p>
                      <a:pPr algn="ctr">
                        <a:lnSpc>
                          <a:spcPct val="100000"/>
                        </a:lnSpc>
                        <a:spcBef>
                          <a:spcPts val="0"/>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14935" algn="ctr">
                        <a:lnSpc>
                          <a:spcPct val="100000"/>
                        </a:lnSpc>
                        <a:spcBef>
                          <a:spcPts val="0"/>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0"/>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48" name="txt_org_name">
            <a:extLst>
              <a:ext uri="{FF2B5EF4-FFF2-40B4-BE49-F238E27FC236}">
                <a16:creationId xmlns:a16="http://schemas.microsoft.com/office/drawing/2014/main" id="{9FC9777C-D164-605F-132C-FF9F5A263E84}"/>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49" name="txt_survey">
            <a:extLst>
              <a:ext uri="{FF2B5EF4-FFF2-40B4-BE49-F238E27FC236}">
                <a16:creationId xmlns:a16="http://schemas.microsoft.com/office/drawing/2014/main" id="{6E93EE5E-9E9A-6CE5-DAF0-3A3778E1C013}"/>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1">
            <a:extLst>
              <a:ext uri="{FF2B5EF4-FFF2-40B4-BE49-F238E27FC236}">
                <a16:creationId xmlns:a16="http://schemas.microsoft.com/office/drawing/2014/main" id="{D5EEBD47-AD2E-0526-7697-BE265BA5974D}"/>
              </a:ext>
              <a:ext uri="{C183D7F6-B498-43B3-948B-1728B52AA6E4}">
                <adec:decorative xmlns:adec="http://schemas.microsoft.com/office/drawing/2017/decorative" val="1"/>
              </a:ext>
            </a:extLst>
          </p:cNvPr>
          <p:cNvGrpSpPr/>
          <p:nvPr/>
        </p:nvGrpSpPr>
        <p:grpSpPr>
          <a:xfrm>
            <a:off x="349101" y="1242200"/>
            <a:ext cx="6775785" cy="760591"/>
            <a:chOff x="349101" y="1242200"/>
            <a:chExt cx="6775785" cy="760591"/>
          </a:xfrm>
        </p:grpSpPr>
        <p:sp>
          <p:nvSpPr>
            <p:cNvPr id="9" name="object 11">
              <a:extLst>
                <a:ext uri="{FF2B5EF4-FFF2-40B4-BE49-F238E27FC236}">
                  <a16:creationId xmlns:a16="http://schemas.microsoft.com/office/drawing/2014/main" id="{B0379430-FD2F-466F-30B0-860CE2C0064D}"/>
                </a:ext>
              </a:extLst>
            </p:cNvPr>
            <p:cNvSpPr txBox="1"/>
            <p:nvPr/>
          </p:nvSpPr>
          <p:spPr>
            <a:xfrm>
              <a:off x="5615788" y="1266191"/>
              <a:ext cx="1348105" cy="736600"/>
            </a:xfrm>
            <a:prstGeom prst="rect">
              <a:avLst/>
            </a:prstGeom>
          </p:spPr>
          <p:txBody>
            <a:bodyPr vert="horz" wrap="square" lIns="0" tIns="31750" rIns="0" bIns="0" rtlCol="0">
              <a:spAutoFit/>
            </a:bodyPr>
            <a:lstStyle/>
            <a:p>
              <a:pPr marR="118110">
                <a:lnSpc>
                  <a:spcPts val="810"/>
                </a:lnSpc>
                <a:spcBef>
                  <a:spcPts val="250"/>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below</a:t>
              </a:r>
              <a:r>
                <a:rPr lang="en-GB" sz="800" spc="-15" noProof="0" dirty="0">
                  <a:latin typeface="Arial"/>
                  <a:cs typeface="Arial"/>
                </a:rPr>
                <a:t> </a:t>
              </a:r>
              <a:r>
                <a:rPr lang="en-GB" sz="800" spc="-30" noProof="0" dirty="0">
                  <a:latin typeface="Arial"/>
                  <a:cs typeface="Arial"/>
                </a:rPr>
                <a:t>lower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a:p>
              <a:pPr marR="50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between</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and lower</a:t>
              </a:r>
              <a:r>
                <a:rPr lang="en-GB" sz="800" spc="-20" noProof="0" dirty="0">
                  <a:latin typeface="Arial"/>
                  <a:cs typeface="Arial"/>
                </a:rPr>
                <a:t> </a:t>
              </a:r>
              <a:r>
                <a:rPr lang="en-GB" sz="800" spc="-25" noProof="0" dirty="0">
                  <a:latin typeface="Arial"/>
                  <a:cs typeface="Arial"/>
                </a:rPr>
                <a:t>expected</a:t>
              </a:r>
              <a:r>
                <a:rPr lang="en-GB" sz="800" spc="-20" noProof="0" dirty="0">
                  <a:latin typeface="Arial"/>
                  <a:cs typeface="Arial"/>
                </a:rPr>
                <a:t> </a:t>
              </a:r>
              <a:r>
                <a:rPr lang="en-GB" sz="800" spc="-10" noProof="0" dirty="0">
                  <a:latin typeface="Arial"/>
                  <a:cs typeface="Arial"/>
                </a:rPr>
                <a:t>ranges</a:t>
              </a:r>
              <a:endParaRPr lang="en-GB" sz="800" noProof="0" dirty="0">
                <a:latin typeface="Arial"/>
                <a:cs typeface="Arial"/>
              </a:endParaRPr>
            </a:p>
            <a:p>
              <a:pPr marR="106680">
                <a:lnSpc>
                  <a:spcPts val="810"/>
                </a:lnSpc>
                <a:spcBef>
                  <a:spcPts val="295"/>
                </a:spcBef>
              </a:pPr>
              <a:r>
                <a:rPr lang="en-GB" sz="800" spc="-25" noProof="0" dirty="0">
                  <a:latin typeface="Arial"/>
                  <a:cs typeface="Arial"/>
                </a:rPr>
                <a:t>Adjusted</a:t>
              </a:r>
              <a:r>
                <a:rPr lang="en-GB" sz="800" spc="-15" noProof="0" dirty="0">
                  <a:latin typeface="Arial"/>
                  <a:cs typeface="Arial"/>
                </a:rPr>
                <a:t> </a:t>
              </a:r>
              <a:r>
                <a:rPr lang="en-GB" sz="800" spc="-25" noProof="0" dirty="0">
                  <a:latin typeface="Arial"/>
                  <a:cs typeface="Arial"/>
                </a:rPr>
                <a:t>score</a:t>
              </a:r>
              <a:r>
                <a:rPr lang="en-GB" sz="800" spc="-15" noProof="0" dirty="0">
                  <a:latin typeface="Arial"/>
                  <a:cs typeface="Arial"/>
                </a:rPr>
                <a:t> </a:t>
              </a:r>
              <a:r>
                <a:rPr lang="en-GB" sz="800" spc="-25" noProof="0" dirty="0">
                  <a:latin typeface="Arial"/>
                  <a:cs typeface="Arial"/>
                </a:rPr>
                <a:t>above</a:t>
              </a:r>
              <a:r>
                <a:rPr lang="en-GB" sz="800" spc="-15" noProof="0" dirty="0">
                  <a:latin typeface="Arial"/>
                  <a:cs typeface="Arial"/>
                </a:rPr>
                <a:t> </a:t>
              </a:r>
              <a:r>
                <a:rPr lang="en-GB" sz="800" spc="-35" noProof="0" dirty="0">
                  <a:latin typeface="Arial"/>
                  <a:cs typeface="Arial"/>
                </a:rPr>
                <a:t>upper</a:t>
              </a:r>
              <a:r>
                <a:rPr lang="en-GB" sz="800" spc="500" noProof="0" dirty="0">
                  <a:latin typeface="Arial"/>
                  <a:cs typeface="Arial"/>
                </a:rPr>
                <a:t> </a:t>
              </a:r>
              <a:r>
                <a:rPr lang="en-GB" sz="800" spc="-25" noProof="0" dirty="0">
                  <a:latin typeface="Arial"/>
                  <a:cs typeface="Arial"/>
                </a:rPr>
                <a:t>expected</a:t>
              </a:r>
              <a:r>
                <a:rPr lang="en-GB" sz="800" spc="-15" noProof="0" dirty="0">
                  <a:latin typeface="Arial"/>
                  <a:cs typeface="Arial"/>
                </a:rPr>
                <a:t> </a:t>
              </a:r>
              <a:r>
                <a:rPr lang="en-GB" sz="800" spc="-10" noProof="0" dirty="0">
                  <a:latin typeface="Arial"/>
                  <a:cs typeface="Arial"/>
                </a:rPr>
                <a:t>range</a:t>
              </a:r>
              <a:endParaRPr lang="en-GB" sz="800" noProof="0" dirty="0">
                <a:latin typeface="Arial"/>
                <a:cs typeface="Arial"/>
              </a:endParaRPr>
            </a:p>
          </p:txBody>
        </p:sp>
        <p:sp>
          <p:nvSpPr>
            <p:cNvPr id="10" name="object 10">
              <a:extLst>
                <a:ext uri="{FF2B5EF4-FFF2-40B4-BE49-F238E27FC236}">
                  <a16:creationId xmlns:a16="http://schemas.microsoft.com/office/drawing/2014/main" id="{EF25BB62-7E06-320B-AABC-727C565CF487}"/>
                </a:ext>
              </a:extLst>
            </p:cNvPr>
            <p:cNvSpPr/>
            <p:nvPr/>
          </p:nvSpPr>
          <p:spPr>
            <a:xfrm>
              <a:off x="5203223" y="1795650"/>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0A74BB"/>
            </a:solidFill>
          </p:spPr>
          <p:txBody>
            <a:bodyPr wrap="square" lIns="0" tIns="0" rIns="0" bIns="0" rtlCol="0"/>
            <a:lstStyle/>
            <a:p>
              <a:endParaRPr lang="en-GB" noProof="0" dirty="0"/>
            </a:p>
          </p:txBody>
        </p:sp>
        <p:sp>
          <p:nvSpPr>
            <p:cNvPr id="11" name="object 9">
              <a:extLst>
                <a:ext uri="{FF2B5EF4-FFF2-40B4-BE49-F238E27FC236}">
                  <a16:creationId xmlns:a16="http://schemas.microsoft.com/office/drawing/2014/main" id="{2A80623B-B663-2A22-5A71-86A45F4C0DBA}"/>
                </a:ext>
              </a:extLst>
            </p:cNvPr>
            <p:cNvSpPr/>
            <p:nvPr/>
          </p:nvSpPr>
          <p:spPr>
            <a:xfrm>
              <a:off x="5203223" y="1544611"/>
              <a:ext cx="288290" cy="144145"/>
            </a:xfrm>
            <a:custGeom>
              <a:avLst/>
              <a:gdLst/>
              <a:ahLst/>
              <a:cxnLst/>
              <a:rect l="l" t="t" r="r" b="b"/>
              <a:pathLst>
                <a:path w="288289" h="144144">
                  <a:moveTo>
                    <a:pt x="288000" y="144000"/>
                  </a:moveTo>
                  <a:lnTo>
                    <a:pt x="0" y="144000"/>
                  </a:lnTo>
                  <a:lnTo>
                    <a:pt x="0" y="0"/>
                  </a:lnTo>
                  <a:lnTo>
                    <a:pt x="288000" y="0"/>
                  </a:lnTo>
                  <a:lnTo>
                    <a:pt x="288000" y="144000"/>
                  </a:lnTo>
                  <a:close/>
                </a:path>
              </a:pathLst>
            </a:custGeom>
            <a:solidFill>
              <a:srgbClr val="DCDDDE"/>
            </a:solidFill>
          </p:spPr>
          <p:txBody>
            <a:bodyPr wrap="square" lIns="0" tIns="0" rIns="0" bIns="0" rtlCol="0"/>
            <a:lstStyle/>
            <a:p>
              <a:endParaRPr lang="en-GB" noProof="0" dirty="0"/>
            </a:p>
          </p:txBody>
        </p:sp>
        <p:sp>
          <p:nvSpPr>
            <p:cNvPr id="12" name="object 8">
              <a:extLst>
                <a:ext uri="{FF2B5EF4-FFF2-40B4-BE49-F238E27FC236}">
                  <a16:creationId xmlns:a16="http://schemas.microsoft.com/office/drawing/2014/main" id="{EBD1E85C-2039-38BB-C411-2181B8F976A2}"/>
                </a:ext>
              </a:extLst>
            </p:cNvPr>
            <p:cNvSpPr/>
            <p:nvPr/>
          </p:nvSpPr>
          <p:spPr>
            <a:xfrm>
              <a:off x="5203223" y="1299701"/>
              <a:ext cx="288290" cy="144145"/>
            </a:xfrm>
            <a:custGeom>
              <a:avLst/>
              <a:gdLst/>
              <a:ahLst/>
              <a:cxnLst/>
              <a:rect l="l" t="t" r="r" b="b"/>
              <a:pathLst>
                <a:path w="288290" h="144144">
                  <a:moveTo>
                    <a:pt x="288000" y="144000"/>
                  </a:moveTo>
                  <a:lnTo>
                    <a:pt x="0" y="144000"/>
                  </a:lnTo>
                  <a:lnTo>
                    <a:pt x="0" y="0"/>
                  </a:lnTo>
                  <a:lnTo>
                    <a:pt x="288000" y="0"/>
                  </a:lnTo>
                  <a:lnTo>
                    <a:pt x="288000" y="144000"/>
                  </a:lnTo>
                  <a:close/>
                </a:path>
              </a:pathLst>
            </a:custGeom>
            <a:solidFill>
              <a:srgbClr val="A8C7E9"/>
            </a:solidFill>
          </p:spPr>
          <p:txBody>
            <a:bodyPr wrap="square" lIns="0" tIns="0" rIns="0" bIns="0" rtlCol="0"/>
            <a:lstStyle/>
            <a:p>
              <a:endParaRPr lang="en-GB" noProof="0" dirty="0"/>
            </a:p>
          </p:txBody>
        </p:sp>
        <p:sp>
          <p:nvSpPr>
            <p:cNvPr id="17" name="object 3">
              <a:extLst>
                <a:ext uri="{FF2B5EF4-FFF2-40B4-BE49-F238E27FC236}">
                  <a16:creationId xmlns:a16="http://schemas.microsoft.com/office/drawing/2014/main" id="{A5E63A05-DE5C-60E3-4728-6B0B7795B1D7}"/>
                </a:ext>
              </a:extLst>
            </p:cNvPr>
            <p:cNvSpPr txBox="1"/>
            <p:nvPr/>
          </p:nvSpPr>
          <p:spPr>
            <a:xfrm>
              <a:off x="421305" y="1371773"/>
              <a:ext cx="1967864" cy="501419"/>
            </a:xfrm>
            <a:prstGeom prst="rect">
              <a:avLst/>
            </a:prstGeom>
          </p:spPr>
          <p:txBody>
            <a:bodyPr vert="horz" wrap="square" lIns="0" tIns="31750" rIns="0" bIns="0" rtlCol="0">
              <a:spAutoFit/>
            </a:bodyPr>
            <a:lstStyle/>
            <a:p>
              <a:pPr marL="143510" marR="324485" indent="-144145">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a:t>
              </a:r>
              <a:endParaRPr lang="en-GB" sz="800" noProof="0" dirty="0">
                <a:latin typeface="Arial"/>
                <a:cs typeface="Arial"/>
              </a:endParaRPr>
            </a:p>
            <a:p>
              <a:pPr marL="143510">
                <a:lnSpc>
                  <a:spcPts val="880"/>
                </a:lnSpc>
                <a:tabLst>
                  <a:tab pos="1863725" algn="l"/>
                </a:tabLst>
              </a:pP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a:p>
              <a:pPr>
                <a:lnSpc>
                  <a:spcPct val="100000"/>
                </a:lnSpc>
                <a:spcBef>
                  <a:spcPts val="215"/>
                </a:spcBef>
              </a:pPr>
              <a:r>
                <a:rPr lang="en-GB" sz="800" spc="260" noProof="0" dirty="0">
                  <a:latin typeface="Arial"/>
                  <a:cs typeface="Arial"/>
                </a:rPr>
                <a:t>- </a:t>
              </a:r>
              <a:r>
                <a:rPr lang="en-GB" sz="1200" baseline="3472" noProof="0" dirty="0">
                  <a:latin typeface="Arial"/>
                  <a:cs typeface="Arial"/>
                </a:rPr>
                <a:t>No</a:t>
              </a:r>
              <a:r>
                <a:rPr lang="en-GB" sz="1200" spc="-22" baseline="3472" noProof="0" dirty="0">
                  <a:latin typeface="Arial"/>
                  <a:cs typeface="Arial"/>
                </a:rPr>
                <a:t> </a:t>
              </a:r>
              <a:r>
                <a:rPr lang="en-GB" sz="1200" baseline="3472" noProof="0" dirty="0">
                  <a:latin typeface="Arial"/>
                  <a:cs typeface="Arial"/>
                </a:rPr>
                <a:t>score</a:t>
              </a:r>
              <a:r>
                <a:rPr lang="en-GB" sz="1200" spc="-15" baseline="3472" noProof="0" dirty="0">
                  <a:latin typeface="Arial"/>
                  <a:cs typeface="Arial"/>
                </a:rPr>
                <a:t> </a:t>
              </a:r>
              <a:r>
                <a:rPr lang="en-GB" sz="1200" baseline="3472" noProof="0" dirty="0">
                  <a:latin typeface="Arial"/>
                  <a:cs typeface="Arial"/>
                </a:rPr>
                <a:t>available</a:t>
              </a:r>
              <a:r>
                <a:rPr lang="en-GB" sz="1200" spc="-15" baseline="3472" noProof="0" dirty="0">
                  <a:latin typeface="Arial"/>
                  <a:cs typeface="Arial"/>
                </a:rPr>
                <a:t>.</a:t>
              </a:r>
              <a:endParaRPr lang="en-GB" sz="1200" baseline="3472" noProof="0" dirty="0">
                <a:latin typeface="Arial"/>
                <a:cs typeface="Arial"/>
              </a:endParaRPr>
            </a:p>
          </p:txBody>
        </p:sp>
        <p:sp>
          <p:nvSpPr>
            <p:cNvPr id="18" name="object 2">
              <a:extLst>
                <a:ext uri="{FF2B5EF4-FFF2-40B4-BE49-F238E27FC236}">
                  <a16:creationId xmlns:a16="http://schemas.microsoft.com/office/drawing/2014/main" id="{5B00A38E-56EF-FE4B-C2C2-450FCC9D2E6A}"/>
                </a:ext>
              </a:extLst>
            </p:cNvPr>
            <p:cNvSpPr/>
            <p:nvPr/>
          </p:nvSpPr>
          <p:spPr>
            <a:xfrm>
              <a:off x="349101" y="1242200"/>
              <a:ext cx="6775785" cy="760591"/>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grpSp>
        <p:nvGrpSpPr>
          <p:cNvPr id="6" name="Group 5">
            <a:extLst>
              <a:ext uri="{FF2B5EF4-FFF2-40B4-BE49-F238E27FC236}">
                <a16:creationId xmlns:a16="http://schemas.microsoft.com/office/drawing/2014/main" id="{F77FC575-2F71-8D21-0D57-B4AF5395D3D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7" name="object 4">
              <a:hlinkClick r:id="rId2" action="ppaction://hlinksldjump"/>
              <a:extLst>
                <a:ext uri="{FF2B5EF4-FFF2-40B4-BE49-F238E27FC236}">
                  <a16:creationId xmlns:a16="http://schemas.microsoft.com/office/drawing/2014/main" id="{C035BF4A-786E-15EC-F1F6-05BEA9433F1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9" name="object 3">
              <a:hlinkClick r:id="rId2" action="ppaction://hlinksldjump"/>
              <a:extLst>
                <a:ext uri="{FF2B5EF4-FFF2-40B4-BE49-F238E27FC236}">
                  <a16:creationId xmlns:a16="http://schemas.microsoft.com/office/drawing/2014/main" id="{189FE12F-AB47-38FF-C28A-BF91535C2EE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2" name="object 7">
            <a:extLst>
              <a:ext uri="{FF2B5EF4-FFF2-40B4-BE49-F238E27FC236}">
                <a16:creationId xmlns:a16="http://schemas.microsoft.com/office/drawing/2014/main" id="{29149092-755D-362D-F2B5-D66565F533A8}"/>
              </a:ext>
              <a:ext uri="{C183D7F6-B498-43B3-948B-1728B52AA6E4}">
                <adec:decorative xmlns:adec="http://schemas.microsoft.com/office/drawing/2017/decorative" val="1"/>
              </a:ext>
            </a:extLst>
          </p:cNvPr>
          <p:cNvSpPr txBox="1"/>
          <p:nvPr/>
        </p:nvSpPr>
        <p:spPr>
          <a:xfrm>
            <a:off x="2406650" y="1371773"/>
            <a:ext cx="2518596" cy="500137"/>
          </a:xfrm>
          <a:prstGeom prst="rect">
            <a:avLst/>
          </a:prstGeom>
        </p:spPr>
        <p:txBody>
          <a:bodyPr vert="horz" wrap="square" lIns="0" tIns="0" rIns="0" bIns="0" rtlCol="0" anchor="t" anchorCtr="0">
            <a:spAutoFit/>
          </a:bodyPr>
          <a:lstStyle/>
          <a:p>
            <a:pPr marR="49530">
              <a:lnSpc>
                <a:spcPts val="810"/>
              </a:lnSpc>
              <a:spcBef>
                <a:spcPts val="250"/>
              </a:spcBef>
            </a:pPr>
            <a:r>
              <a:rPr lang="en-GB" sz="800" noProof="0" dirty="0"/>
              <a:t>▲ or ▼ </a:t>
            </a:r>
            <a:r>
              <a:rPr lang="en-GB" sz="800" noProof="0" dirty="0">
                <a:latin typeface="Arial"/>
                <a:cs typeface="Arial"/>
              </a:rPr>
              <a:t>Change 2024-2025: Statistically significant increase or decrease between 2024 and 2025</a:t>
            </a:r>
            <a:r>
              <a:rPr lang="en-GB" sz="800" spc="-10" noProof="0" dirty="0">
                <a:latin typeface="Arial"/>
                <a:cs typeface="Arial"/>
              </a:rPr>
              <a:t>.</a:t>
            </a:r>
            <a:endParaRPr lang="en-GB" sz="800" noProof="0" dirty="0">
              <a:latin typeface="Arial"/>
              <a:cs typeface="Arial"/>
            </a:endParaRPr>
          </a:p>
          <a:p>
            <a:pPr>
              <a:lnSpc>
                <a:spcPts val="730"/>
              </a:lnSpc>
            </a:pPr>
            <a:endParaRPr lang="en-GB" sz="800" noProof="0" dirty="0">
              <a:latin typeface="Arial"/>
              <a:cs typeface="Arial"/>
            </a:endParaRPr>
          </a:p>
          <a:p>
            <a:pPr>
              <a:lnSpc>
                <a:spcPts val="800"/>
              </a:lnSpc>
            </a:pPr>
            <a:r>
              <a:rPr lang="en-GB" sz="800" noProof="0" dirty="0"/>
              <a:t>△ or ▽ </a:t>
            </a:r>
            <a:r>
              <a:rPr lang="en-GB" sz="800" noProof="0" dirty="0">
                <a:latin typeface="Arial"/>
                <a:cs typeface="Arial"/>
              </a:rPr>
              <a:t>Change overall: Statistically significant increase or decrease from 2021 to 2025</a:t>
            </a:r>
            <a:r>
              <a:rPr lang="en-GB" sz="800" spc="-10" noProof="0" dirty="0">
                <a:latin typeface="Arial"/>
                <a:cs typeface="Arial"/>
              </a:rPr>
              <a:t>.</a:t>
            </a:r>
            <a:endParaRPr lang="en-GB" sz="800" noProof="0" dirty="0">
              <a:latin typeface="Arial"/>
              <a:cs typeface="Arial"/>
            </a:endParaRPr>
          </a:p>
        </p:txBody>
      </p:sp>
    </p:spTree>
    <p:extLst>
      <p:ext uri="{BB962C8B-B14F-4D97-AF65-F5344CB8AC3E}">
        <p14:creationId xmlns:p14="http://schemas.microsoft.com/office/powerpoint/2010/main" val="28143450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6254D1C2-D751-0183-A3A8-D3A415C82B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89F75D0-2984-48E9-B0D1-13FD702FEB73}" type="slidenum">
              <a:rPr lang="en-GB" spc="-25" noProof="0"/>
              <a:t>21</a:t>
            </a:fld>
            <a:endParaRPr lang="en-GB" spc="-25" noProof="0" dirty="0"/>
          </a:p>
        </p:txBody>
      </p:sp>
      <p:sp>
        <p:nvSpPr>
          <p:cNvPr id="10" name="object 1">
            <a:extLst>
              <a:ext uri="{FF2B5EF4-FFF2-40B4-BE49-F238E27FC236}">
                <a16:creationId xmlns:a16="http://schemas.microsoft.com/office/drawing/2014/main" id="{6F0A1602-F468-622C-DA14-2AE5A11A488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4" name="object 2"/>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a:t>
            </a:r>
            <a:r>
              <a:rPr lang="en-GB" sz="850" noProof="0" dirty="0">
                <a:solidFill>
                  <a:srgbClr val="000000"/>
                </a:solidFill>
                <a:latin typeface="Arial"/>
                <a:cs typeface="Arial"/>
              </a:rPr>
              <a:t>Indicates</a:t>
            </a:r>
            <a:r>
              <a:rPr lang="en-GB" sz="850" spc="-20" noProof="0" dirty="0">
                <a:solidFill>
                  <a:srgbClr val="000000"/>
                </a:solidFill>
                <a:latin typeface="Arial"/>
                <a:cs typeface="Arial"/>
              </a:rPr>
              <a:t> </a:t>
            </a:r>
            <a:r>
              <a:rPr lang="en-GB" sz="850" noProof="0" dirty="0">
                <a:solidFill>
                  <a:srgbClr val="000000"/>
                </a:solidFill>
                <a:latin typeface="Arial"/>
                <a:cs typeface="Arial"/>
              </a:rPr>
              <a:t>where</a:t>
            </a:r>
            <a:r>
              <a:rPr lang="en-GB" sz="850" spc="-20" noProof="0" dirty="0">
                <a:solidFill>
                  <a:srgbClr val="000000"/>
                </a:solidFill>
                <a:latin typeface="Arial"/>
                <a:cs typeface="Arial"/>
              </a:rPr>
              <a:t> </a:t>
            </a:r>
            <a:r>
              <a:rPr lang="en-GB" sz="850" noProof="0" dirty="0">
                <a:solidFill>
                  <a:srgbClr val="000000"/>
                </a:solidFill>
                <a:latin typeface="Arial"/>
                <a:cs typeface="Arial"/>
              </a:rPr>
              <a:t>a</a:t>
            </a:r>
            <a:r>
              <a:rPr lang="en-GB" sz="850" spc="-15" noProof="0" dirty="0">
                <a:solidFill>
                  <a:srgbClr val="000000"/>
                </a:solidFill>
                <a:latin typeface="Arial"/>
                <a:cs typeface="Arial"/>
              </a:rPr>
              <a:t> </a:t>
            </a:r>
            <a:r>
              <a:rPr lang="en-GB" sz="850" noProof="0" dirty="0">
                <a:solidFill>
                  <a:srgbClr val="000000"/>
                </a:solidFill>
                <a:latin typeface="Arial"/>
                <a:cs typeface="Arial"/>
              </a:rPr>
              <a:t>score</a:t>
            </a:r>
            <a:r>
              <a:rPr lang="en-GB" sz="850" spc="-20" noProof="0" dirty="0">
                <a:solidFill>
                  <a:srgbClr val="000000"/>
                </a:solidFill>
                <a:latin typeface="Arial"/>
                <a:cs typeface="Arial"/>
              </a:rPr>
              <a:t> </a:t>
            </a:r>
            <a:r>
              <a:rPr lang="en-GB" sz="850" noProof="0" dirty="0">
                <a:solidFill>
                  <a:srgbClr val="000000"/>
                </a:solidFill>
                <a:latin typeface="Arial"/>
                <a:cs typeface="Arial"/>
              </a:rPr>
              <a:t>is</a:t>
            </a:r>
            <a:r>
              <a:rPr lang="en-GB" sz="850" spc="-20" noProof="0" dirty="0">
                <a:solidFill>
                  <a:srgbClr val="000000"/>
                </a:solidFill>
                <a:latin typeface="Arial"/>
                <a:cs typeface="Arial"/>
              </a:rPr>
              <a:t> </a:t>
            </a:r>
            <a:r>
              <a:rPr lang="en-GB" sz="850" noProof="0" dirty="0">
                <a:solidFill>
                  <a:srgbClr val="000000"/>
                </a:solidFill>
                <a:latin typeface="Arial"/>
                <a:cs typeface="Arial"/>
              </a:rPr>
              <a:t>not</a:t>
            </a:r>
            <a:r>
              <a:rPr lang="en-GB" sz="850" spc="-15" noProof="0" dirty="0">
                <a:solidFill>
                  <a:srgbClr val="000000"/>
                </a:solidFill>
                <a:latin typeface="Arial"/>
                <a:cs typeface="Arial"/>
              </a:rPr>
              <a:t> </a:t>
            </a:r>
            <a:r>
              <a:rPr lang="en-GB" sz="850" noProof="0" dirty="0">
                <a:solidFill>
                  <a:srgbClr val="000000"/>
                </a:solidFill>
                <a:latin typeface="Arial"/>
                <a:cs typeface="Arial"/>
              </a:rPr>
              <a:t>available</a:t>
            </a:r>
            <a:r>
              <a:rPr lang="en-GB" sz="850" spc="-20" noProof="0" dirty="0">
                <a:solidFill>
                  <a:srgbClr val="000000"/>
                </a:solidFill>
                <a:latin typeface="Arial"/>
                <a:cs typeface="Arial"/>
              </a:rPr>
              <a:t> </a:t>
            </a:r>
            <a:r>
              <a:rPr lang="en-GB" sz="850" noProof="0" dirty="0">
                <a:solidFill>
                  <a:srgbClr val="000000"/>
                </a:solidFill>
                <a:latin typeface="Arial"/>
                <a:cs typeface="Arial"/>
              </a:rPr>
              <a:t>due</a:t>
            </a:r>
            <a:r>
              <a:rPr lang="en-GB" sz="850" spc="-20" noProof="0" dirty="0">
                <a:solidFill>
                  <a:srgbClr val="000000"/>
                </a:solidFill>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5" name="tumourgroup_tbl_section1"/>
          <p:cNvGraphicFramePr>
            <a:graphicFrameLocks noGrp="1"/>
          </p:cNvGraphicFramePr>
          <p:nvPr>
            <p:extLst>
              <p:ext uri="{D42A27DB-BD31-4B8C-83A1-F6EECF244321}">
                <p14:modId xmlns:p14="http://schemas.microsoft.com/office/powerpoint/2010/main" val="403163975"/>
              </p:ext>
            </p:extLst>
          </p:nvPr>
        </p:nvGraphicFramePr>
        <p:xfrm>
          <a:off x="428814" y="1717243"/>
          <a:ext cx="6776309" cy="15176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4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panose="020B0604020202020204" pitchFamily="34" charset="0"/>
                          <a:cs typeface="Arial" panose="020B0604020202020204" pitchFamily="34" charset="0"/>
                        </a:rPr>
                        <a:t>Q2.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spoke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primary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professional </a:t>
                      </a:r>
                      <a:r>
                        <a:rPr lang="en-GB" sz="850" noProof="0" dirty="0">
                          <a:latin typeface="Arial" panose="020B0604020202020204" pitchFamily="34" charset="0"/>
                          <a:cs typeface="Arial" panose="020B0604020202020204" pitchFamily="34" charset="0"/>
                        </a:rPr>
                        <a:t>once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twice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Referral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tumourgroup_tbl_section2"/>
          <p:cNvGraphicFramePr>
            <a:graphicFrameLocks noGrp="1"/>
          </p:cNvGraphicFramePr>
          <p:nvPr>
            <p:extLst>
              <p:ext uri="{D42A27DB-BD31-4B8C-83A1-F6EECF244321}">
                <p14:modId xmlns:p14="http://schemas.microsoft.com/office/powerpoint/2010/main" val="747161378"/>
              </p:ext>
            </p:extLst>
          </p:nvPr>
        </p:nvGraphicFramePr>
        <p:xfrm>
          <a:off x="428814" y="3415436"/>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solidFill>
                            <a:srgbClr val="000000"/>
                          </a:solidFill>
                          <a:latin typeface="Arial"/>
                          <a:cs typeface="Arial"/>
                        </a:rPr>
                        <a:t>Brain</a:t>
                      </a:r>
                      <a:r>
                        <a:rPr lang="en-GB" sz="850" spc="-10"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CNS</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solidFill>
                            <a:srgbClr val="000000"/>
                          </a:solidFill>
                          <a:latin typeface="Arial"/>
                          <a:cs typeface="Arial"/>
                        </a:rPr>
                        <a:t>Breast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solidFill>
                            <a:srgbClr val="000000"/>
                          </a:solidFill>
                          <a:latin typeface="Arial"/>
                          <a:cs typeface="Arial"/>
                        </a:rPr>
                        <a:t>Colorectal</a:t>
                      </a:r>
                      <a:r>
                        <a:rPr lang="en-GB" sz="850" spc="-5" noProof="0" dirty="0">
                          <a:solidFill>
                            <a:srgbClr val="000000"/>
                          </a:solidFill>
                          <a:latin typeface="Arial"/>
                          <a:cs typeface="Arial"/>
                        </a:rPr>
                        <a:t> </a:t>
                      </a:r>
                      <a:r>
                        <a:rPr lang="en-GB" sz="850" spc="-50" noProof="0" dirty="0">
                          <a:solidFill>
                            <a:srgbClr val="000000"/>
                          </a:solidFill>
                          <a:latin typeface="Arial"/>
                          <a:cs typeface="Arial"/>
                        </a:rPr>
                        <a:t>/</a:t>
                      </a:r>
                      <a:r>
                        <a:rPr lang="en-GB" sz="850" spc="-25" noProof="0" dirty="0">
                          <a:solidFill>
                            <a:srgbClr val="000000"/>
                          </a:solidFill>
                          <a:latin typeface="Arial"/>
                          <a:cs typeface="Arial"/>
                        </a:rPr>
                        <a:t> LGT</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solidFill>
                            <a:srgbClr val="000000"/>
                          </a:solidFill>
                          <a:latin typeface="Arial"/>
                          <a:cs typeface="Arial"/>
                        </a:rPr>
                        <a:t>Gynaecological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solidFill>
                            <a:srgbClr val="000000"/>
                          </a:solidFill>
                          <a:latin typeface="Arial"/>
                          <a:cs typeface="Arial"/>
                        </a:rPr>
                        <a:t>Haematological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solidFill>
                            <a:srgbClr val="000000"/>
                          </a:solidFill>
                          <a:latin typeface="Arial"/>
                          <a:cs typeface="Arial"/>
                        </a:rPr>
                        <a:t>Head </a:t>
                      </a:r>
                      <a:r>
                        <a:rPr lang="en-GB" sz="850" spc="-30" noProof="0" dirty="0">
                          <a:solidFill>
                            <a:srgbClr val="000000"/>
                          </a:solidFill>
                          <a:latin typeface="Arial"/>
                          <a:cs typeface="Arial"/>
                        </a:rPr>
                        <a:t>and </a:t>
                      </a:r>
                      <a:r>
                        <a:rPr lang="en-GB" sz="850" spc="-20" noProof="0" dirty="0">
                          <a:solidFill>
                            <a:srgbClr val="000000"/>
                          </a:solidFill>
                          <a:latin typeface="Arial"/>
                          <a:cs typeface="Arial"/>
                        </a:rPr>
                        <a:t>neck</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Lung</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solidFill>
                            <a:srgbClr val="000000"/>
                          </a:solidFill>
                          <a:latin typeface="Arial"/>
                          <a:cs typeface="Arial"/>
                        </a:rPr>
                        <a:t>Prostate</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solidFill>
                            <a:srgbClr val="000000"/>
                          </a:solidFill>
                          <a:latin typeface="Arial"/>
                          <a:cs typeface="Arial"/>
                        </a:rPr>
                        <a:t>Sarcoma</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solidFill>
                            <a:srgbClr val="000000"/>
                          </a:solidFill>
                          <a:latin typeface="Arial"/>
                          <a:cs typeface="Arial"/>
                        </a:rPr>
                        <a:t>Skin</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solidFill>
                            <a:srgbClr val="000000"/>
                          </a:solidFill>
                          <a:latin typeface="Arial"/>
                          <a:cs typeface="Arial"/>
                        </a:rPr>
                        <a:t>Upper </a:t>
                      </a:r>
                      <a:r>
                        <a:rPr lang="en-GB" sz="850" spc="-30" noProof="0" dirty="0">
                          <a:solidFill>
                            <a:srgbClr val="000000"/>
                          </a:solidFill>
                          <a:latin typeface="Arial"/>
                          <a:cs typeface="Arial"/>
                        </a:rPr>
                        <a:t>gastro</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solidFill>
                            <a:srgbClr val="000000"/>
                          </a:solidFill>
                          <a:latin typeface="Arial"/>
                          <a:cs typeface="Arial"/>
                        </a:rPr>
                        <a:t>Urological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solidFill>
                            <a:srgbClr val="000000"/>
                          </a:solidFill>
                          <a:latin typeface="Arial"/>
                          <a:cs typeface="Arial"/>
                        </a:rPr>
                        <a:t>Other</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solidFill>
                            <a:srgbClr val="000000"/>
                          </a:solidFill>
                          <a:latin typeface="Arial"/>
                          <a:cs typeface="Arial"/>
                        </a:rPr>
                        <a:t>All</a:t>
                      </a:r>
                      <a:endParaRPr lang="en-GB" sz="850" noProof="0" dirty="0">
                        <a:solidFill>
                          <a:srgbClr val="000000"/>
                        </a:solidFill>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tumourgroup_tbl_section3"/>
          <p:cNvGraphicFramePr>
            <a:graphicFrameLocks noGrp="1"/>
          </p:cNvGraphicFramePr>
          <p:nvPr>
            <p:extLst>
              <p:ext uri="{D42A27DB-BD31-4B8C-83A1-F6EECF244321}">
                <p14:modId xmlns:p14="http://schemas.microsoft.com/office/powerpoint/2010/main" val="3187214415"/>
              </p:ext>
            </p:extLst>
          </p:nvPr>
        </p:nvGraphicFramePr>
        <p:xfrm>
          <a:off x="428814" y="5908649"/>
          <a:ext cx="6776309" cy="23126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FINDING</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OUT</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THAT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YOU</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HAD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sp>
        <p:nvSpPr>
          <p:cNvPr id="11" name="txt_org_name">
            <a:extLst>
              <a:ext uri="{FF2B5EF4-FFF2-40B4-BE49-F238E27FC236}">
                <a16:creationId xmlns:a16="http://schemas.microsoft.com/office/drawing/2014/main" id="{54AEA8CC-25E7-E26D-D49E-BB2A91C8429E}"/>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A700D245-2CD3-1BAA-0A27-E0931D7DC8F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3" name="Group 12">
            <a:extLst>
              <a:ext uri="{FF2B5EF4-FFF2-40B4-BE49-F238E27FC236}">
                <a16:creationId xmlns:a16="http://schemas.microsoft.com/office/drawing/2014/main" id="{AA9A9570-CDB2-257A-F49B-026DE575D50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547C361A-05D7-4454-462D-D3B00726EBC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8F6D6CEC-0756-94D2-6C00-786FB6186BB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95D49356-C9A9-A68C-5669-EFE9C96E318C}"/>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C21A359D-2D30-43A5-819E-8F3C3D2E2902}" type="slidenum">
              <a:rPr lang="en-GB" spc="-25" noProof="0"/>
              <a:t>22</a:t>
            </a:fld>
            <a:endParaRPr lang="en-GB" spc="-25" noProof="0" dirty="0"/>
          </a:p>
        </p:txBody>
      </p:sp>
      <p:sp>
        <p:nvSpPr>
          <p:cNvPr id="12" name="object 1">
            <a:extLst>
              <a:ext uri="{FF2B5EF4-FFF2-40B4-BE49-F238E27FC236}">
                <a16:creationId xmlns:a16="http://schemas.microsoft.com/office/drawing/2014/main" id="{C61315F1-B579-222F-3365-0574FE174C0B}"/>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4"/>
          <p:cNvGraphicFramePr>
            <a:graphicFrameLocks noGrp="1"/>
          </p:cNvGraphicFramePr>
          <p:nvPr>
            <p:extLst>
              <p:ext uri="{D42A27DB-BD31-4B8C-83A1-F6EECF244321}">
                <p14:modId xmlns:p14="http://schemas.microsoft.com/office/powerpoint/2010/main" val="3206941439"/>
              </p:ext>
            </p:extLst>
          </p:nvPr>
        </p:nvGraphicFramePr>
        <p:xfrm>
          <a:off x="428814" y="1704352"/>
          <a:ext cx="6776309" cy="17830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5"/>
          <p:cNvGraphicFramePr>
            <a:graphicFrameLocks noGrp="1"/>
          </p:cNvGraphicFramePr>
          <p:nvPr>
            <p:extLst>
              <p:ext uri="{D42A27DB-BD31-4B8C-83A1-F6EECF244321}">
                <p14:modId xmlns:p14="http://schemas.microsoft.com/office/powerpoint/2010/main" val="2028483361"/>
              </p:ext>
            </p:extLst>
          </p:nvPr>
        </p:nvGraphicFramePr>
        <p:xfrm>
          <a:off x="428814" y="3667874"/>
          <a:ext cx="6776309" cy="22669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7" name="tumourgroup_tbl_section6"/>
          <p:cNvGraphicFramePr>
            <a:graphicFrameLocks noGrp="1"/>
          </p:cNvGraphicFramePr>
          <p:nvPr>
            <p:extLst>
              <p:ext uri="{D42A27DB-BD31-4B8C-83A1-F6EECF244321}">
                <p14:modId xmlns:p14="http://schemas.microsoft.com/office/powerpoint/2010/main" val="1788302026"/>
              </p:ext>
            </p:extLst>
          </p:nvPr>
        </p:nvGraphicFramePr>
        <p:xfrm>
          <a:off x="428814" y="6115266"/>
          <a:ext cx="6776309" cy="17818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tumourgroup_tbl_section7"/>
          <p:cNvGraphicFramePr>
            <a:graphicFrameLocks noGrp="1"/>
          </p:cNvGraphicFramePr>
          <p:nvPr>
            <p:extLst>
              <p:ext uri="{D42A27DB-BD31-4B8C-83A1-F6EECF244321}">
                <p14:modId xmlns:p14="http://schemas.microsoft.com/office/powerpoint/2010/main" val="2515351530"/>
              </p:ext>
            </p:extLst>
          </p:nvPr>
        </p:nvGraphicFramePr>
        <p:xfrm>
          <a:off x="428814" y="8077518"/>
          <a:ext cx="6776309" cy="17837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8595">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C0A4C1D-5B84-9D94-873F-EC84E519F00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BFBDBF6F-52BA-4AEA-FC2B-F58B612ED568}"/>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4693BD4-1013-671B-5AC9-B10454DE2F7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8F119A7-27BF-7260-27D8-21A9C56F41F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6D576654-3883-B202-4885-FA02310071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530A11-8C8C-CDD5-BC9B-4151A5A8ED5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16253D7B-F37E-BF1F-F95B-33F19E0C811F}"/>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424A7AE-0CF1-40E8-ADF8-31DD24B1EEC7}" type="slidenum">
              <a:rPr lang="en-GB" spc="-25" noProof="0"/>
              <a:t>23</a:t>
            </a:fld>
            <a:endParaRPr lang="en-GB" spc="-25" noProof="0" dirty="0"/>
          </a:p>
        </p:txBody>
      </p:sp>
      <p:sp>
        <p:nvSpPr>
          <p:cNvPr id="10" name="object 1">
            <a:extLst>
              <a:ext uri="{FF2B5EF4-FFF2-40B4-BE49-F238E27FC236}">
                <a16:creationId xmlns:a16="http://schemas.microsoft.com/office/drawing/2014/main" id="{5FAA4709-DEE1-B084-E623-BB9C3EE9CED3}"/>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8"/>
          <p:cNvGraphicFramePr>
            <a:graphicFrameLocks noGrp="1"/>
          </p:cNvGraphicFramePr>
          <p:nvPr>
            <p:extLst>
              <p:ext uri="{D42A27DB-BD31-4B8C-83A1-F6EECF244321}">
                <p14:modId xmlns:p14="http://schemas.microsoft.com/office/powerpoint/2010/main" val="1738684535"/>
              </p:ext>
            </p:extLst>
          </p:nvPr>
        </p:nvGraphicFramePr>
        <p:xfrm>
          <a:off x="428814" y="1717509"/>
          <a:ext cx="6776309" cy="37033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6" name="tumourgroup_tbl_section9"/>
          <p:cNvGraphicFramePr>
            <a:graphicFrameLocks noGrp="1"/>
          </p:cNvGraphicFramePr>
          <p:nvPr>
            <p:extLst>
              <p:ext uri="{D42A27DB-BD31-4B8C-83A1-F6EECF244321}">
                <p14:modId xmlns:p14="http://schemas.microsoft.com/office/powerpoint/2010/main" val="1441713570"/>
              </p:ext>
            </p:extLst>
          </p:nvPr>
        </p:nvGraphicFramePr>
        <p:xfrm>
          <a:off x="428814" y="5605781"/>
          <a:ext cx="6776309" cy="39065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C0DA18F4-78D1-AE3E-687D-A98C8E86186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521591E7-6B32-9D12-D7A3-2ADFC2EA073C}"/>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3F93289F-FECF-C42A-5E1D-463DE8CEC25A}"/>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4C241BC5-F6E9-CB8A-44B7-9514F0FC84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AAA48F-754F-39ED-B660-A272EE0200B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8AA168F9-EAF6-3D75-3BE8-8A60D6F874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ADE8EFA7-FE27-C7AA-1DF9-9D331016DBA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1B71A97B-79B9-463F-ACB6-F7FD40C99ED4}" type="slidenum">
              <a:rPr lang="en-GB" spc="-25" noProof="0"/>
              <a:t>24</a:t>
            </a:fld>
            <a:endParaRPr lang="en-GB" spc="-25" noProof="0" dirty="0"/>
          </a:p>
        </p:txBody>
      </p:sp>
      <p:sp>
        <p:nvSpPr>
          <p:cNvPr id="11" name="object 1">
            <a:extLst>
              <a:ext uri="{FF2B5EF4-FFF2-40B4-BE49-F238E27FC236}">
                <a16:creationId xmlns:a16="http://schemas.microsoft.com/office/drawing/2014/main" id="{326EC620-5E1D-79F7-CB84-6587F1655181}"/>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0"/>
          <p:cNvGraphicFramePr>
            <a:graphicFrameLocks noGrp="1"/>
          </p:cNvGraphicFramePr>
          <p:nvPr>
            <p:extLst>
              <p:ext uri="{D42A27DB-BD31-4B8C-83A1-F6EECF244321}">
                <p14:modId xmlns:p14="http://schemas.microsoft.com/office/powerpoint/2010/main" val="143413657"/>
              </p:ext>
            </p:extLst>
          </p:nvPr>
        </p:nvGraphicFramePr>
        <p:xfrm>
          <a:off x="428814" y="1717636"/>
          <a:ext cx="6776309" cy="2640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tumourgroup_tbl_section11"/>
          <p:cNvGraphicFramePr>
            <a:graphicFrameLocks noGrp="1"/>
          </p:cNvGraphicFramePr>
          <p:nvPr>
            <p:extLst>
              <p:ext uri="{D42A27DB-BD31-4B8C-83A1-F6EECF244321}">
                <p14:modId xmlns:p14="http://schemas.microsoft.com/office/powerpoint/2010/main" val="1874098761"/>
              </p:ext>
            </p:extLst>
          </p:nvPr>
        </p:nvGraphicFramePr>
        <p:xfrm>
          <a:off x="428814" y="4538902"/>
          <a:ext cx="6776309" cy="162687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tumourgroup_tbl_section12"/>
          <p:cNvGraphicFramePr>
            <a:graphicFrameLocks noGrp="1"/>
          </p:cNvGraphicFramePr>
          <p:nvPr>
            <p:extLst>
              <p:ext uri="{D42A27DB-BD31-4B8C-83A1-F6EECF244321}">
                <p14:modId xmlns:p14="http://schemas.microsoft.com/office/powerpoint/2010/main" val="2489626077"/>
              </p:ext>
            </p:extLst>
          </p:nvPr>
        </p:nvGraphicFramePr>
        <p:xfrm>
          <a:off x="428814" y="6342316"/>
          <a:ext cx="6776309" cy="18429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Tumour</a:t>
                      </a:r>
                      <a:r>
                        <a:rPr lang="en-GB" sz="1275" spc="-44"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group</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panose="020B0604020202020204" pitchFamily="34" charset="0"/>
                          <a:cs typeface="Arial" panose="020B0604020202020204" pitchFamily="34" charset="0"/>
                        </a:rPr>
                        <a:t>Brain</a:t>
                      </a:r>
                      <a:r>
                        <a:rPr lang="en-GB" sz="850" spc="-10"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CNS</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panose="020B0604020202020204" pitchFamily="34" charset="0"/>
                          <a:cs typeface="Arial" panose="020B0604020202020204" pitchFamily="34" charset="0"/>
                        </a:rPr>
                        <a:t>Breast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panose="020B0604020202020204" pitchFamily="34" charset="0"/>
                          <a:cs typeface="Arial" panose="020B0604020202020204" pitchFamily="34" charset="0"/>
                        </a:rPr>
                        <a:t>Colorectal</a:t>
                      </a:r>
                      <a:r>
                        <a:rPr lang="en-GB" sz="850" spc="-5" noProof="0" dirty="0">
                          <a:latin typeface="Arial" panose="020B0604020202020204" pitchFamily="34" charset="0"/>
                          <a:cs typeface="Arial" panose="020B0604020202020204" pitchFamily="34" charset="0"/>
                        </a:rPr>
                        <a:t> </a:t>
                      </a:r>
                      <a:r>
                        <a:rPr lang="en-GB" sz="850" spc="-50" noProof="0" dirty="0">
                          <a:latin typeface="Arial" panose="020B0604020202020204" pitchFamily="34" charset="0"/>
                          <a:cs typeface="Arial" panose="020B0604020202020204" pitchFamily="34" charset="0"/>
                        </a:rPr>
                        <a:t>/</a:t>
                      </a:r>
                      <a:r>
                        <a:rPr lang="en-GB" sz="850" spc="-25" noProof="0" dirty="0">
                          <a:latin typeface="Arial" panose="020B0604020202020204" pitchFamily="34" charset="0"/>
                          <a:cs typeface="Arial" panose="020B0604020202020204" pitchFamily="34" charset="0"/>
                        </a:rPr>
                        <a:t> LGT</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panose="020B0604020202020204" pitchFamily="34" charset="0"/>
                          <a:cs typeface="Arial" panose="020B0604020202020204" pitchFamily="34" charset="0"/>
                        </a:rPr>
                        <a:t>Gynaecological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panose="020B0604020202020204" pitchFamily="34" charset="0"/>
                          <a:cs typeface="Arial" panose="020B0604020202020204" pitchFamily="34" charset="0"/>
                        </a:rPr>
                        <a:t>Haematological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panose="020B0604020202020204" pitchFamily="34" charset="0"/>
                          <a:cs typeface="Arial" panose="020B0604020202020204" pitchFamily="34" charset="0"/>
                        </a:rPr>
                        <a:t>Head </a:t>
                      </a:r>
                      <a:r>
                        <a:rPr lang="en-GB" sz="850" spc="-30" noProof="0" dirty="0">
                          <a:latin typeface="Arial" panose="020B0604020202020204" pitchFamily="34" charset="0"/>
                          <a:cs typeface="Arial" panose="020B0604020202020204" pitchFamily="34" charset="0"/>
                        </a:rPr>
                        <a:t>and </a:t>
                      </a:r>
                      <a:r>
                        <a:rPr lang="en-GB" sz="850" spc="-20" noProof="0" dirty="0">
                          <a:latin typeface="Arial" panose="020B0604020202020204" pitchFamily="34" charset="0"/>
                          <a:cs typeface="Arial" panose="020B0604020202020204" pitchFamily="34" charset="0"/>
                        </a:rPr>
                        <a:t>neck</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Lung</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panose="020B0604020202020204" pitchFamily="34" charset="0"/>
                          <a:cs typeface="Arial" panose="020B0604020202020204" pitchFamily="34" charset="0"/>
                        </a:rPr>
                        <a:t>Prostate</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panose="020B0604020202020204" pitchFamily="34" charset="0"/>
                          <a:cs typeface="Arial" panose="020B0604020202020204" pitchFamily="34" charset="0"/>
                        </a:rPr>
                        <a:t>Sarcoma</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panose="020B0604020202020204" pitchFamily="34" charset="0"/>
                          <a:cs typeface="Arial" panose="020B0604020202020204" pitchFamily="34" charset="0"/>
                        </a:rPr>
                        <a:t>Skin</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panose="020B0604020202020204" pitchFamily="34" charset="0"/>
                          <a:cs typeface="Arial" panose="020B0604020202020204" pitchFamily="34" charset="0"/>
                        </a:rPr>
                        <a:t>Upper </a:t>
                      </a:r>
                      <a:r>
                        <a:rPr lang="en-GB" sz="850" spc="-30" noProof="0" dirty="0">
                          <a:latin typeface="Arial" panose="020B0604020202020204" pitchFamily="34" charset="0"/>
                          <a:cs typeface="Arial" panose="020B0604020202020204" pitchFamily="34" charset="0"/>
                        </a:rPr>
                        <a:t>gastro</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panose="020B0604020202020204" pitchFamily="34" charset="0"/>
                          <a:cs typeface="Arial" panose="020B0604020202020204" pitchFamily="34" charset="0"/>
                        </a:rPr>
                        <a:t>Urological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4E61D97D-4DF8-72DB-FD79-ECF666007D0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1D94969A-5977-3FCD-1C84-4ED870C3DB2E}"/>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82CC5B-AB1B-DA0D-65FE-07159C6BD40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77C39F2-24AE-8341-E93D-E238FA05569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8DEC9852-5169-F33B-9F5A-F0E63FEDC2F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93981255-B194-0C96-3D63-678D213D93B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C50F4CFD-E71B-DBBD-A67E-807B6BE3251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B65880E-C55C-4E49-B9A0-B51A535582D5}" type="slidenum">
              <a:rPr lang="en-GB" spc="-25" noProof="0" smtClean="0"/>
              <a:t>25</a:t>
            </a:fld>
            <a:endParaRPr lang="en-GB" spc="-25" noProof="0" dirty="0"/>
          </a:p>
        </p:txBody>
      </p:sp>
      <p:sp>
        <p:nvSpPr>
          <p:cNvPr id="10" name="object 1">
            <a:extLst>
              <a:ext uri="{FF2B5EF4-FFF2-40B4-BE49-F238E27FC236}">
                <a16:creationId xmlns:a16="http://schemas.microsoft.com/office/drawing/2014/main" id="{D8030733-C23F-2744-938C-8B3401A74684}"/>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Tumour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tumourgroup_tbl_section13"/>
          <p:cNvGraphicFramePr>
            <a:graphicFrameLocks noGrp="1"/>
          </p:cNvGraphicFramePr>
          <p:nvPr>
            <p:extLst>
              <p:ext uri="{D42A27DB-BD31-4B8C-83A1-F6EECF244321}">
                <p14:modId xmlns:p14="http://schemas.microsoft.com/office/powerpoint/2010/main" val="3030838729"/>
              </p:ext>
            </p:extLst>
          </p:nvPr>
        </p:nvGraphicFramePr>
        <p:xfrm>
          <a:off x="428815" y="1702466"/>
          <a:ext cx="6776309" cy="21107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65%</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64%</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tumourgroup_tbl_section14"/>
          <p:cNvGraphicFramePr>
            <a:graphicFrameLocks noGrp="1"/>
          </p:cNvGraphicFramePr>
          <p:nvPr>
            <p:extLst>
              <p:ext uri="{D42A27DB-BD31-4B8C-83A1-F6EECF244321}">
                <p14:modId xmlns:p14="http://schemas.microsoft.com/office/powerpoint/2010/main" val="240108404"/>
              </p:ext>
            </p:extLst>
          </p:nvPr>
        </p:nvGraphicFramePr>
        <p:xfrm>
          <a:off x="428815" y="4007535"/>
          <a:ext cx="6776309" cy="188468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284480">
                  <a:extLst>
                    <a:ext uri="{9D8B030D-6E8A-4147-A177-3AD203B41FA5}">
                      <a16:colId xmlns:a16="http://schemas.microsoft.com/office/drawing/2014/main" val="20001"/>
                    </a:ext>
                  </a:extLst>
                </a:gridCol>
                <a:gridCol w="284480">
                  <a:extLst>
                    <a:ext uri="{9D8B030D-6E8A-4147-A177-3AD203B41FA5}">
                      <a16:colId xmlns:a16="http://schemas.microsoft.com/office/drawing/2014/main" val="20002"/>
                    </a:ext>
                  </a:extLst>
                </a:gridCol>
                <a:gridCol w="284479">
                  <a:extLst>
                    <a:ext uri="{9D8B030D-6E8A-4147-A177-3AD203B41FA5}">
                      <a16:colId xmlns:a16="http://schemas.microsoft.com/office/drawing/2014/main" val="20003"/>
                    </a:ext>
                  </a:extLst>
                </a:gridCol>
                <a:gridCol w="284479">
                  <a:extLst>
                    <a:ext uri="{9D8B030D-6E8A-4147-A177-3AD203B41FA5}">
                      <a16:colId xmlns:a16="http://schemas.microsoft.com/office/drawing/2014/main" val="20004"/>
                    </a:ext>
                  </a:extLst>
                </a:gridCol>
                <a:gridCol w="284479">
                  <a:extLst>
                    <a:ext uri="{9D8B030D-6E8A-4147-A177-3AD203B41FA5}">
                      <a16:colId xmlns:a16="http://schemas.microsoft.com/office/drawing/2014/main" val="20005"/>
                    </a:ext>
                  </a:extLst>
                </a:gridCol>
                <a:gridCol w="284479">
                  <a:extLst>
                    <a:ext uri="{9D8B030D-6E8A-4147-A177-3AD203B41FA5}">
                      <a16:colId xmlns:a16="http://schemas.microsoft.com/office/drawing/2014/main" val="20006"/>
                    </a:ext>
                  </a:extLst>
                </a:gridCol>
                <a:gridCol w="284479">
                  <a:extLst>
                    <a:ext uri="{9D8B030D-6E8A-4147-A177-3AD203B41FA5}">
                      <a16:colId xmlns:a16="http://schemas.microsoft.com/office/drawing/2014/main" val="20007"/>
                    </a:ext>
                  </a:extLst>
                </a:gridCol>
                <a:gridCol w="284479">
                  <a:extLst>
                    <a:ext uri="{9D8B030D-6E8A-4147-A177-3AD203B41FA5}">
                      <a16:colId xmlns:a16="http://schemas.microsoft.com/office/drawing/2014/main" val="20008"/>
                    </a:ext>
                  </a:extLst>
                </a:gridCol>
                <a:gridCol w="284479">
                  <a:extLst>
                    <a:ext uri="{9D8B030D-6E8A-4147-A177-3AD203B41FA5}">
                      <a16:colId xmlns:a16="http://schemas.microsoft.com/office/drawing/2014/main" val="20009"/>
                    </a:ext>
                  </a:extLst>
                </a:gridCol>
                <a:gridCol w="284479">
                  <a:extLst>
                    <a:ext uri="{9D8B030D-6E8A-4147-A177-3AD203B41FA5}">
                      <a16:colId xmlns:a16="http://schemas.microsoft.com/office/drawing/2014/main" val="20010"/>
                    </a:ext>
                  </a:extLst>
                </a:gridCol>
                <a:gridCol w="284479">
                  <a:extLst>
                    <a:ext uri="{9D8B030D-6E8A-4147-A177-3AD203B41FA5}">
                      <a16:colId xmlns:a16="http://schemas.microsoft.com/office/drawing/2014/main" val="20011"/>
                    </a:ext>
                  </a:extLst>
                </a:gridCol>
                <a:gridCol w="284479">
                  <a:extLst>
                    <a:ext uri="{9D8B030D-6E8A-4147-A177-3AD203B41FA5}">
                      <a16:colId xmlns:a16="http://schemas.microsoft.com/office/drawing/2014/main" val="20012"/>
                    </a:ext>
                  </a:extLst>
                </a:gridCol>
                <a:gridCol w="284479">
                  <a:extLst>
                    <a:ext uri="{9D8B030D-6E8A-4147-A177-3AD203B41FA5}">
                      <a16:colId xmlns:a16="http://schemas.microsoft.com/office/drawing/2014/main" val="20013"/>
                    </a:ext>
                  </a:extLst>
                </a:gridCol>
                <a:gridCol w="284480">
                  <a:extLst>
                    <a:ext uri="{9D8B030D-6E8A-4147-A177-3AD203B41FA5}">
                      <a16:colId xmlns:a16="http://schemas.microsoft.com/office/drawing/2014/main" val="20014"/>
                    </a:ext>
                  </a:extLst>
                </a:gridCol>
              </a:tblGrid>
              <a:tr h="187960">
                <a:tc gridSpan="15">
                  <a:txBody>
                    <a:bodyPr/>
                    <a:lstStyle/>
                    <a:p>
                      <a:pPr marL="27940">
                        <a:lnSpc>
                          <a:spcPct val="100000"/>
                        </a:lnSpc>
                        <a:spcBef>
                          <a:spcPts val="45"/>
                        </a:spcBef>
                        <a:tabLst>
                          <a:tab pos="4445635"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baseline="9803" noProof="0" dirty="0">
                          <a:latin typeface="Arial"/>
                          <a:cs typeface="Arial"/>
                        </a:rPr>
                        <a:t>Tumour</a:t>
                      </a:r>
                      <a:r>
                        <a:rPr lang="en-GB" sz="1275" spc="-44" baseline="9803" noProof="0" dirty="0">
                          <a:latin typeface="Arial"/>
                          <a:cs typeface="Arial"/>
                        </a:rPr>
                        <a:t> </a:t>
                      </a:r>
                      <a:r>
                        <a:rPr lang="en-GB" sz="1275" spc="-15" baseline="9803" noProof="0" dirty="0">
                          <a:latin typeface="Arial"/>
                          <a:cs typeface="Arial"/>
                        </a:rPr>
                        <a:t>group</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7981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020" marR="240665" indent="-38735">
                        <a:lnSpc>
                          <a:spcPts val="860"/>
                        </a:lnSpc>
                        <a:spcBef>
                          <a:spcPts val="330"/>
                        </a:spcBef>
                      </a:pPr>
                      <a:r>
                        <a:rPr lang="en-GB" sz="850" spc="-20" noProof="0" dirty="0">
                          <a:latin typeface="Arial"/>
                          <a:cs typeface="Arial"/>
                        </a:rPr>
                        <a:t>Brain</a:t>
                      </a:r>
                      <a:r>
                        <a:rPr lang="en-GB" sz="850" spc="-10" noProof="0" dirty="0">
                          <a:latin typeface="Arial"/>
                          <a:cs typeface="Arial"/>
                        </a:rPr>
                        <a:t> </a:t>
                      </a:r>
                      <a:r>
                        <a:rPr lang="en-GB" sz="850" spc="-50" noProof="0" dirty="0">
                          <a:latin typeface="Arial"/>
                          <a:cs typeface="Arial"/>
                        </a:rPr>
                        <a:t>/</a:t>
                      </a:r>
                      <a:r>
                        <a:rPr lang="en-GB" sz="850" spc="-25" noProof="0" dirty="0">
                          <a:latin typeface="Arial"/>
                          <a:cs typeface="Arial"/>
                        </a:rPr>
                        <a:t> CNS</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47650">
                        <a:lnSpc>
                          <a:spcPct val="100000"/>
                        </a:lnSpc>
                        <a:spcBef>
                          <a:spcPts val="500"/>
                        </a:spcBef>
                      </a:pPr>
                      <a:r>
                        <a:rPr lang="en-GB" sz="850" spc="-10" noProof="0" dirty="0">
                          <a:latin typeface="Arial"/>
                          <a:cs typeface="Arial"/>
                        </a:rPr>
                        <a:t>Breast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95910" marR="128905" indent="-160020">
                        <a:lnSpc>
                          <a:spcPts val="860"/>
                        </a:lnSpc>
                        <a:spcBef>
                          <a:spcPts val="330"/>
                        </a:spcBef>
                      </a:pPr>
                      <a:r>
                        <a:rPr lang="en-GB" sz="850" spc="-20" noProof="0" dirty="0">
                          <a:latin typeface="Arial"/>
                          <a:cs typeface="Arial"/>
                        </a:rPr>
                        <a:t>Colorectal</a:t>
                      </a:r>
                      <a:r>
                        <a:rPr lang="en-GB" sz="850" spc="-5" noProof="0" dirty="0">
                          <a:latin typeface="Arial"/>
                          <a:cs typeface="Arial"/>
                        </a:rPr>
                        <a:t> </a:t>
                      </a:r>
                      <a:r>
                        <a:rPr lang="en-GB" sz="850" spc="-50" noProof="0" dirty="0">
                          <a:latin typeface="Arial"/>
                          <a:cs typeface="Arial"/>
                        </a:rPr>
                        <a:t>/</a:t>
                      </a:r>
                      <a:r>
                        <a:rPr lang="en-GB" sz="850" spc="-25" noProof="0" dirty="0">
                          <a:latin typeface="Arial"/>
                          <a:cs typeface="Arial"/>
                        </a:rPr>
                        <a:t> LGT</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42545">
                        <a:lnSpc>
                          <a:spcPct val="100000"/>
                        </a:lnSpc>
                        <a:spcBef>
                          <a:spcPts val="500"/>
                        </a:spcBef>
                      </a:pPr>
                      <a:r>
                        <a:rPr lang="en-GB" sz="850" spc="-10" noProof="0" dirty="0">
                          <a:latin typeface="Arial"/>
                          <a:cs typeface="Arial"/>
                        </a:rPr>
                        <a:t>Gynaecological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39370">
                        <a:lnSpc>
                          <a:spcPct val="100000"/>
                        </a:lnSpc>
                        <a:spcBef>
                          <a:spcPts val="500"/>
                        </a:spcBef>
                      </a:pPr>
                      <a:r>
                        <a:rPr lang="en-GB" sz="850" spc="-10" noProof="0" dirty="0">
                          <a:latin typeface="Arial"/>
                          <a:cs typeface="Arial"/>
                        </a:rPr>
                        <a:t>Haematological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87655" marR="165735" indent="-116839">
                        <a:lnSpc>
                          <a:spcPts val="860"/>
                        </a:lnSpc>
                        <a:spcBef>
                          <a:spcPts val="330"/>
                        </a:spcBef>
                      </a:pPr>
                      <a:r>
                        <a:rPr lang="en-GB" sz="850" spc="-20" noProof="0" dirty="0">
                          <a:latin typeface="Arial"/>
                          <a:cs typeface="Arial"/>
                        </a:rPr>
                        <a:t>Head </a:t>
                      </a:r>
                      <a:r>
                        <a:rPr lang="en-GB" sz="850" spc="-30" noProof="0" dirty="0">
                          <a:latin typeface="Arial"/>
                          <a:cs typeface="Arial"/>
                        </a:rPr>
                        <a:t>and </a:t>
                      </a:r>
                      <a:r>
                        <a:rPr lang="en-GB" sz="850" spc="-20" noProof="0" dirty="0">
                          <a:latin typeface="Arial"/>
                          <a:cs typeface="Arial"/>
                        </a:rPr>
                        <a:t>neck</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Lung</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4470">
                        <a:lnSpc>
                          <a:spcPct val="100000"/>
                        </a:lnSpc>
                        <a:spcBef>
                          <a:spcPts val="500"/>
                        </a:spcBef>
                      </a:pPr>
                      <a:r>
                        <a:rPr lang="en-GB" sz="850" spc="-10" noProof="0" dirty="0">
                          <a:latin typeface="Arial"/>
                          <a:cs typeface="Arial"/>
                        </a:rPr>
                        <a:t>Prostate</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88595">
                        <a:lnSpc>
                          <a:spcPct val="100000"/>
                        </a:lnSpc>
                        <a:spcBef>
                          <a:spcPts val="500"/>
                        </a:spcBef>
                      </a:pPr>
                      <a:r>
                        <a:rPr lang="en-GB" sz="850" spc="-10" noProof="0" dirty="0">
                          <a:latin typeface="Arial"/>
                          <a:cs typeface="Arial"/>
                        </a:rPr>
                        <a:t>Sarcoma</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20" noProof="0" dirty="0">
                          <a:latin typeface="Arial"/>
                          <a:cs typeface="Arial"/>
                        </a:rPr>
                        <a:t>Skin</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53365" marR="247650" indent="1905">
                        <a:lnSpc>
                          <a:spcPts val="860"/>
                        </a:lnSpc>
                        <a:spcBef>
                          <a:spcPts val="330"/>
                        </a:spcBef>
                      </a:pPr>
                      <a:r>
                        <a:rPr lang="en-GB" sz="850" spc="-20" noProof="0" dirty="0">
                          <a:latin typeface="Arial"/>
                          <a:cs typeface="Arial"/>
                        </a:rPr>
                        <a:t>Upper </a:t>
                      </a:r>
                      <a:r>
                        <a:rPr lang="en-GB" sz="850" spc="-30" noProof="0" dirty="0">
                          <a:latin typeface="Arial"/>
                          <a:cs typeface="Arial"/>
                        </a:rPr>
                        <a:t>gastro</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67640">
                        <a:lnSpc>
                          <a:spcPct val="100000"/>
                        </a:lnSpc>
                        <a:spcBef>
                          <a:spcPts val="500"/>
                        </a:spcBef>
                      </a:pPr>
                      <a:r>
                        <a:rPr lang="en-GB" sz="850" spc="-10" noProof="0" dirty="0">
                          <a:latin typeface="Arial"/>
                          <a:cs typeface="Arial"/>
                        </a:rPr>
                        <a:t>Urological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500"/>
                        </a:spcBef>
                      </a:pPr>
                      <a:r>
                        <a:rPr lang="en-GB" sz="850" spc="-10" noProof="0" dirty="0">
                          <a:latin typeface="Arial"/>
                          <a:cs typeface="Arial"/>
                        </a:rPr>
                        <a:t>Other</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200660" marR="194945" indent="130810">
                        <a:lnSpc>
                          <a:spcPts val="860"/>
                        </a:lnSpc>
                        <a:spcBef>
                          <a:spcPts val="330"/>
                        </a:spcBef>
                      </a:pPr>
                      <a:r>
                        <a:rPr lang="en-GB" sz="850" b="1" spc="-25" noProof="0" dirty="0">
                          <a:latin typeface="Arial"/>
                          <a:cs typeface="Arial"/>
                        </a:rPr>
                        <a:t>All</a:t>
                      </a:r>
                      <a:endParaRPr lang="en-GB" sz="850" noProof="0" dirty="0">
                        <a:latin typeface="Arial"/>
                        <a:cs typeface="Arial"/>
                      </a:endParaRPr>
                    </a:p>
                  </a:txBody>
                  <a:tcPr marL="0" marR="0" marT="0" marB="0" vert="vert27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86%</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95%</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100%</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23%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39E2E9D5-C4AC-C7CC-EA20-9396048A41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A03447D6-D607-328B-8354-113358558A94}"/>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0F0C4A42-B1D9-C8E9-F906-6EF4F7AF01F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5600CCE3-4DEA-C4F0-D448-20CFC6568DE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464BA5D1-953E-76F3-796F-10A1DE619F6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328000D0-D6EE-07A0-2601-88FDF4E950B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473888B-A53A-6B30-CB2A-547B230E765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DD481A0B-C699-428A-8125-01F9EA5B0A17}" type="slidenum">
              <a:rPr lang="en-GB" spc="-25" noProof="0" smtClean="0"/>
              <a:t>26</a:t>
            </a:fld>
            <a:endParaRPr lang="en-GB" spc="-25" noProof="0" dirty="0"/>
          </a:p>
        </p:txBody>
      </p:sp>
      <p:sp>
        <p:nvSpPr>
          <p:cNvPr id="13" name="object 1">
            <a:extLst>
              <a:ext uri="{FF2B5EF4-FFF2-40B4-BE49-F238E27FC236}">
                <a16:creationId xmlns:a16="http://schemas.microsoft.com/office/drawing/2014/main" id="{C3C020E3-3FA1-790E-6BC0-B6557F7CBBF8}"/>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agegroup_tbl_section1"/>
          <p:cNvGraphicFramePr>
            <a:graphicFrameLocks noGrp="1"/>
          </p:cNvGraphicFramePr>
          <p:nvPr>
            <p:extLst>
              <p:ext uri="{D42A27DB-BD31-4B8C-83A1-F6EECF244321}">
                <p14:modId xmlns:p14="http://schemas.microsoft.com/office/powerpoint/2010/main" val="2308826656"/>
              </p:ext>
            </p:extLst>
          </p:nvPr>
        </p:nvGraphicFramePr>
        <p:xfrm>
          <a:off x="428815" y="1714192"/>
          <a:ext cx="6776317"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agegroup_tbl_section2"/>
          <p:cNvGraphicFramePr>
            <a:graphicFrameLocks noGrp="1"/>
          </p:cNvGraphicFramePr>
          <p:nvPr>
            <p:extLst>
              <p:ext uri="{D42A27DB-BD31-4B8C-83A1-F6EECF244321}">
                <p14:modId xmlns:p14="http://schemas.microsoft.com/office/powerpoint/2010/main" val="736238895"/>
              </p:ext>
            </p:extLst>
          </p:nvPr>
        </p:nvGraphicFramePr>
        <p:xfrm>
          <a:off x="428815" y="2807363"/>
          <a:ext cx="6776317"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3"/>
          <p:cNvGraphicFramePr>
            <a:graphicFrameLocks noGrp="1"/>
          </p:cNvGraphicFramePr>
          <p:nvPr>
            <p:extLst>
              <p:ext uri="{D42A27DB-BD31-4B8C-83A1-F6EECF244321}">
                <p14:modId xmlns:p14="http://schemas.microsoft.com/office/powerpoint/2010/main" val="2622116620"/>
              </p:ext>
            </p:extLst>
          </p:nvPr>
        </p:nvGraphicFramePr>
        <p:xfrm>
          <a:off x="429133" y="4686020"/>
          <a:ext cx="6776317"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agegroup_tbl_section4"/>
          <p:cNvGraphicFramePr>
            <a:graphicFrameLocks noGrp="1"/>
          </p:cNvGraphicFramePr>
          <p:nvPr>
            <p:extLst>
              <p:ext uri="{D42A27DB-BD31-4B8C-83A1-F6EECF244321}">
                <p14:modId xmlns:p14="http://schemas.microsoft.com/office/powerpoint/2010/main" val="1521844982"/>
              </p:ext>
            </p:extLst>
          </p:nvPr>
        </p:nvGraphicFramePr>
        <p:xfrm>
          <a:off x="429133" y="6605320"/>
          <a:ext cx="6776317"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4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A</a:t>
                      </a:r>
                      <a:r>
                        <a:rPr lang="en-GB" sz="1050" b="1" spc="-4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MAIN</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CONTACT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PERSON</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panose="020B0604020202020204" pitchFamily="34" charset="0"/>
                          <a:cs typeface="Arial" panose="020B0604020202020204" pitchFamily="34" charset="0"/>
                        </a:rPr>
                        <a:t>Q17.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point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care team</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panose="020B0604020202020204" pitchFamily="34" charset="0"/>
                          <a:cs typeface="Arial" panose="020B0604020202020204" pitchFamily="34" charset="0"/>
                        </a:rPr>
                        <a:t>Q18.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their </a:t>
                      </a:r>
                      <a:r>
                        <a:rPr lang="en-GB" sz="850" noProof="0" dirty="0">
                          <a:latin typeface="Arial" panose="020B0604020202020204" pitchFamily="34" charset="0"/>
                          <a:cs typeface="Arial" panose="020B0604020202020204" pitchFamily="34" charset="0"/>
                        </a:rPr>
                        <a:t>main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Q19.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found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contact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person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quite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helpful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agegroup_tbl_section5"/>
          <p:cNvGraphicFramePr>
            <a:graphicFrameLocks noGrp="1"/>
          </p:cNvGraphicFramePr>
          <p:nvPr>
            <p:extLst>
              <p:ext uri="{D42A27DB-BD31-4B8C-83A1-F6EECF244321}">
                <p14:modId xmlns:p14="http://schemas.microsoft.com/office/powerpoint/2010/main" val="2324031577"/>
              </p:ext>
            </p:extLst>
          </p:nvPr>
        </p:nvGraphicFramePr>
        <p:xfrm>
          <a:off x="429133" y="7993252"/>
          <a:ext cx="6776317"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96D0D617-31A6-B486-C9FF-6251A38D3E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4" name="txt_org_name">
            <a:extLst>
              <a:ext uri="{FF2B5EF4-FFF2-40B4-BE49-F238E27FC236}">
                <a16:creationId xmlns:a16="http://schemas.microsoft.com/office/drawing/2014/main" id="{532559D3-8083-B3CA-CD52-CC08D4F7B9E1}"/>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5" name="txt_survey">
            <a:extLst>
              <a:ext uri="{FF2B5EF4-FFF2-40B4-BE49-F238E27FC236}">
                <a16:creationId xmlns:a16="http://schemas.microsoft.com/office/drawing/2014/main" id="{6DA2EA87-7185-A71E-F2FA-83BD9CF42BB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2" name="Group 11">
            <a:extLst>
              <a:ext uri="{FF2B5EF4-FFF2-40B4-BE49-F238E27FC236}">
                <a16:creationId xmlns:a16="http://schemas.microsoft.com/office/drawing/2014/main" id="{C061B3B0-8B80-1AB1-C5BF-C445163CE66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2" action="ppaction://hlinksldjump"/>
              <a:extLst>
                <a:ext uri="{FF2B5EF4-FFF2-40B4-BE49-F238E27FC236}">
                  <a16:creationId xmlns:a16="http://schemas.microsoft.com/office/drawing/2014/main" id="{9D6ADC90-8E6C-3300-812A-B4066662C82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7" name="object 3">
              <a:hlinkClick r:id="rId2" action="ppaction://hlinksldjump"/>
              <a:extLst>
                <a:ext uri="{FF2B5EF4-FFF2-40B4-BE49-F238E27FC236}">
                  <a16:creationId xmlns:a16="http://schemas.microsoft.com/office/drawing/2014/main" id="{B0253EDF-FABA-AA6B-85B1-27FE676EDB8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95272BA-CC30-E99A-EB11-3DADEB0B0B0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8A38830-7B52-431E-B1D3-2B5BED4D13EB}" type="slidenum">
              <a:rPr lang="en-GB" spc="-25" noProof="0" smtClean="0"/>
              <a:t>27</a:t>
            </a:fld>
            <a:endParaRPr lang="en-GB" spc="-25" noProof="0" dirty="0"/>
          </a:p>
        </p:txBody>
      </p:sp>
      <p:sp>
        <p:nvSpPr>
          <p:cNvPr id="11" name="object 1">
            <a:extLst>
              <a:ext uri="{FF2B5EF4-FFF2-40B4-BE49-F238E27FC236}">
                <a16:creationId xmlns:a16="http://schemas.microsoft.com/office/drawing/2014/main" id="{15A781EA-EE09-5BB4-F10C-E082CCE36D8C}"/>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6"/>
          <p:cNvGraphicFramePr>
            <a:graphicFrameLocks noGrp="1"/>
          </p:cNvGraphicFramePr>
          <p:nvPr>
            <p:extLst>
              <p:ext uri="{D42A27DB-BD31-4B8C-83A1-F6EECF244321}">
                <p14:modId xmlns:p14="http://schemas.microsoft.com/office/powerpoint/2010/main" val="3432800753"/>
              </p:ext>
            </p:extLst>
          </p:nvPr>
        </p:nvGraphicFramePr>
        <p:xfrm>
          <a:off x="435902" y="1725217"/>
          <a:ext cx="6776317"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PLANNING</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7"/>
          <p:cNvGraphicFramePr>
            <a:graphicFrameLocks noGrp="1"/>
          </p:cNvGraphicFramePr>
          <p:nvPr>
            <p:extLst>
              <p:ext uri="{D42A27DB-BD31-4B8C-83A1-F6EECF244321}">
                <p14:modId xmlns:p14="http://schemas.microsoft.com/office/powerpoint/2010/main" val="2248105884"/>
              </p:ext>
            </p:extLst>
          </p:nvPr>
        </p:nvGraphicFramePr>
        <p:xfrm>
          <a:off x="429133" y="3069590"/>
          <a:ext cx="6776317"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agegroup_tbl_section8"/>
          <p:cNvGraphicFramePr>
            <a:graphicFrameLocks noGrp="1"/>
          </p:cNvGraphicFramePr>
          <p:nvPr>
            <p:extLst>
              <p:ext uri="{D42A27DB-BD31-4B8C-83A1-F6EECF244321}">
                <p14:modId xmlns:p14="http://schemas.microsoft.com/office/powerpoint/2010/main" val="949993740"/>
              </p:ext>
            </p:extLst>
          </p:nvPr>
        </p:nvGraphicFramePr>
        <p:xfrm>
          <a:off x="429133" y="4420336"/>
          <a:ext cx="6776317"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100%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object 2">
            <a:extLst>
              <a:ext uri="{FF2B5EF4-FFF2-40B4-BE49-F238E27FC236}">
                <a16:creationId xmlns:a16="http://schemas.microsoft.com/office/drawing/2014/main" id="{6C10B511-BE4A-BE1E-6E30-B13F1EA7FBD4}"/>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5B5E940D-E09B-A747-8F52-384657090FC9}"/>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F8D3E6F4-CD72-CB55-AFBC-3B924305207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03D0BA55-7C3E-A240-DCF3-E6095822DF6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F7847FDD-9B1C-AAD4-719D-799EB6B20B0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152C8C6-C81B-697C-41A8-CE659B31521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FB02830F-36A0-C6FC-42C6-6CBAD7F8B26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6142AC4-C9EA-4D7A-A054-79ACEAF04550}" type="slidenum">
              <a:rPr lang="en-GB" spc="-25" noProof="0" smtClean="0"/>
              <a:t>28</a:t>
            </a:fld>
            <a:endParaRPr lang="en-GB" spc="-25" noProof="0" dirty="0"/>
          </a:p>
        </p:txBody>
      </p:sp>
      <p:sp>
        <p:nvSpPr>
          <p:cNvPr id="12" name="object 1">
            <a:extLst>
              <a:ext uri="{FF2B5EF4-FFF2-40B4-BE49-F238E27FC236}">
                <a16:creationId xmlns:a16="http://schemas.microsoft.com/office/drawing/2014/main" id="{00C021CD-2947-CC48-A3EE-AB0C916ACE53}"/>
              </a:ext>
              <a:ext uri="{C183D7F6-B498-43B3-948B-1728B52AA6E4}">
                <adec:decorative xmlns:adec="http://schemas.microsoft.com/office/drawing/2017/decorative" val="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9"/>
          <p:cNvGraphicFramePr>
            <a:graphicFrameLocks noGrp="1"/>
          </p:cNvGraphicFramePr>
          <p:nvPr>
            <p:extLst>
              <p:ext uri="{D42A27DB-BD31-4B8C-83A1-F6EECF244321}">
                <p14:modId xmlns:p14="http://schemas.microsoft.com/office/powerpoint/2010/main" val="2232451134"/>
              </p:ext>
            </p:extLst>
          </p:nvPr>
        </p:nvGraphicFramePr>
        <p:xfrm>
          <a:off x="429133" y="1708785"/>
          <a:ext cx="6776317"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agegroup_tbl_section10"/>
          <p:cNvGraphicFramePr>
            <a:graphicFrameLocks noGrp="1"/>
          </p:cNvGraphicFramePr>
          <p:nvPr>
            <p:extLst>
              <p:ext uri="{D42A27DB-BD31-4B8C-83A1-F6EECF244321}">
                <p14:modId xmlns:p14="http://schemas.microsoft.com/office/powerpoint/2010/main" val="2215361028"/>
              </p:ext>
            </p:extLst>
          </p:nvPr>
        </p:nvGraphicFramePr>
        <p:xfrm>
          <a:off x="429133" y="5157875"/>
          <a:ext cx="6776317"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agegroup_tbl_section11"/>
          <p:cNvGraphicFramePr>
            <a:graphicFrameLocks noGrp="1"/>
          </p:cNvGraphicFramePr>
          <p:nvPr>
            <p:extLst>
              <p:ext uri="{D42A27DB-BD31-4B8C-83A1-F6EECF244321}">
                <p14:modId xmlns:p14="http://schemas.microsoft.com/office/powerpoint/2010/main" val="1376765557"/>
              </p:ext>
            </p:extLst>
          </p:nvPr>
        </p:nvGraphicFramePr>
        <p:xfrm>
          <a:off x="429133" y="7327900"/>
          <a:ext cx="6776317"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agegroup_tbl_section12"/>
          <p:cNvGraphicFramePr>
            <a:graphicFrameLocks noGrp="1"/>
          </p:cNvGraphicFramePr>
          <p:nvPr>
            <p:extLst>
              <p:ext uri="{D42A27DB-BD31-4B8C-83A1-F6EECF244321}">
                <p14:modId xmlns:p14="http://schemas.microsoft.com/office/powerpoint/2010/main" val="4018440256"/>
              </p:ext>
            </p:extLst>
          </p:nvPr>
        </p:nvGraphicFramePr>
        <p:xfrm>
          <a:off x="429133" y="8470900"/>
          <a:ext cx="6776317"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2" name="object 2">
            <a:extLst>
              <a:ext uri="{FF2B5EF4-FFF2-40B4-BE49-F238E27FC236}">
                <a16:creationId xmlns:a16="http://schemas.microsoft.com/office/drawing/2014/main" id="{879E9538-BD71-4FC0-D1F3-D4834036C55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C16238AB-1333-F1C5-455E-863576A25CED}"/>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3BDB0D2-199D-BC0A-5918-6C6C8936BDD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D6EBA704-E5A2-605C-5A6D-61C72477C58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A6D7B49F-4A0B-C75D-B978-9960789ED4E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F6A5931D-FA29-A888-AE3E-2C59582325A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B2E5CE21-DCDC-96F1-188B-70712CF9C10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875706D8-74F3-47EA-8226-A946E89E3045}" type="slidenum">
              <a:rPr lang="en-GB" spc="-25" noProof="0" smtClean="0"/>
              <a:t>29</a:t>
            </a:fld>
            <a:endParaRPr lang="en-GB" spc="-25" noProof="0" dirty="0"/>
          </a:p>
        </p:txBody>
      </p:sp>
      <p:sp>
        <p:nvSpPr>
          <p:cNvPr id="10" name="object 1">
            <a:extLst>
              <a:ext uri="{FF2B5EF4-FFF2-40B4-BE49-F238E27FC236}">
                <a16:creationId xmlns:a16="http://schemas.microsoft.com/office/drawing/2014/main" id="{65CD657D-5D35-C7B7-1BFF-9C116A612690}"/>
              </a:ext>
            </a:extLst>
          </p:cNvPr>
          <p:cNvSpPr txBox="1">
            <a:spLocks noGrp="1"/>
          </p:cNvSpPr>
          <p:nvPr>
            <p:ph type="title" idx="4294967295"/>
          </p:nvPr>
        </p:nvSpPr>
        <p:spPr>
          <a:xfrm>
            <a:off x="428815" y="878701"/>
            <a:ext cx="3777018"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Age group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agegroup_tbl_section13"/>
          <p:cNvGraphicFramePr>
            <a:graphicFrameLocks noGrp="1"/>
          </p:cNvGraphicFramePr>
          <p:nvPr>
            <p:extLst>
              <p:ext uri="{D42A27DB-BD31-4B8C-83A1-F6EECF244321}">
                <p14:modId xmlns:p14="http://schemas.microsoft.com/office/powerpoint/2010/main" val="1978370825"/>
              </p:ext>
            </p:extLst>
          </p:nvPr>
        </p:nvGraphicFramePr>
        <p:xfrm>
          <a:off x="429133" y="1750695"/>
          <a:ext cx="6776317"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7960">
                <a:tc gridSpan="10">
                  <a:txBody>
                    <a:bodyPr/>
                    <a:lstStyle/>
                    <a:p>
                      <a:pPr marL="27940">
                        <a:lnSpc>
                          <a:spcPct val="100000"/>
                        </a:lnSpc>
                        <a:spcBef>
                          <a:spcPts val="45"/>
                        </a:spcBef>
                        <a:tabLst>
                          <a:tab pos="460629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37" baseline="9803" noProof="0" dirty="0">
                          <a:latin typeface="Arial" panose="020B0604020202020204" pitchFamily="34" charset="0"/>
                          <a:cs typeface="Arial" panose="020B0604020202020204" pitchFamily="34" charset="0"/>
                        </a:rPr>
                        <a:t>Age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16</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24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25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35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45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55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65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panose="020B0604020202020204" pitchFamily="34" charset="0"/>
                          <a:cs typeface="Arial" panose="020B0604020202020204" pitchFamily="34" charset="0"/>
                        </a:rPr>
                        <a:t>75</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
                      </a:r>
                      <a:r>
                        <a:rPr lang="en-GB" sz="850" spc="-4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agegroup_tbl_section14"/>
          <p:cNvGraphicFramePr>
            <a:graphicFrameLocks noGrp="1"/>
          </p:cNvGraphicFramePr>
          <p:nvPr>
            <p:extLst>
              <p:ext uri="{D42A27DB-BD31-4B8C-83A1-F6EECF244321}">
                <p14:modId xmlns:p14="http://schemas.microsoft.com/office/powerpoint/2010/main" val="1421884816"/>
              </p:ext>
            </p:extLst>
          </p:nvPr>
        </p:nvGraphicFramePr>
        <p:xfrm>
          <a:off x="429133" y="3422650"/>
          <a:ext cx="6776317"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442594">
                  <a:extLst>
                    <a:ext uri="{9D8B030D-6E8A-4147-A177-3AD203B41FA5}">
                      <a16:colId xmlns:a16="http://schemas.microsoft.com/office/drawing/2014/main" val="20001"/>
                    </a:ext>
                  </a:extLst>
                </a:gridCol>
                <a:gridCol w="442594">
                  <a:extLst>
                    <a:ext uri="{9D8B030D-6E8A-4147-A177-3AD203B41FA5}">
                      <a16:colId xmlns:a16="http://schemas.microsoft.com/office/drawing/2014/main" val="20002"/>
                    </a:ext>
                  </a:extLst>
                </a:gridCol>
                <a:gridCol w="442595">
                  <a:extLst>
                    <a:ext uri="{9D8B030D-6E8A-4147-A177-3AD203B41FA5}">
                      <a16:colId xmlns:a16="http://schemas.microsoft.com/office/drawing/2014/main" val="20003"/>
                    </a:ext>
                  </a:extLst>
                </a:gridCol>
                <a:gridCol w="442595">
                  <a:extLst>
                    <a:ext uri="{9D8B030D-6E8A-4147-A177-3AD203B41FA5}">
                      <a16:colId xmlns:a16="http://schemas.microsoft.com/office/drawing/2014/main" val="20004"/>
                    </a:ext>
                  </a:extLst>
                </a:gridCol>
                <a:gridCol w="442595">
                  <a:extLst>
                    <a:ext uri="{9D8B030D-6E8A-4147-A177-3AD203B41FA5}">
                      <a16:colId xmlns:a16="http://schemas.microsoft.com/office/drawing/2014/main" val="20005"/>
                    </a:ext>
                  </a:extLst>
                </a:gridCol>
                <a:gridCol w="442595">
                  <a:extLst>
                    <a:ext uri="{9D8B030D-6E8A-4147-A177-3AD203B41FA5}">
                      <a16:colId xmlns:a16="http://schemas.microsoft.com/office/drawing/2014/main" val="20006"/>
                    </a:ext>
                  </a:extLst>
                </a:gridCol>
                <a:gridCol w="442595">
                  <a:extLst>
                    <a:ext uri="{9D8B030D-6E8A-4147-A177-3AD203B41FA5}">
                      <a16:colId xmlns:a16="http://schemas.microsoft.com/office/drawing/2014/main" val="20007"/>
                    </a:ext>
                  </a:extLst>
                </a:gridCol>
                <a:gridCol w="442595">
                  <a:extLst>
                    <a:ext uri="{9D8B030D-6E8A-4147-A177-3AD203B41FA5}">
                      <a16:colId xmlns:a16="http://schemas.microsoft.com/office/drawing/2014/main" val="20008"/>
                    </a:ext>
                  </a:extLst>
                </a:gridCol>
                <a:gridCol w="441959">
                  <a:extLst>
                    <a:ext uri="{9D8B030D-6E8A-4147-A177-3AD203B41FA5}">
                      <a16:colId xmlns:a16="http://schemas.microsoft.com/office/drawing/2014/main" val="20009"/>
                    </a:ext>
                  </a:extLst>
                </a:gridCol>
              </a:tblGrid>
              <a:tr h="188595">
                <a:tc gridSpan="10">
                  <a:txBody>
                    <a:bodyPr/>
                    <a:lstStyle/>
                    <a:p>
                      <a:pPr marL="27940">
                        <a:lnSpc>
                          <a:spcPct val="100000"/>
                        </a:lnSpc>
                        <a:spcBef>
                          <a:spcPts val="45"/>
                        </a:spcBef>
                        <a:tabLst>
                          <a:tab pos="4606290" algn="l"/>
                        </a:tabLst>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r>
                        <a:rPr lang="en-GB" sz="1050" b="1" noProof="0" dirty="0">
                          <a:solidFill>
                            <a:srgbClr val="336E9F"/>
                          </a:solidFill>
                          <a:latin typeface="Arial"/>
                          <a:cs typeface="Arial"/>
                        </a:rPr>
                        <a:t>	</a:t>
                      </a:r>
                      <a:r>
                        <a:rPr lang="en-GB" sz="1275" spc="-37" baseline="9803" noProof="0" dirty="0">
                          <a:latin typeface="Arial"/>
                          <a:cs typeface="Arial"/>
                        </a:rPr>
                        <a:t>Age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16</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24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25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34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35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44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45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54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55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64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65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74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75</a:t>
                      </a:r>
                      <a:r>
                        <a:rPr lang="en-GB" sz="850" spc="-50" noProof="0" dirty="0">
                          <a:latin typeface="Arial"/>
                          <a:cs typeface="Arial"/>
                        </a:rPr>
                        <a:t> </a:t>
                      </a:r>
                      <a:r>
                        <a:rPr lang="en-GB" sz="850" noProof="0" dirty="0">
                          <a:latin typeface="Arial"/>
                          <a:cs typeface="Arial"/>
                        </a:rPr>
                        <a:t>-</a:t>
                      </a:r>
                      <a:r>
                        <a:rPr lang="en-GB" sz="850" spc="-45" noProof="0" dirty="0">
                          <a:latin typeface="Arial"/>
                          <a:cs typeface="Arial"/>
                        </a:rPr>
                        <a:t> </a:t>
                      </a:r>
                      <a:r>
                        <a:rPr lang="en-GB" sz="850" spc="-25" noProof="0" dirty="0">
                          <a:latin typeface="Arial"/>
                          <a:cs typeface="Arial"/>
                        </a:rPr>
                        <a:t>84</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85+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93%</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82%</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67%</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94%</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89%</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87082217-33D5-F4F2-CFE4-6AEFAD225E5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0571A6AE-5629-014C-756D-E7E39E801FD9}"/>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4B7C9F0-0E31-40F8-B6D2-2CCAF606CA8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938AA90D-48D9-2CAF-E257-A5B54F783D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59C1D861-209D-1729-2D05-A6C8B11B992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14AD90EA-1B53-B4DB-0D4F-27BC8E91A6A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ACC0EDF4-7C67-F2F8-896E-DC7278DF3834}"/>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9DB3A00-8804-8FD0-73EA-C4D6E9B86C5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1338A40-6B11-4EF2-A9AC-170B52FCCEAA}" type="slidenum">
              <a:rPr lang="en-GB" spc="-25" noProof="0" smtClean="0"/>
              <a:t>3</a:t>
            </a:fld>
            <a:endParaRPr lang="en-GB" spc="-25" noProof="0" dirty="0"/>
          </a:p>
        </p:txBody>
      </p:sp>
      <p:sp>
        <p:nvSpPr>
          <p:cNvPr id="3" name="object 1">
            <a:extLst>
              <a:ext uri="{FF2B5EF4-FFF2-40B4-BE49-F238E27FC236}">
                <a16:creationId xmlns:a16="http://schemas.microsoft.com/office/drawing/2014/main" id="{8A7822EC-26A0-0AFF-3FEE-A2BC38B2B293}"/>
              </a:ext>
            </a:extLst>
          </p:cNvPr>
          <p:cNvSpPr txBox="1">
            <a:spLocks noGrp="1"/>
          </p:cNvSpPr>
          <p:nvPr>
            <p:ph type="title" idx="4294967295"/>
          </p:nvPr>
        </p:nvSpPr>
        <p:spPr>
          <a:xfrm>
            <a:off x="419290" y="996311"/>
            <a:ext cx="241427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2">
            <a:extLst>
              <a:ext uri="{FF2B5EF4-FFF2-40B4-BE49-F238E27FC236}">
                <a16:creationId xmlns:a16="http://schemas.microsoft.com/office/drawing/2014/main" id="{C5A16359-5F34-B6FD-1D80-186D98B0A878}"/>
              </a:ext>
            </a:extLst>
          </p:cNvPr>
          <p:cNvSpPr txBox="1"/>
          <p:nvPr/>
        </p:nvSpPr>
        <p:spPr>
          <a:xfrm>
            <a:off x="419290" y="1351290"/>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above</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sp>
        <p:nvSpPr>
          <p:cNvPr id="4" name="txt_above_expected">
            <a:extLst>
              <a:ext uri="{FF2B5EF4-FFF2-40B4-BE49-F238E27FC236}">
                <a16:creationId xmlns:a16="http://schemas.microsoft.com/office/drawing/2014/main" id="{2817663A-D904-4246-E04B-9537F0471AA1}"/>
              </a:ext>
            </a:extLst>
          </p:cNvPr>
          <p:cNvSpPr txBox="1"/>
          <p:nvPr/>
        </p:nvSpPr>
        <p:spPr>
          <a:xfrm>
            <a:off x="340656" y="1732290"/>
            <a:ext cx="4804520" cy="261610"/>
          </a:xfrm>
          <a:prstGeom prst="rect">
            <a:avLst/>
          </a:prstGeom>
          <a:noFill/>
        </p:spPr>
        <p:txBody>
          <a:bodyPr wrap="none" rtlCol="0">
            <a:spAutoFit/>
          </a:bodyPr>
          <a:lstStyle/>
          <a:p>
            <a:r>
              <a:rPr lang="en-GB" sz="1100" noProof="0">
                <a:latin typeface="Arial" panose="020B0604020202020204" pitchFamily="34" charset="0"/>
                <a:cs typeface="Arial" panose="020B0604020202020204" pitchFamily="34" charset="0"/>
              </a:rPr>
              <a:t>West Suffolk NHS Foundation Trust </a:t>
            </a:r>
            <a:r>
              <a:rPr lang="en-GB" sz="1100" noProof="0" dirty="0">
                <a:latin typeface="Arial" panose="020B0604020202020204" pitchFamily="34" charset="0"/>
                <a:cs typeface="Arial" panose="020B0604020202020204" pitchFamily="34" charset="0"/>
              </a:rPr>
              <a:t>has no scores above expected range.</a:t>
            </a:r>
          </a:p>
        </p:txBody>
      </p:sp>
      <p:sp>
        <p:nvSpPr>
          <p:cNvPr id="10" name="txt_org_name">
            <a:extLst>
              <a:ext uri="{FF2B5EF4-FFF2-40B4-BE49-F238E27FC236}">
                <a16:creationId xmlns:a16="http://schemas.microsoft.com/office/drawing/2014/main" id="{EFF38BE4-C541-D60A-1630-CC86D36AC34B}"/>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7652B7EE-434A-CF39-105C-AB04A4C399EC}"/>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94601F04-12A8-ADC6-C652-C07A443545F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E0DF8FA5-2C4C-772F-1A9E-95D44C484D0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30CD6198-A8B8-58A5-D4AF-ECA3031E121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11173958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A74FBE36-A443-E9D5-DE25-8724D2E195A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DFA7BB9-CAD8-44E4-83BB-31EC855B44C4}" type="slidenum">
              <a:rPr lang="en-GB" spc="-25" noProof="0" smtClean="0"/>
              <a:t>30</a:t>
            </a:fld>
            <a:endParaRPr lang="en-GB" spc="-25" noProof="0" dirty="0"/>
          </a:p>
        </p:txBody>
      </p:sp>
      <p:sp>
        <p:nvSpPr>
          <p:cNvPr id="11" name="object 1">
            <a:extLst>
              <a:ext uri="{FF2B5EF4-FFF2-40B4-BE49-F238E27FC236}">
                <a16:creationId xmlns:a16="http://schemas.microsoft.com/office/drawing/2014/main" id="{BC17397F-EF9C-E016-CDD3-2C4FBFE45C17}"/>
              </a:ext>
            </a:extLst>
          </p:cNvPr>
          <p:cNvSpPr txBox="1">
            <a:spLocks noGrp="1"/>
          </p:cNvSpPr>
          <p:nvPr>
            <p:ph type="title" idx="4294967295"/>
          </p:nvPr>
        </p:nvSpPr>
        <p:spPr>
          <a:xfrm>
            <a:off x="428814" y="878701"/>
            <a:ext cx="57116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gendergroup_tbl_section1"/>
          <p:cNvGraphicFramePr>
            <a:graphicFrameLocks noGrp="1"/>
          </p:cNvGraphicFramePr>
          <p:nvPr>
            <p:extLst>
              <p:ext uri="{D42A27DB-BD31-4B8C-83A1-F6EECF244321}">
                <p14:modId xmlns:p14="http://schemas.microsoft.com/office/powerpoint/2010/main" val="3267962159"/>
              </p:ext>
            </p:extLst>
          </p:nvPr>
        </p:nvGraphicFramePr>
        <p:xfrm>
          <a:off x="428814" y="1727861"/>
          <a:ext cx="6776319" cy="10869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200">
                <a:tc gridSpan="8">
                  <a:txBody>
                    <a:bodyPr/>
                    <a:lstStyle/>
                    <a:p>
                      <a:pPr marL="0">
                        <a:lnSpc>
                          <a:spcPts val="1180"/>
                        </a:lnSpc>
                        <a:tabLst>
                          <a:tab pos="3877310" algn="l"/>
                        </a:tabLst>
                      </a:pPr>
                      <a:r>
                        <a:rPr lang="en-GB" sz="1575" b="1" spc="-30" baseline="-7936" noProof="0" dirty="0">
                          <a:solidFill>
                            <a:srgbClr val="336E9F"/>
                          </a:solidFill>
                          <a:latin typeface="Arial"/>
                          <a:cs typeface="Arial"/>
                        </a:rPr>
                        <a:t>SUPPORT</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75"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67"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75"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gendergroup_tbl_section2"/>
          <p:cNvGraphicFramePr>
            <a:graphicFrameLocks noGrp="1"/>
          </p:cNvGraphicFramePr>
          <p:nvPr>
            <p:extLst>
              <p:ext uri="{D42A27DB-BD31-4B8C-83A1-F6EECF244321}">
                <p14:modId xmlns:p14="http://schemas.microsoft.com/office/powerpoint/2010/main" val="461368926"/>
              </p:ext>
            </p:extLst>
          </p:nvPr>
        </p:nvGraphicFramePr>
        <p:xfrm>
          <a:off x="428814" y="3008887"/>
          <a:ext cx="6776319" cy="18834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DIAGNOSTIC </a:t>
                      </a:r>
                      <a:r>
                        <a:rPr lang="en-GB" sz="1575" b="1" spc="-15" baseline="-7936" noProof="0" dirty="0">
                          <a:solidFill>
                            <a:srgbClr val="336E9F"/>
                          </a:solidFill>
                          <a:latin typeface="Arial"/>
                          <a:cs typeface="Arial"/>
                        </a:rPr>
                        <a:t>TESTS</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10" noProof="0" dirty="0">
                          <a:latin typeface="Arial"/>
                          <a:cs typeface="Arial"/>
                        </a:rPr>
                        <a:t>diagnostic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gendergroup_tbl_section3"/>
          <p:cNvGraphicFramePr>
            <a:graphicFrameLocks noGrp="1"/>
          </p:cNvGraphicFramePr>
          <p:nvPr>
            <p:extLst>
              <p:ext uri="{D42A27DB-BD31-4B8C-83A1-F6EECF244321}">
                <p14:modId xmlns:p14="http://schemas.microsoft.com/office/powerpoint/2010/main" val="3878012848"/>
              </p:ext>
            </p:extLst>
          </p:nvPr>
        </p:nvGraphicFramePr>
        <p:xfrm>
          <a:off x="428814" y="5058444"/>
          <a:ext cx="6776319" cy="18827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FINDING</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OUT</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THAT</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YOU</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HAD</a:t>
                      </a:r>
                      <a:r>
                        <a:rPr lang="en-GB" sz="1575" b="1" spc="-67"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a:cs typeface="Arial"/>
                        </a:rPr>
                        <a:t>Q12.</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15"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spc="-10" noProof="0" dirty="0">
                          <a:latin typeface="Arial"/>
                          <a:cs typeface="Arial"/>
                        </a:rPr>
                        <a:t>family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carer</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friend</a:t>
                      </a:r>
                      <a:r>
                        <a:rPr lang="en-GB" sz="850" spc="-20"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a:cs typeface="Arial"/>
                        </a:rPr>
                        <a:t>Q13.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sensitively</a:t>
                      </a:r>
                      <a:r>
                        <a:rPr lang="en-GB" sz="850" spc="-25"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spc="-20" noProof="0" dirty="0">
                          <a:latin typeface="Arial"/>
                          <a:cs typeface="Arial"/>
                        </a:rPr>
                        <a:t>they </a:t>
                      </a:r>
                      <a:r>
                        <a:rPr lang="en-GB" sz="850" noProof="0" dirty="0">
                          <a:latin typeface="Arial"/>
                          <a:cs typeface="Arial"/>
                        </a:rPr>
                        <a:t>had</a:t>
                      </a:r>
                      <a:r>
                        <a:rPr lang="en-GB" sz="850" spc="-15" noProof="0" dirty="0">
                          <a:latin typeface="Arial"/>
                          <a:cs typeface="Arial"/>
                        </a:rPr>
                        <a:t> </a:t>
                      </a:r>
                      <a:r>
                        <a:rPr lang="en-GB" sz="850" spc="-10" noProof="0" dirty="0">
                          <a:latin typeface="Arial"/>
                          <a:cs typeface="Arial"/>
                        </a:rPr>
                        <a:t>cancer</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a:cs typeface="Arial"/>
                        </a:rPr>
                        <a:t>Q14.</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diagnosis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could</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in </a:t>
                      </a:r>
                      <a:r>
                        <a:rPr lang="en-GB" sz="850" noProof="0" dirty="0">
                          <a:latin typeface="Arial"/>
                          <a:cs typeface="Arial"/>
                        </a:rPr>
                        <a:t>an</a:t>
                      </a:r>
                      <a:r>
                        <a:rPr lang="en-GB" sz="850" spc="-3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49530">
                        <a:lnSpc>
                          <a:spcPts val="860"/>
                        </a:lnSpc>
                        <a:spcBef>
                          <a:spcPts val="155"/>
                        </a:spcBef>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15"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spc="-20" noProof="0" dirty="0">
                          <a:latin typeface="Arial"/>
                          <a:cs typeface="Arial"/>
                        </a:rPr>
                        <a:t>more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gendergroup_tbl_section4"/>
          <p:cNvGraphicFramePr>
            <a:graphicFrameLocks noGrp="1"/>
          </p:cNvGraphicFramePr>
          <p:nvPr>
            <p:extLst>
              <p:ext uri="{D42A27DB-BD31-4B8C-83A1-F6EECF244321}">
                <p14:modId xmlns:p14="http://schemas.microsoft.com/office/powerpoint/2010/main" val="1111300453"/>
              </p:ext>
            </p:extLst>
          </p:nvPr>
        </p:nvGraphicFramePr>
        <p:xfrm>
          <a:off x="428814" y="71170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68CBC60-0594-F148-9652-994B300501D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968FBADA-7E09-C11A-4ADD-DA3EEDCE06A7}"/>
              </a:ext>
              <a:ext uri="{C183D7F6-B498-43B3-948B-1728B52AA6E4}">
                <adec:decorative xmlns:adec="http://schemas.microsoft.com/office/drawing/2017/decorative" val="1"/>
              </a:ext>
            </a:extLst>
          </p:cNvPr>
          <p:cNvSpPr txBox="1">
            <a:spLocks/>
          </p:cNvSpPr>
          <p:nvPr/>
        </p:nvSpPr>
        <p:spPr>
          <a:xfrm>
            <a:off x="4481061" y="622300"/>
            <a:ext cx="2797562" cy="276999"/>
          </a:xfrm>
          <a:prstGeom prst="rect">
            <a:avLst/>
          </a:prstGeom>
          <a:noFill/>
          <a:ln>
            <a:noFill/>
            <a:prstDash/>
          </a:ln>
          <a:effectLst/>
        </p:spPr>
        <p:txBody>
          <a:bodyPr rot="0" spcFirstLastPara="0" vertOverflow="overflow" horzOverflow="overflow" vert="horz" wrap="none" lIns="91440" tIns="45720" rIns="91440" bIns="45720" numCol="1" spcCol="0" rtlCol="0" fromWordArt="0" anchor="t" anchorCtr="0" forceAA="0" compatLnSpc="1">
            <a:prstTxWarp prst="textNoShape">
              <a:avLst/>
            </a:prstTxWarp>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a:ln>
                  <a:noFill/>
                </a:ln>
                <a:solidFill>
                  <a:srgbClr val="336E9F"/>
                </a:solidFill>
                <a:effectLst/>
                <a:uLnTx/>
                <a:uFillTx/>
                <a:latin typeface="Arial"/>
                <a:ea typeface="+mj-ea"/>
                <a:cs typeface="Arial"/>
              </a:rPr>
              <a:t>West Suffolk NHS Foundation Trust</a:t>
            </a:r>
            <a:endParaRPr kumimoji="0" lang="en-GB" sz="1200" b="0" i="0" u="none" strike="noStrike" kern="0" cap="none" spc="0" normalizeH="0" baseline="0" noProof="0" dirty="0">
              <a:ln>
                <a:noFill/>
              </a:ln>
              <a:solidFill>
                <a:srgbClr val="336E9F"/>
              </a:solidFill>
              <a:effectLst/>
              <a:uLnTx/>
              <a:uFillTx/>
              <a:latin typeface="+mj-lt"/>
              <a:ea typeface="+mj-ea"/>
              <a:cs typeface="+mj-cs"/>
            </a:endParaRPr>
          </a:p>
        </p:txBody>
      </p:sp>
      <p:sp>
        <p:nvSpPr>
          <p:cNvPr id="13" name="txt_survey">
            <a:extLst>
              <a:ext uri="{FF2B5EF4-FFF2-40B4-BE49-F238E27FC236}">
                <a16:creationId xmlns:a16="http://schemas.microsoft.com/office/drawing/2014/main" id="{94AC6BD0-B481-8CC3-113D-D381515D4AF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4" name="Group 13">
            <a:extLst>
              <a:ext uri="{FF2B5EF4-FFF2-40B4-BE49-F238E27FC236}">
                <a16:creationId xmlns:a16="http://schemas.microsoft.com/office/drawing/2014/main" id="{B4DA154B-4C6A-0F38-A34D-435963E999D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D6E4404B-06B4-2F87-DAD4-AB8668742A8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EA6AE0CB-7E81-D371-8416-BDA9E297504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619B7213-CE2B-F4CA-7060-C07DC7564AB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A99D999-8FE9-4E5F-A555-9CCEC5310F55}" type="slidenum">
              <a:rPr lang="en-GB" spc="-25" noProof="0" smtClean="0"/>
              <a:t>31</a:t>
            </a:fld>
            <a:endParaRPr lang="en-GB" spc="-25" noProof="0" dirty="0"/>
          </a:p>
        </p:txBody>
      </p:sp>
      <p:sp>
        <p:nvSpPr>
          <p:cNvPr id="17" name="object 1">
            <a:extLst>
              <a:ext uri="{FF2B5EF4-FFF2-40B4-BE49-F238E27FC236}">
                <a16:creationId xmlns:a16="http://schemas.microsoft.com/office/drawing/2014/main" id="{333094DA-05A1-9A28-0031-03D0B978D28C}"/>
              </a:ext>
            </a:extLst>
          </p:cNvPr>
          <p:cNvSpPr txBox="1">
            <a:spLocks noGrp="1"/>
          </p:cNvSpPr>
          <p:nvPr>
            <p:ph type="title" idx="4294967295"/>
          </p:nvPr>
        </p:nvSpPr>
        <p:spPr>
          <a:xfrm>
            <a:off x="428814" y="878701"/>
            <a:ext cx="58640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5"/>
          <p:cNvGraphicFramePr>
            <a:graphicFrameLocks noGrp="1"/>
          </p:cNvGraphicFramePr>
          <p:nvPr>
            <p:extLst>
              <p:ext uri="{D42A27DB-BD31-4B8C-83A1-F6EECF244321}">
                <p14:modId xmlns:p14="http://schemas.microsoft.com/office/powerpoint/2010/main" val="3731312971"/>
              </p:ext>
            </p:extLst>
          </p:nvPr>
        </p:nvGraphicFramePr>
        <p:xfrm>
          <a:off x="428815" y="1758315"/>
          <a:ext cx="6776319" cy="18357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7" baseline="-7936" noProof="0" dirty="0">
                          <a:solidFill>
                            <a:srgbClr val="336E9F"/>
                          </a:solidFill>
                          <a:latin typeface="Arial" panose="020B0604020202020204" pitchFamily="34" charset="0"/>
                          <a:cs typeface="Arial" panose="020B0604020202020204" pitchFamily="34" charset="0"/>
                        </a:rPr>
                        <a:t>DECIDING</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baseline="-7936" noProof="0" dirty="0">
                          <a:solidFill>
                            <a:srgbClr val="336E9F"/>
                          </a:solidFill>
                          <a:latin typeface="Arial" panose="020B0604020202020204" pitchFamily="34" charset="0"/>
                          <a:cs typeface="Arial" panose="020B0604020202020204" pitchFamily="34" charset="0"/>
                        </a:rPr>
                        <a:t>ON</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THE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BEST</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01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5" name="gendergroup_tbl_section6"/>
          <p:cNvGraphicFramePr>
            <a:graphicFrameLocks noGrp="1"/>
          </p:cNvGraphicFramePr>
          <p:nvPr>
            <p:extLst>
              <p:ext uri="{D42A27DB-BD31-4B8C-83A1-F6EECF244321}">
                <p14:modId xmlns:p14="http://schemas.microsoft.com/office/powerpoint/2010/main" val="2671185472"/>
              </p:ext>
            </p:extLst>
          </p:nvPr>
        </p:nvGraphicFramePr>
        <p:xfrm>
          <a:off x="428815" y="3764280"/>
          <a:ext cx="6776319" cy="13538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Q25.</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member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of</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their</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helped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patient </a:t>
                      </a:r>
                      <a:r>
                        <a:rPr lang="en-GB" sz="850" noProof="0" dirty="0">
                          <a:solidFill>
                            <a:srgbClr val="000000"/>
                          </a:solidFill>
                          <a:latin typeface="Arial" panose="020B0604020202020204" pitchFamily="34" charset="0"/>
                          <a:cs typeface="Arial" panose="020B0604020202020204" pitchFamily="34" charset="0"/>
                        </a:rPr>
                        <a:t>create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address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any</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needs</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or</a:t>
                      </a:r>
                      <a:r>
                        <a:rPr lang="en-GB" sz="850" spc="-15" noProof="0" dirty="0">
                          <a:solidFill>
                            <a:srgbClr val="000000"/>
                          </a:solidFill>
                          <a:latin typeface="Arial" panose="020B0604020202020204" pitchFamily="34" charset="0"/>
                          <a:cs typeface="Arial" panose="020B0604020202020204" pitchFamily="34" charset="0"/>
                        </a:rPr>
                        <a:t> </a:t>
                      </a:r>
                      <a:r>
                        <a:rPr lang="en-GB" sz="850" spc="-10" noProof="0" dirty="0">
                          <a:solidFill>
                            <a:srgbClr val="000000"/>
                          </a:solidFill>
                          <a:latin typeface="Arial" panose="020B0604020202020204" pitchFamily="34" charset="0"/>
                          <a:cs typeface="Arial" panose="020B0604020202020204" pitchFamily="34" charset="0"/>
                        </a:rPr>
                        <a:t>concerns</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solidFill>
                            <a:srgbClr val="000000"/>
                          </a:solidFill>
                          <a:latin typeface="Arial" panose="020B0604020202020204" pitchFamily="34" charset="0"/>
                          <a:cs typeface="Arial" panose="020B0604020202020204" pitchFamily="34" charset="0"/>
                        </a:rPr>
                        <a:t>Q26.</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team</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reviewed</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the</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patient's</a:t>
                      </a:r>
                      <a:r>
                        <a:rPr lang="en-GB" sz="850" spc="-2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care</a:t>
                      </a:r>
                      <a:r>
                        <a:rPr lang="en-GB" sz="850" spc="-2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plan</a:t>
                      </a:r>
                      <a:r>
                        <a:rPr lang="en-GB" sz="850" spc="-20" noProof="0" dirty="0">
                          <a:solidFill>
                            <a:srgbClr val="000000"/>
                          </a:solidFill>
                          <a:latin typeface="Arial" panose="020B0604020202020204" pitchFamily="34" charset="0"/>
                          <a:cs typeface="Arial" panose="020B0604020202020204" pitchFamily="34" charset="0"/>
                        </a:rPr>
                        <a:t> with </a:t>
                      </a:r>
                      <a:r>
                        <a:rPr lang="en-GB" sz="850" noProof="0" dirty="0">
                          <a:solidFill>
                            <a:srgbClr val="000000"/>
                          </a:solidFill>
                          <a:latin typeface="Arial" panose="020B0604020202020204" pitchFamily="34" charset="0"/>
                          <a:cs typeface="Arial" panose="020B0604020202020204" pitchFamily="34" charset="0"/>
                        </a:rPr>
                        <a:t>them</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ensure</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it</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was</a:t>
                      </a:r>
                      <a:r>
                        <a:rPr lang="en-GB" sz="850" spc="-10"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up</a:t>
                      </a:r>
                      <a:r>
                        <a:rPr lang="en-GB" sz="850" spc="-15" noProof="0" dirty="0">
                          <a:solidFill>
                            <a:srgbClr val="000000"/>
                          </a:solidFill>
                          <a:latin typeface="Arial" panose="020B0604020202020204" pitchFamily="34" charset="0"/>
                          <a:cs typeface="Arial" panose="020B0604020202020204" pitchFamily="34" charset="0"/>
                        </a:rPr>
                        <a:t> </a:t>
                      </a:r>
                      <a:r>
                        <a:rPr lang="en-GB" sz="850" noProof="0" dirty="0">
                          <a:solidFill>
                            <a:srgbClr val="000000"/>
                          </a:solidFill>
                          <a:latin typeface="Arial" panose="020B0604020202020204" pitchFamily="34" charset="0"/>
                          <a:cs typeface="Arial" panose="020B0604020202020204" pitchFamily="34" charset="0"/>
                        </a:rPr>
                        <a:t>to</a:t>
                      </a:r>
                      <a:r>
                        <a:rPr lang="en-GB" sz="850" spc="-10" noProof="0" dirty="0">
                          <a:solidFill>
                            <a:srgbClr val="000000"/>
                          </a:solidFill>
                          <a:latin typeface="Arial" panose="020B0604020202020204" pitchFamily="34" charset="0"/>
                          <a:cs typeface="Arial" panose="020B0604020202020204" pitchFamily="34" charset="0"/>
                        </a:rPr>
                        <a:t> </a:t>
                      </a:r>
                      <a:r>
                        <a:rPr lang="en-GB" sz="850" spc="-20" noProof="0" dirty="0">
                          <a:solidFill>
                            <a:srgbClr val="000000"/>
                          </a:solidFill>
                          <a:latin typeface="Arial" panose="020B0604020202020204" pitchFamily="34" charset="0"/>
                          <a:cs typeface="Arial" panose="020B0604020202020204" pitchFamily="34" charset="0"/>
                        </a:rPr>
                        <a:t>date</a:t>
                      </a:r>
                      <a:endParaRPr lang="en-GB" sz="850" noProof="0" dirty="0">
                        <a:solidFill>
                          <a:srgbClr val="000000"/>
                        </a:solidFill>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gendergroup_tbl_section7"/>
          <p:cNvGraphicFramePr>
            <a:graphicFrameLocks noGrp="1"/>
          </p:cNvGraphicFramePr>
          <p:nvPr>
            <p:extLst>
              <p:ext uri="{D42A27DB-BD31-4B8C-83A1-F6EECF244321}">
                <p14:modId xmlns:p14="http://schemas.microsoft.com/office/powerpoint/2010/main" val="1532778870"/>
              </p:ext>
            </p:extLst>
          </p:nvPr>
        </p:nvGraphicFramePr>
        <p:xfrm>
          <a:off x="428815" y="5340197"/>
          <a:ext cx="6776319" cy="13531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EF496071-1B3F-B9F4-FDF7-162715DFCCC5}"/>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1" name="txt_org_name">
            <a:extLst>
              <a:ext uri="{FF2B5EF4-FFF2-40B4-BE49-F238E27FC236}">
                <a16:creationId xmlns:a16="http://schemas.microsoft.com/office/drawing/2014/main" id="{B92D248E-A819-5C17-2E10-87A289CF4475}"/>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1AFDC71-5D51-AA08-C830-C8D97C31B4C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61944365-22D6-D962-A6C3-BB8089A512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12B64942-5BB9-51FD-6896-B28A2D55826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4EB7D6B7-0172-76FF-AA1B-2B66A8A43B3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Slide Number Placeholder 1">
            <a:extLst>
              <a:ext uri="{FF2B5EF4-FFF2-40B4-BE49-F238E27FC236}">
                <a16:creationId xmlns:a16="http://schemas.microsoft.com/office/drawing/2014/main" id="{BBE78612-5F7C-5F3C-4ACA-7405CCB85FD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659FE59-71CE-407A-B513-695D851CF2AD}" type="slidenum">
              <a:rPr lang="en-GB" spc="-25" noProof="0" smtClean="0"/>
              <a:t>32</a:t>
            </a:fld>
            <a:endParaRPr lang="en-GB" spc="-25" noProof="0" dirty="0"/>
          </a:p>
        </p:txBody>
      </p:sp>
      <p:sp>
        <p:nvSpPr>
          <p:cNvPr id="12" name="object 1">
            <a:extLst>
              <a:ext uri="{FF2B5EF4-FFF2-40B4-BE49-F238E27FC236}">
                <a16:creationId xmlns:a16="http://schemas.microsoft.com/office/drawing/2014/main" id="{7192640B-DF8C-38E1-5BB2-7299F6CC7EE4}"/>
              </a:ext>
            </a:extLst>
          </p:cNvPr>
          <p:cNvSpPr txBox="1">
            <a:spLocks noGrp="1"/>
          </p:cNvSpPr>
          <p:nvPr>
            <p:ph type="title" idx="4294967295"/>
          </p:nvPr>
        </p:nvSpPr>
        <p:spPr>
          <a:xfrm>
            <a:off x="428814" y="878701"/>
            <a:ext cx="59402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8"/>
          <p:cNvGraphicFramePr>
            <a:graphicFrameLocks noGrp="1"/>
          </p:cNvGraphicFramePr>
          <p:nvPr>
            <p:extLst>
              <p:ext uri="{D42A27DB-BD31-4B8C-83A1-F6EECF244321}">
                <p14:modId xmlns:p14="http://schemas.microsoft.com/office/powerpoint/2010/main" val="1972306069"/>
              </p:ext>
            </p:extLst>
          </p:nvPr>
        </p:nvGraphicFramePr>
        <p:xfrm>
          <a:off x="428815" y="1743710"/>
          <a:ext cx="6776319" cy="32721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401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graphicFrame>
        <p:nvGraphicFramePr>
          <p:cNvPr id="5" name="gendergroup_tbl_section9"/>
          <p:cNvGraphicFramePr>
            <a:graphicFrameLocks noGrp="1"/>
          </p:cNvGraphicFramePr>
          <p:nvPr>
            <p:extLst>
              <p:ext uri="{D42A27DB-BD31-4B8C-83A1-F6EECF244321}">
                <p14:modId xmlns:p14="http://schemas.microsoft.com/office/powerpoint/2010/main" val="1393789058"/>
              </p:ext>
            </p:extLst>
          </p:nvPr>
        </p:nvGraphicFramePr>
        <p:xfrm>
          <a:off x="428815" y="5222875"/>
          <a:ext cx="6776319" cy="347662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TREATMENT</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sp>
        <p:nvSpPr>
          <p:cNvPr id="2" name="object 2">
            <a:extLst>
              <a:ext uri="{FF2B5EF4-FFF2-40B4-BE49-F238E27FC236}">
                <a16:creationId xmlns:a16="http://schemas.microsoft.com/office/drawing/2014/main" id="{96CF1552-892B-38CA-E7D5-B342A278DD4F}"/>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B7273534-B7E4-EBF4-4E78-3CFCD72ED9B0}"/>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02E5565-5ED6-A146-2228-0EBF2976E88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8AE8D12-4307-C520-9428-B1ED67C7AA3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3" name="object 4">
              <a:hlinkClick r:id="rId2" action="ppaction://hlinksldjump"/>
              <a:extLst>
                <a:ext uri="{FF2B5EF4-FFF2-40B4-BE49-F238E27FC236}">
                  <a16:creationId xmlns:a16="http://schemas.microsoft.com/office/drawing/2014/main" id="{EBD0F72B-30D3-8C93-5684-78EA850AB8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4" name="object 3">
              <a:hlinkClick r:id="rId2" action="ppaction://hlinksldjump"/>
              <a:extLst>
                <a:ext uri="{FF2B5EF4-FFF2-40B4-BE49-F238E27FC236}">
                  <a16:creationId xmlns:a16="http://schemas.microsoft.com/office/drawing/2014/main" id="{040B05FA-4EED-3B9F-CA0B-D91B8DC4A83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551BA550-1283-874A-876A-4CCCFBE40D5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510A137-21D1-4120-9090-ACE063849916}" type="slidenum">
              <a:rPr lang="en-GB" spc="-25" noProof="0" smtClean="0"/>
              <a:t>33</a:t>
            </a:fld>
            <a:endParaRPr lang="en-GB" spc="-25" noProof="0" dirty="0"/>
          </a:p>
        </p:txBody>
      </p:sp>
      <p:sp>
        <p:nvSpPr>
          <p:cNvPr id="14" name="object 1">
            <a:extLst>
              <a:ext uri="{FF2B5EF4-FFF2-40B4-BE49-F238E27FC236}">
                <a16:creationId xmlns:a16="http://schemas.microsoft.com/office/drawing/2014/main" id="{FB20E898-FE99-4E9C-8A28-4C8381F52B13}"/>
              </a:ext>
            </a:extLst>
          </p:cNvPr>
          <p:cNvSpPr txBox="1">
            <a:spLocks noGrp="1"/>
          </p:cNvSpPr>
          <p:nvPr>
            <p:ph type="title" idx="4294967295"/>
          </p:nvPr>
        </p:nvSpPr>
        <p:spPr>
          <a:xfrm>
            <a:off x="428814" y="878701"/>
            <a:ext cx="61688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0"/>
          <p:cNvGraphicFramePr>
            <a:graphicFrameLocks noGrp="1"/>
          </p:cNvGraphicFramePr>
          <p:nvPr>
            <p:extLst>
              <p:ext uri="{D42A27DB-BD31-4B8C-83A1-F6EECF244321}">
                <p14:modId xmlns:p14="http://schemas.microsoft.com/office/powerpoint/2010/main" val="1567648374"/>
              </p:ext>
            </p:extLst>
          </p:nvPr>
        </p:nvGraphicFramePr>
        <p:xfrm>
          <a:off x="428815" y="1688465"/>
          <a:ext cx="6776319" cy="22104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387731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Which of the following best describes you?</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5" name="gendergroup_tbl_section11"/>
          <p:cNvGraphicFramePr>
            <a:graphicFrameLocks noGrp="1"/>
          </p:cNvGraphicFramePr>
          <p:nvPr>
            <p:extLst>
              <p:ext uri="{D42A27DB-BD31-4B8C-83A1-F6EECF244321}">
                <p14:modId xmlns:p14="http://schemas.microsoft.com/office/powerpoint/2010/main" val="2457185642"/>
              </p:ext>
            </p:extLst>
          </p:nvPr>
        </p:nvGraphicFramePr>
        <p:xfrm>
          <a:off x="428815" y="4108919"/>
          <a:ext cx="6776319" cy="11963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panose="020B0604020202020204" pitchFamily="34" charset="0"/>
                          <a:cs typeface="Arial" panose="020B0604020202020204" pitchFamily="34" charset="0"/>
                        </a:rPr>
                        <a:t>SUPPORT</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WHILE</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AT</a:t>
                      </a:r>
                      <a:r>
                        <a:rPr lang="en-GB" sz="1575" b="1" spc="-44"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HOME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Which of the following best describes you?</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Female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panose="020B0604020202020204" pitchFamily="34" charset="0"/>
                          <a:cs typeface="Arial" panose="020B0604020202020204" pitchFamily="34" charset="0"/>
                        </a:rPr>
                        <a:t>Male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binary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panose="020B0604020202020204" pitchFamily="34" charset="0"/>
                          <a:cs typeface="Arial" panose="020B0604020202020204" pitchFamily="34" charset="0"/>
                        </a:rPr>
                        <a:t>Prefer </a:t>
                      </a:r>
                      <a:r>
                        <a:rPr lang="en-GB" sz="850" noProof="0" dirty="0">
                          <a:latin typeface="Arial" panose="020B0604020202020204" pitchFamily="34" charset="0"/>
                          <a:cs typeface="Arial" panose="020B0604020202020204" pitchFamily="34" charset="0"/>
                        </a:rPr>
                        <a:t>to</a:t>
                      </a:r>
                      <a:r>
                        <a:rPr lang="en-GB" sz="850" spc="-5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self- </a:t>
                      </a:r>
                      <a:r>
                        <a:rPr lang="en-GB" sz="850" spc="-30" noProof="0" dirty="0">
                          <a:latin typeface="Arial" panose="020B0604020202020204" pitchFamily="34" charset="0"/>
                          <a:cs typeface="Arial" panose="020B0604020202020204" pitchFamily="34" charset="0"/>
                        </a:rPr>
                        <a:t>describe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panose="020B0604020202020204" pitchFamily="34" charset="0"/>
                          <a:cs typeface="Arial" panose="020B0604020202020204" pitchFamily="34" charset="0"/>
                        </a:rPr>
                        <a:t>Prefer not</a:t>
                      </a:r>
                      <a:r>
                        <a:rPr lang="en-GB" sz="850" spc="-5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45" noProof="0" dirty="0">
                          <a:latin typeface="Arial" panose="020B0604020202020204" pitchFamily="34" charset="0"/>
                          <a:cs typeface="Arial" panose="020B0604020202020204" pitchFamily="34" charset="0"/>
                        </a:rPr>
                        <a:t> </a:t>
                      </a:r>
                      <a:r>
                        <a:rPr lang="en-GB" sz="850" spc="-30" noProof="0" dirty="0">
                          <a:latin typeface="Arial" panose="020B0604020202020204" pitchFamily="34" charset="0"/>
                          <a:cs typeface="Arial" panose="020B0604020202020204" pitchFamily="34" charset="0"/>
                        </a:rPr>
                        <a:t>say</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01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gendergroup_tbl_section12"/>
          <p:cNvGraphicFramePr>
            <a:graphicFrameLocks noGrp="1"/>
          </p:cNvGraphicFramePr>
          <p:nvPr>
            <p:extLst>
              <p:ext uri="{D42A27DB-BD31-4B8C-83A1-F6EECF244321}">
                <p14:modId xmlns:p14="http://schemas.microsoft.com/office/powerpoint/2010/main" val="4243860872"/>
              </p:ext>
            </p:extLst>
          </p:nvPr>
        </p:nvGraphicFramePr>
        <p:xfrm>
          <a:off x="428815" y="5499100"/>
          <a:ext cx="6776319" cy="142429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8595">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gendergroup_tbl_section13"/>
          <p:cNvGraphicFramePr>
            <a:graphicFrameLocks noGrp="1"/>
          </p:cNvGraphicFramePr>
          <p:nvPr>
            <p:extLst>
              <p:ext uri="{D42A27DB-BD31-4B8C-83A1-F6EECF244321}">
                <p14:modId xmlns:p14="http://schemas.microsoft.com/office/powerpoint/2010/main" val="2053516900"/>
              </p:ext>
            </p:extLst>
          </p:nvPr>
        </p:nvGraphicFramePr>
        <p:xfrm>
          <a:off x="428815" y="7099300"/>
          <a:ext cx="6776319" cy="16901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LIVING</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WITH</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AND</a:t>
                      </a:r>
                      <a:r>
                        <a:rPr lang="en-GB" sz="1575" b="1" spc="-60" baseline="-7936" noProof="0" dirty="0">
                          <a:solidFill>
                            <a:srgbClr val="336E9F"/>
                          </a:solidFill>
                          <a:latin typeface="Arial"/>
                          <a:cs typeface="Arial"/>
                        </a:rPr>
                        <a:t> </a:t>
                      </a:r>
                      <a:r>
                        <a:rPr lang="en-GB" sz="1575" b="1" spc="-37" baseline="-7936" noProof="0" dirty="0">
                          <a:solidFill>
                            <a:srgbClr val="336E9F"/>
                          </a:solidFill>
                          <a:latin typeface="Arial"/>
                          <a:cs typeface="Arial"/>
                        </a:rPr>
                        <a:t>BEYOND</a:t>
                      </a:r>
                      <a:r>
                        <a:rPr lang="en-GB" sz="1575" b="1" spc="-60" baseline="-7936" noProof="0" dirty="0">
                          <a:solidFill>
                            <a:srgbClr val="336E9F"/>
                          </a:solidFill>
                          <a:latin typeface="Arial"/>
                          <a:cs typeface="Arial"/>
                        </a:rPr>
                        <a:t> </a:t>
                      </a:r>
                      <a:r>
                        <a:rPr lang="en-GB" sz="1575" b="1" spc="-15" baseline="-7936" noProof="0" dirty="0">
                          <a:solidFill>
                            <a:srgbClr val="336E9F"/>
                          </a:solidFill>
                          <a:latin typeface="Arial"/>
                          <a:cs typeface="Arial"/>
                        </a:rPr>
                        <a:t>CANCER</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3600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2" name="object 2">
            <a:extLst>
              <a:ext uri="{FF2B5EF4-FFF2-40B4-BE49-F238E27FC236}">
                <a16:creationId xmlns:a16="http://schemas.microsoft.com/office/drawing/2014/main" id="{9F95B67A-9CDF-AA69-65E4-4529119CD3D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BE1A8CEC-EEAF-B366-1AAE-62C5EE53AC8F}"/>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689A821-602A-173B-3DD8-2B9796E05F48}"/>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058C5C50-F4C1-D2D3-09D4-34FF483798F8}"/>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5" name="object 4">
              <a:hlinkClick r:id="rId2" action="ppaction://hlinksldjump"/>
              <a:extLst>
                <a:ext uri="{FF2B5EF4-FFF2-40B4-BE49-F238E27FC236}">
                  <a16:creationId xmlns:a16="http://schemas.microsoft.com/office/drawing/2014/main" id="{7757E4EF-CD1D-A29D-896A-0DDD637719E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6" name="object 3">
              <a:hlinkClick r:id="rId2" action="ppaction://hlinksldjump"/>
              <a:extLst>
                <a:ext uri="{FF2B5EF4-FFF2-40B4-BE49-F238E27FC236}">
                  <a16:creationId xmlns:a16="http://schemas.microsoft.com/office/drawing/2014/main" id="{2ABE5F22-21AE-A616-8946-C00E80C56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3BC0EB52-AF98-CE23-2319-4B731F36EA9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48B7A455-F0D7-4B5D-B0FB-83EA96DEAADC}" type="slidenum">
              <a:rPr lang="en-GB" spc="-25" noProof="0" smtClean="0"/>
              <a:t>34</a:t>
            </a:fld>
            <a:endParaRPr lang="en-GB" spc="-25" noProof="0" dirty="0"/>
          </a:p>
        </p:txBody>
      </p:sp>
      <p:sp>
        <p:nvSpPr>
          <p:cNvPr id="11" name="object 1">
            <a:extLst>
              <a:ext uri="{FF2B5EF4-FFF2-40B4-BE49-F238E27FC236}">
                <a16:creationId xmlns:a16="http://schemas.microsoft.com/office/drawing/2014/main" id="{DCC8A62D-E596-4CCF-0B09-21579BAD427D}"/>
              </a:ext>
            </a:extLst>
          </p:cNvPr>
          <p:cNvSpPr txBox="1">
            <a:spLocks noGrp="1"/>
          </p:cNvSpPr>
          <p:nvPr>
            <p:ph type="title" idx="4294967295"/>
          </p:nvPr>
        </p:nvSpPr>
        <p:spPr>
          <a:xfrm>
            <a:off x="428814" y="878701"/>
            <a:ext cx="6016436"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‘Which of the following best describes you?’ tables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gendergroup_tbl_section14"/>
          <p:cNvGraphicFramePr>
            <a:graphicFrameLocks noGrp="1"/>
          </p:cNvGraphicFramePr>
          <p:nvPr>
            <p:extLst>
              <p:ext uri="{D42A27DB-BD31-4B8C-83A1-F6EECF244321}">
                <p14:modId xmlns:p14="http://schemas.microsoft.com/office/powerpoint/2010/main" val="3990557470"/>
              </p:ext>
            </p:extLst>
          </p:nvPr>
        </p:nvGraphicFramePr>
        <p:xfrm>
          <a:off x="428815" y="1757045"/>
          <a:ext cx="6776319" cy="145605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59">
                  <a:extLst>
                    <a:ext uri="{9D8B030D-6E8A-4147-A177-3AD203B41FA5}">
                      <a16:colId xmlns:a16="http://schemas.microsoft.com/office/drawing/2014/main" val="20007"/>
                    </a:ext>
                  </a:extLst>
                </a:gridCol>
              </a:tblGrid>
              <a:tr h="187960">
                <a:tc gridSpan="8">
                  <a:txBody>
                    <a:bodyPr/>
                    <a:lstStyle/>
                    <a:p>
                      <a:pPr marL="27940">
                        <a:lnSpc>
                          <a:spcPts val="1180"/>
                        </a:lnSpc>
                        <a:tabLst>
                          <a:tab pos="3877310" algn="l"/>
                        </a:tabLst>
                      </a:pPr>
                      <a:r>
                        <a:rPr lang="en-GB" sz="1575" b="1" spc="-30" baseline="-7936" noProof="0" dirty="0">
                          <a:solidFill>
                            <a:srgbClr val="336E9F"/>
                          </a:solidFill>
                          <a:latin typeface="Arial"/>
                          <a:cs typeface="Arial"/>
                        </a:rPr>
                        <a:t>YOUR</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OVERALL</a:t>
                      </a:r>
                      <a:r>
                        <a:rPr lang="en-GB" sz="1575" b="1" spc="-60" baseline="-7936" noProof="0" dirty="0">
                          <a:solidFill>
                            <a:srgbClr val="336E9F"/>
                          </a:solidFill>
                          <a:latin typeface="Arial"/>
                          <a:cs typeface="Arial"/>
                        </a:rPr>
                        <a:t> </a:t>
                      </a:r>
                      <a:r>
                        <a:rPr lang="en-GB" sz="1575" b="1" spc="-30" baseline="-7936" noProof="0" dirty="0">
                          <a:solidFill>
                            <a:srgbClr val="336E9F"/>
                          </a:solidFill>
                          <a:latin typeface="Arial"/>
                          <a:cs typeface="Arial"/>
                        </a:rPr>
                        <a:t>NHS</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CARE</a:t>
                      </a:r>
                      <a:r>
                        <a:rPr lang="en-GB" sz="1575" b="1" baseline="-7936" noProof="0" dirty="0">
                          <a:solidFill>
                            <a:srgbClr val="336E9F"/>
                          </a:solidFill>
                          <a:latin typeface="Arial"/>
                          <a:cs typeface="Arial"/>
                        </a:rPr>
                        <a:t>	</a:t>
                      </a:r>
                      <a:r>
                        <a:rPr lang="en-GB" sz="850" spc="-10" noProof="0" dirty="0">
                          <a:latin typeface="Arial"/>
                          <a:cs typeface="Arial"/>
                        </a:rPr>
                        <a:t>Which of the following best describes you?</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368300">
                <a:tc>
                  <a:txBody>
                    <a:bodyPr/>
                    <a:lstStyle/>
                    <a:p>
                      <a:pPr>
                        <a:lnSpc>
                          <a:spcPct val="100000"/>
                        </a:lnSpc>
                      </a:pPr>
                      <a:endParaRPr lang="en-GB" sz="9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Female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20" noProof="0" dirty="0">
                          <a:latin typeface="Arial"/>
                          <a:cs typeface="Arial"/>
                        </a:rPr>
                        <a:t>Male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41605" marR="135890" indent="9525" algn="ctr">
                        <a:lnSpc>
                          <a:spcPts val="860"/>
                        </a:lnSpc>
                        <a:spcBef>
                          <a:spcPts val="560"/>
                        </a:spcBef>
                      </a:pPr>
                      <a:r>
                        <a:rPr lang="en-GB" sz="850" spc="-20" noProof="0" dirty="0">
                          <a:latin typeface="Arial"/>
                          <a:cs typeface="Arial"/>
                        </a:rPr>
                        <a:t>Non- </a:t>
                      </a:r>
                      <a:r>
                        <a:rPr lang="en-GB" sz="850" spc="-30" noProof="0" dirty="0">
                          <a:latin typeface="Arial"/>
                          <a:cs typeface="Arial"/>
                        </a:rPr>
                        <a:t>binary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86995" marR="81280" indent="54610" algn="ctr">
                        <a:lnSpc>
                          <a:spcPts val="860"/>
                        </a:lnSpc>
                        <a:spcBef>
                          <a:spcPts val="130"/>
                        </a:spcBef>
                      </a:pPr>
                      <a:r>
                        <a:rPr lang="en-GB" sz="850" spc="-10" noProof="0" dirty="0">
                          <a:latin typeface="Arial"/>
                          <a:cs typeface="Arial"/>
                        </a:rPr>
                        <a:t>Prefer </a:t>
                      </a:r>
                      <a:r>
                        <a:rPr lang="en-GB" sz="850" noProof="0" dirty="0">
                          <a:latin typeface="Arial"/>
                          <a:cs typeface="Arial"/>
                        </a:rPr>
                        <a:t>to</a:t>
                      </a:r>
                      <a:r>
                        <a:rPr lang="en-GB" sz="850" spc="-55" noProof="0" dirty="0">
                          <a:latin typeface="Arial"/>
                          <a:cs typeface="Arial"/>
                        </a:rPr>
                        <a:t> </a:t>
                      </a:r>
                      <a:r>
                        <a:rPr lang="en-GB" sz="850" spc="-10" noProof="0" dirty="0">
                          <a:latin typeface="Arial"/>
                          <a:cs typeface="Arial"/>
                        </a:rPr>
                        <a:t>self- </a:t>
                      </a:r>
                      <a:r>
                        <a:rPr lang="en-GB" sz="850" spc="-30" noProof="0" dirty="0">
                          <a:latin typeface="Arial"/>
                          <a:cs typeface="Arial"/>
                        </a:rPr>
                        <a:t>describe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58419" marR="52705" indent="83185" algn="l">
                        <a:lnSpc>
                          <a:spcPts val="860"/>
                        </a:lnSpc>
                        <a:spcBef>
                          <a:spcPts val="560"/>
                        </a:spcBef>
                      </a:pPr>
                      <a:r>
                        <a:rPr lang="en-GB" sz="850" spc="-10" noProof="0" dirty="0">
                          <a:latin typeface="Arial"/>
                          <a:cs typeface="Arial"/>
                        </a:rPr>
                        <a:t>Prefer not</a:t>
                      </a:r>
                      <a:r>
                        <a:rPr lang="en-GB" sz="850" spc="-50" noProof="0" dirty="0">
                          <a:latin typeface="Arial"/>
                          <a:cs typeface="Arial"/>
                        </a:rPr>
                        <a:t> </a:t>
                      </a:r>
                      <a:r>
                        <a:rPr lang="en-GB" sz="850" noProof="0" dirty="0">
                          <a:latin typeface="Arial"/>
                          <a:cs typeface="Arial"/>
                        </a:rPr>
                        <a:t>to</a:t>
                      </a:r>
                      <a:r>
                        <a:rPr lang="en-GB" sz="850" spc="-45" noProof="0" dirty="0">
                          <a:latin typeface="Arial"/>
                          <a:cs typeface="Arial"/>
                        </a:rPr>
                        <a:t> </a:t>
                      </a:r>
                      <a:r>
                        <a:rPr lang="en-GB" sz="850" spc="-30" noProof="0" dirty="0">
                          <a:latin typeface="Arial"/>
                          <a:cs typeface="Arial"/>
                        </a:rPr>
                        <a:t>say</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30"/>
                        </a:spcBef>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87%</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91%</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90%</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a:cs typeface="Arial"/>
                        </a:rPr>
                        <a:t>88%</a:t>
                      </a:r>
                      <a:endParaRPr lang="en-GB" sz="850" noProof="0" dirty="0">
                        <a:latin typeface="Arial"/>
                        <a:cs typeface="Arial"/>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30"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spc="-10" noProof="0" dirty="0">
                          <a:latin typeface="Arial"/>
                          <a:cs typeface="Arial"/>
                        </a:rPr>
                        <a:t>discussed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a:cs typeface="Arial"/>
                        </a:rPr>
                        <a:t>Q59.</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very </a:t>
                      </a:r>
                      <a:r>
                        <a:rPr lang="en-GB" sz="850" noProof="0" dirty="0">
                          <a:latin typeface="Arial"/>
                          <a:cs typeface="Arial"/>
                        </a:rPr>
                        <a:t>poor</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spc="-20" noProof="0" dirty="0">
                          <a:latin typeface="Arial"/>
                          <a:cs typeface="Arial"/>
                        </a:rPr>
                        <a:t>good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2" name="object 2">
            <a:extLst>
              <a:ext uri="{FF2B5EF4-FFF2-40B4-BE49-F238E27FC236}">
                <a16:creationId xmlns:a16="http://schemas.microsoft.com/office/drawing/2014/main" id="{2880F56E-67A0-0138-9402-AEBE47DDB9A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9" name="txt_org_name">
            <a:extLst>
              <a:ext uri="{FF2B5EF4-FFF2-40B4-BE49-F238E27FC236}">
                <a16:creationId xmlns:a16="http://schemas.microsoft.com/office/drawing/2014/main" id="{07520DE1-E495-7F2C-708F-58BE15825EC1}"/>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0" name="txt_survey">
            <a:extLst>
              <a:ext uri="{FF2B5EF4-FFF2-40B4-BE49-F238E27FC236}">
                <a16:creationId xmlns:a16="http://schemas.microsoft.com/office/drawing/2014/main" id="{C3D0B0B9-FAA0-31AB-D7BC-D3DC267AA55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D1FC0C63-4CF8-EE52-684B-56654AF1F96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5633A6FA-7313-4824-26ED-3AF15E7C5C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1D7747B8-1674-E061-7706-F289088EBCD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91C44B5F-90F2-07A4-DCFE-3107937D0C8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434A567-4130-4833-8986-ADDDFD6FA96D}" type="slidenum">
              <a:rPr lang="en-GB" spc="-25" noProof="0" smtClean="0"/>
              <a:t>35</a:t>
            </a:fld>
            <a:endParaRPr lang="en-GB" spc="-25" noProof="0" dirty="0"/>
          </a:p>
        </p:txBody>
      </p:sp>
      <p:sp>
        <p:nvSpPr>
          <p:cNvPr id="16" name="object 1">
            <a:extLst>
              <a:ext uri="{FF2B5EF4-FFF2-40B4-BE49-F238E27FC236}">
                <a16:creationId xmlns:a16="http://schemas.microsoft.com/office/drawing/2014/main" id="{64B7D36C-6079-4871-FE16-D573D41EA51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ethnicity_tbl_section1"/>
          <p:cNvGraphicFramePr>
            <a:graphicFrameLocks noGrp="1"/>
          </p:cNvGraphicFramePr>
          <p:nvPr>
            <p:extLst>
              <p:ext uri="{D42A27DB-BD31-4B8C-83A1-F6EECF244321}">
                <p14:modId xmlns:p14="http://schemas.microsoft.com/office/powerpoint/2010/main" val="463218077"/>
              </p:ext>
            </p:extLst>
          </p:nvPr>
        </p:nvGraphicFramePr>
        <p:xfrm>
          <a:off x="429133" y="1765300"/>
          <a:ext cx="6776320"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ethnicity_tbl_section2"/>
          <p:cNvGraphicFramePr>
            <a:graphicFrameLocks noGrp="1"/>
          </p:cNvGraphicFramePr>
          <p:nvPr>
            <p:extLst>
              <p:ext uri="{D42A27DB-BD31-4B8C-83A1-F6EECF244321}">
                <p14:modId xmlns:p14="http://schemas.microsoft.com/office/powerpoint/2010/main" val="1308237212"/>
              </p:ext>
            </p:extLst>
          </p:nvPr>
        </p:nvGraphicFramePr>
        <p:xfrm>
          <a:off x="429133" y="2890520"/>
          <a:ext cx="6776320"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3"/>
          <p:cNvGraphicFramePr>
            <a:graphicFrameLocks noGrp="1"/>
          </p:cNvGraphicFramePr>
          <p:nvPr>
            <p:extLst>
              <p:ext uri="{D42A27DB-BD31-4B8C-83A1-F6EECF244321}">
                <p14:modId xmlns:p14="http://schemas.microsoft.com/office/powerpoint/2010/main" val="1497643271"/>
              </p:ext>
            </p:extLst>
          </p:nvPr>
        </p:nvGraphicFramePr>
        <p:xfrm>
          <a:off x="429133" y="4813300"/>
          <a:ext cx="6776320"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ethnicity_tbl_section4"/>
          <p:cNvGraphicFramePr>
            <a:graphicFrameLocks noGrp="1"/>
          </p:cNvGraphicFramePr>
          <p:nvPr>
            <p:extLst>
              <p:ext uri="{D42A27DB-BD31-4B8C-83A1-F6EECF244321}">
                <p14:modId xmlns:p14="http://schemas.microsoft.com/office/powerpoint/2010/main" val="430669918"/>
              </p:ext>
            </p:extLst>
          </p:nvPr>
        </p:nvGraphicFramePr>
        <p:xfrm>
          <a:off x="429133" y="6718300"/>
          <a:ext cx="6776320" cy="113347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9" name="ethnicity_tbl_section5"/>
          <p:cNvGraphicFramePr>
            <a:graphicFrameLocks noGrp="1"/>
          </p:cNvGraphicFramePr>
          <p:nvPr>
            <p:extLst>
              <p:ext uri="{D42A27DB-BD31-4B8C-83A1-F6EECF244321}">
                <p14:modId xmlns:p14="http://schemas.microsoft.com/office/powerpoint/2010/main" val="1780311886"/>
              </p:ext>
            </p:extLst>
          </p:nvPr>
        </p:nvGraphicFramePr>
        <p:xfrm>
          <a:off x="429133" y="8119110"/>
          <a:ext cx="6776320"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5" noProof="0" dirty="0">
                          <a:solidFill>
                            <a:srgbClr val="336E9F"/>
                          </a:solidFill>
                          <a:latin typeface="Arial" panose="020B0604020202020204" pitchFamily="34" charset="0"/>
                          <a:cs typeface="Arial" panose="020B0604020202020204" pitchFamily="34" charset="0"/>
                        </a:rPr>
                        <a:t>DECIDING</a:t>
                      </a:r>
                      <a:r>
                        <a:rPr lang="en-GB" sz="1050" b="1" spc="-50"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ON</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THE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BEST</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Q20.</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they </a:t>
                      </a:r>
                      <a:r>
                        <a:rPr lang="en-GB" sz="850" noProof="0" dirty="0">
                          <a:latin typeface="Arial" panose="020B0604020202020204" pitchFamily="34" charset="0"/>
                          <a:cs typeface="Arial" panose="020B0604020202020204" pitchFamily="34" charset="0"/>
                        </a:rPr>
                        <a:t>wanted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panose="020B0604020202020204" pitchFamily="34" charset="0"/>
                          <a:cs typeface="Arial" panose="020B0604020202020204" pitchFamily="34" charset="0"/>
                        </a:rPr>
                        <a:t>Q22.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 / 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5" noProof="0" dirty="0">
                          <a:latin typeface="Arial" panose="020B0604020202020204" pitchFamily="34" charset="0"/>
                          <a:cs typeface="Arial" panose="020B0604020202020204" pitchFamily="34" charset="0"/>
                        </a:rPr>
                        <a:t> as </a:t>
                      </a:r>
                      <a:r>
                        <a:rPr lang="en-GB" sz="850" noProof="0" dirty="0">
                          <a:latin typeface="Arial" panose="020B0604020202020204" pitchFamily="34" charset="0"/>
                          <a:cs typeface="Arial" panose="020B0604020202020204" pitchFamily="34" charset="0"/>
                        </a:rPr>
                        <a:t>much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wanted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decisions </a:t>
                      </a:r>
                      <a:r>
                        <a:rPr lang="en-GB" sz="850" noProof="0" dirty="0">
                          <a:latin typeface="Arial" panose="020B0604020202020204" pitchFamily="34" charset="0"/>
                          <a:cs typeface="Arial" panose="020B0604020202020204" pitchFamily="34" charset="0"/>
                        </a:rPr>
                        <a:t>about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panose="020B0604020202020204" pitchFamily="34" charset="0"/>
                          <a:cs typeface="Arial" panose="020B0604020202020204" pitchFamily="34" charset="0"/>
                        </a:rPr>
                        <a:t>Q23.</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further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different </a:t>
                      </a:r>
                      <a:r>
                        <a:rPr lang="en-GB" sz="850" noProof="0" dirty="0">
                          <a:latin typeface="Arial" panose="020B0604020202020204" pitchFamily="34" charset="0"/>
                          <a:cs typeface="Arial" panose="020B0604020202020204" pitchFamily="34" charset="0"/>
                        </a:rPr>
                        <a:t>healthcare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professional</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making</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options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5" name="object 2">
            <a:extLst>
              <a:ext uri="{FF2B5EF4-FFF2-40B4-BE49-F238E27FC236}">
                <a16:creationId xmlns:a16="http://schemas.microsoft.com/office/drawing/2014/main" id="{B70BB047-7E73-BEC8-D001-675C6B796437}"/>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3" name="txt_org_name">
            <a:extLst>
              <a:ext uri="{FF2B5EF4-FFF2-40B4-BE49-F238E27FC236}">
                <a16:creationId xmlns:a16="http://schemas.microsoft.com/office/drawing/2014/main" id="{DF04B074-D726-93CA-4FFB-4D98242E7ACB}"/>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AD848DEA-D18A-0013-E1CC-61698838093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EE009D99-CF03-25F5-8241-8A8323522E3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B08A8AD-87DA-4A36-5422-783CC61829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4399370-7FCA-775C-C470-690A785993CF}"/>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 name="Slide Number Placeholder 1">
            <a:extLst>
              <a:ext uri="{FF2B5EF4-FFF2-40B4-BE49-F238E27FC236}">
                <a16:creationId xmlns:a16="http://schemas.microsoft.com/office/drawing/2014/main" id="{C768FA08-1DDE-AA2D-9BF5-A85710C505D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365CF2A-A335-4C7C-BABE-1FFE56B7723D}" type="slidenum">
              <a:rPr lang="en-GB" spc="-25" noProof="0" smtClean="0"/>
              <a:t>36</a:t>
            </a:fld>
            <a:endParaRPr lang="en-GB" spc="-25" noProof="0" dirty="0"/>
          </a:p>
        </p:txBody>
      </p:sp>
      <p:sp>
        <p:nvSpPr>
          <p:cNvPr id="16" name="object 1">
            <a:extLst>
              <a:ext uri="{FF2B5EF4-FFF2-40B4-BE49-F238E27FC236}">
                <a16:creationId xmlns:a16="http://schemas.microsoft.com/office/drawing/2014/main" id="{00E868EC-BB90-70D3-7934-39D8E84A7D9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6"/>
          <p:cNvGraphicFramePr>
            <a:graphicFrameLocks noGrp="1"/>
          </p:cNvGraphicFramePr>
          <p:nvPr>
            <p:extLst>
              <p:ext uri="{D42A27DB-BD31-4B8C-83A1-F6EECF244321}">
                <p14:modId xmlns:p14="http://schemas.microsoft.com/office/powerpoint/2010/main" val="413121005"/>
              </p:ext>
            </p:extLst>
          </p:nvPr>
        </p:nvGraphicFramePr>
        <p:xfrm>
          <a:off x="429133" y="1773555"/>
          <a:ext cx="6776320"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7"/>
          <p:cNvGraphicFramePr>
            <a:graphicFrameLocks noGrp="1"/>
          </p:cNvGraphicFramePr>
          <p:nvPr>
            <p:extLst>
              <p:ext uri="{D42A27DB-BD31-4B8C-83A1-F6EECF244321}">
                <p14:modId xmlns:p14="http://schemas.microsoft.com/office/powerpoint/2010/main" val="3578229684"/>
              </p:ext>
            </p:extLst>
          </p:nvPr>
        </p:nvGraphicFramePr>
        <p:xfrm>
          <a:off x="429133" y="3194050"/>
          <a:ext cx="6776320"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ethnicity_tbl_section8"/>
          <p:cNvGraphicFramePr>
            <a:graphicFrameLocks noGrp="1"/>
          </p:cNvGraphicFramePr>
          <p:nvPr>
            <p:extLst>
              <p:ext uri="{D42A27DB-BD31-4B8C-83A1-F6EECF244321}">
                <p14:modId xmlns:p14="http://schemas.microsoft.com/office/powerpoint/2010/main" val="2762392116"/>
              </p:ext>
            </p:extLst>
          </p:nvPr>
        </p:nvGraphicFramePr>
        <p:xfrm>
          <a:off x="429133" y="4625975"/>
          <a:ext cx="6776320"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HOSPITAL CARE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0" marR="0" lvl="0" indent="0" algn="ctr" defTabSz="914400" eaLnBrk="1" fontAlgn="auto" latinLnBrk="0" hangingPunct="1">
                        <a:lnSpc>
                          <a:spcPts val="990"/>
                        </a:lnSpc>
                        <a:spcBef>
                          <a:spcPts val="0"/>
                        </a:spcBef>
                        <a:spcAft>
                          <a:spcPts val="0"/>
                        </a:spcAft>
                        <a:buClrTx/>
                        <a:buSzTx/>
                        <a:buFontTx/>
                        <a:buNone/>
                        <a:tabLst/>
                        <a:defRPr/>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5" name="object 2">
            <a:extLst>
              <a:ext uri="{FF2B5EF4-FFF2-40B4-BE49-F238E27FC236}">
                <a16:creationId xmlns:a16="http://schemas.microsoft.com/office/drawing/2014/main" id="{ACB3709F-690F-577F-B9ED-0827F8B769F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0CD646DE-7D75-5CB2-51F4-5654E313E21F}"/>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5BE9DAC5-B1E9-D16B-F811-9006CE665D3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EA35F1F-1DC9-1C6B-6A5C-D7E3FED483D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31E9621A-01F3-2016-10CE-6BA67F4DE49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CFC9E4AF-00A2-2245-A331-5FE173BF503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0FBC6966-1882-CCFD-E5C8-0F5C6A5ADE2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9EA077D-FD95-47E5-B52D-6448FB5048F2}" type="slidenum">
              <a:rPr lang="en-GB" spc="-25" noProof="0" smtClean="0"/>
              <a:t>37</a:t>
            </a:fld>
            <a:endParaRPr lang="en-GB" spc="-25" noProof="0" dirty="0"/>
          </a:p>
        </p:txBody>
      </p:sp>
      <p:sp>
        <p:nvSpPr>
          <p:cNvPr id="15" name="object 1">
            <a:extLst>
              <a:ext uri="{FF2B5EF4-FFF2-40B4-BE49-F238E27FC236}">
                <a16:creationId xmlns:a16="http://schemas.microsoft.com/office/drawing/2014/main" id="{63793F0E-9161-A527-7F34-6C6FC32A2846}"/>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9"/>
          <p:cNvGraphicFramePr>
            <a:graphicFrameLocks noGrp="1"/>
          </p:cNvGraphicFramePr>
          <p:nvPr>
            <p:extLst>
              <p:ext uri="{D42A27DB-BD31-4B8C-83A1-F6EECF244321}">
                <p14:modId xmlns:p14="http://schemas.microsoft.com/office/powerpoint/2010/main" val="3681559016"/>
              </p:ext>
            </p:extLst>
          </p:nvPr>
        </p:nvGraphicFramePr>
        <p:xfrm>
          <a:off x="429133" y="1748417"/>
          <a:ext cx="6776320"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a:cs typeface="Arial"/>
                        </a:rPr>
                        <a:t>Q41_2.</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0"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noProof="0" dirty="0">
                          <a:latin typeface="Arial"/>
                          <a:cs typeface="Arial"/>
                        </a:rPr>
                        <a:t>hormone</a:t>
                      </a:r>
                      <a:r>
                        <a:rPr lang="en-GB" sz="850" spc="-40"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spc="-10" noProof="0" dirty="0">
                          <a:latin typeface="Arial"/>
                          <a:cs typeface="Arial"/>
                        </a:rPr>
                        <a:t>enough </a:t>
                      </a:r>
                      <a:r>
                        <a:rPr lang="en-GB" sz="850" noProof="0" dirty="0">
                          <a:latin typeface="Arial"/>
                          <a:cs typeface="Arial"/>
                        </a:rPr>
                        <a:t>understandable</a:t>
                      </a:r>
                      <a:r>
                        <a:rPr lang="en-GB" sz="850" spc="-45" noProof="0" dirty="0">
                          <a:latin typeface="Arial"/>
                          <a:cs typeface="Arial"/>
                        </a:rPr>
                        <a:t> </a:t>
                      </a:r>
                      <a:r>
                        <a:rPr lang="en-GB" sz="850" noProof="0" dirty="0">
                          <a:latin typeface="Arial"/>
                          <a:cs typeface="Arial"/>
                        </a:rPr>
                        <a:t>information</a:t>
                      </a:r>
                      <a:r>
                        <a:rPr lang="en-GB" sz="850" spc="-40" noProof="0" dirty="0">
                          <a:latin typeface="Arial"/>
                          <a:cs typeface="Arial"/>
                        </a:rPr>
                        <a:t> </a:t>
                      </a:r>
                      <a:r>
                        <a:rPr lang="en-GB" sz="850" noProof="0" dirty="0">
                          <a:latin typeface="Arial"/>
                          <a:cs typeface="Arial"/>
                        </a:rPr>
                        <a:t>about</a:t>
                      </a:r>
                      <a:r>
                        <a:rPr lang="en-GB" sz="850" spc="-40"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25" noProof="0" dirty="0">
                          <a:latin typeface="Arial"/>
                          <a:cs typeface="Arial"/>
                        </a:rPr>
                        <a:t> </a:t>
                      </a:r>
                      <a:r>
                        <a:rPr lang="en-GB" sz="850" spc="-10" noProof="0" dirty="0">
                          <a:latin typeface="Arial"/>
                          <a:cs typeface="Arial"/>
                        </a:rPr>
                        <a:t>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25"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a:cs typeface="Arial"/>
                        </a:rPr>
                        <a:t>Q43.</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15" noProof="0" dirty="0">
                          <a:latin typeface="Arial"/>
                          <a:cs typeface="Arial"/>
                        </a:rPr>
                        <a:t> </a:t>
                      </a:r>
                      <a:r>
                        <a:rPr lang="en-GB" sz="850" spc="-25" noProof="0" dirty="0">
                          <a:latin typeface="Arial"/>
                          <a:cs typeface="Arial"/>
                        </a:rPr>
                        <a:t>and </a:t>
                      </a:r>
                      <a:r>
                        <a:rPr lang="en-GB" sz="850" noProof="0" dirty="0">
                          <a:latin typeface="Arial"/>
                          <a:cs typeface="Arial"/>
                        </a:rPr>
                        <a:t>day</a:t>
                      </a:r>
                      <a:r>
                        <a:rPr lang="en-GB" sz="850" spc="-20"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ethnicity_tbl_section10"/>
          <p:cNvGraphicFramePr>
            <a:graphicFrameLocks noGrp="1"/>
          </p:cNvGraphicFramePr>
          <p:nvPr>
            <p:extLst>
              <p:ext uri="{D42A27DB-BD31-4B8C-83A1-F6EECF244321}">
                <p14:modId xmlns:p14="http://schemas.microsoft.com/office/powerpoint/2010/main" val="3614721492"/>
              </p:ext>
            </p:extLst>
          </p:nvPr>
        </p:nvGraphicFramePr>
        <p:xfrm>
          <a:off x="429133" y="5270500"/>
          <a:ext cx="6776320"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ethnicity_tbl_section11"/>
          <p:cNvGraphicFramePr>
            <a:graphicFrameLocks noGrp="1"/>
          </p:cNvGraphicFramePr>
          <p:nvPr>
            <p:extLst>
              <p:ext uri="{D42A27DB-BD31-4B8C-83A1-F6EECF244321}">
                <p14:modId xmlns:p14="http://schemas.microsoft.com/office/powerpoint/2010/main" val="585987322"/>
              </p:ext>
            </p:extLst>
          </p:nvPr>
        </p:nvGraphicFramePr>
        <p:xfrm>
          <a:off x="429133" y="7540625"/>
          <a:ext cx="6776320"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WHILE</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AT</a:t>
                      </a:r>
                      <a:r>
                        <a:rPr lang="en-GB" sz="1050" b="1" spc="-3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HOME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Q49.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gave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home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panose="020B0604020202020204" pitchFamily="34" charset="0"/>
                          <a:cs typeface="Arial" panose="020B0604020202020204" pitchFamily="34" charset="0"/>
                        </a:rPr>
                        <a:t>Q50.</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got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ethnicity_tbl_section12"/>
          <p:cNvGraphicFramePr>
            <a:graphicFrameLocks noGrp="1"/>
          </p:cNvGraphicFramePr>
          <p:nvPr>
            <p:extLst>
              <p:ext uri="{D42A27DB-BD31-4B8C-83A1-F6EECF244321}">
                <p14:modId xmlns:p14="http://schemas.microsoft.com/office/powerpoint/2010/main" val="1818557568"/>
              </p:ext>
            </p:extLst>
          </p:nvPr>
        </p:nvGraphicFramePr>
        <p:xfrm>
          <a:off x="429133" y="8792845"/>
          <a:ext cx="6776320" cy="119462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Ethnicity</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White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Mixed</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Asian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Black</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Other</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0B596188-4FAB-3BD9-BCAD-62B69063DDC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9D90C98-52D7-BBB2-B487-9C37560F368C}"/>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9E31B983-8805-D28C-F234-21116622269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C6CB77B7-8A53-CC31-A5BA-2DB37D6A514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2CBCD5A-F140-ECCD-1FC1-C4A0455D5504}"/>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1020C33D-A3E5-4C42-DC48-19074DCBE7E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7D197A9A-821C-FD6E-CE7B-D75A4FF3A89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F290B43E-272A-4287-AEC2-F0E8BB4C6715}" type="slidenum">
              <a:rPr lang="en-GB" spc="-25" noProof="0" smtClean="0"/>
              <a:t>38</a:t>
            </a:fld>
            <a:endParaRPr lang="en-GB" spc="-25" noProof="0" dirty="0"/>
          </a:p>
        </p:txBody>
      </p:sp>
      <p:sp>
        <p:nvSpPr>
          <p:cNvPr id="13" name="object 1">
            <a:extLst>
              <a:ext uri="{FF2B5EF4-FFF2-40B4-BE49-F238E27FC236}">
                <a16:creationId xmlns:a16="http://schemas.microsoft.com/office/drawing/2014/main" id="{2EBA2EC6-0552-DF76-3ED6-A0EFF49BB25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Ethnicity</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ethnicity_tbl_section13"/>
          <p:cNvGraphicFramePr>
            <a:graphicFrameLocks noGrp="1"/>
          </p:cNvGraphicFramePr>
          <p:nvPr>
            <p:extLst>
              <p:ext uri="{D42A27DB-BD31-4B8C-83A1-F6EECF244321}">
                <p14:modId xmlns:p14="http://schemas.microsoft.com/office/powerpoint/2010/main" val="271387276"/>
              </p:ext>
            </p:extLst>
          </p:nvPr>
        </p:nvGraphicFramePr>
        <p:xfrm>
          <a:off x="429133" y="1750695"/>
          <a:ext cx="6776320"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LIVING</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WITH</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5" noProof="0" dirty="0">
                          <a:solidFill>
                            <a:srgbClr val="336E9F"/>
                          </a:solidFill>
                          <a:latin typeface="Arial" panose="020B0604020202020204" pitchFamily="34" charset="0"/>
                          <a:cs typeface="Arial" panose="020B0604020202020204" pitchFamily="34" charset="0"/>
                        </a:rPr>
                        <a:t>BEYOND</a:t>
                      </a:r>
                      <a:r>
                        <a:rPr lang="en-GB" sz="1050" b="1" spc="-4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Q53.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5" noProof="0" dirty="0">
                          <a:latin typeface="Arial" panose="020B0604020202020204" pitchFamily="34" charset="0"/>
                          <a:cs typeface="Arial" panose="020B0604020202020204" pitchFamily="34" charset="0"/>
                        </a:rPr>
                        <a:t> get </a:t>
                      </a:r>
                      <a:r>
                        <a:rPr lang="en-GB" sz="850" noProof="0" dirty="0">
                          <a:latin typeface="Arial" panose="020B0604020202020204" pitchFamily="34" charset="0"/>
                          <a:cs typeface="Arial" panose="020B0604020202020204" pitchFamily="34" charset="0"/>
                        </a:rPr>
                        <a:t>enough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emotional</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home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community</a:t>
                      </a:r>
                      <a:r>
                        <a:rPr lang="en-GB" sz="850" spc="-3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noProof="0" dirty="0">
                          <a:latin typeface="Arial" panose="020B0604020202020204" pitchFamily="34" charset="0"/>
                          <a:cs typeface="Arial" panose="020B0604020202020204" pitchFamily="34" charset="0"/>
                        </a:rPr>
                        <a:t>voluntary</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services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panose="020B0604020202020204" pitchFamily="34" charset="0"/>
                          <a:cs typeface="Arial" panose="020B0604020202020204" pitchFamily="34" charset="0"/>
                        </a:rPr>
                        <a:t>Q54.</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amount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was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between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final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follow</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appointment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panose="020B0604020202020204" pitchFamily="34" charset="0"/>
                          <a:cs typeface="Arial" panose="020B0604020202020204" pitchFamily="34" charset="0"/>
                        </a:rPr>
                        <a:t>Q55.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possibility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signs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or </a:t>
                      </a:r>
                      <a:r>
                        <a:rPr lang="en-GB" sz="850" spc="-10" noProof="0" dirty="0">
                          <a:latin typeface="Arial" panose="020B0604020202020204" pitchFamily="34" charset="0"/>
                          <a:cs typeface="Arial" panose="020B0604020202020204" pitchFamily="34" charset="0"/>
                        </a:rPr>
                        <a:t>spreading</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ethnicity_tbl_section14"/>
          <p:cNvGraphicFramePr>
            <a:graphicFrameLocks noGrp="1"/>
          </p:cNvGraphicFramePr>
          <p:nvPr>
            <p:extLst>
              <p:ext uri="{D42A27DB-BD31-4B8C-83A1-F6EECF244321}">
                <p14:modId xmlns:p14="http://schemas.microsoft.com/office/powerpoint/2010/main" val="1959846073"/>
              </p:ext>
            </p:extLst>
          </p:nvPr>
        </p:nvGraphicFramePr>
        <p:xfrm>
          <a:off x="429133" y="3517900"/>
          <a:ext cx="6776320"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495800"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Ethnicity</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White</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Mixed</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Asian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Black</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Other</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94D0A16E-5852-8E21-8849-F570D4576F6B}"/>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0" name="txt_org_name">
            <a:extLst>
              <a:ext uri="{FF2B5EF4-FFF2-40B4-BE49-F238E27FC236}">
                <a16:creationId xmlns:a16="http://schemas.microsoft.com/office/drawing/2014/main" id="{7973F9F6-ABDB-061F-FAF9-88934DE5B3E8}"/>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C9536637-28CA-DF23-FEB1-43F456035F7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7" name="Group 6">
            <a:extLst>
              <a:ext uri="{FF2B5EF4-FFF2-40B4-BE49-F238E27FC236}">
                <a16:creationId xmlns:a16="http://schemas.microsoft.com/office/drawing/2014/main" id="{93EF3FC4-9EDE-CA17-49F3-237C89D06A5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2960D099-0B83-3FFB-3AA6-9DA74FA41D15}"/>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D1937CD1-E3CA-628F-D709-B1002B07567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9767B35-3BE8-3E0B-1883-5E5F600E08A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29F9E03-6D94-4637-B32C-AC21FB8D3896}" type="slidenum">
              <a:rPr lang="en-GB" spc="-25" noProof="0" smtClean="0"/>
              <a:t>39</a:t>
            </a:fld>
            <a:endParaRPr lang="en-GB" spc="-25" noProof="0" dirty="0"/>
          </a:p>
        </p:txBody>
      </p:sp>
      <p:sp>
        <p:nvSpPr>
          <p:cNvPr id="15" name="object 1">
            <a:extLst>
              <a:ext uri="{FF2B5EF4-FFF2-40B4-BE49-F238E27FC236}">
                <a16:creationId xmlns:a16="http://schemas.microsoft.com/office/drawing/2014/main" id="{EB643D6A-2E09-0333-67C7-54586D6AD0AB}"/>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5" name="imd_quintile_tbl_section1"/>
          <p:cNvGraphicFramePr>
            <a:graphicFrameLocks noGrp="1"/>
          </p:cNvGraphicFramePr>
          <p:nvPr>
            <p:extLst>
              <p:ext uri="{D42A27DB-BD31-4B8C-83A1-F6EECF244321}">
                <p14:modId xmlns:p14="http://schemas.microsoft.com/office/powerpoint/2010/main" val="882998804"/>
              </p:ext>
            </p:extLst>
          </p:nvPr>
        </p:nvGraphicFramePr>
        <p:xfrm>
          <a:off x="429133" y="1701166"/>
          <a:ext cx="6776320" cy="9785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6" name="imd_quintile_tbl_section2"/>
          <p:cNvGraphicFramePr>
            <a:graphicFrameLocks noGrp="1"/>
          </p:cNvGraphicFramePr>
          <p:nvPr>
            <p:extLst>
              <p:ext uri="{D42A27DB-BD31-4B8C-83A1-F6EECF244321}">
                <p14:modId xmlns:p14="http://schemas.microsoft.com/office/powerpoint/2010/main" val="4058228471"/>
              </p:ext>
            </p:extLst>
          </p:nvPr>
        </p:nvGraphicFramePr>
        <p:xfrm>
          <a:off x="429133" y="2875749"/>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DIAGNOSTIC </a:t>
                      </a:r>
                      <a:r>
                        <a:rPr lang="en-GB" sz="1050" b="1" spc="-10" noProof="0" dirty="0">
                          <a:solidFill>
                            <a:srgbClr val="336E9F"/>
                          </a:solidFill>
                          <a:latin typeface="Arial"/>
                          <a:cs typeface="Arial"/>
                        </a:rPr>
                        <a:t>TESTS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a:cs typeface="Arial"/>
                        </a:rPr>
                        <a:t>Q5.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advance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a:cs typeface="Arial"/>
                        </a:rPr>
                        <a:t>Q6.</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appeared</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20" noProof="0" dirty="0">
                          <a:latin typeface="Arial"/>
                          <a:cs typeface="Arial"/>
                        </a:rPr>
                        <a:t>have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needed</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a:cs typeface="Arial"/>
                        </a:rPr>
                        <a:t>Q7.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length</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spc="-25" noProof="0" dirty="0">
                          <a:latin typeface="Arial"/>
                          <a:cs typeface="Arial"/>
                        </a:rPr>
                        <a:t>for</a:t>
                      </a:r>
                      <a:r>
                        <a:rPr lang="en-GB" sz="850" spc="500" noProof="0" dirty="0">
                          <a:latin typeface="Arial"/>
                          <a:cs typeface="Arial"/>
                        </a:rPr>
                        <a:t> </a:t>
                      </a:r>
                      <a:r>
                        <a:rPr lang="en-GB" sz="850" noProof="0" dirty="0">
                          <a:latin typeface="Arial"/>
                          <a:cs typeface="Arial"/>
                        </a:rPr>
                        <a:t>diagnostic</a:t>
                      </a:r>
                      <a:r>
                        <a:rPr lang="en-GB" sz="850" spc="-3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spc="-10" noProof="0" dirty="0">
                          <a:latin typeface="Arial"/>
                          <a:cs typeface="Arial"/>
                        </a:rPr>
                        <a:t>right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a:cs typeface="Arial"/>
                        </a:rPr>
                        <a:t>Q8.</a:t>
                      </a:r>
                      <a:r>
                        <a:rPr lang="en-GB" sz="850" spc="-20" noProof="0" dirty="0">
                          <a:latin typeface="Arial"/>
                          <a:cs typeface="Arial"/>
                        </a:rPr>
                        <a:t> </a:t>
                      </a:r>
                      <a:r>
                        <a:rPr lang="en-GB" sz="850" noProof="0" dirty="0">
                          <a:latin typeface="Arial"/>
                          <a:cs typeface="Arial"/>
                        </a:rPr>
                        <a:t>Diagnostic</a:t>
                      </a:r>
                      <a:r>
                        <a:rPr lang="en-GB" sz="850" spc="-20" noProof="0" dirty="0">
                          <a:latin typeface="Arial"/>
                          <a:cs typeface="Arial"/>
                        </a:rPr>
                        <a:t> </a:t>
                      </a:r>
                      <a:r>
                        <a:rPr lang="en-GB" sz="850" noProof="0" dirty="0">
                          <a:latin typeface="Arial"/>
                          <a:cs typeface="Arial"/>
                        </a:rPr>
                        <a:t>test</a:t>
                      </a:r>
                      <a:r>
                        <a:rPr lang="en-GB" sz="850" spc="-20" noProof="0" dirty="0">
                          <a:latin typeface="Arial"/>
                          <a:cs typeface="Arial"/>
                        </a:rPr>
                        <a:t> </a:t>
                      </a:r>
                      <a:r>
                        <a:rPr lang="en-GB" sz="850" noProof="0" dirty="0">
                          <a:latin typeface="Arial"/>
                          <a:cs typeface="Arial"/>
                        </a:rPr>
                        <a:t>results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a:cs typeface="Arial"/>
                        </a:rPr>
                        <a:t>Q9.</a:t>
                      </a:r>
                      <a:r>
                        <a:rPr lang="en-GB" sz="850" spc="-20"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privacy</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spc="-10" noProof="0" dirty="0">
                          <a:latin typeface="Arial"/>
                          <a:cs typeface="Arial"/>
                        </a:rPr>
                        <a:t>patient </a:t>
                      </a:r>
                      <a:r>
                        <a:rPr lang="en-GB" sz="850" noProof="0" dirty="0">
                          <a:latin typeface="Arial"/>
                          <a:cs typeface="Arial"/>
                        </a:rPr>
                        <a:t>when</a:t>
                      </a:r>
                      <a:r>
                        <a:rPr lang="en-GB" sz="850" spc="-30" noProof="0" dirty="0">
                          <a:latin typeface="Arial"/>
                          <a:cs typeface="Arial"/>
                        </a:rPr>
                        <a:t> </a:t>
                      </a:r>
                      <a:r>
                        <a:rPr lang="en-GB" sz="850" noProof="0" dirty="0">
                          <a:latin typeface="Arial"/>
                          <a:cs typeface="Arial"/>
                        </a:rPr>
                        <a:t>receiving</a:t>
                      </a:r>
                      <a:r>
                        <a:rPr lang="en-GB" sz="850" spc="-25" noProof="0" dirty="0">
                          <a:latin typeface="Arial"/>
                          <a:cs typeface="Arial"/>
                        </a:rPr>
                        <a:t> </a:t>
                      </a:r>
                      <a:r>
                        <a:rPr lang="en-GB" sz="850" noProof="0" dirty="0">
                          <a:latin typeface="Arial"/>
                          <a:cs typeface="Arial"/>
                        </a:rPr>
                        <a:t>diagnostic</a:t>
                      </a:r>
                      <a:r>
                        <a:rPr lang="en-GB" sz="850" spc="-25" noProof="0" dirty="0">
                          <a:latin typeface="Arial"/>
                          <a:cs typeface="Arial"/>
                        </a:rPr>
                        <a:t> </a:t>
                      </a:r>
                      <a:r>
                        <a:rPr lang="en-GB" sz="850" noProof="0" dirty="0">
                          <a:latin typeface="Arial"/>
                          <a:cs typeface="Arial"/>
                        </a:rPr>
                        <a:t>test</a:t>
                      </a:r>
                      <a:r>
                        <a:rPr lang="en-GB" sz="850" spc="-30" noProof="0" dirty="0">
                          <a:latin typeface="Arial"/>
                          <a:cs typeface="Arial"/>
                        </a:rPr>
                        <a:t> </a:t>
                      </a:r>
                      <a:r>
                        <a:rPr lang="en-GB" sz="850" spc="-10" noProof="0" dirty="0">
                          <a:latin typeface="Arial"/>
                          <a:cs typeface="Arial"/>
                        </a:rPr>
                        <a:t>results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3"/>
          <p:cNvGraphicFramePr>
            <a:graphicFrameLocks noGrp="1"/>
          </p:cNvGraphicFramePr>
          <p:nvPr>
            <p:extLst>
              <p:ext uri="{D42A27DB-BD31-4B8C-83A1-F6EECF244321}">
                <p14:modId xmlns:p14="http://schemas.microsoft.com/office/powerpoint/2010/main" val="3277392214"/>
              </p:ext>
            </p:extLst>
          </p:nvPr>
        </p:nvGraphicFramePr>
        <p:xfrm>
          <a:off x="429133" y="4813300"/>
          <a:ext cx="6776320" cy="177482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8" name="imd_quintile_tbl_section4"/>
          <p:cNvGraphicFramePr>
            <a:graphicFrameLocks noGrp="1"/>
          </p:cNvGraphicFramePr>
          <p:nvPr>
            <p:extLst>
              <p:ext uri="{D42A27DB-BD31-4B8C-83A1-F6EECF244321}">
                <p14:modId xmlns:p14="http://schemas.microsoft.com/office/powerpoint/2010/main" val="2588679044"/>
              </p:ext>
            </p:extLst>
          </p:nvPr>
        </p:nvGraphicFramePr>
        <p:xfrm>
          <a:off x="429133" y="6794500"/>
          <a:ext cx="6776320" cy="12439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sp>
        <p:nvSpPr>
          <p:cNvPr id="14" name="object 2">
            <a:extLst>
              <a:ext uri="{FF2B5EF4-FFF2-40B4-BE49-F238E27FC236}">
                <a16:creationId xmlns:a16="http://schemas.microsoft.com/office/drawing/2014/main" id="{3B82FA66-AF0B-CA48-1656-AD43B5F76B06}"/>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12" name="txt_org_name">
            <a:extLst>
              <a:ext uri="{FF2B5EF4-FFF2-40B4-BE49-F238E27FC236}">
                <a16:creationId xmlns:a16="http://schemas.microsoft.com/office/drawing/2014/main" id="{6F1C607E-5ED4-552D-3FF8-3F083F394205}"/>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27072EE-8197-BA4E-E6CB-85EB78324975}"/>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8F65E1CC-9BCA-10CA-373B-6BA574C5301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CF81384F-F21F-AA3C-37FE-4C06956E29F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ECB43407-910D-EE79-CFD8-F8DFA47B70A5}"/>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E85AD3DB-8FCD-D52C-6930-66A54AC6E5B2}"/>
            </a:ext>
          </a:extLst>
        </p:cNvPr>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2651F2BA-106D-0015-2D71-33CFDB0BAA70}"/>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A9B082A9-BFFA-4C47-92B2-47DFCB5B6736}" type="slidenum">
              <a:rPr lang="en-GB" spc="-25" noProof="0" smtClean="0"/>
              <a:t>4</a:t>
            </a:fld>
            <a:endParaRPr lang="en-GB" spc="-25" noProof="0" dirty="0"/>
          </a:p>
        </p:txBody>
      </p:sp>
      <p:sp>
        <p:nvSpPr>
          <p:cNvPr id="3" name="object 1">
            <a:extLst>
              <a:ext uri="{FF2B5EF4-FFF2-40B4-BE49-F238E27FC236}">
                <a16:creationId xmlns:a16="http://schemas.microsoft.com/office/drawing/2014/main" id="{33AFB031-BE91-4C3F-9D34-3556E77ACD49}"/>
              </a:ext>
            </a:extLst>
          </p:cNvPr>
          <p:cNvSpPr txBox="1">
            <a:spLocks noGrp="1"/>
          </p:cNvSpPr>
          <p:nvPr>
            <p:ph type="title" idx="4294967295"/>
          </p:nvPr>
        </p:nvSpPr>
        <p:spPr>
          <a:xfrm>
            <a:off x="419290" y="1018655"/>
            <a:ext cx="274936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Executive </a:t>
            </a:r>
            <a:r>
              <a:rPr kumimoji="0" lang="en-GB" sz="1800" b="1" i="0" u="none" strike="noStrike" kern="0" cap="none" spc="-10" normalizeH="0" baseline="0" noProof="0" dirty="0">
                <a:ln>
                  <a:noFill/>
                </a:ln>
                <a:solidFill>
                  <a:srgbClr val="336E9F"/>
                </a:solidFill>
                <a:effectLst/>
                <a:uLnTx/>
                <a:uFillTx/>
                <a:latin typeface="Arial"/>
                <a:cs typeface="Arial"/>
              </a:rPr>
              <a:t>summary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2" name="object 2">
            <a:extLst>
              <a:ext uri="{FF2B5EF4-FFF2-40B4-BE49-F238E27FC236}">
                <a16:creationId xmlns:a16="http://schemas.microsoft.com/office/drawing/2014/main" id="{DFF674EC-1F30-3746-1771-BE2B604DB9A8}"/>
              </a:ext>
            </a:extLst>
          </p:cNvPr>
          <p:cNvSpPr txBox="1"/>
          <p:nvPr/>
        </p:nvSpPr>
        <p:spPr>
          <a:xfrm>
            <a:off x="419290" y="1373634"/>
            <a:ext cx="2749360" cy="184666"/>
          </a:xfrm>
          <a:prstGeom prst="rect">
            <a:avLst/>
          </a:prstGeom>
          <a:noFill/>
        </p:spPr>
        <p:txBody>
          <a:bodyPr wrap="square" lIns="0" tIns="0" rIns="0" bIns="0" rtlCol="0">
            <a:spAutoFit/>
          </a:bodyPr>
          <a:lstStyle/>
          <a:p>
            <a:r>
              <a:rPr lang="en-GB" sz="1200" b="1" noProof="0" dirty="0">
                <a:solidFill>
                  <a:srgbClr val="336E9F"/>
                </a:solidFill>
                <a:latin typeface="Arial"/>
                <a:cs typeface="Arial"/>
              </a:rPr>
              <a:t>Questions</a:t>
            </a:r>
            <a:r>
              <a:rPr lang="en-GB" sz="1200" b="1" spc="-20" noProof="0" dirty="0">
                <a:solidFill>
                  <a:srgbClr val="336E9F"/>
                </a:solidFill>
                <a:latin typeface="Arial"/>
                <a:cs typeface="Arial"/>
              </a:rPr>
              <a:t> below </a:t>
            </a:r>
            <a:r>
              <a:rPr lang="en-GB" sz="1200" b="1" noProof="0" dirty="0">
                <a:solidFill>
                  <a:srgbClr val="336E9F"/>
                </a:solidFill>
                <a:latin typeface="Arial"/>
                <a:cs typeface="Arial"/>
              </a:rPr>
              <a:t>expected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range</a:t>
            </a:r>
            <a:endParaRPr lang="en-GB" sz="1200" noProof="0" dirty="0">
              <a:latin typeface="Arial"/>
              <a:cs typeface="Arial"/>
            </a:endParaRPr>
          </a:p>
        </p:txBody>
      </p:sp>
      <p:graphicFrame>
        <p:nvGraphicFramePr>
          <p:cNvPr id="4" name="tbl_below_expected">
            <a:extLst>
              <a:ext uri="{FF2B5EF4-FFF2-40B4-BE49-F238E27FC236}">
                <a16:creationId xmlns:a16="http://schemas.microsoft.com/office/drawing/2014/main" id="{DA16AE7C-0BE7-A9B9-D490-CBA8F07CA57E}"/>
              </a:ext>
            </a:extLst>
          </p:cNvPr>
          <p:cNvGraphicFramePr>
            <a:graphicFrameLocks noGrp="1"/>
          </p:cNvGraphicFramePr>
          <p:nvPr>
            <p:extLst>
              <p:ext uri="{D42A27DB-BD31-4B8C-83A1-F6EECF244321}">
                <p14:modId xmlns:p14="http://schemas.microsoft.com/office/powerpoint/2010/main" val="2414799173"/>
              </p:ext>
            </p:extLst>
          </p:nvPr>
        </p:nvGraphicFramePr>
        <p:xfrm>
          <a:off x="428498" y="1221235"/>
          <a:ext cx="6732322" cy="14563065"/>
        </p:xfrm>
        <a:graphic>
          <a:graphicData uri="http://schemas.openxmlformats.org/drawingml/2006/table">
            <a:tbl>
              <a:tblPr firstRow="1" bandRow="1">
                <a:tableStyleId>{2D5ABB26-0587-4C30-8999-92F81FD0307C}</a:tableStyleId>
              </a:tblPr>
              <a:tblGrid>
                <a:gridCol w="4319905">
                  <a:extLst>
                    <a:ext uri="{9D8B030D-6E8A-4147-A177-3AD203B41FA5}">
                      <a16:colId xmlns:a16="http://schemas.microsoft.com/office/drawing/2014/main" val="20000"/>
                    </a:ext>
                  </a:extLst>
                </a:gridCol>
                <a:gridCol w="612139">
                  <a:extLst>
                    <a:ext uri="{9D8B030D-6E8A-4147-A177-3AD203B41FA5}">
                      <a16:colId xmlns:a16="http://schemas.microsoft.com/office/drawing/2014/main" val="20001"/>
                    </a:ext>
                  </a:extLst>
                </a:gridCol>
                <a:gridCol w="612139">
                  <a:extLst>
                    <a:ext uri="{9D8B030D-6E8A-4147-A177-3AD203B41FA5}">
                      <a16:colId xmlns:a16="http://schemas.microsoft.com/office/drawing/2014/main" val="20002"/>
                    </a:ext>
                  </a:extLst>
                </a:gridCol>
                <a:gridCol w="612139">
                  <a:extLst>
                    <a:ext uri="{9D8B030D-6E8A-4147-A177-3AD203B41FA5}">
                      <a16:colId xmlns:a16="http://schemas.microsoft.com/office/drawing/2014/main" val="20003"/>
                    </a:ext>
                  </a:extLst>
                </a:gridCol>
                <a:gridCol w="576000">
                  <a:extLst>
                    <a:ext uri="{9D8B030D-6E8A-4147-A177-3AD203B41FA5}">
                      <a16:colId xmlns:a16="http://schemas.microsoft.com/office/drawing/2014/main" val="20004"/>
                    </a:ext>
                  </a:extLst>
                </a:gridCol>
              </a:tblGrid>
              <a:tr h="108654">
                <a:tc rowSpan="2">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R w="6350">
                      <a:solidFill>
                        <a:srgbClr val="939598"/>
                      </a:solidFill>
                      <a:prstDash val="solid"/>
                    </a:lnR>
                    <a:lnB w="6350" cap="flat" cmpd="sng" algn="ctr">
                      <a:solidFill>
                        <a:srgbClr val="939598"/>
                      </a:solidFill>
                      <a:prstDash val="solid"/>
                      <a:round/>
                      <a:headEnd type="none" w="med" len="med"/>
                      <a:tailEnd type="none" w="med" len="med"/>
                    </a:lnB>
                  </a:tcPr>
                </a:tc>
                <a:tc gridSpan="3">
                  <a:txBody>
                    <a:bodyPr/>
                    <a:lstStyle/>
                    <a:p>
                      <a:pPr marL="394335">
                        <a:lnSpc>
                          <a:spcPts val="900"/>
                        </a:lnSpc>
                      </a:pPr>
                      <a:r>
                        <a:rPr lang="en-GB" sz="750" spc="-10" noProof="0" dirty="0">
                          <a:latin typeface="Arial" panose="020B0604020202020204" pitchFamily="34" charset="0"/>
                          <a:cs typeface="Arial" panose="020B0604020202020204" pitchFamily="34" charset="0"/>
                        </a:rPr>
                        <a:t>Case</a:t>
                      </a:r>
                      <a:r>
                        <a:rPr lang="en-GB" sz="750" spc="-15"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mix</a:t>
                      </a:r>
                      <a:r>
                        <a:rPr lang="en-GB" sz="750" spc="-15" noProof="0" dirty="0">
                          <a:latin typeface="Arial" panose="020B0604020202020204" pitchFamily="34" charset="0"/>
                          <a:cs typeface="Arial" panose="020B0604020202020204" pitchFamily="34" charset="0"/>
                        </a:rPr>
                        <a:t> </a:t>
                      </a:r>
                      <a:r>
                        <a:rPr lang="en-GB" sz="750" spc="-20" noProof="0" dirty="0">
                          <a:latin typeface="Arial" panose="020B0604020202020204" pitchFamily="34" charset="0"/>
                          <a:cs typeface="Arial" panose="020B0604020202020204" pitchFamily="34" charset="0"/>
                        </a:rPr>
                        <a:t>adjusted</a:t>
                      </a:r>
                      <a:r>
                        <a:rPr lang="en-GB" sz="750" spc="-10" noProof="0" dirty="0">
                          <a:latin typeface="Arial" panose="020B0604020202020204" pitchFamily="34" charset="0"/>
                          <a:cs typeface="Arial" panose="020B0604020202020204" pitchFamily="34" charset="0"/>
                        </a:rPr>
                        <a:t> scores</a:t>
                      </a:r>
                      <a:endParaRPr lang="en-GB" sz="7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9525">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rowSpan="2">
                  <a:txBody>
                    <a:bodyPr/>
                    <a:lstStyle/>
                    <a:p>
                      <a:pPr algn="ctr">
                        <a:lnSpc>
                          <a:spcPct val="100000"/>
                        </a:lnSpc>
                        <a:spcBef>
                          <a:spcPts val="195"/>
                        </a:spcBef>
                      </a:pPr>
                      <a:r>
                        <a:rPr lang="en-GB" sz="750" noProof="0">
                          <a:latin typeface="Arial" panose="020B0604020202020204" pitchFamily="34" charset="0"/>
                          <a:cs typeface="Arial" panose="020B0604020202020204" pitchFamily="34" charset="0"/>
                        </a:rPr>
                        <a:t>National score</a:t>
                      </a:r>
                      <a:endParaRPr lang="en-GB" sz="750" noProof="0" dirty="0">
                        <a:latin typeface="Arial" panose="020B0604020202020204" pitchFamily="34" charset="0"/>
                        <a:cs typeface="Arial" panose="020B0604020202020204" pitchFamily="34" charset="0"/>
                      </a:endParaRPr>
                    </a:p>
                  </a:txBody>
                  <a:tcPr marL="0" marR="0" marT="24765" marB="0" anchor="ctr">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0"/>
                  </a:ext>
                </a:extLst>
              </a:tr>
              <a:tr h="259869">
                <a:tc vMerge="1">
                  <a:txBody>
                    <a:bodyPr/>
                    <a:lstStyle/>
                    <a:p>
                      <a:endParaRPr/>
                    </a:p>
                  </a:txBody>
                  <a:tcPr marL="0" marR="0" marT="0" marB="0">
                    <a:lnR w="6350">
                      <a:solidFill>
                        <a:srgbClr val="939598"/>
                      </a:solidFill>
                      <a:prstDash val="solid"/>
                    </a:lnR>
                    <a:lnB w="6350">
                      <a:solidFill>
                        <a:srgbClr val="939598"/>
                      </a:solidFill>
                      <a:prstDash val="solid"/>
                    </a:lnB>
                  </a:tcPr>
                </a:tc>
                <a:tc>
                  <a:txBody>
                    <a:bodyPr/>
                    <a:lstStyle/>
                    <a:p>
                      <a:pPr algn="ctr">
                        <a:lnSpc>
                          <a:spcPct val="100000"/>
                        </a:lnSpc>
                        <a:spcBef>
                          <a:spcPts val="750"/>
                        </a:spcBef>
                      </a:pPr>
                      <a:r>
                        <a:rPr lang="en-GB" sz="750" spc="-10" noProof="0" dirty="0">
                          <a:latin typeface="Arial" panose="020B0604020202020204" pitchFamily="34" charset="0"/>
                          <a:cs typeface="Arial" panose="020B0604020202020204" pitchFamily="34" charset="0"/>
                        </a:rPr>
                        <a:t>2025</a:t>
                      </a:r>
                      <a:r>
                        <a:rPr lang="en-GB" sz="750" spc="-20" noProof="0" dirty="0">
                          <a:latin typeface="Arial" panose="020B0604020202020204" pitchFamily="34" charset="0"/>
                          <a:cs typeface="Arial" panose="020B0604020202020204" pitchFamily="34" charset="0"/>
                        </a:rPr>
                        <a:t> </a:t>
                      </a:r>
                      <a:r>
                        <a:rPr lang="en-GB" sz="750" spc="-10" noProof="0" dirty="0">
                          <a:latin typeface="Arial" panose="020B0604020202020204" pitchFamily="34" charset="0"/>
                          <a:cs typeface="Arial" panose="020B0604020202020204" pitchFamily="34" charset="0"/>
                        </a:rPr>
                        <a:t>score</a:t>
                      </a:r>
                      <a:endParaRPr lang="en-GB" sz="750" noProof="0" dirty="0">
                        <a:latin typeface="Arial" panose="020B0604020202020204" pitchFamily="34" charset="0"/>
                        <a:cs typeface="Arial" panose="020B0604020202020204" pitchFamily="34" charset="0"/>
                      </a:endParaRPr>
                    </a:p>
                  </a:txBody>
                  <a:tcPr marL="0" marR="0" marT="9525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Lower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119380" marR="113030" algn="ctr">
                        <a:lnSpc>
                          <a:spcPts val="760"/>
                        </a:lnSpc>
                        <a:spcBef>
                          <a:spcPts val="135"/>
                        </a:spcBef>
                      </a:pPr>
                      <a:r>
                        <a:rPr lang="en-GB" sz="750" spc="-10" noProof="0" dirty="0">
                          <a:latin typeface="Arial" panose="020B0604020202020204" pitchFamily="34" charset="0"/>
                          <a:cs typeface="Arial" panose="020B0604020202020204" pitchFamily="34" charset="0"/>
                        </a:rPr>
                        <a:t>Upper </a:t>
                      </a:r>
                      <a:r>
                        <a:rPr lang="en-GB" sz="750" spc="-25" noProof="0" dirty="0">
                          <a:latin typeface="Arial" panose="020B0604020202020204" pitchFamily="34" charset="0"/>
                          <a:cs typeface="Arial" panose="020B0604020202020204" pitchFamily="34" charset="0"/>
                        </a:rPr>
                        <a:t>expected</a:t>
                      </a:r>
                      <a:r>
                        <a:rPr lang="en-GB" sz="750" spc="-10" noProof="0" dirty="0">
                          <a:latin typeface="Arial" panose="020B0604020202020204" pitchFamily="34" charset="0"/>
                          <a:cs typeface="Arial" panose="020B0604020202020204" pitchFamily="34" charset="0"/>
                        </a:rPr>
                        <a:t> range</a:t>
                      </a:r>
                      <a:endParaRPr lang="en-GB" sz="750" noProof="0" dirty="0">
                        <a:latin typeface="Arial" panose="020B0604020202020204" pitchFamily="34" charset="0"/>
                        <a:cs typeface="Arial" panose="020B0604020202020204" pitchFamily="34" charset="0"/>
                      </a:endParaRPr>
                    </a:p>
                  </a:txBody>
                  <a:tcPr marL="0" marR="0" marT="1714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vMerge="1">
                  <a:txBody>
                    <a:bodyPr/>
                    <a:lstStyle/>
                    <a:p>
                      <a:endParaRPr/>
                    </a:p>
                  </a:txBody>
                  <a:tcPr marL="0" marR="0" marT="24765" marB="0">
                    <a:lnL w="6350">
                      <a:solidFill>
                        <a:srgbClr val="939598"/>
                      </a:solidFill>
                      <a:prstDash val="solid"/>
                    </a:lnL>
                    <a:lnR w="9525">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Q23. Patient could get further advice from a different healthcare professional before making decisions about their treatment options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47%</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a:solidFill>
                        <a:srgbClr val="939598"/>
                      </a:solidFill>
                      <a:prstDash val="soli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58%</a:t>
                      </a:r>
                      <a:endParaRPr lang="en-GB" sz="850" b="1"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Q41_3. Beforehand patient completely had enough understandable information about radiotherapy</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89%</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4085931750"/>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Q48. Patient was definitely able to discuss options for managing the impact of any long-term side effects</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46%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47%</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56%</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88045232"/>
                  </a:ext>
                </a:extLst>
              </a:tr>
              <a:tr h="266400">
                <a:tc>
                  <a:txBody>
                    <a:bodyPr/>
                    <a:lstStyle/>
                    <a:p>
                      <a:pPr algn="l" fontAlgn="t"/>
                      <a:r>
                        <a:rPr lang="en-GB" sz="850" b="0" i="0" u="none" strike="noStrike" noProof="0">
                          <a:solidFill>
                            <a:srgbClr val="000000"/>
                          </a:solidFill>
                          <a:effectLst/>
                          <a:latin typeface="Arial" panose="020B0604020202020204" pitchFamily="34" charset="0"/>
                          <a:cs typeface="Arial" panose="020B0604020202020204" pitchFamily="34" charset="0"/>
                        </a:rPr>
                        <a:t>Q54. The right amount of information and support was offered to the patient between final treatment and the follow up appointment </a:t>
                      </a:r>
                      <a:endParaRPr lang="en-GB" sz="850" b="0" i="0" u="none" strike="noStrike" noProof="0" dirty="0">
                        <a:solidFill>
                          <a:srgbClr val="000000"/>
                        </a:solidFill>
                        <a:effectLst/>
                        <a:latin typeface="Arial" panose="020B0604020202020204" pitchFamily="34" charset="0"/>
                        <a:cs typeface="Arial" panose="020B0604020202020204" pitchFamily="34" charset="0"/>
                      </a:endParaRPr>
                    </a:p>
                  </a:txBody>
                  <a:tcPr marL="9525" marR="9525" marT="9525"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b="1" noProof="0">
                          <a:latin typeface="Arial" panose="020B0604020202020204" pitchFamily="34" charset="0"/>
                          <a:cs typeface="Arial" panose="020B0604020202020204" pitchFamily="34" charset="0"/>
                        </a:rPr>
                        <a:t>70%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solidFill>
                      <a:srgbClr val="A8C7E9"/>
                    </a:solidFill>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marL="635" algn="ctr">
                        <a:lnSpc>
                          <a:spcPct val="100000"/>
                        </a:lnSpc>
                        <a:spcBef>
                          <a:spcPts val="425"/>
                        </a:spcBef>
                      </a:pPr>
                      <a:r>
                        <a:rPr lang="en-GB" sz="850" b="1" noProof="0">
                          <a:latin typeface="Arial" panose="020B0604020202020204" pitchFamily="34" charset="0"/>
                          <a:cs typeface="Arial" panose="020B0604020202020204" pitchFamily="34" charset="0"/>
                        </a:rPr>
                        <a:t>80%</a:t>
                      </a:r>
                      <a:endParaRPr lang="en-GB" sz="850" b="1" noProof="0" dirty="0">
                        <a:latin typeface="Arial" panose="020B0604020202020204" pitchFamily="34" charset="0"/>
                        <a:cs typeface="Arial" panose="020B0604020202020204" pitchFamily="34" charset="0"/>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2056455881"/>
                  </a:ext>
                </a:extLst>
              </a:tr>
            </a:tbl>
          </a:graphicData>
        </a:graphic>
      </p:graphicFrame>
      <p:sp>
        <p:nvSpPr>
          <p:cNvPr id="10" name="txt_org_name">
            <a:extLst>
              <a:ext uri="{FF2B5EF4-FFF2-40B4-BE49-F238E27FC236}">
                <a16:creationId xmlns:a16="http://schemas.microsoft.com/office/drawing/2014/main" id="{4498F9A4-CB89-4796-A0DC-263DAD39BF83}"/>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6E63805E-7F2A-5424-DB8A-5E459F76167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5" name="Group 4">
            <a:extLst>
              <a:ext uri="{FF2B5EF4-FFF2-40B4-BE49-F238E27FC236}">
                <a16:creationId xmlns:a16="http://schemas.microsoft.com/office/drawing/2014/main" id="{C905CA61-FA5B-1B7A-D7A3-3E3F13798E9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2" action="ppaction://hlinksldjump"/>
              <a:extLst>
                <a:ext uri="{FF2B5EF4-FFF2-40B4-BE49-F238E27FC236}">
                  <a16:creationId xmlns:a16="http://schemas.microsoft.com/office/drawing/2014/main" id="{AEA923BE-6918-07DA-84F3-BF34A074338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7B4EB12-CB5B-C511-1638-DD534B88DBE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006820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4278E01F-E235-BE0F-2DFB-AF65EEF0551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06F96D3-70C3-4E08-9780-6B249AE60F66}" type="slidenum">
              <a:rPr lang="en-GB" spc="-25" noProof="0" smtClean="0"/>
              <a:t>40</a:t>
            </a:fld>
            <a:endParaRPr lang="en-GB" spc="-25" noProof="0" dirty="0"/>
          </a:p>
        </p:txBody>
      </p:sp>
      <p:sp>
        <p:nvSpPr>
          <p:cNvPr id="15" name="object 1">
            <a:extLst>
              <a:ext uri="{FF2B5EF4-FFF2-40B4-BE49-F238E27FC236}">
                <a16:creationId xmlns:a16="http://schemas.microsoft.com/office/drawing/2014/main" id="{284849EC-0CCA-C2E5-5074-A98D7CB7B085}"/>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5"/>
          <p:cNvGraphicFramePr>
            <a:graphicFrameLocks noGrp="1"/>
          </p:cNvGraphicFramePr>
          <p:nvPr>
            <p:extLst>
              <p:ext uri="{D42A27DB-BD31-4B8C-83A1-F6EECF244321}">
                <p14:modId xmlns:p14="http://schemas.microsoft.com/office/powerpoint/2010/main" val="3651393690"/>
              </p:ext>
            </p:extLst>
          </p:nvPr>
        </p:nvGraphicFramePr>
        <p:xfrm>
          <a:off x="429133" y="1714192"/>
          <a:ext cx="6776320" cy="172783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6" name="imd_quintile_tbl_section6"/>
          <p:cNvGraphicFramePr>
            <a:graphicFrameLocks noGrp="1"/>
          </p:cNvGraphicFramePr>
          <p:nvPr>
            <p:extLst>
              <p:ext uri="{D42A27DB-BD31-4B8C-83A1-F6EECF244321}">
                <p14:modId xmlns:p14="http://schemas.microsoft.com/office/powerpoint/2010/main" val="3117853361"/>
              </p:ext>
            </p:extLst>
          </p:nvPr>
        </p:nvGraphicFramePr>
        <p:xfrm>
          <a:off x="429133" y="363236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discussion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Q25.</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helped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10" noProof="0" dirty="0">
                          <a:latin typeface="Arial"/>
                          <a:cs typeface="Arial"/>
                        </a:rPr>
                        <a:t>patient </a:t>
                      </a:r>
                      <a:r>
                        <a:rPr lang="en-GB" sz="850" noProof="0" dirty="0">
                          <a:latin typeface="Arial"/>
                          <a:cs typeface="Arial"/>
                        </a:rPr>
                        <a:t>create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address</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noProof="0" dirty="0">
                          <a:latin typeface="Arial"/>
                          <a:cs typeface="Arial"/>
                        </a:rPr>
                        <a:t>needs</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concerns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42875">
                        <a:lnSpc>
                          <a:spcPts val="860"/>
                        </a:lnSpc>
                        <a:spcBef>
                          <a:spcPts val="155"/>
                        </a:spcBef>
                      </a:pPr>
                      <a:r>
                        <a:rPr lang="en-GB" sz="850" noProof="0" dirty="0">
                          <a:latin typeface="Arial"/>
                          <a:cs typeface="Arial"/>
                        </a:rPr>
                        <a:t>Q26.</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plan</a:t>
                      </a:r>
                      <a:r>
                        <a:rPr lang="en-GB" sz="850" spc="-20" noProof="0" dirty="0">
                          <a:latin typeface="Arial"/>
                          <a:cs typeface="Arial"/>
                        </a:rPr>
                        <a:t> with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10" noProof="0" dirty="0">
                          <a:latin typeface="Arial"/>
                          <a:cs typeface="Arial"/>
                        </a:rPr>
                        <a:t> </a:t>
                      </a:r>
                      <a:r>
                        <a:rPr lang="en-GB" sz="850" noProof="0" dirty="0">
                          <a:latin typeface="Arial"/>
                          <a:cs typeface="Arial"/>
                        </a:rPr>
                        <a:t>was</a:t>
                      </a:r>
                      <a:r>
                        <a:rPr lang="en-GB" sz="850" spc="-1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10" noProof="0" dirty="0">
                          <a:latin typeface="Arial"/>
                          <a:cs typeface="Arial"/>
                        </a:rPr>
                        <a:t> </a:t>
                      </a:r>
                      <a:r>
                        <a:rPr lang="en-GB" sz="850" spc="-20" noProof="0" dirty="0">
                          <a:latin typeface="Arial"/>
                          <a:cs typeface="Arial"/>
                        </a:rPr>
                        <a:t>date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imd_quintile_tbl_section7"/>
          <p:cNvGraphicFramePr>
            <a:graphicFrameLocks noGrp="1"/>
          </p:cNvGraphicFramePr>
          <p:nvPr>
            <p:extLst>
              <p:ext uri="{D42A27DB-BD31-4B8C-83A1-F6EECF244321}">
                <p14:modId xmlns:p14="http://schemas.microsoft.com/office/powerpoint/2010/main" val="1529777405"/>
              </p:ext>
            </p:extLst>
          </p:nvPr>
        </p:nvGraphicFramePr>
        <p:xfrm>
          <a:off x="429133" y="5065392"/>
          <a:ext cx="6776320" cy="124269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SUPPORT</a:t>
                      </a:r>
                      <a:r>
                        <a:rPr lang="en-GB" sz="1050" b="1" spc="-3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HOSPITAL</a:t>
                      </a:r>
                      <a:r>
                        <a:rPr lang="en-GB" sz="1050" b="1" spc="-3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STAFF</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panose="020B0604020202020204" pitchFamily="34" charset="0"/>
                          <a:cs typeface="Arial" panose="020B0604020202020204" pitchFamily="34" charset="0"/>
                        </a:rPr>
                        <a:t>Q27.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provided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relevant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available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support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panose="020B0604020202020204" pitchFamily="34" charset="0"/>
                          <a:cs typeface="Arial" panose="020B0604020202020204" pitchFamily="34" charset="0"/>
                        </a:rPr>
                        <a:t>Q28.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right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level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overall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health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panose="020B0604020202020204" pitchFamily="34" charset="0"/>
                          <a:cs typeface="Arial" panose="020B0604020202020204" pitchFamily="34" charset="0"/>
                        </a:rPr>
                        <a:t>Q29.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how</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get </a:t>
                      </a:r>
                      <a:r>
                        <a:rPr lang="en-GB" sz="850" noProof="0" dirty="0">
                          <a:latin typeface="Arial" panose="020B0604020202020204" pitchFamily="34" charset="0"/>
                          <a:cs typeface="Arial" panose="020B0604020202020204" pitchFamily="34" charset="0"/>
                        </a:rPr>
                        <a:t>financial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benefits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imd_quintile_tbl_section8"/>
          <p:cNvGraphicFramePr>
            <a:graphicFrameLocks noGrp="1"/>
          </p:cNvGraphicFramePr>
          <p:nvPr>
            <p:extLst>
              <p:ext uri="{D42A27DB-BD31-4B8C-83A1-F6EECF244321}">
                <p14:modId xmlns:p14="http://schemas.microsoft.com/office/powerpoint/2010/main" val="433479499"/>
              </p:ext>
            </p:extLst>
          </p:nvPr>
        </p:nvGraphicFramePr>
        <p:xfrm>
          <a:off x="422715" y="6498422"/>
          <a:ext cx="6776320" cy="31642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HOSPITAL 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panose="020B0604020202020204" pitchFamily="34" charset="0"/>
                          <a:cs typeface="Arial" panose="020B0604020202020204" pitchFamily="34" charset="0"/>
                        </a:rPr>
                        <a:t>Q31.</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confidence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trust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team </a:t>
                      </a:r>
                      <a:r>
                        <a:rPr lang="en-GB" sz="850" noProof="0" dirty="0">
                          <a:latin typeface="Arial" panose="020B0604020202020204" pitchFamily="34" charset="0"/>
                          <a:cs typeface="Arial" panose="020B0604020202020204" pitchFamily="34" charset="0"/>
                        </a:rPr>
                        <a:t>looking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during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panose="020B0604020202020204" pitchFamily="34" charset="0"/>
                          <a:cs typeface="Arial" panose="020B0604020202020204" pitchFamily="34" charset="0"/>
                        </a:rPr>
                        <a:t>Q32.</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family,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someone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close,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definitely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talk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looking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after</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panose="020B0604020202020204" pitchFamily="34" charset="0"/>
                          <a:cs typeface="Arial" panose="020B0604020202020204" pitchFamily="34" charset="0"/>
                        </a:rPr>
                        <a:t>Q33.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involved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decisions</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panose="020B0604020202020204" pitchFamily="34" charset="0"/>
                          <a:cs typeface="Arial" panose="020B0604020202020204" pitchFamily="34" charset="0"/>
                        </a:rPr>
                        <a:t>Q34.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get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ward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needed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staff</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panose="020B0604020202020204" pitchFamily="34" charset="0"/>
                          <a:cs typeface="Arial" panose="020B0604020202020204" pitchFamily="34" charset="0"/>
                        </a:rPr>
                        <a:t>Q36.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everything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to </a:t>
                      </a:r>
                      <a:r>
                        <a:rPr lang="en-GB" sz="850" noProof="0" dirty="0">
                          <a:latin typeface="Arial" panose="020B0604020202020204" pitchFamily="34" charset="0"/>
                          <a:cs typeface="Arial" panose="020B0604020202020204" pitchFamily="34" charset="0"/>
                        </a:rPr>
                        <a:t>help</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control</a:t>
                      </a:r>
                      <a:r>
                        <a:rPr lang="en-GB" sz="850" spc="-20" noProof="0" dirty="0">
                          <a:latin typeface="Arial" panose="020B0604020202020204" pitchFamily="34" charset="0"/>
                          <a:cs typeface="Arial" panose="020B0604020202020204" pitchFamily="34" charset="0"/>
                        </a:rPr>
                        <a:t> pain</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panose="020B0604020202020204" pitchFamily="34" charset="0"/>
                          <a:cs typeface="Arial" panose="020B0604020202020204" pitchFamily="34" charset="0"/>
                        </a:rPr>
                        <a:t>Q37.</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respect</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dignity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panose="020B0604020202020204" pitchFamily="34" charset="0"/>
                          <a:cs typeface="Arial" panose="020B0604020202020204" pitchFamily="34" charset="0"/>
                        </a:rPr>
                        <a:t>Q38.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easily</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what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should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not</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do </a:t>
                      </a:r>
                      <a:r>
                        <a:rPr lang="en-GB" sz="850" noProof="0" dirty="0">
                          <a:latin typeface="Arial" panose="020B0604020202020204" pitchFamily="34" charset="0"/>
                          <a:cs typeface="Arial" panose="020B0604020202020204" pitchFamily="34" charset="0"/>
                        </a:rPr>
                        <a:t>after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leaving</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hospital</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panose="020B0604020202020204" pitchFamily="34" charset="0"/>
                          <a:cs typeface="Arial" panose="020B0604020202020204" pitchFamily="34" charset="0"/>
                        </a:rPr>
                        <a:t>Q39.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worries</a:t>
                      </a:r>
                      <a:r>
                        <a:rPr lang="en-GB" sz="850" spc="-25" noProof="0" dirty="0">
                          <a:latin typeface="Arial" panose="020B0604020202020204" pitchFamily="34" charset="0"/>
                          <a:cs typeface="Arial" panose="020B0604020202020204" pitchFamily="34" charset="0"/>
                        </a:rPr>
                        <a:t> and </a:t>
                      </a:r>
                      <a:r>
                        <a:rPr lang="en-GB" sz="850" noProof="0" dirty="0">
                          <a:latin typeface="Arial" panose="020B0604020202020204" pitchFamily="34" charset="0"/>
                          <a:cs typeface="Arial" panose="020B0604020202020204" pitchFamily="34" charset="0"/>
                        </a:rPr>
                        <a:t>fears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hospital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while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 </a:t>
                      </a:r>
                      <a:r>
                        <a:rPr lang="en-GB" sz="850" noProof="0" dirty="0">
                          <a:latin typeface="Arial" panose="020B0604020202020204" pitchFamily="34" charset="0"/>
                          <a:cs typeface="Arial" panose="020B0604020202020204" pitchFamily="34" charset="0"/>
                        </a:rPr>
                        <a:t>outpatient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case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12" name="txt_org_name">
            <a:extLst>
              <a:ext uri="{FF2B5EF4-FFF2-40B4-BE49-F238E27FC236}">
                <a16:creationId xmlns:a16="http://schemas.microsoft.com/office/drawing/2014/main" id="{540D38B1-451D-9C60-9112-44ACF0E877F2}"/>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17F42436-CACC-D23A-48C3-9181CF2A81B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67943D7F-4D62-0FA5-495D-099C79CCB35D}"/>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25690D74-24FD-8C74-D470-1BC5BCE6607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4192D26A-4EB6-DC95-E8D6-8031A94147B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64243EC4-30EE-C8F3-8AD9-4482BAD5692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97AA23AA-0FED-54F7-2BC9-90BB7148B4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258C3CA-AAFA-46DC-BCBD-8CCC50E692FB}" type="slidenum">
              <a:rPr lang="en-GB" spc="-25" noProof="0" smtClean="0"/>
              <a:t>41</a:t>
            </a:fld>
            <a:endParaRPr lang="en-GB" spc="-25" noProof="0" dirty="0"/>
          </a:p>
        </p:txBody>
      </p:sp>
      <p:sp>
        <p:nvSpPr>
          <p:cNvPr id="15" name="object 1">
            <a:extLst>
              <a:ext uri="{FF2B5EF4-FFF2-40B4-BE49-F238E27FC236}">
                <a16:creationId xmlns:a16="http://schemas.microsoft.com/office/drawing/2014/main" id="{30B24573-9E9B-2825-B7AD-61C50906144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9"/>
          <p:cNvGraphicFramePr>
            <a:graphicFrameLocks noGrp="1"/>
          </p:cNvGraphicFramePr>
          <p:nvPr>
            <p:extLst>
              <p:ext uri="{D42A27DB-BD31-4B8C-83A1-F6EECF244321}">
                <p14:modId xmlns:p14="http://schemas.microsoft.com/office/powerpoint/2010/main" val="469855358"/>
              </p:ext>
            </p:extLst>
          </p:nvPr>
        </p:nvGraphicFramePr>
        <p:xfrm>
          <a:off x="429133" y="1737454"/>
          <a:ext cx="6776320" cy="336740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TREATMENT</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68%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41605"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606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R="170815"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6" name="imd_quintile_tbl_section10"/>
          <p:cNvGraphicFramePr>
            <a:graphicFrameLocks noGrp="1"/>
          </p:cNvGraphicFramePr>
          <p:nvPr>
            <p:extLst>
              <p:ext uri="{D42A27DB-BD31-4B8C-83A1-F6EECF244321}">
                <p14:modId xmlns:p14="http://schemas.microsoft.com/office/powerpoint/2010/main" val="3495107674"/>
              </p:ext>
            </p:extLst>
          </p:nvPr>
        </p:nvGraphicFramePr>
        <p:xfrm>
          <a:off x="429133" y="5305612"/>
          <a:ext cx="6776320" cy="210121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a:t>
                      </a:r>
                      <a:r>
                        <a:rPr lang="en-GB" sz="1050" b="1" spc="-20" noProof="0" dirty="0">
                          <a:solidFill>
                            <a:srgbClr val="336E9F"/>
                          </a:solidFill>
                          <a:latin typeface="Arial"/>
                          <a:cs typeface="Arial"/>
                        </a:rPr>
                        <a:t>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were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spc="-10" noProof="0" dirty="0">
                          <a:latin typeface="Arial"/>
                          <a:cs typeface="Arial"/>
                        </a:rPr>
                        <a:t>could 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on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any</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that</a:t>
                      </a:r>
                      <a:r>
                        <a:rPr lang="en-GB" sz="850" spc="-25"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spc="-10" noProof="0" dirty="0">
                          <a:latin typeface="Arial"/>
                          <a:cs typeface="Arial"/>
                        </a:rPr>
                        <a:t>could </a:t>
                      </a:r>
                      <a:r>
                        <a:rPr lang="en-GB" sz="850" noProof="0" dirty="0">
                          <a:latin typeface="Arial"/>
                          <a:cs typeface="Arial"/>
                        </a:rPr>
                        <a:t>access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immediate</a:t>
                      </a:r>
                      <a:r>
                        <a:rPr lang="en-GB" sz="850" spc="-20" noProof="0" dirty="0">
                          <a:latin typeface="Arial"/>
                          <a:cs typeface="Arial"/>
                        </a:rPr>
                        <a:t> side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spc="-20" noProof="0" dirty="0">
                          <a:latin typeface="Arial"/>
                          <a:cs typeface="Arial"/>
                        </a:rPr>
                        <a:t>were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understand</a:t>
                      </a:r>
                      <a:r>
                        <a:rPr lang="en-GB" sz="850" spc="-25" noProof="0" dirty="0">
                          <a:latin typeface="Arial"/>
                          <a:cs typeface="Arial"/>
                        </a:rPr>
                        <a:t> in </a:t>
                      </a:r>
                      <a:r>
                        <a:rPr lang="en-GB" sz="850" noProof="0" dirty="0">
                          <a:latin typeface="Arial"/>
                          <a:cs typeface="Arial"/>
                        </a:rPr>
                        <a:t>advance</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63%</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4795">
                <a:tc>
                  <a:txBody>
                    <a:bodyPr/>
                    <a:lstStyle/>
                    <a:p>
                      <a:pPr marL="27940" marR="121920">
                        <a:lnSpc>
                          <a:spcPts val="860"/>
                        </a:lnSpc>
                        <a:spcBef>
                          <a:spcPts val="155"/>
                        </a:spcBef>
                      </a:pPr>
                      <a:r>
                        <a:rPr lang="en-GB" sz="850" noProof="0" dirty="0">
                          <a:latin typeface="Arial"/>
                          <a:cs typeface="Arial"/>
                        </a:rPr>
                        <a:t>Q48.</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5"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any</a:t>
                      </a:r>
                      <a:r>
                        <a:rPr lang="en-GB" sz="850" spc="-10" noProof="0" dirty="0">
                          <a:latin typeface="Arial"/>
                          <a:cs typeface="Arial"/>
                        </a:rPr>
                        <a:t> 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imd_quintile_tbl_section11"/>
          <p:cNvGraphicFramePr>
            <a:graphicFrameLocks noGrp="1"/>
          </p:cNvGraphicFramePr>
          <p:nvPr>
            <p:extLst>
              <p:ext uri="{D42A27DB-BD31-4B8C-83A1-F6EECF244321}">
                <p14:modId xmlns:p14="http://schemas.microsoft.com/office/powerpoint/2010/main" val="3553715835"/>
              </p:ext>
            </p:extLst>
          </p:nvPr>
        </p:nvGraphicFramePr>
        <p:xfrm>
          <a:off x="429133" y="7607580"/>
          <a:ext cx="6776320" cy="1088389"/>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8" name="imd_quintile_tbl_section12"/>
          <p:cNvGraphicFramePr>
            <a:graphicFrameLocks noGrp="1"/>
          </p:cNvGraphicFramePr>
          <p:nvPr>
            <p:extLst>
              <p:ext uri="{D42A27DB-BD31-4B8C-83A1-F6EECF244321}">
                <p14:modId xmlns:p14="http://schemas.microsoft.com/office/powerpoint/2010/main" val="1422025158"/>
              </p:ext>
            </p:extLst>
          </p:nvPr>
        </p:nvGraphicFramePr>
        <p:xfrm>
          <a:off x="429133" y="8896723"/>
          <a:ext cx="6776320" cy="130447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CARE</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FROM</a:t>
                      </a:r>
                      <a:r>
                        <a:rPr lang="en-GB" sz="1050" b="1" spc="-6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YOUR</a:t>
                      </a:r>
                      <a:r>
                        <a:rPr lang="en-GB" sz="1050" b="1" spc="-55" noProof="0" dirty="0">
                          <a:solidFill>
                            <a:srgbClr val="336E9F"/>
                          </a:solidFill>
                          <a:latin typeface="Arial" panose="020B0604020202020204" pitchFamily="34" charset="0"/>
                          <a:cs typeface="Arial" panose="020B0604020202020204" pitchFamily="34" charset="0"/>
                        </a:rPr>
                        <a:t> </a:t>
                      </a:r>
                      <a:r>
                        <a:rPr lang="en-GB" sz="1050" b="1" noProof="0" dirty="0">
                          <a:solidFill>
                            <a:srgbClr val="336E9F"/>
                          </a:solidFill>
                          <a:latin typeface="Arial" panose="020B0604020202020204" pitchFamily="34" charset="0"/>
                          <a:cs typeface="Arial" panose="020B0604020202020204" pitchFamily="34" charset="0"/>
                        </a:rPr>
                        <a:t>GP</a:t>
                      </a:r>
                      <a:r>
                        <a:rPr lang="en-GB" sz="1050" b="1" spc="-5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PRACTICE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panose="020B0604020202020204" pitchFamily="34" charset="0"/>
                          <a:cs typeface="Arial" panose="020B0604020202020204" pitchFamily="34" charset="0"/>
                        </a:rPr>
                        <a:t>Q51.</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44%</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482400">
                <a:tc>
                  <a:txBody>
                    <a:bodyPr/>
                    <a:lstStyle/>
                    <a:p>
                      <a:pPr marL="27940" marR="187960">
                        <a:lnSpc>
                          <a:spcPts val="860"/>
                        </a:lnSpc>
                        <a:spcBef>
                          <a:spcPts val="155"/>
                        </a:spcBef>
                      </a:pPr>
                      <a:r>
                        <a:rPr lang="en-GB" sz="850" noProof="0" dirty="0">
                          <a:latin typeface="Arial" panose="020B0604020202020204" pitchFamily="34" charset="0"/>
                          <a:cs typeface="Arial" panose="020B0604020202020204" pitchFamily="34" charset="0"/>
                        </a:rPr>
                        <a:t>Q52.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41%</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30%</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49%</a:t>
                      </a:r>
                      <a:endParaRPr lang="en-GB" sz="850" noProof="0" dirty="0">
                        <a:latin typeface="Arial" panose="020B0604020202020204" pitchFamily="34" charset="0"/>
                        <a:cs typeface="Arial" panose="020B0604020202020204" pitchFamily="34" charset="0"/>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txt_org_name">
            <a:extLst>
              <a:ext uri="{FF2B5EF4-FFF2-40B4-BE49-F238E27FC236}">
                <a16:creationId xmlns:a16="http://schemas.microsoft.com/office/drawing/2014/main" id="{E35D4117-F21F-A2A1-24AF-03800B79138E}"/>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4179B361-9B95-CC59-988A-D861262C905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4" name="object 2">
            <a:extLst>
              <a:ext uri="{FF2B5EF4-FFF2-40B4-BE49-F238E27FC236}">
                <a16:creationId xmlns:a16="http://schemas.microsoft.com/office/drawing/2014/main" id="{5BBA8B4A-99ED-24D3-44F4-2D6BB33D0861}"/>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9" name="Group 8">
            <a:extLst>
              <a:ext uri="{FF2B5EF4-FFF2-40B4-BE49-F238E27FC236}">
                <a16:creationId xmlns:a16="http://schemas.microsoft.com/office/drawing/2014/main" id="{A04B5762-D717-2546-82B6-3D34966B292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DFFEB71B-0F10-F94E-C79E-B8AC34747F1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3DF8865-43E7-5AC6-D739-E0FCD28F012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1FD782E2-5D25-EA36-DA7D-3FF812C19C5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D18575A-0A20-43ED-BB07-854BDA0ABA8E}" type="slidenum">
              <a:rPr lang="en-GB" spc="-25" noProof="0" smtClean="0"/>
              <a:t>42</a:t>
            </a:fld>
            <a:endParaRPr lang="en-GB" spc="-25" noProof="0" dirty="0"/>
          </a:p>
        </p:txBody>
      </p:sp>
      <p:sp>
        <p:nvSpPr>
          <p:cNvPr id="13" name="object 1">
            <a:extLst>
              <a:ext uri="{FF2B5EF4-FFF2-40B4-BE49-F238E27FC236}">
                <a16:creationId xmlns:a16="http://schemas.microsoft.com/office/drawing/2014/main" id="{1CE62850-002E-887F-5D4D-604E71C091C8}"/>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IMD quintile</a:t>
            </a:r>
            <a:r>
              <a:rPr kumimoji="0" lang="en-GB" sz="1800" b="1" i="0" u="none" strike="noStrike" kern="0" cap="none" spc="-75" normalizeH="0" baseline="0" noProof="0" dirty="0">
                <a:ln>
                  <a:noFill/>
                </a:ln>
                <a:solidFill>
                  <a:srgbClr val="336E9F"/>
                </a:solidFill>
                <a:effectLst/>
                <a:uLnTx/>
                <a:uFillTx/>
                <a:latin typeface="Arial"/>
                <a:cs typeface="Arial"/>
              </a:rPr>
              <a:t> </a:t>
            </a:r>
            <a:r>
              <a:rPr kumimoji="0" lang="en-GB" sz="1800" b="1" i="0" u="none" strike="noStrike" kern="0" cap="none" spc="-10" normalizeH="0" baseline="0" noProof="0" dirty="0">
                <a:ln>
                  <a:noFill/>
                </a:ln>
                <a:solidFill>
                  <a:srgbClr val="336E9F"/>
                </a:solidFill>
                <a:effectLst/>
                <a:uLnTx/>
                <a:uFillTx/>
                <a:latin typeface="Arial"/>
                <a:cs typeface="Arial"/>
              </a:rPr>
              <a:t>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imd_quintile_tbl_section13"/>
          <p:cNvGraphicFramePr>
            <a:graphicFrameLocks noGrp="1"/>
          </p:cNvGraphicFramePr>
          <p:nvPr>
            <p:extLst>
              <p:ext uri="{D42A27DB-BD31-4B8C-83A1-F6EECF244321}">
                <p14:modId xmlns:p14="http://schemas.microsoft.com/office/powerpoint/2010/main" val="4217062706"/>
              </p:ext>
            </p:extLst>
          </p:nvPr>
        </p:nvGraphicFramePr>
        <p:xfrm>
          <a:off x="429133" y="1746508"/>
          <a:ext cx="6776320" cy="157035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7960">
                <a:tc gridSpan="8">
                  <a:txBody>
                    <a:bodyPr/>
                    <a:lstStyle/>
                    <a:p>
                      <a:pPr marL="27940">
                        <a:lnSpc>
                          <a:spcPct val="100000"/>
                        </a:lnSpc>
                        <a:spcBef>
                          <a:spcPts val="45"/>
                        </a:spcBef>
                        <a:tabLst>
                          <a:tab pos="431609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baseline="9803" noProof="0" dirty="0">
                          <a:latin typeface="Arial"/>
                          <a:cs typeface="Arial"/>
                        </a:rPr>
                        <a:t>IMD</a:t>
                      </a:r>
                      <a:r>
                        <a:rPr lang="en-GB" sz="1275" spc="-30" baseline="9803" noProof="0" dirty="0">
                          <a:latin typeface="Arial"/>
                          <a:cs typeface="Arial"/>
                        </a:rPr>
                        <a:t> </a:t>
                      </a:r>
                      <a:r>
                        <a:rPr lang="en-GB" sz="1275" spc="-15" baseline="9803" noProof="0" dirty="0">
                          <a:latin typeface="Arial"/>
                          <a:cs typeface="Arial"/>
                        </a:rPr>
                        <a:t>quintile</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a:cs typeface="Arial"/>
                        </a:rPr>
                        <a:t>1</a:t>
                      </a:r>
                      <a:r>
                        <a:rPr lang="en-GB" sz="850" spc="-35" noProof="0" dirty="0">
                          <a:latin typeface="Arial"/>
                          <a:cs typeface="Arial"/>
                        </a:rPr>
                        <a:t> </a:t>
                      </a:r>
                      <a:r>
                        <a:rPr lang="en-GB" sz="850" spc="-20" noProof="0" dirty="0">
                          <a:latin typeface="Arial"/>
                          <a:cs typeface="Arial"/>
                        </a:rPr>
                        <a:t>(most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2</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3</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a:cs typeface="Arial"/>
                        </a:rPr>
                        <a:t>4</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a:cs typeface="Arial"/>
                        </a:rPr>
                        <a:t>5</a:t>
                      </a:r>
                      <a:r>
                        <a:rPr lang="en-GB" sz="850" spc="-35" noProof="0" dirty="0">
                          <a:latin typeface="Arial"/>
                          <a:cs typeface="Arial"/>
                        </a:rPr>
                        <a:t> </a:t>
                      </a:r>
                      <a:r>
                        <a:rPr lang="en-GB" sz="850" spc="-10" noProof="0" dirty="0">
                          <a:latin typeface="Arial"/>
                          <a:cs typeface="Arial"/>
                        </a:rPr>
                        <a:t>(least </a:t>
                      </a:r>
                      <a:r>
                        <a:rPr lang="en-GB" sz="850" spc="-30" noProof="0" dirty="0">
                          <a:latin typeface="Arial"/>
                          <a:cs typeface="Arial"/>
                        </a:rPr>
                        <a:t>deprived)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a:cs typeface="Arial"/>
                        </a:rPr>
                        <a:t>Non- </a:t>
                      </a:r>
                      <a:r>
                        <a:rPr lang="en-GB" sz="850" spc="-30" noProof="0" dirty="0">
                          <a:latin typeface="Arial"/>
                          <a:cs typeface="Arial"/>
                        </a:rPr>
                        <a:t>England</a:t>
                      </a:r>
                      <a:endParaRPr lang="en-GB" sz="850" noProof="0" dirty="0">
                        <a:latin typeface="Arial"/>
                        <a:cs typeface="Arial"/>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a:cs typeface="Arial"/>
                        </a:rPr>
                        <a:t>All</a:t>
                      </a:r>
                      <a:endParaRPr lang="en-GB" sz="850" noProof="0" dirty="0">
                        <a:latin typeface="Arial"/>
                        <a:cs typeface="Arial"/>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01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imd_quintile_tbl_section14"/>
          <p:cNvGraphicFramePr>
            <a:graphicFrameLocks noGrp="1"/>
          </p:cNvGraphicFramePr>
          <p:nvPr>
            <p:extLst>
              <p:ext uri="{D42A27DB-BD31-4B8C-83A1-F6EECF244321}">
                <p14:modId xmlns:p14="http://schemas.microsoft.com/office/powerpoint/2010/main" val="3587517942"/>
              </p:ext>
            </p:extLst>
          </p:nvPr>
        </p:nvGraphicFramePr>
        <p:xfrm>
          <a:off x="429133" y="3526670"/>
          <a:ext cx="6776320" cy="1345564"/>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568960">
                  <a:extLst>
                    <a:ext uri="{9D8B030D-6E8A-4147-A177-3AD203B41FA5}">
                      <a16:colId xmlns:a16="http://schemas.microsoft.com/office/drawing/2014/main" val="20001"/>
                    </a:ext>
                  </a:extLst>
                </a:gridCol>
                <a:gridCol w="568960">
                  <a:extLst>
                    <a:ext uri="{9D8B030D-6E8A-4147-A177-3AD203B41FA5}">
                      <a16:colId xmlns:a16="http://schemas.microsoft.com/office/drawing/2014/main" val="20002"/>
                    </a:ext>
                  </a:extLst>
                </a:gridCol>
                <a:gridCol w="568960">
                  <a:extLst>
                    <a:ext uri="{9D8B030D-6E8A-4147-A177-3AD203B41FA5}">
                      <a16:colId xmlns:a16="http://schemas.microsoft.com/office/drawing/2014/main" val="20003"/>
                    </a:ext>
                  </a:extLst>
                </a:gridCol>
                <a:gridCol w="568960">
                  <a:extLst>
                    <a:ext uri="{9D8B030D-6E8A-4147-A177-3AD203B41FA5}">
                      <a16:colId xmlns:a16="http://schemas.microsoft.com/office/drawing/2014/main" val="20004"/>
                    </a:ext>
                  </a:extLst>
                </a:gridCol>
                <a:gridCol w="568960">
                  <a:extLst>
                    <a:ext uri="{9D8B030D-6E8A-4147-A177-3AD203B41FA5}">
                      <a16:colId xmlns:a16="http://schemas.microsoft.com/office/drawing/2014/main" val="20005"/>
                    </a:ext>
                  </a:extLst>
                </a:gridCol>
                <a:gridCol w="568960">
                  <a:extLst>
                    <a:ext uri="{9D8B030D-6E8A-4147-A177-3AD203B41FA5}">
                      <a16:colId xmlns:a16="http://schemas.microsoft.com/office/drawing/2014/main" val="20006"/>
                    </a:ext>
                  </a:extLst>
                </a:gridCol>
                <a:gridCol w="568960">
                  <a:extLst>
                    <a:ext uri="{9D8B030D-6E8A-4147-A177-3AD203B41FA5}">
                      <a16:colId xmlns:a16="http://schemas.microsoft.com/office/drawing/2014/main" val="20007"/>
                    </a:ext>
                  </a:extLst>
                </a:gridCol>
              </a:tblGrid>
              <a:tr h="188595">
                <a:tc gridSpan="8">
                  <a:txBody>
                    <a:bodyPr/>
                    <a:lstStyle/>
                    <a:p>
                      <a:pPr marL="27940">
                        <a:lnSpc>
                          <a:spcPct val="100000"/>
                        </a:lnSpc>
                        <a:spcBef>
                          <a:spcPts val="45"/>
                        </a:spcBef>
                        <a:tabLst>
                          <a:tab pos="4316095" algn="l"/>
                        </a:tabLst>
                      </a:pPr>
                      <a:r>
                        <a:rPr lang="en-GB" sz="1050" b="1" spc="-20" noProof="0" dirty="0">
                          <a:solidFill>
                            <a:srgbClr val="336E9F"/>
                          </a:solidFill>
                          <a:latin typeface="Arial" panose="020B0604020202020204" pitchFamily="34" charset="0"/>
                          <a:cs typeface="Arial" panose="020B0604020202020204" pitchFamily="34" charset="0"/>
                        </a:rPr>
                        <a:t>YOUR</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OVERALL</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NHS</a:t>
                      </a:r>
                      <a:r>
                        <a:rPr lang="en-GB" sz="1050" b="1" spc="-35"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CARE</a:t>
                      </a:r>
                      <a:r>
                        <a:rPr lang="en-GB" sz="1050" b="1" noProof="0" dirty="0">
                          <a:solidFill>
                            <a:srgbClr val="336E9F"/>
                          </a:solidFill>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IMD</a:t>
                      </a:r>
                      <a:r>
                        <a:rPr lang="en-GB" sz="1275" spc="-30" baseline="9803" noProof="0" dirty="0">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quintile</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259079">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2545">
                        <a:lnSpc>
                          <a:spcPts val="860"/>
                        </a:lnSpc>
                        <a:spcBef>
                          <a:spcPts val="130"/>
                        </a:spcBef>
                      </a:pPr>
                      <a:r>
                        <a:rPr lang="en-GB" sz="850" noProof="0" dirty="0">
                          <a:latin typeface="Arial" panose="020B0604020202020204" pitchFamily="34" charset="0"/>
                          <a:cs typeface="Arial" panose="020B0604020202020204" pitchFamily="34" charset="0"/>
                        </a:rPr>
                        <a:t>1</a:t>
                      </a:r>
                      <a:r>
                        <a:rPr lang="en-GB" sz="850" spc="-3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2</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3</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spc="-50" noProof="0" dirty="0">
                          <a:latin typeface="Arial" panose="020B0604020202020204" pitchFamily="34" charset="0"/>
                          <a:cs typeface="Arial" panose="020B0604020202020204" pitchFamily="34" charset="0"/>
                        </a:rPr>
                        <a:t>4</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66675" marR="60960" indent="46990">
                        <a:lnSpc>
                          <a:spcPts val="860"/>
                        </a:lnSpc>
                        <a:spcBef>
                          <a:spcPts val="130"/>
                        </a:spcBef>
                      </a:pPr>
                      <a:r>
                        <a:rPr lang="en-GB" sz="850" noProof="0" dirty="0">
                          <a:latin typeface="Arial" panose="020B0604020202020204" pitchFamily="34" charset="0"/>
                          <a:cs typeface="Arial" panose="020B0604020202020204" pitchFamily="34" charset="0"/>
                        </a:rPr>
                        <a:t>5</a:t>
                      </a:r>
                      <a:r>
                        <a:rPr lang="en-GB" sz="850" spc="-3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(least </a:t>
                      </a:r>
                      <a:r>
                        <a:rPr lang="en-GB" sz="850" spc="-30" noProof="0" dirty="0">
                          <a:latin typeface="Arial" panose="020B0604020202020204" pitchFamily="34" charset="0"/>
                          <a:cs typeface="Arial" panose="020B0604020202020204" pitchFamily="34" charset="0"/>
                        </a:rPr>
                        <a:t>deprived)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marL="92075" marR="85725" indent="59690">
                        <a:lnSpc>
                          <a:spcPts val="860"/>
                        </a:lnSpc>
                        <a:spcBef>
                          <a:spcPts val="130"/>
                        </a:spcBef>
                      </a:pPr>
                      <a:r>
                        <a:rPr lang="en-GB" sz="850" spc="-20" noProof="0" dirty="0">
                          <a:latin typeface="Arial" panose="020B0604020202020204" pitchFamily="34" charset="0"/>
                          <a:cs typeface="Arial" panose="020B0604020202020204" pitchFamily="34" charset="0"/>
                        </a:rPr>
                        <a:t>Non- </a:t>
                      </a:r>
                      <a:r>
                        <a:rPr lang="en-GB" sz="850" spc="-30" noProof="0" dirty="0">
                          <a:latin typeface="Arial" panose="020B0604020202020204" pitchFamily="34" charset="0"/>
                          <a:cs typeface="Arial" panose="020B0604020202020204" pitchFamily="34" charset="0"/>
                        </a:rPr>
                        <a:t>England</a:t>
                      </a:r>
                      <a:endParaRPr lang="en-GB" sz="850" noProof="0" dirty="0">
                        <a:latin typeface="Arial" panose="020B0604020202020204" pitchFamily="34" charset="0"/>
                        <a:cs typeface="Arial" panose="020B0604020202020204" pitchFamily="34" charset="0"/>
                      </a:endParaRPr>
                    </a:p>
                  </a:txBody>
                  <a:tcPr marL="0" marR="0" marT="1651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00"/>
                        </a:spcBef>
                      </a:pPr>
                      <a:r>
                        <a:rPr lang="en-GB" sz="850" b="1" spc="-25" noProof="0" dirty="0">
                          <a:latin typeface="Arial" panose="020B0604020202020204" pitchFamily="34" charset="0"/>
                          <a:cs typeface="Arial" panose="020B0604020202020204" pitchFamily="34" charset="0"/>
                        </a:rPr>
                        <a:t>All</a:t>
                      </a:r>
                      <a:endParaRPr lang="en-GB" sz="850" noProof="0" dirty="0">
                        <a:latin typeface="Arial" panose="020B0604020202020204" pitchFamily="34" charset="0"/>
                        <a:cs typeface="Arial" panose="020B0604020202020204" pitchFamily="34" charset="0"/>
                      </a:endParaRPr>
                    </a:p>
                  </a:txBody>
                  <a:tcPr marL="0" marR="0" marT="5080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3515">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479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0" name="txt_org_name">
            <a:extLst>
              <a:ext uri="{FF2B5EF4-FFF2-40B4-BE49-F238E27FC236}">
                <a16:creationId xmlns:a16="http://schemas.microsoft.com/office/drawing/2014/main" id="{74FED243-8461-4B0E-FF31-9507E5584B88}"/>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3DB6D4C-15A3-41DE-389B-27C33D2D3D92}"/>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2" name="object 2">
            <a:extLst>
              <a:ext uri="{FF2B5EF4-FFF2-40B4-BE49-F238E27FC236}">
                <a16:creationId xmlns:a16="http://schemas.microsoft.com/office/drawing/2014/main" id="{8BB15ED4-3A48-E8C3-9B19-F815E1C4BE4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pSp>
        <p:nvGrpSpPr>
          <p:cNvPr id="7" name="Group 6">
            <a:extLst>
              <a:ext uri="{FF2B5EF4-FFF2-40B4-BE49-F238E27FC236}">
                <a16:creationId xmlns:a16="http://schemas.microsoft.com/office/drawing/2014/main" id="{10C41508-A91D-21C5-7025-60706265D93E}"/>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8" name="object 4">
              <a:hlinkClick r:id="rId2" action="ppaction://hlinksldjump"/>
              <a:extLst>
                <a:ext uri="{FF2B5EF4-FFF2-40B4-BE49-F238E27FC236}">
                  <a16:creationId xmlns:a16="http://schemas.microsoft.com/office/drawing/2014/main" id="{64F772C8-B388-AFF5-59C6-3D45011D8ED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9" name="object 3">
              <a:hlinkClick r:id="rId2" action="ppaction://hlinksldjump"/>
              <a:extLst>
                <a:ext uri="{FF2B5EF4-FFF2-40B4-BE49-F238E27FC236}">
                  <a16:creationId xmlns:a16="http://schemas.microsoft.com/office/drawing/2014/main" id="{1E0C6AF8-D7C7-C7D9-6E0E-B594A965B31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AE510EE-3A61-CC28-0515-2A866BB7CB1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43</a:t>
            </a:fld>
            <a:endParaRPr lang="en-GB" spc="-25" noProof="0" dirty="0"/>
          </a:p>
        </p:txBody>
      </p:sp>
      <p:sp>
        <p:nvSpPr>
          <p:cNvPr id="18" name="object 1">
            <a:extLst>
              <a:ext uri="{FF2B5EF4-FFF2-40B4-BE49-F238E27FC236}">
                <a16:creationId xmlns:a16="http://schemas.microsoft.com/office/drawing/2014/main" id="{B603DB0C-A19A-84C0-ACFA-C0E9E067C96C}"/>
              </a:ext>
              <a:ext uri="{C183D7F6-B498-43B3-948B-1728B52AA6E4}">
                <adec:decorative xmlns:adec="http://schemas.microsoft.com/office/drawing/2017/decorative" val="0"/>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status_tbl_section1"/>
          <p:cNvGraphicFramePr>
            <a:graphicFrameLocks noGrp="1"/>
          </p:cNvGraphicFramePr>
          <p:nvPr>
            <p:extLst>
              <p:ext uri="{D42A27DB-BD31-4B8C-83A1-F6EECF244321}">
                <p14:modId xmlns:p14="http://schemas.microsoft.com/office/powerpoint/2010/main" val="4225139274"/>
              </p:ext>
            </p:extLst>
          </p:nvPr>
        </p:nvGraphicFramePr>
        <p:xfrm>
          <a:off x="429133" y="1718805"/>
          <a:ext cx="6773143" cy="8680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status_tbl_section2"/>
          <p:cNvGraphicFramePr>
            <a:graphicFrameLocks noGrp="1"/>
          </p:cNvGraphicFramePr>
          <p:nvPr>
            <p:extLst>
              <p:ext uri="{D42A27DB-BD31-4B8C-83A1-F6EECF244321}">
                <p14:modId xmlns:p14="http://schemas.microsoft.com/office/powerpoint/2010/main" val="2542956501"/>
              </p:ext>
            </p:extLst>
          </p:nvPr>
        </p:nvGraphicFramePr>
        <p:xfrm>
          <a:off x="429133" y="2766719"/>
          <a:ext cx="6773143" cy="166624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3"/>
          <p:cNvGraphicFramePr>
            <a:graphicFrameLocks noGrp="1"/>
          </p:cNvGraphicFramePr>
          <p:nvPr>
            <p:extLst>
              <p:ext uri="{D42A27DB-BD31-4B8C-83A1-F6EECF244321}">
                <p14:modId xmlns:p14="http://schemas.microsoft.com/office/powerpoint/2010/main" val="2632489070"/>
              </p:ext>
            </p:extLst>
          </p:nvPr>
        </p:nvGraphicFramePr>
        <p:xfrm>
          <a:off x="429133" y="4612828"/>
          <a:ext cx="6773143" cy="16656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status_tbl_section4"/>
          <p:cNvGraphicFramePr>
            <a:graphicFrameLocks noGrp="1"/>
          </p:cNvGraphicFramePr>
          <p:nvPr>
            <p:extLst>
              <p:ext uri="{D42A27DB-BD31-4B8C-83A1-F6EECF244321}">
                <p14:modId xmlns:p14="http://schemas.microsoft.com/office/powerpoint/2010/main" val="770953412"/>
              </p:ext>
            </p:extLst>
          </p:nvPr>
        </p:nvGraphicFramePr>
        <p:xfrm>
          <a:off x="428814" y="6458302"/>
          <a:ext cx="6773143" cy="111633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status_tbl_section5"/>
          <p:cNvGraphicFramePr>
            <a:graphicFrameLocks noGrp="1"/>
          </p:cNvGraphicFramePr>
          <p:nvPr>
            <p:extLst>
              <p:ext uri="{D42A27DB-BD31-4B8C-83A1-F6EECF244321}">
                <p14:modId xmlns:p14="http://schemas.microsoft.com/office/powerpoint/2010/main" val="2722321529"/>
              </p:ext>
            </p:extLst>
          </p:nvPr>
        </p:nvGraphicFramePr>
        <p:xfrm>
          <a:off x="428814" y="7764938"/>
          <a:ext cx="6773143" cy="1619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7BD741FB-7825-7A0C-E2F4-5D4A92E400EA}"/>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2B39A8BB-FA7A-1D2F-6292-4F2FCB6289CB}"/>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E919EB0E-A07C-DDCA-19C3-CE5F7660EC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3E2DFA12-9835-A9A4-7D53-14DF36F6FAF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0819FDE9-D0F4-CA68-6AE6-9DE6F1823F4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E1A9116C-8540-E657-F21C-A1EB06BA999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04F6F053-E2CD-7E2D-706D-C0298E208A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44</a:t>
            </a:fld>
            <a:endParaRPr lang="en-GB" spc="-25" noProof="0" dirty="0"/>
          </a:p>
        </p:txBody>
      </p:sp>
      <p:sp>
        <p:nvSpPr>
          <p:cNvPr id="14" name="object 1">
            <a:extLst>
              <a:ext uri="{FF2B5EF4-FFF2-40B4-BE49-F238E27FC236}">
                <a16:creationId xmlns:a16="http://schemas.microsoft.com/office/drawing/2014/main" id="{F5AA29E7-5F1E-AF13-0998-939A579456EF}"/>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2AF9865C-F624-93DD-FF2D-4A89F0E3E682}"/>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graphicFrame>
        <p:nvGraphicFramePr>
          <p:cNvPr id="4" name="ltc_status_tbl_section6"/>
          <p:cNvGraphicFramePr>
            <a:graphicFrameLocks noGrp="1"/>
          </p:cNvGraphicFramePr>
          <p:nvPr>
            <p:extLst>
              <p:ext uri="{D42A27DB-BD31-4B8C-83A1-F6EECF244321}">
                <p14:modId xmlns:p14="http://schemas.microsoft.com/office/powerpoint/2010/main" val="293020943"/>
              </p:ext>
            </p:extLst>
          </p:nvPr>
        </p:nvGraphicFramePr>
        <p:xfrm>
          <a:off x="429133" y="1738913"/>
          <a:ext cx="6773143" cy="113474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7"/>
          <p:cNvGraphicFramePr>
            <a:graphicFrameLocks noGrp="1"/>
          </p:cNvGraphicFramePr>
          <p:nvPr>
            <p:extLst>
              <p:ext uri="{D42A27DB-BD31-4B8C-83A1-F6EECF244321}">
                <p14:modId xmlns:p14="http://schemas.microsoft.com/office/powerpoint/2010/main" val="344226581"/>
              </p:ext>
            </p:extLst>
          </p:nvPr>
        </p:nvGraphicFramePr>
        <p:xfrm>
          <a:off x="429133" y="3075871"/>
          <a:ext cx="6773143" cy="113411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status_tbl_section8"/>
          <p:cNvGraphicFramePr>
            <a:graphicFrameLocks noGrp="1"/>
          </p:cNvGraphicFramePr>
          <p:nvPr>
            <p:extLst>
              <p:ext uri="{D42A27DB-BD31-4B8C-83A1-F6EECF244321}">
                <p14:modId xmlns:p14="http://schemas.microsoft.com/office/powerpoint/2010/main" val="2948493057"/>
              </p:ext>
            </p:extLst>
          </p:nvPr>
        </p:nvGraphicFramePr>
        <p:xfrm>
          <a:off x="429133" y="4420336"/>
          <a:ext cx="6773143" cy="305498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375D6A66-A4CC-19BA-5D72-58077A349609}"/>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EF55EEBC-DB2F-D3B7-D5E9-5B73A640D0C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7392661F-A5FF-B2B6-A00F-8A883422399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EF535C19-ABEC-6F31-A1DA-14CC200F286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78ABFDC0-187D-155F-FDBC-B2590A33192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D87462B4-B057-050E-618D-A3BDBBCF0A0B}"/>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45</a:t>
            </a:fld>
            <a:endParaRPr lang="en-GB" spc="-25" noProof="0" dirty="0"/>
          </a:p>
        </p:txBody>
      </p:sp>
      <p:sp>
        <p:nvSpPr>
          <p:cNvPr id="15" name="object 1">
            <a:extLst>
              <a:ext uri="{FF2B5EF4-FFF2-40B4-BE49-F238E27FC236}">
                <a16:creationId xmlns:a16="http://schemas.microsoft.com/office/drawing/2014/main" id="{B794E0D3-8706-1B0E-4A05-994E5FA2BEFA}"/>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9"/>
          <p:cNvGraphicFramePr>
            <a:graphicFrameLocks noGrp="1"/>
          </p:cNvGraphicFramePr>
          <p:nvPr>
            <p:extLst>
              <p:ext uri="{D42A27DB-BD31-4B8C-83A1-F6EECF244321}">
                <p14:modId xmlns:p14="http://schemas.microsoft.com/office/powerpoint/2010/main" val="3199281055"/>
              </p:ext>
            </p:extLst>
          </p:nvPr>
        </p:nvGraphicFramePr>
        <p:xfrm>
          <a:off x="429133" y="1754794"/>
          <a:ext cx="6773143" cy="325691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status_tbl_section10"/>
          <p:cNvGraphicFramePr>
            <a:graphicFrameLocks noGrp="1"/>
          </p:cNvGraphicFramePr>
          <p:nvPr>
            <p:extLst>
              <p:ext uri="{D42A27DB-BD31-4B8C-83A1-F6EECF244321}">
                <p14:modId xmlns:p14="http://schemas.microsoft.com/office/powerpoint/2010/main" val="2196517517"/>
              </p:ext>
            </p:extLst>
          </p:nvPr>
        </p:nvGraphicFramePr>
        <p:xfrm>
          <a:off x="429133" y="5235097"/>
          <a:ext cx="6773143" cy="199390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a:t>
                      </a:r>
                      <a:r>
                        <a:rPr lang="en-GB" sz="1050" b="1" noProof="0" dirty="0">
                          <a:solidFill>
                            <a:srgbClr val="336E9F"/>
                          </a:solidFill>
                          <a:latin typeface="Arial" panose="020B0604020202020204" pitchFamily="34" charset="0"/>
                          <a:cs typeface="Arial" panose="020B0604020202020204" pitchFamily="34" charset="0"/>
                        </a:rPr>
                        <a:t>	</a:t>
                      </a:r>
                      <a:r>
                        <a:rPr lang="en-GB" sz="1275" spc="-15" baseline="9803" noProof="0" dirty="0">
                          <a:latin typeface="Arial" panose="020B0604020202020204" pitchFamily="34" charset="0"/>
                          <a:cs typeface="Arial" panose="020B0604020202020204" pitchFamily="34" charset="0"/>
                        </a:rPr>
                        <a:t>Long-</a:t>
                      </a:r>
                      <a:r>
                        <a:rPr lang="en-GB" sz="1275" baseline="9803" noProof="0" dirty="0">
                          <a:latin typeface="Arial" panose="020B0604020202020204" pitchFamily="34" charset="0"/>
                          <a:cs typeface="Arial" panose="020B0604020202020204" pitchFamily="34" charset="0"/>
                        </a:rPr>
                        <a:t>term</a:t>
                      </a:r>
                      <a:r>
                        <a:rPr lang="en-GB" sz="1275" spc="-22" baseline="9803" noProof="0" dirty="0">
                          <a:latin typeface="Arial" panose="020B0604020202020204" pitchFamily="34" charset="0"/>
                          <a:cs typeface="Arial" panose="020B0604020202020204" pitchFamily="34" charset="0"/>
                        </a:rPr>
                        <a:t> </a:t>
                      </a:r>
                      <a:r>
                        <a:rPr lang="en-GB" sz="1275" baseline="9803" noProof="0" dirty="0">
                          <a:latin typeface="Arial" panose="020B0604020202020204" pitchFamily="34" charset="0"/>
                          <a:cs typeface="Arial" panose="020B0604020202020204" pitchFamily="34" charset="0"/>
                        </a:rPr>
                        <a:t>condition</a:t>
                      </a:r>
                      <a:r>
                        <a:rPr lang="en-GB" sz="1275" spc="-15" baseline="9803" noProof="0" dirty="0">
                          <a:latin typeface="Arial" panose="020B0604020202020204" pitchFamily="34" charset="0"/>
                          <a:cs typeface="Arial" panose="020B0604020202020204" pitchFamily="34" charset="0"/>
                        </a:rPr>
                        <a:t> status</a:t>
                      </a:r>
                      <a:endParaRPr lang="en-GB" sz="1275" baseline="9803"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60%</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status_tbl_section11"/>
          <p:cNvGraphicFramePr>
            <a:graphicFrameLocks noGrp="1"/>
          </p:cNvGraphicFramePr>
          <p:nvPr>
            <p:extLst>
              <p:ext uri="{D42A27DB-BD31-4B8C-83A1-F6EECF244321}">
                <p14:modId xmlns:p14="http://schemas.microsoft.com/office/powerpoint/2010/main" val="4113726322"/>
              </p:ext>
            </p:extLst>
          </p:nvPr>
        </p:nvGraphicFramePr>
        <p:xfrm>
          <a:off x="429133" y="7443002"/>
          <a:ext cx="6773143" cy="97853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265430">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5285">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7" name="ltc_status_tbl_section12"/>
          <p:cNvGraphicFramePr>
            <a:graphicFrameLocks noGrp="1"/>
          </p:cNvGraphicFramePr>
          <p:nvPr>
            <p:extLst>
              <p:ext uri="{D42A27DB-BD31-4B8C-83A1-F6EECF244321}">
                <p14:modId xmlns:p14="http://schemas.microsoft.com/office/powerpoint/2010/main" val="2426020323"/>
              </p:ext>
            </p:extLst>
          </p:nvPr>
        </p:nvGraphicFramePr>
        <p:xfrm>
          <a:off x="429133" y="8615971"/>
          <a:ext cx="6773143" cy="11891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a:t>
                      </a:r>
                      <a:r>
                        <a:rPr lang="en-GB" sz="1575" b="1" baseline="-7936" noProof="0" dirty="0">
                          <a:solidFill>
                            <a:srgbClr val="336E9F"/>
                          </a:solidFill>
                          <a:latin typeface="Arial"/>
                          <a:cs typeface="Arial"/>
                        </a:rPr>
                        <a:t>	</a:t>
                      </a:r>
                      <a:r>
                        <a:rPr lang="en-GB" sz="850" spc="-10" noProof="0" dirty="0">
                          <a:latin typeface="Arial"/>
                          <a:cs typeface="Arial"/>
                        </a:rPr>
                        <a:t>Long-</a:t>
                      </a:r>
                      <a:r>
                        <a:rPr lang="en-GB" sz="850" noProof="0" dirty="0">
                          <a:latin typeface="Arial"/>
                          <a:cs typeface="Arial"/>
                        </a:rPr>
                        <a:t>term</a:t>
                      </a:r>
                      <a:r>
                        <a:rPr lang="en-GB" sz="850" spc="-15" noProof="0" dirty="0">
                          <a:latin typeface="Arial"/>
                          <a:cs typeface="Arial"/>
                        </a:rPr>
                        <a:t> </a:t>
                      </a:r>
                      <a:r>
                        <a:rPr lang="en-GB" sz="850" noProof="0" dirty="0">
                          <a:latin typeface="Arial"/>
                          <a:cs typeface="Arial"/>
                        </a:rPr>
                        <a:t>condition</a:t>
                      </a:r>
                      <a:r>
                        <a:rPr lang="en-GB" sz="850" spc="-10" noProof="0" dirty="0">
                          <a:latin typeface="Arial"/>
                          <a:cs typeface="Arial"/>
                        </a:rPr>
                        <a:t> status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60%</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84E56599-ED1C-A2ED-537D-FFD8ED8B343C}"/>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421DED91-06F1-20AE-2A50-6C3CF9E43B4A}"/>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C0133D01-56E2-BDA1-1E72-36763CAE753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437FEDF8-B802-AA00-7F9F-E5EB750744E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45201768-96D7-8E11-1276-F7CEBA54E67B}"/>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474D8A69-EF95-BBB2-50E5-A8B5E6E0B4C3}"/>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65D8C282-8881-ADF8-FACE-924EE0D0DF1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46</a:t>
            </a:fld>
            <a:endParaRPr lang="en-GB" spc="-25" noProof="0" dirty="0"/>
          </a:p>
        </p:txBody>
      </p:sp>
      <p:sp>
        <p:nvSpPr>
          <p:cNvPr id="13" name="object 1">
            <a:extLst>
              <a:ext uri="{FF2B5EF4-FFF2-40B4-BE49-F238E27FC236}">
                <a16:creationId xmlns:a16="http://schemas.microsoft.com/office/drawing/2014/main" id="{99003ACA-3BD5-C661-BDA3-CD91ED7F24B2}"/>
              </a:ext>
            </a:extLst>
          </p:cNvPr>
          <p:cNvSpPr txBox="1">
            <a:spLocks noGrp="1"/>
          </p:cNvSpPr>
          <p:nvPr>
            <p:ph type="title" idx="4294967295"/>
          </p:nvPr>
        </p:nvSpPr>
        <p:spPr>
          <a:xfrm>
            <a:off x="428814" y="878701"/>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Long-term condition status tables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status_tbl_section13">
            <a:extLs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3602266374"/>
              </p:ext>
            </p:extLst>
          </p:nvPr>
        </p:nvGraphicFramePr>
        <p:xfrm>
          <a:off x="429133" y="1737454"/>
          <a:ext cx="6773143" cy="1462405"/>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7960">
                <a:tc gridSpan="5">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r>
                        <a:rPr lang="en-GB" sz="1050" b="1" noProof="0" dirty="0">
                          <a:solidFill>
                            <a:srgbClr val="336E9F"/>
                          </a:solidFill>
                          <a:latin typeface="Arial"/>
                          <a:cs typeface="Arial"/>
                        </a:rPr>
                        <a:t>	</a:t>
                      </a:r>
                      <a:r>
                        <a:rPr lang="en-GB" sz="1275" spc="-15" baseline="9803" noProof="0" dirty="0">
                          <a:latin typeface="Arial"/>
                          <a:cs typeface="Arial"/>
                        </a:rPr>
                        <a:t>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a:t>
                      </a:r>
                      <a:r>
                        <a:rPr lang="en-GB" sz="1275" spc="-15" baseline="9803" noProof="0" dirty="0">
                          <a:latin typeface="Arial"/>
                          <a:cs typeface="Arial"/>
                        </a:rPr>
                        <a:t> status</a:t>
                      </a:r>
                      <a:endParaRPr lang="en-GB" sz="1275" baseline="9803"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Yes</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No</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status_tbl_section14"/>
          <p:cNvGraphicFramePr>
            <a:graphicFrameLocks noGrp="1"/>
          </p:cNvGraphicFramePr>
          <p:nvPr>
            <p:extLst>
              <p:ext uri="{D42A27DB-BD31-4B8C-83A1-F6EECF244321}">
                <p14:modId xmlns:p14="http://schemas.microsoft.com/office/powerpoint/2010/main" val="193585055"/>
              </p:ext>
            </p:extLst>
          </p:nvPr>
        </p:nvGraphicFramePr>
        <p:xfrm>
          <a:off x="429133" y="3400613"/>
          <a:ext cx="6773143" cy="1238250"/>
        </p:xfrm>
        <a:graphic>
          <a:graphicData uri="http://schemas.openxmlformats.org/drawingml/2006/table">
            <a:tbl>
              <a:tblPr firstRow="1" bandRow="1">
                <a:tableStyleId>{2D5ABB26-0587-4C30-8999-92F81FD0307C}</a:tableStyleId>
              </a:tblPr>
              <a:tblGrid>
                <a:gridCol w="2793600">
                  <a:extLst>
                    <a:ext uri="{9D8B030D-6E8A-4147-A177-3AD203B41FA5}">
                      <a16:colId xmlns:a16="http://schemas.microsoft.com/office/drawing/2014/main" val="20000"/>
                    </a:ext>
                  </a:extLst>
                </a:gridCol>
                <a:gridCol w="995044">
                  <a:extLst>
                    <a:ext uri="{9D8B030D-6E8A-4147-A177-3AD203B41FA5}">
                      <a16:colId xmlns:a16="http://schemas.microsoft.com/office/drawing/2014/main" val="20001"/>
                    </a:ext>
                  </a:extLst>
                </a:gridCol>
                <a:gridCol w="995045">
                  <a:extLst>
                    <a:ext uri="{9D8B030D-6E8A-4147-A177-3AD203B41FA5}">
                      <a16:colId xmlns:a16="http://schemas.microsoft.com/office/drawing/2014/main" val="20002"/>
                    </a:ext>
                  </a:extLst>
                </a:gridCol>
                <a:gridCol w="995045">
                  <a:extLst>
                    <a:ext uri="{9D8B030D-6E8A-4147-A177-3AD203B41FA5}">
                      <a16:colId xmlns:a16="http://schemas.microsoft.com/office/drawing/2014/main" val="20003"/>
                    </a:ext>
                  </a:extLst>
                </a:gridCol>
                <a:gridCol w="994409">
                  <a:extLst>
                    <a:ext uri="{9D8B030D-6E8A-4147-A177-3AD203B41FA5}">
                      <a16:colId xmlns:a16="http://schemas.microsoft.com/office/drawing/2014/main" val="20004"/>
                    </a:ext>
                  </a:extLst>
                </a:gridCol>
              </a:tblGrid>
              <a:tr h="188595">
                <a:tc gridSpan="5">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baseline="-7936" noProof="0" dirty="0">
                          <a:solidFill>
                            <a:srgbClr val="336E9F"/>
                          </a:solidFill>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condition</a:t>
                      </a:r>
                      <a:r>
                        <a:rPr lang="en-GB" sz="850" spc="-10" noProof="0" dirty="0">
                          <a:latin typeface="Arial" panose="020B0604020202020204" pitchFamily="34" charset="0"/>
                          <a:cs typeface="Arial" panose="020B0604020202020204" pitchFamily="34" charset="0"/>
                        </a:rPr>
                        <a:t> status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Yes</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panose="020B0604020202020204" pitchFamily="34" charset="0"/>
                          <a:cs typeface="Arial" panose="020B0604020202020204" pitchFamily="34" charset="0"/>
                        </a:rPr>
                        <a:t>No</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panose="020B0604020202020204" pitchFamily="34" charset="0"/>
                          <a:cs typeface="Arial" panose="020B0604020202020204" pitchFamily="34" charset="0"/>
                        </a:rPr>
                        <a:t>Not</a:t>
                      </a:r>
                      <a:r>
                        <a:rPr lang="en-GB" sz="850" spc="-4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given</a:t>
                      </a:r>
                      <a:endParaRPr lang="en-GB" sz="85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panose="020B0604020202020204" pitchFamily="34" charset="0"/>
                          <a:cs typeface="Arial" panose="020B0604020202020204" pitchFamily="34" charset="0"/>
                        </a:rPr>
                        <a:t>All</a:t>
                      </a: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1"/>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2"/>
                  </a:ext>
                </a:extLst>
              </a:tr>
              <a:tr h="184150">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97%</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3"/>
                  </a:ext>
                </a:extLst>
              </a:tr>
              <a:tr h="265430">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4"/>
                  </a:ext>
                </a:extLst>
              </a:tr>
              <a:tr h="266065">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2" name="object 2">
            <a:extLst>
              <a:ext uri="{FF2B5EF4-FFF2-40B4-BE49-F238E27FC236}">
                <a16:creationId xmlns:a16="http://schemas.microsoft.com/office/drawing/2014/main" id="{7282B633-4F4B-54F1-67D8-78426903F4F9}"/>
              </a:ext>
              <a:ext uri="{C183D7F6-B498-43B3-948B-1728B52AA6E4}">
                <adec:decorative xmlns:adec="http://schemas.microsoft.com/office/drawing/2017/decorative" val="1"/>
              </a:ext>
            </a:extLst>
          </p:cNvPr>
          <p:cNvSpPr txBox="1"/>
          <p:nvPr/>
        </p:nvSpPr>
        <p:spPr>
          <a:xfrm>
            <a:off x="431989" y="1333192"/>
            <a:ext cx="6775200" cy="203508"/>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endParaRPr lang="en-GB" sz="800" noProof="0" dirty="0">
              <a:latin typeface="Arial"/>
              <a:cs typeface="Arial"/>
            </a:endParaRPr>
          </a:p>
        </p:txBody>
      </p:sp>
      <p:sp>
        <p:nvSpPr>
          <p:cNvPr id="2" name="txt_org_name">
            <a:extLst>
              <a:ext uri="{FF2B5EF4-FFF2-40B4-BE49-F238E27FC236}">
                <a16:creationId xmlns:a16="http://schemas.microsoft.com/office/drawing/2014/main" id="{F7CB09AD-D09E-654F-C4D7-D79DA316C2D5}"/>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B1280AC4-F8B6-20C7-D8DB-593716F5C6A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9F944CC7-24F0-CF7F-90F9-0B493346959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C686F68A-A709-2C40-5E48-73F04BBF5F5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3CBEDD84-FF19-CFE8-B9DC-CF50CED6245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FBC90-B110-1CEB-783C-B48C9C7C0AE5}"/>
            </a:ext>
          </a:extLst>
        </p:cNvPr>
        <p:cNvGrpSpPr/>
        <p:nvPr/>
      </p:nvGrpSpPr>
      <p:grpSpPr>
        <a:xfrm>
          <a:off x="0" y="0"/>
          <a:ext cx="0" cy="0"/>
          <a:chOff x="0" y="0"/>
          <a:chExt cx="0" cy="0"/>
        </a:xfrm>
      </p:grpSpPr>
      <p:sp>
        <p:nvSpPr>
          <p:cNvPr id="20" name="Slide Number Placeholder 1">
            <a:extLst>
              <a:ext uri="{FF2B5EF4-FFF2-40B4-BE49-F238E27FC236}">
                <a16:creationId xmlns:a16="http://schemas.microsoft.com/office/drawing/2014/main" id="{38EAE191-F409-F9DC-2E93-B3AD440AD0B1}"/>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E406391-28AF-4142-B253-43578EE00C2B}" type="slidenum">
              <a:rPr lang="en-GB" spc="-25" noProof="0" smtClean="0"/>
              <a:t>47</a:t>
            </a:fld>
            <a:endParaRPr lang="en-GB" spc="-25" noProof="0" dirty="0"/>
          </a:p>
        </p:txBody>
      </p:sp>
      <p:sp>
        <p:nvSpPr>
          <p:cNvPr id="18" name="object 1">
            <a:extLst>
              <a:ext uri="{FF2B5EF4-FFF2-40B4-BE49-F238E27FC236}">
                <a16:creationId xmlns:a16="http://schemas.microsoft.com/office/drawing/2014/main" id="{210B85BE-B863-D408-B371-53BC2A1542E6}"/>
              </a:ext>
              <a:ext uri="{C183D7F6-B498-43B3-948B-1728B52AA6E4}">
                <adec:decorative xmlns:adec="http://schemas.microsoft.com/office/drawing/2017/decorative" val="0"/>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graphicFrame>
        <p:nvGraphicFramePr>
          <p:cNvPr id="4" name="ltc_impact_tbl_section1">
            <a:extLst>
              <a:ext uri="{FF2B5EF4-FFF2-40B4-BE49-F238E27FC236}">
                <a16:creationId xmlns:a16="http://schemas.microsoft.com/office/drawing/2014/main" id="{97CFBCB7-2E8E-8A52-7A23-9BEDE21382E6}"/>
              </a:ext>
            </a:extLst>
          </p:cNvPr>
          <p:cNvGraphicFramePr>
            <a:graphicFrameLocks noGrp="1"/>
          </p:cNvGraphicFramePr>
          <p:nvPr>
            <p:extLst>
              <p:ext uri="{D42A27DB-BD31-4B8C-83A1-F6EECF244321}">
                <p14:modId xmlns:p14="http://schemas.microsoft.com/office/powerpoint/2010/main" val="571305463"/>
              </p:ext>
            </p:extLst>
          </p:nvPr>
        </p:nvGraphicFramePr>
        <p:xfrm>
          <a:off x="429132" y="2164715"/>
          <a:ext cx="6772823" cy="957720"/>
        </p:xfrm>
        <a:graphic>
          <a:graphicData uri="http://schemas.openxmlformats.org/drawingml/2006/table">
            <a:tbl>
              <a:tblPr firstRow="1" bandRow="1">
                <a:tableStyleId>{2D5ABB26-0587-4C30-8999-92F81FD0307C}</a:tableStyleId>
              </a:tblPr>
              <a:tblGrid>
                <a:gridCol w="3119348">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139725308"/>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7960">
                <a:tc gridSpan="6">
                  <a:txBody>
                    <a:bodyPr/>
                    <a:lstStyle/>
                    <a:p>
                      <a:pPr marL="27940" lvl="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4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PRACTICE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39535">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 </a:t>
                      </a:r>
                      <a:r>
                        <a:rPr lang="en-GB" sz="7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29870">
                        <a:lnSpc>
                          <a:spcPts val="860"/>
                        </a:lnSpc>
                        <a:spcBef>
                          <a:spcPts val="155"/>
                        </a:spcBef>
                      </a:pPr>
                      <a:r>
                        <a:rPr lang="en-GB" sz="850" noProof="0" dirty="0">
                          <a:latin typeface="Arial"/>
                          <a:cs typeface="Arial"/>
                        </a:rPr>
                        <a:t>Q2.</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only</a:t>
                      </a:r>
                      <a:r>
                        <a:rPr lang="en-GB" sz="850" spc="-20" noProof="0" dirty="0">
                          <a:latin typeface="Arial"/>
                          <a:cs typeface="Arial"/>
                        </a:rPr>
                        <a:t> </a:t>
                      </a:r>
                      <a:r>
                        <a:rPr lang="en-GB" sz="850" noProof="0" dirty="0">
                          <a:latin typeface="Arial"/>
                          <a:cs typeface="Arial"/>
                        </a:rPr>
                        <a:t>spoke</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primary</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spc="-10" noProof="0" dirty="0">
                          <a:latin typeface="Arial"/>
                          <a:cs typeface="Arial"/>
                        </a:rPr>
                        <a:t>professional </a:t>
                      </a:r>
                      <a:r>
                        <a:rPr lang="en-GB" sz="850" noProof="0" dirty="0">
                          <a:latin typeface="Arial"/>
                          <a:cs typeface="Arial"/>
                        </a:rPr>
                        <a:t>once</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twice</a:t>
                      </a:r>
                      <a:r>
                        <a:rPr lang="en-GB" sz="850" spc="-20" noProof="0" dirty="0">
                          <a:latin typeface="Arial"/>
                          <a:cs typeface="Arial"/>
                        </a:rPr>
                        <a:t> </a:t>
                      </a:r>
                      <a:r>
                        <a:rPr lang="en-GB" sz="850" noProof="0" dirty="0">
                          <a:latin typeface="Arial"/>
                          <a:cs typeface="Arial"/>
                        </a:rPr>
                        <a:t>before</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spc="-10" noProof="0" dirty="0">
                          <a:latin typeface="Arial"/>
                          <a:cs typeface="Arial"/>
                        </a:rPr>
                        <a:t>diagnosis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4795">
                <a:tc>
                  <a:txBody>
                    <a:bodyPr/>
                    <a:lstStyle/>
                    <a:p>
                      <a:pPr marL="27940" marR="127635">
                        <a:lnSpc>
                          <a:spcPts val="860"/>
                        </a:lnSpc>
                        <a:spcBef>
                          <a:spcPts val="155"/>
                        </a:spcBef>
                      </a:pPr>
                      <a:r>
                        <a:rPr lang="en-GB" sz="850" noProof="0" dirty="0">
                          <a:latin typeface="Arial"/>
                          <a:cs typeface="Arial"/>
                        </a:rPr>
                        <a:t>Q3.</a:t>
                      </a:r>
                      <a:r>
                        <a:rPr lang="en-GB" sz="850" spc="-20" noProof="0" dirty="0">
                          <a:latin typeface="Arial"/>
                          <a:cs typeface="Arial"/>
                        </a:rPr>
                        <a:t> </a:t>
                      </a:r>
                      <a:r>
                        <a:rPr lang="en-GB" sz="850" noProof="0" dirty="0">
                          <a:latin typeface="Arial"/>
                          <a:cs typeface="Arial"/>
                        </a:rPr>
                        <a:t>Referral</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diagnosis</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graphicFrame>
        <p:nvGraphicFramePr>
          <p:cNvPr id="5" name="ltc_impact_tbl_section2">
            <a:extLst>
              <a:ext uri="{FF2B5EF4-FFF2-40B4-BE49-F238E27FC236}">
                <a16:creationId xmlns:a16="http://schemas.microsoft.com/office/drawing/2014/main" id="{D65AEA85-411F-E521-6DA4-AB78BBEA0DA1}"/>
              </a:ext>
            </a:extLst>
          </p:cNvPr>
          <p:cNvGraphicFramePr>
            <a:graphicFrameLocks noGrp="1"/>
          </p:cNvGraphicFramePr>
          <p:nvPr>
            <p:extLst>
              <p:ext uri="{D42A27DB-BD31-4B8C-83A1-F6EECF244321}">
                <p14:modId xmlns:p14="http://schemas.microsoft.com/office/powerpoint/2010/main" val="837238761"/>
              </p:ext>
            </p:extLst>
          </p:nvPr>
        </p:nvGraphicFramePr>
        <p:xfrm>
          <a:off x="429133" y="3271520"/>
          <a:ext cx="6772822" cy="1666240"/>
        </p:xfrm>
        <a:graphic>
          <a:graphicData uri="http://schemas.openxmlformats.org/drawingml/2006/table">
            <a:tbl>
              <a:tblPr firstRow="1" bandRow="1">
                <a:tableStyleId>{2D5ABB26-0587-4C30-8999-92F81FD0307C}</a:tableStyleId>
              </a:tblPr>
              <a:tblGrid>
                <a:gridCol w="3119347">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4074184085"/>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20003"/>
                    </a:ext>
                  </a:extLst>
                </a:gridCol>
                <a:gridCol w="730695">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DIAGNOSTIC </a:t>
                      </a:r>
                      <a:r>
                        <a:rPr lang="en-GB" sz="1575" b="1" spc="-15" baseline="-7936" noProof="0" dirty="0">
                          <a:solidFill>
                            <a:srgbClr val="336E9F"/>
                          </a:solidFill>
                          <a:latin typeface="Arial" panose="020B0604020202020204" pitchFamily="34" charset="0"/>
                          <a:cs typeface="Arial" panose="020B0604020202020204" pitchFamily="34" charset="0"/>
                        </a:rPr>
                        <a:t>TESTS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about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advance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15570">
                        <a:lnSpc>
                          <a:spcPts val="860"/>
                        </a:lnSpc>
                        <a:spcBef>
                          <a:spcPts val="155"/>
                        </a:spcBef>
                      </a:pPr>
                      <a:r>
                        <a:rPr lang="en-GB" sz="850" noProof="0" dirty="0">
                          <a:latin typeface="Arial" panose="020B0604020202020204" pitchFamily="34" charset="0"/>
                          <a:cs typeface="Arial" panose="020B0604020202020204" pitchFamily="34" charset="0"/>
                        </a:rPr>
                        <a:t>Q6.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staff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appeared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have </a:t>
                      </a:r>
                      <a:r>
                        <a:rPr lang="en-GB" sz="850" noProof="0" dirty="0">
                          <a:latin typeface="Arial" panose="020B0604020202020204" pitchFamily="34" charset="0"/>
                          <a:cs typeface="Arial" panose="020B0604020202020204" pitchFamily="34" charset="0"/>
                        </a:rPr>
                        <a:t>all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needed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a:t>
                      </a:r>
                      <a:r>
                        <a:rPr lang="en-GB" sz="850" noProof="0" dirty="0">
                          <a:latin typeface="Arial" panose="020B0604020202020204" pitchFamily="34" charset="0"/>
                          <a:cs typeface="Arial" panose="020B0604020202020204" pitchFamily="34" charset="0"/>
                        </a:rPr>
                        <a:t> diagnostic</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880">
                        <a:lnSpc>
                          <a:spcPts val="860"/>
                        </a:lnSpc>
                        <a:spcBef>
                          <a:spcPts val="155"/>
                        </a:spcBef>
                      </a:pPr>
                      <a:r>
                        <a:rPr lang="en-GB" sz="850" noProof="0" dirty="0">
                          <a:latin typeface="Arial" panose="020B0604020202020204" pitchFamily="34" charset="0"/>
                          <a:cs typeface="Arial" panose="020B0604020202020204" pitchFamily="34" charset="0"/>
                        </a:rPr>
                        <a:t>Q8.</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results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the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205740">
                        <a:lnSpc>
                          <a:spcPts val="860"/>
                        </a:lnSpc>
                        <a:spcBef>
                          <a:spcPts val="155"/>
                        </a:spcBef>
                      </a:pPr>
                      <a:r>
                        <a:rPr lang="en-GB" sz="850" noProof="0" dirty="0">
                          <a:latin typeface="Arial" panose="020B0604020202020204" pitchFamily="34" charset="0"/>
                          <a:cs typeface="Arial" panose="020B0604020202020204" pitchFamily="34" charset="0"/>
                        </a:rPr>
                        <a:t>Q9.</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privacy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when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receiving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diagnostic</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test</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results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3">
            <a:extLst>
              <a:ext uri="{FF2B5EF4-FFF2-40B4-BE49-F238E27FC236}">
                <a16:creationId xmlns:a16="http://schemas.microsoft.com/office/drawing/2014/main" id="{E98F508F-8887-5FE8-4300-07C489032D7C}"/>
              </a:ext>
            </a:extLst>
          </p:cNvPr>
          <p:cNvGraphicFramePr>
            <a:graphicFrameLocks noGrp="1"/>
          </p:cNvGraphicFramePr>
          <p:nvPr>
            <p:extLst>
              <p:ext uri="{D42A27DB-BD31-4B8C-83A1-F6EECF244321}">
                <p14:modId xmlns:p14="http://schemas.microsoft.com/office/powerpoint/2010/main" val="671209830"/>
              </p:ext>
            </p:extLst>
          </p:nvPr>
        </p:nvGraphicFramePr>
        <p:xfrm>
          <a:off x="428814" y="5177155"/>
          <a:ext cx="6772821" cy="1665605"/>
        </p:xfrm>
        <a:graphic>
          <a:graphicData uri="http://schemas.openxmlformats.org/drawingml/2006/table">
            <a:tbl>
              <a:tblPr firstRow="1" bandRow="1">
                <a:tableStyleId>{2D5ABB26-0587-4C30-8999-92F81FD0307C}</a:tableStyleId>
              </a:tblPr>
              <a:tblGrid>
                <a:gridCol w="3119346">
                  <a:extLst>
                    <a:ext uri="{9D8B030D-6E8A-4147-A177-3AD203B41FA5}">
                      <a16:colId xmlns:a16="http://schemas.microsoft.com/office/drawing/2014/main" val="20000"/>
                    </a:ext>
                  </a:extLst>
                </a:gridCol>
                <a:gridCol w="730695">
                  <a:extLst>
                    <a:ext uri="{9D8B030D-6E8A-4147-A177-3AD203B41FA5}">
                      <a16:colId xmlns:a16="http://schemas.microsoft.com/office/drawing/2014/main" val="20001"/>
                    </a:ext>
                  </a:extLst>
                </a:gridCol>
                <a:gridCol w="730695">
                  <a:extLst>
                    <a:ext uri="{9D8B030D-6E8A-4147-A177-3AD203B41FA5}">
                      <a16:colId xmlns:a16="http://schemas.microsoft.com/office/drawing/2014/main" val="20002"/>
                    </a:ext>
                  </a:extLst>
                </a:gridCol>
                <a:gridCol w="730695">
                  <a:extLst>
                    <a:ext uri="{9D8B030D-6E8A-4147-A177-3AD203B41FA5}">
                      <a16:colId xmlns:a16="http://schemas.microsoft.com/office/drawing/2014/main" val="4100026678"/>
                    </a:ext>
                  </a:extLst>
                </a:gridCol>
                <a:gridCol w="730695">
                  <a:extLst>
                    <a:ext uri="{9D8B030D-6E8A-4147-A177-3AD203B41FA5}">
                      <a16:colId xmlns:a16="http://schemas.microsoft.com/office/drawing/2014/main" val="1241022861"/>
                    </a:ext>
                  </a:extLst>
                </a:gridCol>
                <a:gridCol w="730695">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FINDING</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OUT</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THAT</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YOU</a:t>
                      </a:r>
                      <a:r>
                        <a:rPr lang="en-GB" sz="1050" b="1" spc="-4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HAD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CANCER              </a:t>
                      </a:r>
                      <a:r>
                        <a:rPr lang="en-GB" sz="1275" spc="-15" baseline="9803" noProof="0" dirty="0">
                          <a:solidFill>
                            <a:schemeClr val="tx1"/>
                          </a:solidFill>
                          <a:latin typeface="Arial" panose="020B0604020202020204" pitchFamily="34" charset="0"/>
                          <a:ea typeface="+mn-ea"/>
                          <a:cs typeface="Arial" panose="020B0604020202020204" pitchFamily="34" charset="0"/>
                        </a:rPr>
                        <a:t>Impact of long-term </a:t>
                      </a:r>
                      <a:r>
                        <a:rPr lang="en-GB" sz="1275" baseline="9803" noProof="0" dirty="0">
                          <a:latin typeface="Arial" panose="020B0604020202020204" pitchFamily="34" charset="0"/>
                          <a:cs typeface="Arial" panose="020B0604020202020204" pitchFamily="34" charset="0"/>
                        </a:rPr>
                        <a:t>condition(s</a:t>
                      </a:r>
                      <a:r>
                        <a:rPr lang="en-GB" sz="1275" baseline="9803" noProof="0" dirty="0">
                          <a:solidFill>
                            <a:schemeClr val="tx1"/>
                          </a:solidFill>
                          <a:latin typeface="Arial" panose="020B0604020202020204" pitchFamily="34" charset="0"/>
                          <a:ea typeface="+mn-ea"/>
                          <a:cs typeface="Arial" panose="020B0604020202020204" pitchFamily="34" charset="0"/>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80010">
                        <a:lnSpc>
                          <a:spcPts val="860"/>
                        </a:lnSpc>
                        <a:spcBef>
                          <a:spcPts val="155"/>
                        </a:spcBef>
                      </a:pPr>
                      <a:r>
                        <a:rPr lang="en-GB" sz="850" noProof="0" dirty="0">
                          <a:latin typeface="Arial" panose="020B0604020202020204" pitchFamily="34" charset="0"/>
                          <a:cs typeface="Arial" panose="020B0604020202020204" pitchFamily="34" charset="0"/>
                        </a:rPr>
                        <a:t>Q12.</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family </a:t>
                      </a:r>
                      <a:r>
                        <a:rPr lang="en-GB" sz="850" noProof="0" dirty="0">
                          <a:latin typeface="Arial" panose="020B0604020202020204" pitchFamily="34" charset="0"/>
                          <a:cs typeface="Arial" panose="020B0604020202020204" pitchFamily="34" charset="0"/>
                        </a:rPr>
                        <a:t>member,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friend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Q13.</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sensitively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they </a:t>
                      </a:r>
                      <a:r>
                        <a:rPr lang="en-GB" sz="850" noProof="0" dirty="0">
                          <a:latin typeface="Arial" panose="020B0604020202020204" pitchFamily="34" charset="0"/>
                          <a:cs typeface="Arial" panose="020B0604020202020204" pitchFamily="34" charset="0"/>
                        </a:rPr>
                        <a:t>had</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cancer</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27635">
                        <a:lnSpc>
                          <a:spcPts val="860"/>
                        </a:lnSpc>
                        <a:spcBef>
                          <a:spcPts val="155"/>
                        </a:spcBef>
                      </a:pPr>
                      <a:r>
                        <a:rPr lang="en-GB" sz="850" noProof="0" dirty="0">
                          <a:latin typeface="Arial" panose="020B0604020202020204" pitchFamily="34" charset="0"/>
                          <a:cs typeface="Arial" panose="020B0604020202020204" pitchFamily="34" charset="0"/>
                        </a:rPr>
                        <a:t>Q14.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could</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55244">
                        <a:lnSpc>
                          <a:spcPts val="860"/>
                        </a:lnSpc>
                        <a:spcBef>
                          <a:spcPts val="155"/>
                        </a:spcBef>
                      </a:pPr>
                      <a:r>
                        <a:rPr lang="en-GB" sz="850" noProof="0" dirty="0">
                          <a:latin typeface="Arial" panose="020B0604020202020204" pitchFamily="34" charset="0"/>
                          <a:cs typeface="Arial" panose="020B0604020202020204" pitchFamily="34" charset="0"/>
                        </a:rPr>
                        <a:t>Q15.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diagnosis</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appropriate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place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49530">
                        <a:lnSpc>
                          <a:spcPts val="860"/>
                        </a:lnSpc>
                        <a:spcBef>
                          <a:spcPts val="155"/>
                        </a:spcBef>
                      </a:pPr>
                      <a:r>
                        <a:rPr lang="en-GB" sz="850" noProof="0" dirty="0">
                          <a:latin typeface="Arial" panose="020B0604020202020204" pitchFamily="34" charset="0"/>
                          <a:cs typeface="Arial" panose="020B0604020202020204" pitchFamily="34" charset="0"/>
                        </a:rPr>
                        <a:t>Q16.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back</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later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more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diagnosis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cap="flat" cmpd="sng" algn="ctr">
                      <a:solidFill>
                        <a:srgbClr val="939598"/>
                      </a:solidFill>
                      <a:prstDash val="solid"/>
                      <a:round/>
                      <a:headEnd type="none" w="med" len="med"/>
                      <a:tailEnd type="none" w="med" len="me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7" name="ltc_impact_tbl_section4">
            <a:extLst>
              <a:ext uri="{FF2B5EF4-FFF2-40B4-BE49-F238E27FC236}">
                <a16:creationId xmlns:a16="http://schemas.microsoft.com/office/drawing/2014/main" id="{9AFDB486-D684-DE0D-FBE1-712835F5DEE6}"/>
              </a:ext>
            </a:extLst>
          </p:cNvPr>
          <p:cNvGraphicFramePr>
            <a:graphicFrameLocks noGrp="1"/>
          </p:cNvGraphicFramePr>
          <p:nvPr>
            <p:extLst>
              <p:ext uri="{D42A27DB-BD31-4B8C-83A1-F6EECF244321}">
                <p14:modId xmlns:p14="http://schemas.microsoft.com/office/powerpoint/2010/main" val="3895477466"/>
              </p:ext>
            </p:extLst>
          </p:nvPr>
        </p:nvGraphicFramePr>
        <p:xfrm>
          <a:off x="428813" y="7098030"/>
          <a:ext cx="6772822" cy="1100405"/>
        </p:xfrm>
        <a:graphic>
          <a:graphicData uri="http://schemas.openxmlformats.org/drawingml/2006/table">
            <a:tbl>
              <a:tblPr firstRow="1" bandRow="1">
                <a:tableStyleId>{2D5ABB26-0587-4C30-8999-92F81FD0307C}</a:tableStyleId>
              </a:tblPr>
              <a:tblGrid>
                <a:gridCol w="3119672">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20003"/>
                    </a:ext>
                  </a:extLst>
                </a:gridCol>
                <a:gridCol w="730630">
                  <a:extLst>
                    <a:ext uri="{9D8B030D-6E8A-4147-A177-3AD203B41FA5}">
                      <a16:colId xmlns:a16="http://schemas.microsoft.com/office/drawing/2014/main" val="1361738467"/>
                    </a:ext>
                  </a:extLst>
                </a:gridCol>
                <a:gridCol w="730630">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SUPPORT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40" noProof="0" dirty="0">
                          <a:solidFill>
                            <a:srgbClr val="336E9F"/>
                          </a:solidFill>
                          <a:latin typeface="Arial"/>
                          <a:cs typeface="Arial"/>
                        </a:rPr>
                        <a:t> </a:t>
                      </a:r>
                      <a:r>
                        <a:rPr lang="en-GB" sz="1050" b="1" noProof="0" dirty="0">
                          <a:solidFill>
                            <a:srgbClr val="336E9F"/>
                          </a:solidFill>
                          <a:latin typeface="Arial"/>
                          <a:cs typeface="Arial"/>
                        </a:rPr>
                        <a:t>A</a:t>
                      </a:r>
                      <a:r>
                        <a:rPr lang="en-GB" sz="1050" b="1" spc="-45" noProof="0" dirty="0">
                          <a:solidFill>
                            <a:srgbClr val="336E9F"/>
                          </a:solidFill>
                          <a:latin typeface="Arial"/>
                          <a:cs typeface="Arial"/>
                        </a:rPr>
                        <a:t> </a:t>
                      </a:r>
                      <a:r>
                        <a:rPr lang="en-GB" sz="1050" b="1" spc="-20" noProof="0" dirty="0">
                          <a:solidFill>
                            <a:srgbClr val="336E9F"/>
                          </a:solidFill>
                          <a:latin typeface="Arial"/>
                          <a:cs typeface="Arial"/>
                        </a:rPr>
                        <a:t>MAIN</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CONTACT</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PERSON     </a:t>
                      </a:r>
                      <a:r>
                        <a:rPr lang="en-GB" sz="1275" spc="-15" baseline="9803" noProof="0" dirty="0">
                          <a:solidFill>
                            <a:schemeClr val="tx1"/>
                          </a:solidFill>
                          <a:latin typeface="Arial"/>
                          <a:ea typeface="+mn-ea"/>
                          <a:cs typeface="Arial"/>
                        </a:rPr>
                        <a:t>Impact of long-term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32360">
                <a:tc>
                  <a:txBody>
                    <a:bodyPr/>
                    <a:lstStyle/>
                    <a:p>
                      <a:pPr marL="27940" marR="25400">
                        <a:lnSpc>
                          <a:spcPts val="860"/>
                        </a:lnSpc>
                        <a:spcBef>
                          <a:spcPts val="155"/>
                        </a:spcBef>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care team</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73660">
                        <a:lnSpc>
                          <a:spcPts val="860"/>
                        </a:lnSpc>
                        <a:spcBef>
                          <a:spcPts val="155"/>
                        </a:spcBef>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15"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their </a:t>
                      </a:r>
                      <a:r>
                        <a:rPr lang="en-GB" sz="850" noProof="0" dirty="0">
                          <a:latin typeface="Arial"/>
                          <a:cs typeface="Arial"/>
                        </a:rPr>
                        <a:t>main</a:t>
                      </a:r>
                      <a:r>
                        <a:rPr lang="en-GB" sz="850" spc="-25" noProof="0" dirty="0">
                          <a:latin typeface="Arial"/>
                          <a:cs typeface="Arial"/>
                        </a:rPr>
                        <a:t> </a:t>
                      </a:r>
                      <a:r>
                        <a:rPr lang="en-GB" sz="850" noProof="0" dirty="0">
                          <a:latin typeface="Arial"/>
                          <a:cs typeface="Arial"/>
                        </a:rPr>
                        <a:t>contact</a:t>
                      </a:r>
                      <a:r>
                        <a:rPr lang="en-GB" sz="850" spc="-25" noProof="0" dirty="0">
                          <a:latin typeface="Arial"/>
                          <a:cs typeface="Arial"/>
                        </a:rPr>
                        <a:t> </a:t>
                      </a:r>
                      <a:r>
                        <a:rPr lang="en-GB" sz="850" spc="-10" noProof="0" dirty="0">
                          <a:latin typeface="Arial"/>
                          <a:cs typeface="Arial"/>
                        </a:rPr>
                        <a:t>person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187960">
                        <a:lnSpc>
                          <a:spcPts val="860"/>
                        </a:lnSpc>
                        <a:spcBef>
                          <a:spcPts val="155"/>
                        </a:spcBef>
                      </a:pPr>
                      <a:r>
                        <a:rPr lang="en-GB" sz="850" noProof="0" dirty="0">
                          <a:latin typeface="Arial"/>
                          <a:cs typeface="Arial"/>
                        </a:rPr>
                        <a:t>Q19.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5"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spc="-10" noProof="0" dirty="0">
                          <a:latin typeface="Arial"/>
                          <a:cs typeface="Arial"/>
                        </a:rPr>
                        <a:t>person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15" noProof="0" dirty="0">
                          <a:latin typeface="Arial"/>
                          <a:cs typeface="Arial"/>
                        </a:rPr>
                        <a:t> </a:t>
                      </a:r>
                      <a:r>
                        <a:rPr lang="en-GB" sz="850" spc="-10" noProof="0" dirty="0">
                          <a:latin typeface="Arial"/>
                          <a:cs typeface="Arial"/>
                        </a:rPr>
                        <a:t>helpful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100%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8" name="ltc_impact_tbl_section5">
            <a:extLst>
              <a:ext uri="{FF2B5EF4-FFF2-40B4-BE49-F238E27FC236}">
                <a16:creationId xmlns:a16="http://schemas.microsoft.com/office/drawing/2014/main" id="{21A85245-14C1-1173-D65F-8F5196AF045E}"/>
              </a:ext>
            </a:extLst>
          </p:cNvPr>
          <p:cNvGraphicFramePr>
            <a:graphicFrameLocks noGrp="1"/>
          </p:cNvGraphicFramePr>
          <p:nvPr>
            <p:extLst>
              <p:ext uri="{D42A27DB-BD31-4B8C-83A1-F6EECF244321}">
                <p14:modId xmlns:p14="http://schemas.microsoft.com/office/powerpoint/2010/main" val="1126493103"/>
              </p:ext>
            </p:extLst>
          </p:nvPr>
        </p:nvGraphicFramePr>
        <p:xfrm>
          <a:off x="428814" y="8425412"/>
          <a:ext cx="6772821" cy="1619250"/>
        </p:xfrm>
        <a:graphic>
          <a:graphicData uri="http://schemas.openxmlformats.org/drawingml/2006/table">
            <a:tbl>
              <a:tblPr firstRow="1" bandRow="1">
                <a:tableStyleId>{2D5ABB26-0587-4C30-8999-92F81FD0307C}</a:tableStyleId>
              </a:tblPr>
              <a:tblGrid>
                <a:gridCol w="3088456">
                  <a:extLst>
                    <a:ext uri="{9D8B030D-6E8A-4147-A177-3AD203B41FA5}">
                      <a16:colId xmlns:a16="http://schemas.microsoft.com/office/drawing/2014/main" val="20000"/>
                    </a:ext>
                  </a:extLst>
                </a:gridCol>
                <a:gridCol w="668572">
                  <a:extLst>
                    <a:ext uri="{9D8B030D-6E8A-4147-A177-3AD203B41FA5}">
                      <a16:colId xmlns:a16="http://schemas.microsoft.com/office/drawing/2014/main" val="20001"/>
                    </a:ext>
                  </a:extLst>
                </a:gridCol>
                <a:gridCol w="835715">
                  <a:extLst>
                    <a:ext uri="{9D8B030D-6E8A-4147-A177-3AD203B41FA5}">
                      <a16:colId xmlns:a16="http://schemas.microsoft.com/office/drawing/2014/main" val="20002"/>
                    </a:ext>
                  </a:extLst>
                </a:gridCol>
                <a:gridCol w="752143">
                  <a:extLst>
                    <a:ext uri="{9D8B030D-6E8A-4147-A177-3AD203B41FA5}">
                      <a16:colId xmlns:a16="http://schemas.microsoft.com/office/drawing/2014/main" val="20003"/>
                    </a:ext>
                  </a:extLst>
                </a:gridCol>
                <a:gridCol w="585000">
                  <a:extLst>
                    <a:ext uri="{9D8B030D-6E8A-4147-A177-3AD203B41FA5}">
                      <a16:colId xmlns:a16="http://schemas.microsoft.com/office/drawing/2014/main" val="1721779479"/>
                    </a:ext>
                  </a:extLst>
                </a:gridCol>
                <a:gridCol w="842935">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                </a:t>
                      </a:r>
                      <a:r>
                        <a:rPr lang="en-GB" sz="1275" spc="-15" baseline="9803" noProof="0" dirty="0">
                          <a:latin typeface="Arial"/>
                          <a:cs typeface="Arial"/>
                        </a:rPr>
                        <a:t>Impact of long-</a:t>
                      </a:r>
                      <a:r>
                        <a:rPr lang="en-GB" sz="1275" baseline="9803" noProof="0" dirty="0">
                          <a:latin typeface="Arial"/>
                          <a:cs typeface="Arial"/>
                        </a:rPr>
                        <a:t>term</a:t>
                      </a:r>
                      <a:r>
                        <a:rPr lang="en-GB" sz="1275" spc="-22" baseline="9803" noProof="0" dirty="0">
                          <a:latin typeface="Arial"/>
                          <a:cs typeface="Arial"/>
                        </a:rPr>
                        <a:t> </a:t>
                      </a:r>
                      <a:r>
                        <a:rPr lang="en-GB" sz="1275" baseline="9803" noProof="0" dirty="0">
                          <a:latin typeface="Arial"/>
                          <a:cs typeface="Arial"/>
                        </a:rPr>
                        <a:t>condition(s</a:t>
                      </a:r>
                      <a:r>
                        <a:rPr lang="en-GB" sz="1275" spc="-15" baseline="9803" noProof="0" dirty="0">
                          <a:solidFill>
                            <a:schemeClr val="tx1"/>
                          </a:solidFill>
                          <a:latin typeface="Arial"/>
                          <a:ea typeface="+mn-ea"/>
                          <a:cs typeface="Arial"/>
                        </a:rPr>
                        <a:t>) (excluding cancer) on day-to-day activities</a:t>
                      </a:r>
                    </a:p>
                  </a:txBody>
                  <a:tcPr marL="0" marR="0" marT="0" marB="0" anchor="ctr">
                    <a:lnL w="6350">
                      <a:solidFill>
                        <a:srgbClr val="939598"/>
                      </a:solidFill>
                      <a:prstDash val="soli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81610">
                        <a:lnSpc>
                          <a:spcPts val="860"/>
                        </a:lnSpc>
                        <a:spcBef>
                          <a:spcPts val="155"/>
                        </a:spcBef>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could</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spc="-10" noProof="0" dirty="0">
                          <a:latin typeface="Arial"/>
                          <a:cs typeface="Arial"/>
                        </a:rPr>
                        <a:t>understand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a:cs typeface="Arial"/>
                        </a:rPr>
                        <a:t>Q21.</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they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1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39700">
                        <a:lnSpc>
                          <a:spcPts val="860"/>
                        </a:lnSpc>
                        <a:spcBef>
                          <a:spcPts val="155"/>
                        </a:spcBef>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and / or</a:t>
                      </a:r>
                      <a:r>
                        <a:rPr lang="en-GB" sz="850" spc="-25" noProof="0" dirty="0">
                          <a:latin typeface="Arial"/>
                          <a:cs typeface="Arial"/>
                        </a:rPr>
                        <a:t> </a:t>
                      </a:r>
                      <a:r>
                        <a:rPr lang="en-GB" sz="850" noProof="0" dirty="0">
                          <a:latin typeface="Arial"/>
                          <a:cs typeface="Arial"/>
                        </a:rPr>
                        <a:t>carers</a:t>
                      </a:r>
                      <a:r>
                        <a:rPr lang="en-GB" sz="850" spc="-25" noProof="0" dirty="0">
                          <a:latin typeface="Arial"/>
                          <a:cs typeface="Arial"/>
                        </a:rPr>
                        <a:t> </a:t>
                      </a:r>
                      <a:r>
                        <a:rPr lang="en-GB" sz="850" noProof="0" dirty="0">
                          <a:latin typeface="Arial"/>
                          <a:cs typeface="Arial"/>
                        </a:rPr>
                        <a:t>were</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involved</a:t>
                      </a:r>
                      <a:r>
                        <a:rPr lang="en-GB" sz="850" spc="-25" noProof="0" dirty="0">
                          <a:latin typeface="Arial"/>
                          <a:cs typeface="Arial"/>
                        </a:rPr>
                        <a:t> as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wanted</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decisions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treatment</a:t>
                      </a:r>
                      <a:r>
                        <a:rPr lang="en-GB" sz="850" spc="-30"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89%</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5285">
                <a:tc>
                  <a:txBody>
                    <a:bodyPr/>
                    <a:lstStyle/>
                    <a:p>
                      <a:pPr marL="27940" marR="67310">
                        <a:lnSpc>
                          <a:spcPts val="860"/>
                        </a:lnSpc>
                        <a:spcBef>
                          <a:spcPts val="155"/>
                        </a:spcBef>
                      </a:pPr>
                      <a:r>
                        <a:rPr lang="en-GB" sz="850" noProof="0" dirty="0">
                          <a:latin typeface="Arial"/>
                          <a:cs typeface="Arial"/>
                        </a:rPr>
                        <a:t>Q23.</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get</a:t>
                      </a:r>
                      <a:r>
                        <a:rPr lang="en-GB" sz="850" spc="-15" noProof="0" dirty="0">
                          <a:latin typeface="Arial"/>
                          <a:cs typeface="Arial"/>
                        </a:rPr>
                        <a:t> </a:t>
                      </a:r>
                      <a:r>
                        <a:rPr lang="en-GB" sz="850" noProof="0" dirty="0">
                          <a:latin typeface="Arial"/>
                          <a:cs typeface="Arial"/>
                        </a:rPr>
                        <a:t>further</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spc="-10" noProof="0" dirty="0">
                          <a:latin typeface="Arial"/>
                          <a:cs typeface="Arial"/>
                        </a:rPr>
                        <a:t>different </a:t>
                      </a:r>
                      <a:r>
                        <a:rPr lang="en-GB" sz="850" noProof="0" dirty="0">
                          <a:latin typeface="Arial"/>
                          <a:cs typeface="Arial"/>
                        </a:rPr>
                        <a:t>healthcare</a:t>
                      </a:r>
                      <a:r>
                        <a:rPr lang="en-GB" sz="850" spc="-35" noProof="0" dirty="0">
                          <a:latin typeface="Arial"/>
                          <a:cs typeface="Arial"/>
                        </a:rPr>
                        <a:t> </a:t>
                      </a:r>
                      <a:r>
                        <a:rPr lang="en-GB" sz="850" noProof="0" dirty="0">
                          <a:latin typeface="Arial"/>
                          <a:cs typeface="Arial"/>
                        </a:rPr>
                        <a:t>professional</a:t>
                      </a:r>
                      <a:r>
                        <a:rPr lang="en-GB" sz="850" spc="-35" noProof="0" dirty="0">
                          <a:latin typeface="Arial"/>
                          <a:cs typeface="Arial"/>
                        </a:rPr>
                        <a:t> </a:t>
                      </a:r>
                      <a:r>
                        <a:rPr lang="en-GB" sz="850" noProof="0" dirty="0">
                          <a:latin typeface="Arial"/>
                          <a:cs typeface="Arial"/>
                        </a:rPr>
                        <a:t>before</a:t>
                      </a:r>
                      <a:r>
                        <a:rPr lang="en-GB" sz="850" spc="-35" noProof="0" dirty="0">
                          <a:latin typeface="Arial"/>
                          <a:cs typeface="Arial"/>
                        </a:rPr>
                        <a:t> </a:t>
                      </a:r>
                      <a:r>
                        <a:rPr lang="en-GB" sz="850" noProof="0" dirty="0">
                          <a:latin typeface="Arial"/>
                          <a:cs typeface="Arial"/>
                        </a:rPr>
                        <a:t>making</a:t>
                      </a:r>
                      <a:r>
                        <a:rPr lang="en-GB" sz="850" spc="-35" noProof="0" dirty="0">
                          <a:latin typeface="Arial"/>
                          <a:cs typeface="Arial"/>
                        </a:rPr>
                        <a:t> </a:t>
                      </a:r>
                      <a:r>
                        <a:rPr lang="en-GB" sz="850" noProof="0" dirty="0">
                          <a:latin typeface="Arial"/>
                          <a:cs typeface="Arial"/>
                        </a:rPr>
                        <a:t>decisions</a:t>
                      </a:r>
                      <a:r>
                        <a:rPr lang="en-GB" sz="850" spc="-35"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45%</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sp>
        <p:nvSpPr>
          <p:cNvPr id="17" name="object 2">
            <a:extLst>
              <a:ext uri="{FF2B5EF4-FFF2-40B4-BE49-F238E27FC236}">
                <a16:creationId xmlns:a16="http://schemas.microsoft.com/office/drawing/2014/main" id="{5E3B4C1A-E629-275C-4ADE-34B72764A5DB}"/>
              </a:ext>
              <a:ext uri="{C183D7F6-B498-43B3-948B-1728B52AA6E4}">
                <adec:decorative xmlns:adec="http://schemas.microsoft.com/office/drawing/2017/decorative" val="1"/>
              </a:ext>
            </a:extLst>
          </p:cNvPr>
          <p:cNvSpPr txBox="1"/>
          <p:nvPr/>
        </p:nvSpPr>
        <p:spPr>
          <a:xfrm>
            <a:off x="431989" y="1544171"/>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8BF6916E-F92A-2A77-40C1-CA4E115B0A4E}"/>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0C2A0BED-6314-B2DE-60C7-2D9B8B4E828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4E2770FA-D222-51BE-42F6-B9CDFE6413E5}"/>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2" name="object 4">
              <a:hlinkClick r:id="rId2" action="ppaction://hlinksldjump"/>
              <a:extLst>
                <a:ext uri="{FF2B5EF4-FFF2-40B4-BE49-F238E27FC236}">
                  <a16:creationId xmlns:a16="http://schemas.microsoft.com/office/drawing/2014/main" id="{682490C8-306A-23E1-A62A-ED28C077CE7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3" name="object 3">
              <a:hlinkClick r:id="rId2" action="ppaction://hlinksldjump"/>
              <a:extLst>
                <a:ext uri="{FF2B5EF4-FFF2-40B4-BE49-F238E27FC236}">
                  <a16:creationId xmlns:a16="http://schemas.microsoft.com/office/drawing/2014/main" id="{791ED28D-AA8D-2A47-629B-C704B020F7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4587330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2499AE-86A8-02A6-3552-826D3CE6A9CB}"/>
            </a:ext>
          </a:extLst>
        </p:cNvPr>
        <p:cNvGrpSpPr/>
        <p:nvPr/>
      </p:nvGrpSpPr>
      <p:grpSpPr>
        <a:xfrm>
          <a:off x="0" y="0"/>
          <a:ext cx="0" cy="0"/>
          <a:chOff x="0" y="0"/>
          <a:chExt cx="0" cy="0"/>
        </a:xfrm>
      </p:grpSpPr>
      <p:sp>
        <p:nvSpPr>
          <p:cNvPr id="16" name="Slide Number Placeholder 1">
            <a:extLst>
              <a:ext uri="{FF2B5EF4-FFF2-40B4-BE49-F238E27FC236}">
                <a16:creationId xmlns:a16="http://schemas.microsoft.com/office/drawing/2014/main" id="{AA90F45F-BF38-DAB3-288C-2F0CDCC04B8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0DF9138B-6F9F-4691-8728-C60A75DB3DAC}" type="slidenum">
              <a:rPr lang="en-GB" spc="-25" noProof="0" smtClean="0"/>
              <a:t>48</a:t>
            </a:fld>
            <a:endParaRPr lang="en-GB" spc="-25" noProof="0" dirty="0"/>
          </a:p>
        </p:txBody>
      </p:sp>
      <p:sp>
        <p:nvSpPr>
          <p:cNvPr id="14" name="object 1">
            <a:extLst>
              <a:ext uri="{FF2B5EF4-FFF2-40B4-BE49-F238E27FC236}">
                <a16:creationId xmlns:a16="http://schemas.microsoft.com/office/drawing/2014/main" id="{8411FA4E-FFE6-8927-7D20-B0DF3A5617A8}"/>
              </a:ext>
            </a:extLst>
          </p:cNvPr>
          <p:cNvSpPr txBox="1">
            <a:spLocks noGrp="1"/>
          </p:cNvSpPr>
          <p:nvPr>
            <p:ph type="title" idx="4294967295"/>
          </p:nvPr>
        </p:nvSpPr>
        <p:spPr>
          <a:xfrm>
            <a:off x="428815"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lang="en-GB" sz="1800" spc="-10" noProof="0" dirty="0">
                <a:solidFill>
                  <a:schemeClr val="bg1"/>
                </a:solidFill>
              </a:rPr>
              <a:t>(</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13" name="object 2">
            <a:extLst>
              <a:ext uri="{FF2B5EF4-FFF2-40B4-BE49-F238E27FC236}">
                <a16:creationId xmlns:a16="http://schemas.microsoft.com/office/drawing/2014/main" id="{B51FA3B6-EFE7-ED1F-EB9C-0933A1602AD0}"/>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graphicFrame>
        <p:nvGraphicFramePr>
          <p:cNvPr id="4" name="ltc_impact_tbl_section6">
            <a:extLst>
              <a:ext uri="{FF2B5EF4-FFF2-40B4-BE49-F238E27FC236}">
                <a16:creationId xmlns:a16="http://schemas.microsoft.com/office/drawing/2014/main" id="{E4C77712-F630-D3C3-F405-AEDAD5882DEE}"/>
              </a:ext>
            </a:extLst>
          </p:cNvPr>
          <p:cNvGraphicFramePr>
            <a:graphicFrameLocks noGrp="1"/>
          </p:cNvGraphicFramePr>
          <p:nvPr>
            <p:extLst>
              <p:ext uri="{D42A27DB-BD31-4B8C-83A1-F6EECF244321}">
                <p14:modId xmlns:p14="http://schemas.microsoft.com/office/powerpoint/2010/main" val="2290109990"/>
              </p:ext>
            </p:extLst>
          </p:nvPr>
        </p:nvGraphicFramePr>
        <p:xfrm>
          <a:off x="429133" y="2279015"/>
          <a:ext cx="6773144" cy="113474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1977585922"/>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CARE</a:t>
                      </a:r>
                      <a:r>
                        <a:rPr lang="en-GB" sz="1575" b="1" spc="-75"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PLANNING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have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discussion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concerns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prior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57480">
                        <a:lnSpc>
                          <a:spcPts val="860"/>
                        </a:lnSpc>
                        <a:spcBef>
                          <a:spcPts val="155"/>
                        </a:spcBef>
                      </a:pPr>
                      <a:r>
                        <a:rPr lang="en-GB" sz="850" noProof="0" dirty="0">
                          <a:latin typeface="Arial" panose="020B0604020202020204" pitchFamily="34" charset="0"/>
                          <a:cs typeface="Arial" panose="020B0604020202020204" pitchFamily="34" charset="0"/>
                        </a:rPr>
                        <a:t>Q25.</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member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helped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 </a:t>
                      </a:r>
                      <a:r>
                        <a:rPr lang="en-GB" sz="850" noProof="0" dirty="0">
                          <a:latin typeface="Arial" panose="020B0604020202020204" pitchFamily="34" charset="0"/>
                          <a:cs typeface="Arial" panose="020B0604020202020204" pitchFamily="34" charset="0"/>
                        </a:rPr>
                        <a:t>create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address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needs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concerns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6065">
                <a:tc>
                  <a:txBody>
                    <a:bodyPr/>
                    <a:lstStyle/>
                    <a:p>
                      <a:pPr marL="27940" marR="142875">
                        <a:lnSpc>
                          <a:spcPts val="860"/>
                        </a:lnSpc>
                        <a:spcBef>
                          <a:spcPts val="155"/>
                        </a:spcBef>
                      </a:pPr>
                      <a:r>
                        <a:rPr lang="en-GB" sz="850" noProof="0" dirty="0">
                          <a:latin typeface="Arial" panose="020B0604020202020204" pitchFamily="34" charset="0"/>
                          <a:cs typeface="Arial" panose="020B0604020202020204" pitchFamily="34" charset="0"/>
                        </a:rPr>
                        <a:t>Q26.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reviewed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plan</a:t>
                      </a:r>
                      <a:r>
                        <a:rPr lang="en-GB" sz="850" spc="-20" noProof="0" dirty="0">
                          <a:latin typeface="Arial" panose="020B0604020202020204" pitchFamily="34" charset="0"/>
                          <a:cs typeface="Arial" panose="020B0604020202020204" pitchFamily="34" charset="0"/>
                        </a:rPr>
                        <a:t> with </a:t>
                      </a:r>
                      <a:r>
                        <a:rPr lang="en-GB" sz="850" noProof="0" dirty="0">
                          <a:latin typeface="Arial" panose="020B0604020202020204" pitchFamily="34" charset="0"/>
                          <a:cs typeface="Arial" panose="020B0604020202020204" pitchFamily="34" charset="0"/>
                        </a:rPr>
                        <a:t>them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ensure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it</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1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up</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0"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date</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5" name="ltc_impact_tbl_section7">
            <a:extLst>
              <a:ext uri="{FF2B5EF4-FFF2-40B4-BE49-F238E27FC236}">
                <a16:creationId xmlns:a16="http://schemas.microsoft.com/office/drawing/2014/main" id="{646F7094-AE9C-F6A3-FAB9-66E9DBD80F1D}"/>
              </a:ext>
            </a:extLst>
          </p:cNvPr>
          <p:cNvGraphicFramePr>
            <a:graphicFrameLocks noGrp="1"/>
          </p:cNvGraphicFramePr>
          <p:nvPr>
            <p:extLst>
              <p:ext uri="{D42A27DB-BD31-4B8C-83A1-F6EECF244321}">
                <p14:modId xmlns:p14="http://schemas.microsoft.com/office/powerpoint/2010/main" val="4261613438"/>
              </p:ext>
            </p:extLst>
          </p:nvPr>
        </p:nvGraphicFramePr>
        <p:xfrm>
          <a:off x="429132" y="3727450"/>
          <a:ext cx="6773144" cy="1134110"/>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459327120"/>
                    </a:ext>
                  </a:extLst>
                </a:gridCol>
                <a:gridCol w="730730">
                  <a:extLst>
                    <a:ext uri="{9D8B030D-6E8A-4147-A177-3AD203B41FA5}">
                      <a16:colId xmlns:a16="http://schemas.microsoft.com/office/drawing/2014/main" val="20004"/>
                    </a:ext>
                  </a:extLst>
                </a:gridCol>
              </a:tblGrid>
              <a:tr h="188595">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HOSPITAL</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STAFF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577850">
                        <a:lnSpc>
                          <a:spcPts val="860"/>
                        </a:lnSpc>
                        <a:spcBef>
                          <a:spcPts val="155"/>
                        </a:spcBef>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provided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spc="-10" noProof="0" dirty="0">
                          <a:latin typeface="Arial"/>
                          <a:cs typeface="Arial"/>
                        </a:rPr>
                        <a:t>relevant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on</a:t>
                      </a:r>
                      <a:r>
                        <a:rPr lang="en-GB" sz="850" spc="-30" noProof="0" dirty="0">
                          <a:latin typeface="Arial"/>
                          <a:cs typeface="Arial"/>
                        </a:rPr>
                        <a:t> </a:t>
                      </a:r>
                      <a:r>
                        <a:rPr lang="en-GB" sz="850" noProof="0" dirty="0">
                          <a:latin typeface="Arial"/>
                          <a:cs typeface="Arial"/>
                        </a:rPr>
                        <a:t>available</a:t>
                      </a:r>
                      <a:r>
                        <a:rPr lang="en-GB" sz="850" spc="-30" noProof="0" dirty="0">
                          <a:latin typeface="Arial"/>
                          <a:cs typeface="Arial"/>
                        </a:rPr>
                        <a:t> </a:t>
                      </a:r>
                      <a:r>
                        <a:rPr lang="en-GB" sz="850" spc="-10" noProof="0" dirty="0">
                          <a:latin typeface="Arial"/>
                          <a:cs typeface="Arial"/>
                        </a:rPr>
                        <a:t>support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103505">
                        <a:lnSpc>
                          <a:spcPts val="860"/>
                        </a:lnSpc>
                        <a:spcBef>
                          <a:spcPts val="155"/>
                        </a:spcBef>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spc="-25" noProof="0" dirty="0">
                          <a:latin typeface="Arial"/>
                          <a:cs typeface="Arial"/>
                        </a:rPr>
                        <a:t>for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20" noProof="0" dirty="0">
                          <a:latin typeface="Arial"/>
                          <a:cs typeface="Arial"/>
                        </a:rPr>
                        <a:t> </a:t>
                      </a:r>
                      <a:r>
                        <a:rPr lang="en-GB" sz="850" noProof="0" dirty="0">
                          <a:latin typeface="Arial"/>
                          <a:cs typeface="Arial"/>
                        </a:rPr>
                        <a:t>health</a:t>
                      </a:r>
                      <a:r>
                        <a:rPr lang="en-GB" sz="850" spc="-1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20" noProof="0" dirty="0">
                          <a:latin typeface="Arial"/>
                          <a:cs typeface="Arial"/>
                        </a:rPr>
                        <a:t> </a:t>
                      </a:r>
                      <a:r>
                        <a:rPr lang="en-GB" sz="850" noProof="0" dirty="0">
                          <a:latin typeface="Arial"/>
                          <a:cs typeface="Arial"/>
                        </a:rPr>
                        <a:t>being</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4795">
                <a:tc>
                  <a:txBody>
                    <a:bodyPr/>
                    <a:lstStyle/>
                    <a:p>
                      <a:pPr marL="27940" marR="97790">
                        <a:lnSpc>
                          <a:spcPts val="860"/>
                        </a:lnSpc>
                        <a:spcBef>
                          <a:spcPts val="155"/>
                        </a:spcBef>
                      </a:pPr>
                      <a:r>
                        <a:rPr lang="en-GB" sz="850" noProof="0" dirty="0">
                          <a:latin typeface="Arial"/>
                          <a:cs typeface="Arial"/>
                        </a:rPr>
                        <a:t>Q29.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25" noProof="0" dirty="0">
                          <a:latin typeface="Arial"/>
                          <a:cs typeface="Arial"/>
                        </a:rPr>
                        <a:t>get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spc="-10" noProof="0" dirty="0">
                          <a:latin typeface="Arial"/>
                          <a:cs typeface="Arial"/>
                        </a:rPr>
                        <a:t>benefits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71%</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6" name="ltc_impact_tbl_section8">
            <a:extLst>
              <a:ext uri="{FF2B5EF4-FFF2-40B4-BE49-F238E27FC236}">
                <a16:creationId xmlns:a16="http://schemas.microsoft.com/office/drawing/2014/main" id="{04BB10D4-C09B-1D61-4CA4-8AE84B106A66}"/>
              </a:ext>
            </a:extLst>
          </p:cNvPr>
          <p:cNvGraphicFramePr>
            <a:graphicFrameLocks noGrp="1"/>
          </p:cNvGraphicFramePr>
          <p:nvPr>
            <p:extLst>
              <p:ext uri="{D42A27DB-BD31-4B8C-83A1-F6EECF244321}">
                <p14:modId xmlns:p14="http://schemas.microsoft.com/office/powerpoint/2010/main" val="4069995846"/>
              </p:ext>
            </p:extLst>
          </p:nvPr>
        </p:nvGraphicFramePr>
        <p:xfrm>
          <a:off x="429132" y="5159375"/>
          <a:ext cx="6773144" cy="305498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2025186326"/>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HOSPITAL CARE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43180">
                        <a:lnSpc>
                          <a:spcPts val="860"/>
                        </a:lnSpc>
                        <a:spcBef>
                          <a:spcPts val="155"/>
                        </a:spcBef>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15"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spc="-20" noProof="0" dirty="0">
                          <a:latin typeface="Arial"/>
                          <a:cs typeface="Arial"/>
                        </a:rPr>
                        <a:t>team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86%</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71120">
                        <a:lnSpc>
                          <a:spcPts val="860"/>
                        </a:lnSpc>
                        <a:spcBef>
                          <a:spcPts val="155"/>
                        </a:spcBef>
                      </a:pPr>
                      <a:r>
                        <a:rPr lang="en-GB" sz="850" noProof="0" dirty="0">
                          <a:latin typeface="Arial"/>
                          <a:cs typeface="Arial"/>
                        </a:rPr>
                        <a:t>Q32.</a:t>
                      </a:r>
                      <a:r>
                        <a:rPr lang="en-GB" sz="850" spc="-25"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spc="-10" noProof="0" dirty="0">
                          <a:latin typeface="Arial"/>
                          <a:cs typeface="Arial"/>
                        </a:rPr>
                        <a:t>definitely </a:t>
                      </a:r>
                      <a:r>
                        <a:rPr lang="en-GB" sz="850" noProof="0" dirty="0">
                          <a:latin typeface="Arial"/>
                          <a:cs typeface="Arial"/>
                        </a:rPr>
                        <a:t>able</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36%</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81%</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175895">
                        <a:lnSpc>
                          <a:spcPts val="860"/>
                        </a:lnSpc>
                        <a:spcBef>
                          <a:spcPts val="155"/>
                        </a:spcBef>
                      </a:pPr>
                      <a:r>
                        <a:rPr lang="en-GB" sz="850" noProof="0" dirty="0">
                          <a:latin typeface="Arial"/>
                          <a:cs typeface="Arial"/>
                        </a:rPr>
                        <a:t>Q33.</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5"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in</a:t>
                      </a:r>
                      <a:r>
                        <a:rPr lang="en-GB" sz="850" spc="-25"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spc="-10" noProof="0" dirty="0">
                          <a:latin typeface="Arial"/>
                          <a:cs typeface="Arial"/>
                        </a:rPr>
                        <a:t>about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whilst</a:t>
                      </a:r>
                      <a:r>
                        <a:rPr lang="en-GB" sz="850" spc="-15"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75%</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17804">
                        <a:lnSpc>
                          <a:spcPts val="860"/>
                        </a:lnSpc>
                        <a:spcBef>
                          <a:spcPts val="155"/>
                        </a:spcBef>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15" noProof="0" dirty="0">
                          <a:latin typeface="Arial"/>
                          <a:cs typeface="Arial"/>
                        </a:rPr>
                        <a:t> </a:t>
                      </a:r>
                      <a:r>
                        <a:rPr lang="en-GB" sz="850" spc="-20" noProof="0" dirty="0">
                          <a:latin typeface="Arial"/>
                          <a:cs typeface="Arial"/>
                        </a:rPr>
                        <a:t>ward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20" noProof="0" dirty="0">
                          <a:latin typeface="Arial"/>
                          <a:cs typeface="Arial"/>
                        </a:rPr>
                        <a:t> </a:t>
                      </a:r>
                      <a:r>
                        <a:rPr lang="en-GB" sz="850" spc="-10" noProof="0" dirty="0">
                          <a:latin typeface="Arial"/>
                          <a:cs typeface="Arial"/>
                        </a:rPr>
                        <a:t>needed</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74%</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80%</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163830">
                        <a:lnSpc>
                          <a:spcPts val="860"/>
                        </a:lnSpc>
                        <a:spcBef>
                          <a:spcPts val="155"/>
                        </a:spcBef>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53%</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76%</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67%</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85725">
                        <a:lnSpc>
                          <a:spcPts val="860"/>
                        </a:lnSpc>
                        <a:spcBef>
                          <a:spcPts val="155"/>
                        </a:spcBef>
                      </a:pPr>
                      <a:r>
                        <a:rPr lang="en-GB" sz="850" noProof="0" dirty="0">
                          <a:latin typeface="Arial"/>
                          <a:cs typeface="Arial"/>
                        </a:rPr>
                        <a:t>Q36.</a:t>
                      </a:r>
                      <a:r>
                        <a:rPr lang="en-GB" sz="850" spc="-2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5"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25" noProof="0" dirty="0">
                          <a:latin typeface="Arial"/>
                          <a:cs typeface="Arial"/>
                        </a:rPr>
                        <a:t>to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78%</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82%</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13690">
                        <a:lnSpc>
                          <a:spcPts val="860"/>
                        </a:lnSpc>
                        <a:spcBef>
                          <a:spcPts val="155"/>
                        </a:spcBef>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5" noProof="0" dirty="0">
                          <a:latin typeface="Arial"/>
                          <a:cs typeface="Arial"/>
                        </a:rPr>
                        <a:t> and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95%</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89%</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91%</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374650">
                <a:tc>
                  <a:txBody>
                    <a:bodyPr/>
                    <a:lstStyle/>
                    <a:p>
                      <a:pPr marL="27940" marR="199390">
                        <a:lnSpc>
                          <a:spcPts val="860"/>
                        </a:lnSpc>
                        <a:spcBef>
                          <a:spcPts val="155"/>
                        </a:spcBef>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5" noProof="0" dirty="0">
                          <a:latin typeface="Arial"/>
                          <a:cs typeface="Arial"/>
                        </a:rPr>
                        <a:t> </a:t>
                      </a:r>
                      <a:r>
                        <a:rPr lang="en-GB" sz="850" spc="-10" noProof="0" dirty="0">
                          <a:latin typeface="Arial"/>
                          <a:cs typeface="Arial"/>
                        </a:rPr>
                        <a:t>understandable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0" noProof="0" dirty="0">
                          <a:latin typeface="Arial"/>
                          <a:cs typeface="Arial"/>
                        </a:rPr>
                        <a:t> </a:t>
                      </a:r>
                      <a:r>
                        <a:rPr lang="en-GB" sz="850" spc="-25" noProof="0" dirty="0">
                          <a:latin typeface="Arial"/>
                          <a:cs typeface="Arial"/>
                        </a:rPr>
                        <a:t>do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94%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90%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375285">
                <a:tc>
                  <a:txBody>
                    <a:bodyPr/>
                    <a:lstStyle/>
                    <a:p>
                      <a:pPr marL="27940" marR="163830">
                        <a:lnSpc>
                          <a:spcPts val="860"/>
                        </a:lnSpc>
                        <a:spcBef>
                          <a:spcPts val="155"/>
                        </a:spcBef>
                      </a:pPr>
                      <a:r>
                        <a:rPr lang="en-GB" sz="850" noProof="0" dirty="0">
                          <a:latin typeface="Arial"/>
                          <a:cs typeface="Arial"/>
                        </a:rPr>
                        <a:t>Q39.</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5" noProof="0" dirty="0">
                          <a:latin typeface="Arial"/>
                          <a:cs typeface="Arial"/>
                        </a:rPr>
                        <a:t> and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spc="-25" noProof="0" dirty="0">
                          <a:latin typeface="Arial"/>
                          <a:cs typeface="Arial"/>
                        </a:rPr>
                        <a:t>an </a:t>
                      </a:r>
                      <a:r>
                        <a:rPr lang="en-GB" sz="850" noProof="0" dirty="0">
                          <a:latin typeface="Arial"/>
                          <a:cs typeface="Arial"/>
                        </a:rPr>
                        <a:t>outpatient</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85%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77%</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0"/>
                  </a:ext>
                </a:extLst>
              </a:tr>
            </a:tbl>
          </a:graphicData>
        </a:graphic>
      </p:graphicFrame>
      <p:sp>
        <p:nvSpPr>
          <p:cNvPr id="2" name="txt_org_name">
            <a:extLst>
              <a:ext uri="{FF2B5EF4-FFF2-40B4-BE49-F238E27FC236}">
                <a16:creationId xmlns:a16="http://schemas.microsoft.com/office/drawing/2014/main" id="{4AD94915-2A50-F8D3-AC1D-22632AE6C0D0}"/>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2" name="txt_survey">
            <a:extLst>
              <a:ext uri="{FF2B5EF4-FFF2-40B4-BE49-F238E27FC236}">
                <a16:creationId xmlns:a16="http://schemas.microsoft.com/office/drawing/2014/main" id="{FF44D049-8B4E-8E5E-E661-5A0EB40884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9" name="Group 8">
            <a:extLst>
              <a:ext uri="{FF2B5EF4-FFF2-40B4-BE49-F238E27FC236}">
                <a16:creationId xmlns:a16="http://schemas.microsoft.com/office/drawing/2014/main" id="{B3EC9BED-5115-4DE1-753B-52432106812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0" name="object 4">
              <a:hlinkClick r:id="rId2" action="ppaction://hlinksldjump"/>
              <a:extLst>
                <a:ext uri="{FF2B5EF4-FFF2-40B4-BE49-F238E27FC236}">
                  <a16:creationId xmlns:a16="http://schemas.microsoft.com/office/drawing/2014/main" id="{2A285F14-6354-4256-38AE-44A9C6F80A4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1" name="object 3">
              <a:hlinkClick r:id="rId2" action="ppaction://hlinksldjump"/>
              <a:extLst>
                <a:ext uri="{FF2B5EF4-FFF2-40B4-BE49-F238E27FC236}">
                  <a16:creationId xmlns:a16="http://schemas.microsoft.com/office/drawing/2014/main" id="{34700A8E-8759-C168-3EED-7B4AD31D8A5E}"/>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69123120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7E049F-D653-201E-878B-350E763ACA78}"/>
            </a:ext>
          </a:extLst>
        </p:cNvPr>
        <p:cNvGrpSpPr/>
        <p:nvPr/>
      </p:nvGrpSpPr>
      <p:grpSpPr>
        <a:xfrm>
          <a:off x="0" y="0"/>
          <a:ext cx="0" cy="0"/>
          <a:chOff x="0" y="0"/>
          <a:chExt cx="0" cy="0"/>
        </a:xfrm>
      </p:grpSpPr>
      <p:sp>
        <p:nvSpPr>
          <p:cNvPr id="17" name="Slide Number Placeholder 1">
            <a:extLst>
              <a:ext uri="{FF2B5EF4-FFF2-40B4-BE49-F238E27FC236}">
                <a16:creationId xmlns:a16="http://schemas.microsoft.com/office/drawing/2014/main" id="{1C5125D4-B896-BC09-5F8D-14AAC6DF70C4}"/>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A11DD7D-B60E-46E0-9073-1083EC81D7F4}" type="slidenum">
              <a:rPr lang="en-GB" spc="-25" noProof="0" smtClean="0"/>
              <a:t>49</a:t>
            </a:fld>
            <a:endParaRPr lang="en-GB" spc="-25" noProof="0" dirty="0"/>
          </a:p>
        </p:txBody>
      </p:sp>
      <p:sp>
        <p:nvSpPr>
          <p:cNvPr id="15" name="object 1">
            <a:extLst>
              <a:ext uri="{FF2B5EF4-FFF2-40B4-BE49-F238E27FC236}">
                <a16:creationId xmlns:a16="http://schemas.microsoft.com/office/drawing/2014/main" id="{17819DB3-6C2A-8129-8CF0-1B18204EA809}"/>
              </a:ext>
            </a:extLst>
          </p:cNvPr>
          <p:cNvSpPr txBox="1">
            <a:spLocks noGrp="1"/>
          </p:cNvSpPr>
          <p:nvPr>
            <p:ph type="title" idx="4294967295"/>
          </p:nvPr>
        </p:nvSpPr>
        <p:spPr>
          <a:xfrm>
            <a:off x="428814" y="906502"/>
            <a:ext cx="62450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4" name="ltc_impact_tbl_section9">
            <a:extLst>
              <a:ext uri="{FF2B5EF4-FFF2-40B4-BE49-F238E27FC236}">
                <a16:creationId xmlns:a16="http://schemas.microsoft.com/office/drawing/2014/main" id="{08740BA3-D809-AA72-A459-F66C63D640FE}"/>
              </a:ext>
            </a:extLst>
          </p:cNvPr>
          <p:cNvGraphicFramePr>
            <a:graphicFrameLocks noGrp="1"/>
          </p:cNvGraphicFramePr>
          <p:nvPr>
            <p:extLst>
              <p:ext uri="{D42A27DB-BD31-4B8C-83A1-F6EECF244321}">
                <p14:modId xmlns:p14="http://schemas.microsoft.com/office/powerpoint/2010/main" val="340163584"/>
              </p:ext>
            </p:extLst>
          </p:nvPr>
        </p:nvGraphicFramePr>
        <p:xfrm>
          <a:off x="429132" y="2276465"/>
          <a:ext cx="6773144" cy="3256915"/>
        </p:xfrm>
        <a:graphic>
          <a:graphicData uri="http://schemas.openxmlformats.org/drawingml/2006/table">
            <a:tbl>
              <a:tblPr firstRow="1" bandRow="1">
                <a:tableStyleId>{2D5ABB26-0587-4C30-8999-92F81FD0307C}</a:tableStyleId>
              </a:tblPr>
              <a:tblGrid>
                <a:gridCol w="3119494">
                  <a:extLst>
                    <a:ext uri="{9D8B030D-6E8A-4147-A177-3AD203B41FA5}">
                      <a16:colId xmlns:a16="http://schemas.microsoft.com/office/drawing/2014/main" val="20000"/>
                    </a:ext>
                  </a:extLst>
                </a:gridCol>
                <a:gridCol w="730730">
                  <a:extLst>
                    <a:ext uri="{9D8B030D-6E8A-4147-A177-3AD203B41FA5}">
                      <a16:colId xmlns:a16="http://schemas.microsoft.com/office/drawing/2014/main" val="20001"/>
                    </a:ext>
                  </a:extLst>
                </a:gridCol>
                <a:gridCol w="730730">
                  <a:extLst>
                    <a:ext uri="{9D8B030D-6E8A-4147-A177-3AD203B41FA5}">
                      <a16:colId xmlns:a16="http://schemas.microsoft.com/office/drawing/2014/main" val="20002"/>
                    </a:ext>
                  </a:extLst>
                </a:gridCol>
                <a:gridCol w="730730">
                  <a:extLst>
                    <a:ext uri="{9D8B030D-6E8A-4147-A177-3AD203B41FA5}">
                      <a16:colId xmlns:a16="http://schemas.microsoft.com/office/drawing/2014/main" val="20003"/>
                    </a:ext>
                  </a:extLst>
                </a:gridCol>
                <a:gridCol w="730730">
                  <a:extLst>
                    <a:ext uri="{9D8B030D-6E8A-4147-A177-3AD203B41FA5}">
                      <a16:colId xmlns:a16="http://schemas.microsoft.com/office/drawing/2014/main" val="3042240933"/>
                    </a:ext>
                  </a:extLst>
                </a:gridCol>
                <a:gridCol w="730730">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82" baseline="-7936" noProof="0" dirty="0">
                          <a:solidFill>
                            <a:srgbClr val="336E9F"/>
                          </a:solidFill>
                          <a:latin typeface="Arial" panose="020B0604020202020204" pitchFamily="34" charset="0"/>
                          <a:cs typeface="Arial" panose="020B0604020202020204" pitchFamily="34" charset="0"/>
                        </a:rPr>
                        <a:t> </a:t>
                      </a:r>
                      <a:r>
                        <a:rPr lang="en-GB" sz="1575" b="1" spc="-15" baseline="-7936" noProof="0" dirty="0">
                          <a:solidFill>
                            <a:srgbClr val="336E9F"/>
                          </a:solidFill>
                          <a:latin typeface="Arial" panose="020B0604020202020204" pitchFamily="34" charset="0"/>
                          <a:cs typeface="Arial" panose="020B0604020202020204" pitchFamily="34" charset="0"/>
                        </a:rPr>
                        <a:t>TREATMENT                                                 </a:t>
                      </a:r>
                      <a:r>
                        <a:rPr lang="en-GB" sz="850" noProof="0" dirty="0">
                          <a:solidFill>
                            <a:schemeClr val="tx1"/>
                          </a:solidFill>
                          <a:latin typeface="Arial"/>
                          <a:ea typeface="+mn-ea"/>
                          <a:cs typeface="Arial"/>
                        </a:rPr>
                        <a:t>Im</a:t>
                      </a:r>
                      <a:r>
                        <a:rPr lang="en-GB" sz="850" noProof="0" dirty="0">
                          <a:latin typeface="Arial"/>
                          <a:cs typeface="Arial"/>
                        </a:rPr>
                        <a:t>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Q41_1.</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Q41_2.</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100%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Q41_3.</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5430">
                <a:tc>
                  <a:txBody>
                    <a:bodyPr/>
                    <a:lstStyle/>
                    <a:p>
                      <a:pPr marL="27940" marR="223520">
                        <a:lnSpc>
                          <a:spcPts val="860"/>
                        </a:lnSpc>
                        <a:spcBef>
                          <a:spcPts val="155"/>
                        </a:spcBef>
                      </a:pPr>
                      <a:r>
                        <a:rPr lang="en-GB" sz="850" noProof="0" dirty="0">
                          <a:latin typeface="Arial" panose="020B0604020202020204" pitchFamily="34" charset="0"/>
                          <a:cs typeface="Arial" panose="020B0604020202020204" pitchFamily="34" charset="0"/>
                        </a:rPr>
                        <a:t>Q41_4.</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5430">
                <a:tc>
                  <a:txBody>
                    <a:bodyPr/>
                    <a:lstStyle/>
                    <a:p>
                      <a:pPr marL="27940" marR="234950">
                        <a:lnSpc>
                          <a:spcPts val="860"/>
                        </a:lnSpc>
                        <a:spcBef>
                          <a:spcPts val="155"/>
                        </a:spcBef>
                      </a:pPr>
                      <a:r>
                        <a:rPr lang="en-GB" sz="850" noProof="0" dirty="0">
                          <a:latin typeface="Arial" panose="020B0604020202020204" pitchFamily="34" charset="0"/>
                          <a:cs typeface="Arial" panose="020B0604020202020204" pitchFamily="34" charset="0"/>
                        </a:rPr>
                        <a:t>Q41_5.</a:t>
                      </a:r>
                      <a:r>
                        <a:rPr lang="en-GB" sz="850" spc="-3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Beforehand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enough </a:t>
                      </a:r>
                      <a:r>
                        <a:rPr lang="en-GB" sz="850" noProof="0" dirty="0">
                          <a:latin typeface="Arial" panose="020B0604020202020204" pitchFamily="34" charset="0"/>
                          <a:cs typeface="Arial" panose="020B0604020202020204" pitchFamily="34" charset="0"/>
                        </a:rPr>
                        <a:t>understandable</a:t>
                      </a:r>
                      <a:r>
                        <a:rPr lang="en-GB" sz="850" spc="-4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4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4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81%</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6"/>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Q42_1.</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surgery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77%</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7"/>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Q42_2.</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chemotherapy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8"/>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Q42_3.</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radiotherapy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92%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9"/>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Q42_4.</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hormone</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0"/>
                  </a:ext>
                </a:extLst>
              </a:tr>
              <a:tr h="265430">
                <a:tc>
                  <a:txBody>
                    <a:bodyPr/>
                    <a:lstStyle/>
                    <a:p>
                      <a:pPr marL="27940" marR="37465">
                        <a:lnSpc>
                          <a:spcPts val="860"/>
                        </a:lnSpc>
                        <a:spcBef>
                          <a:spcPts val="155"/>
                        </a:spcBef>
                      </a:pPr>
                      <a:r>
                        <a:rPr lang="en-GB" sz="850" noProof="0" dirty="0">
                          <a:latin typeface="Arial" panose="020B0604020202020204" pitchFamily="34" charset="0"/>
                          <a:cs typeface="Arial" panose="020B0604020202020204" pitchFamily="34" charset="0"/>
                        </a:rPr>
                        <a:t>Q42_5.</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completely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had</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enough</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understandable </a:t>
                      </a:r>
                      <a:r>
                        <a:rPr lang="en-GB" sz="850" noProof="0" dirty="0">
                          <a:latin typeface="Arial" panose="020B0604020202020204" pitchFamily="34" charset="0"/>
                          <a:cs typeface="Arial" panose="020B0604020202020204" pitchFamily="34" charset="0"/>
                        </a:rPr>
                        <a:t>information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response</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immunotherapy</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11"/>
                  </a:ext>
                </a:extLst>
              </a:tr>
              <a:tr h="264795">
                <a:tc>
                  <a:txBody>
                    <a:bodyPr/>
                    <a:lstStyle/>
                    <a:p>
                      <a:pPr marL="27940" marR="79375">
                        <a:lnSpc>
                          <a:spcPts val="860"/>
                        </a:lnSpc>
                        <a:spcBef>
                          <a:spcPts val="155"/>
                        </a:spcBef>
                      </a:pPr>
                      <a:r>
                        <a:rPr lang="en-GB" sz="850" noProof="0" dirty="0">
                          <a:latin typeface="Arial" panose="020B0604020202020204" pitchFamily="34" charset="0"/>
                          <a:cs typeface="Arial" panose="020B0604020202020204" pitchFamily="34" charset="0"/>
                        </a:rPr>
                        <a:t>Q43.</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length</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waiting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time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clinic</a:t>
                      </a:r>
                      <a:r>
                        <a:rPr lang="en-GB" sz="850" spc="-15"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and </a:t>
                      </a:r>
                      <a:r>
                        <a:rPr lang="en-GB" sz="850" noProof="0" dirty="0">
                          <a:latin typeface="Arial" panose="020B0604020202020204" pitchFamily="34" charset="0"/>
                          <a:cs typeface="Arial" panose="020B0604020202020204" pitchFamily="34" charset="0"/>
                        </a:rPr>
                        <a:t>day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unit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for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right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12"/>
                  </a:ext>
                </a:extLst>
              </a:tr>
            </a:tbl>
          </a:graphicData>
        </a:graphic>
      </p:graphicFrame>
      <p:graphicFrame>
        <p:nvGraphicFramePr>
          <p:cNvPr id="5" name="ltc_impact_tbl_section10">
            <a:extLst>
              <a:ext uri="{FF2B5EF4-FFF2-40B4-BE49-F238E27FC236}">
                <a16:creationId xmlns:a16="http://schemas.microsoft.com/office/drawing/2014/main" id="{92340CB0-ABE0-12EE-988A-7C6A9C8C7CDC}"/>
              </a:ext>
            </a:extLst>
          </p:cNvPr>
          <p:cNvGraphicFramePr>
            <a:graphicFrameLocks noGrp="1"/>
          </p:cNvGraphicFramePr>
          <p:nvPr>
            <p:extLst>
              <p:ext uri="{D42A27DB-BD31-4B8C-83A1-F6EECF244321}">
                <p14:modId xmlns:p14="http://schemas.microsoft.com/office/powerpoint/2010/main" val="385633987"/>
              </p:ext>
            </p:extLst>
          </p:nvPr>
        </p:nvGraphicFramePr>
        <p:xfrm>
          <a:off x="428814" y="5815591"/>
          <a:ext cx="6773143" cy="1993900"/>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20003"/>
                    </a:ext>
                  </a:extLst>
                </a:gridCol>
                <a:gridCol w="731258">
                  <a:extLst>
                    <a:ext uri="{9D8B030D-6E8A-4147-A177-3AD203B41FA5}">
                      <a16:colId xmlns:a16="http://schemas.microsoft.com/office/drawing/2014/main" val="4180294382"/>
                    </a:ext>
                  </a:extLst>
                </a:gridCol>
                <a:gridCol w="731258">
                  <a:extLst>
                    <a:ext uri="{9D8B030D-6E8A-4147-A177-3AD203B41FA5}">
                      <a16:colId xmlns:a16="http://schemas.microsoft.com/office/drawing/2014/main" val="20004"/>
                    </a:ext>
                  </a:extLst>
                </a:gridCol>
              </a:tblGrid>
              <a:tr h="188595">
                <a:tc gridSpan="6">
                  <a:txBody>
                    <a:bodyPr/>
                    <a:lstStyle/>
                    <a:p>
                      <a:pPr marL="27940">
                        <a:lnSpc>
                          <a:spcPct val="100000"/>
                        </a:lnSpc>
                        <a:spcBef>
                          <a:spcPts val="45"/>
                        </a:spcBef>
                        <a:tabLst>
                          <a:tab pos="4022725" algn="l"/>
                        </a:tabLst>
                      </a:pPr>
                      <a:r>
                        <a:rPr lang="en-GB" sz="1050" b="1" spc="-20" noProof="0" dirty="0">
                          <a:solidFill>
                            <a:srgbClr val="336E9F"/>
                          </a:solidFill>
                          <a:latin typeface="Arial" panose="020B0604020202020204" pitchFamily="34" charset="0"/>
                          <a:cs typeface="Arial" panose="020B0604020202020204" pitchFamily="34" charset="0"/>
                        </a:rPr>
                        <a:t>IMMEDIATE</a:t>
                      </a:r>
                      <a:r>
                        <a:rPr lang="en-GB" sz="1050" b="1" spc="-50" noProof="0" dirty="0">
                          <a:solidFill>
                            <a:srgbClr val="336E9F"/>
                          </a:solidFill>
                          <a:latin typeface="Arial" panose="020B0604020202020204" pitchFamily="34" charset="0"/>
                          <a:cs typeface="Arial" panose="020B0604020202020204" pitchFamily="34" charset="0"/>
                        </a:rPr>
                        <a:t> </a:t>
                      </a:r>
                      <a:r>
                        <a:rPr lang="en-GB" sz="1050" b="1" spc="-20" noProof="0" dirty="0">
                          <a:solidFill>
                            <a:srgbClr val="336E9F"/>
                          </a:solidFill>
                          <a:latin typeface="Arial" panose="020B0604020202020204" pitchFamily="34" charset="0"/>
                          <a:cs typeface="Arial" panose="020B0604020202020204" pitchFamily="34" charset="0"/>
                        </a:rPr>
                        <a:t>AND</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LONG</a:t>
                      </a:r>
                      <a:r>
                        <a:rPr lang="en-GB" sz="1050" b="1" spc="-45" noProof="0" dirty="0">
                          <a:solidFill>
                            <a:srgbClr val="336E9F"/>
                          </a:solidFill>
                          <a:latin typeface="Arial" panose="020B0604020202020204" pitchFamily="34" charset="0"/>
                          <a:cs typeface="Arial" panose="020B0604020202020204" pitchFamily="34" charset="0"/>
                        </a:rPr>
                        <a:t>-</a:t>
                      </a:r>
                      <a:r>
                        <a:rPr lang="en-GB" sz="1050" b="1" spc="-20" noProof="0" dirty="0">
                          <a:solidFill>
                            <a:srgbClr val="336E9F"/>
                          </a:solidFill>
                          <a:latin typeface="Arial" panose="020B0604020202020204" pitchFamily="34" charset="0"/>
                          <a:cs typeface="Arial" panose="020B0604020202020204" pitchFamily="34" charset="0"/>
                        </a:rPr>
                        <a:t>TERM</a:t>
                      </a:r>
                      <a:r>
                        <a:rPr lang="en-GB" sz="1050" b="1" spc="-50"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SIDE</a:t>
                      </a:r>
                      <a:r>
                        <a:rPr lang="en-GB" sz="1050" b="1" spc="-45" noProof="0" dirty="0">
                          <a:solidFill>
                            <a:srgbClr val="336E9F"/>
                          </a:solidFill>
                          <a:latin typeface="Arial" panose="020B0604020202020204" pitchFamily="34" charset="0"/>
                          <a:cs typeface="Arial" panose="020B0604020202020204" pitchFamily="34" charset="0"/>
                        </a:rPr>
                        <a:t> </a:t>
                      </a:r>
                      <a:r>
                        <a:rPr lang="en-GB" sz="1050" b="1" spc="-10" noProof="0" dirty="0">
                          <a:solidFill>
                            <a:srgbClr val="336E9F"/>
                          </a:solidFill>
                          <a:latin typeface="Arial" panose="020B0604020202020204" pitchFamily="34" charset="0"/>
                          <a:cs typeface="Arial" panose="020B0604020202020204" pitchFamily="34" charset="0"/>
                        </a:rPr>
                        <a:t>EFFECTS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433705">
                        <a:lnSpc>
                          <a:spcPts val="860"/>
                        </a:lnSpc>
                        <a:spcBef>
                          <a:spcPts val="155"/>
                        </a:spcBef>
                      </a:pPr>
                      <a:r>
                        <a:rPr lang="en-GB" sz="850" noProof="0" dirty="0">
                          <a:latin typeface="Arial" panose="020B0604020202020204" pitchFamily="34" charset="0"/>
                          <a:cs typeface="Arial" panose="020B0604020202020204" pitchFamily="34" charset="0"/>
                        </a:rPr>
                        <a:t>Q44.</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treatment</a:t>
                      </a:r>
                      <a:r>
                        <a:rPr lang="en-GB" sz="850" spc="-20" noProof="0" dirty="0">
                          <a:latin typeface="Arial" panose="020B0604020202020204" pitchFamily="34" charset="0"/>
                          <a:cs typeface="Arial" panose="020B0604020202020204" pitchFamily="34" charset="0"/>
                        </a:rPr>
                        <a:t> were </a:t>
                      </a:r>
                      <a:r>
                        <a:rPr lang="en-GB" sz="850" noProof="0" dirty="0">
                          <a:latin typeface="Arial" panose="020B0604020202020204" pitchFamily="34" charset="0"/>
                          <a:cs typeface="Arial" panose="020B0604020202020204" pitchFamily="34" charset="0"/>
                        </a:rPr>
                        <a:t>definitely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understand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5430">
                <a:tc>
                  <a:txBody>
                    <a:bodyPr/>
                    <a:lstStyle/>
                    <a:p>
                      <a:pPr marL="27940" marR="67945">
                        <a:lnSpc>
                          <a:spcPts val="860"/>
                        </a:lnSpc>
                        <a:spcBef>
                          <a:spcPts val="155"/>
                        </a:spcBef>
                      </a:pPr>
                      <a:r>
                        <a:rPr lang="en-GB" sz="850" noProof="0" dirty="0">
                          <a:latin typeface="Arial" panose="020B0604020202020204" pitchFamily="34" charset="0"/>
                          <a:cs typeface="Arial" panose="020B0604020202020204" pitchFamily="34" charset="0"/>
                        </a:rPr>
                        <a:t>Q45.</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always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offered</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practical</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advice</a:t>
                      </a:r>
                      <a:r>
                        <a:rPr lang="en-GB" sz="850" spc="-25" noProof="0" dirty="0">
                          <a:latin typeface="Arial" panose="020B0604020202020204" pitchFamily="34" charset="0"/>
                          <a:cs typeface="Arial" panose="020B0604020202020204" pitchFamily="34" charset="0"/>
                        </a:rPr>
                        <a:t> on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50%</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71%</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65%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4650">
                <a:tc>
                  <a:txBody>
                    <a:bodyPr/>
                    <a:lstStyle/>
                    <a:p>
                      <a:pPr marL="27940" marR="181610">
                        <a:lnSpc>
                          <a:spcPts val="860"/>
                        </a:lnSpc>
                        <a:spcBef>
                          <a:spcPts val="155"/>
                        </a:spcBef>
                      </a:pPr>
                      <a:r>
                        <a:rPr lang="en-GB" sz="850" noProof="0" dirty="0">
                          <a:latin typeface="Arial" panose="020B0604020202020204" pitchFamily="34" charset="0"/>
                          <a:cs typeface="Arial" panose="020B0604020202020204" pitchFamily="34" charset="0"/>
                        </a:rPr>
                        <a:t>Q46.</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given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information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that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could </a:t>
                      </a:r>
                      <a:r>
                        <a:rPr lang="en-GB" sz="850" noProof="0" dirty="0">
                          <a:latin typeface="Arial" panose="020B0604020202020204" pitchFamily="34" charset="0"/>
                          <a:cs typeface="Arial" panose="020B0604020202020204" pitchFamily="34" charset="0"/>
                        </a:rPr>
                        <a:t>access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about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support</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dealing</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with</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immediate</a:t>
                      </a:r>
                      <a:r>
                        <a:rPr lang="en-GB" sz="850" spc="-20" noProof="0" dirty="0">
                          <a:latin typeface="Arial" panose="020B0604020202020204" pitchFamily="34" charset="0"/>
                          <a:cs typeface="Arial" panose="020B0604020202020204" pitchFamily="34" charset="0"/>
                        </a:rPr>
                        <a:t> side </a:t>
                      </a:r>
                      <a:r>
                        <a:rPr lang="en-GB" sz="850" noProof="0" dirty="0">
                          <a:latin typeface="Arial" panose="020B0604020202020204" pitchFamily="34" charset="0"/>
                          <a:cs typeface="Arial" panose="020B0604020202020204" pitchFamily="34" charset="0"/>
                        </a:rPr>
                        <a:t>effects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79%</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82%</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374650">
                <a:tc>
                  <a:txBody>
                    <a:bodyPr/>
                    <a:lstStyle/>
                    <a:p>
                      <a:pPr marL="27940" marR="127635" algn="just">
                        <a:lnSpc>
                          <a:spcPts val="860"/>
                        </a:lnSpc>
                        <a:spcBef>
                          <a:spcPts val="155"/>
                        </a:spcBef>
                      </a:pPr>
                      <a:r>
                        <a:rPr lang="en-GB" sz="850" noProof="0" dirty="0">
                          <a:latin typeface="Arial" panose="020B0604020202020204" pitchFamily="34" charset="0"/>
                          <a:cs typeface="Arial" panose="020B0604020202020204" pitchFamily="34" charset="0"/>
                        </a:rPr>
                        <a:t>Q47.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felt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possible</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effects</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were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explained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in</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could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understand</a:t>
                      </a:r>
                      <a:r>
                        <a:rPr lang="en-GB" sz="850" spc="-25" noProof="0" dirty="0">
                          <a:latin typeface="Arial" panose="020B0604020202020204" pitchFamily="34" charset="0"/>
                          <a:cs typeface="Arial" panose="020B0604020202020204" pitchFamily="34" charset="0"/>
                        </a:rPr>
                        <a:t> in </a:t>
                      </a:r>
                      <a:r>
                        <a:rPr lang="en-GB" sz="850" noProof="0" dirty="0">
                          <a:latin typeface="Arial" panose="020B0604020202020204" pitchFamily="34" charset="0"/>
                          <a:cs typeface="Arial" panose="020B0604020202020204" pitchFamily="34" charset="0"/>
                        </a:rPr>
                        <a:t>advance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their</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treatment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33%</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57%</a:t>
                      </a:r>
                      <a:endParaRPr lang="en-GB" sz="850" noProof="0" dirty="0">
                        <a:latin typeface="Arial" panose="020B0604020202020204" pitchFamily="34" charset="0"/>
                        <a:cs typeface="Arial" panose="020B0604020202020204" pitchFamily="34" charset="0"/>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panose="020B0604020202020204" pitchFamily="34" charset="0"/>
                          <a:cs typeface="Arial" panose="020B0604020202020204" pitchFamily="34" charset="0"/>
                        </a:rPr>
                        <a:t>54%</a:t>
                      </a:r>
                      <a:endParaRPr lang="en-GB" sz="850" noProof="0" dirty="0">
                        <a:latin typeface="Arial" panose="020B0604020202020204" pitchFamily="34" charset="0"/>
                        <a:cs typeface="Arial" panose="020B0604020202020204" pitchFamily="34" charset="0"/>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5"/>
                  </a:ext>
                </a:extLst>
              </a:tr>
              <a:tr h="266065">
                <a:tc>
                  <a:txBody>
                    <a:bodyPr/>
                    <a:lstStyle/>
                    <a:p>
                      <a:pPr marL="27940" marR="121920">
                        <a:lnSpc>
                          <a:spcPts val="860"/>
                        </a:lnSpc>
                        <a:spcBef>
                          <a:spcPts val="155"/>
                        </a:spcBef>
                      </a:pPr>
                      <a:r>
                        <a:rPr lang="en-GB" sz="850" noProof="0" dirty="0">
                          <a:latin typeface="Arial" panose="020B0604020202020204" pitchFamily="34" charset="0"/>
                          <a:cs typeface="Arial" panose="020B0604020202020204" pitchFamily="34" charset="0"/>
                        </a:rPr>
                        <a:t>Q48.</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definitely</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able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discuss</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options</a:t>
                      </a:r>
                      <a:r>
                        <a:rPr lang="en-GB" sz="850" spc="-20" noProof="0" dirty="0">
                          <a:latin typeface="Arial" panose="020B0604020202020204" pitchFamily="34" charset="0"/>
                          <a:cs typeface="Arial" panose="020B0604020202020204" pitchFamily="34" charset="0"/>
                        </a:rPr>
                        <a:t> </a:t>
                      </a:r>
                      <a:r>
                        <a:rPr lang="en-GB" sz="850" spc="-25" noProof="0" dirty="0">
                          <a:latin typeface="Arial" panose="020B0604020202020204" pitchFamily="34" charset="0"/>
                          <a:cs typeface="Arial" panose="020B0604020202020204" pitchFamily="34" charset="0"/>
                        </a:rPr>
                        <a:t>for </a:t>
                      </a:r>
                      <a:r>
                        <a:rPr lang="en-GB" sz="850" noProof="0" dirty="0">
                          <a:latin typeface="Arial" panose="020B0604020202020204" pitchFamily="34" charset="0"/>
                          <a:cs typeface="Arial" panose="020B0604020202020204" pitchFamily="34" charset="0"/>
                        </a:rPr>
                        <a:t>managing</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impact</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any</a:t>
                      </a:r>
                      <a:r>
                        <a:rPr lang="en-GB" sz="850" spc="-10" noProof="0" dirty="0">
                          <a:latin typeface="Arial" panose="020B0604020202020204" pitchFamily="34" charset="0"/>
                          <a:cs typeface="Arial" panose="020B0604020202020204" pitchFamily="34" charset="0"/>
                        </a:rPr>
                        <a:t> long-</a:t>
                      </a:r>
                      <a:r>
                        <a:rPr lang="en-GB" sz="850" noProof="0" dirty="0">
                          <a:latin typeface="Arial" panose="020B0604020202020204" pitchFamily="34" charset="0"/>
                          <a:cs typeface="Arial" panose="020B0604020202020204" pitchFamily="34" charset="0"/>
                        </a:rPr>
                        <a:t>term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side</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effects</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28%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43%</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52%</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46%</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6"/>
                  </a:ext>
                </a:extLst>
              </a:tr>
            </a:tbl>
          </a:graphicData>
        </a:graphic>
      </p:graphicFrame>
      <p:graphicFrame>
        <p:nvGraphicFramePr>
          <p:cNvPr id="6" name="ltc_impact_tbl_section11">
            <a:extLst>
              <a:ext uri="{FF2B5EF4-FFF2-40B4-BE49-F238E27FC236}">
                <a16:creationId xmlns:a16="http://schemas.microsoft.com/office/drawing/2014/main" id="{B791EF9C-16B1-BD82-9FE3-CD8D9D7333B6}"/>
              </a:ext>
            </a:extLst>
          </p:cNvPr>
          <p:cNvGraphicFramePr>
            <a:graphicFrameLocks noGrp="1"/>
          </p:cNvGraphicFramePr>
          <p:nvPr>
            <p:extLst>
              <p:ext uri="{D42A27DB-BD31-4B8C-83A1-F6EECF244321}">
                <p14:modId xmlns:p14="http://schemas.microsoft.com/office/powerpoint/2010/main" val="1894267131"/>
              </p:ext>
            </p:extLst>
          </p:nvPr>
        </p:nvGraphicFramePr>
        <p:xfrm>
          <a:off x="429131" y="8087416"/>
          <a:ext cx="6772825" cy="1065179"/>
        </p:xfrm>
        <a:graphic>
          <a:graphicData uri="http://schemas.openxmlformats.org/drawingml/2006/table">
            <a:tbl>
              <a:tblPr firstRow="1" bandRow="1">
                <a:tableStyleId>{2D5ABB26-0587-4C30-8999-92F81FD0307C}</a:tableStyleId>
              </a:tblPr>
              <a:tblGrid>
                <a:gridCol w="3119675">
                  <a:extLst>
                    <a:ext uri="{9D8B030D-6E8A-4147-A177-3AD203B41FA5}">
                      <a16:colId xmlns:a16="http://schemas.microsoft.com/office/drawing/2014/main" val="20000"/>
                    </a:ext>
                  </a:extLst>
                </a:gridCol>
                <a:gridCol w="730630">
                  <a:extLst>
                    <a:ext uri="{9D8B030D-6E8A-4147-A177-3AD203B41FA5}">
                      <a16:colId xmlns:a16="http://schemas.microsoft.com/office/drawing/2014/main" val="20001"/>
                    </a:ext>
                  </a:extLst>
                </a:gridCol>
                <a:gridCol w="730630">
                  <a:extLst>
                    <a:ext uri="{9D8B030D-6E8A-4147-A177-3AD203B41FA5}">
                      <a16:colId xmlns:a16="http://schemas.microsoft.com/office/drawing/2014/main" val="20002"/>
                    </a:ext>
                  </a:extLst>
                </a:gridCol>
                <a:gridCol w="730630">
                  <a:extLst>
                    <a:ext uri="{9D8B030D-6E8A-4147-A177-3AD203B41FA5}">
                      <a16:colId xmlns:a16="http://schemas.microsoft.com/office/drawing/2014/main" val="1347181703"/>
                    </a:ext>
                  </a:extLst>
                </a:gridCol>
                <a:gridCol w="730630">
                  <a:extLst>
                    <a:ext uri="{9D8B030D-6E8A-4147-A177-3AD203B41FA5}">
                      <a16:colId xmlns:a16="http://schemas.microsoft.com/office/drawing/2014/main" val="1890501474"/>
                    </a:ext>
                  </a:extLst>
                </a:gridCol>
                <a:gridCol w="730630">
                  <a:extLst>
                    <a:ext uri="{9D8B030D-6E8A-4147-A177-3AD203B41FA5}">
                      <a16:colId xmlns:a16="http://schemas.microsoft.com/office/drawing/2014/main" val="20004"/>
                    </a:ext>
                  </a:extLst>
                </a:gridCol>
              </a:tblGrid>
              <a:tr h="184923">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SUPPORT</a:t>
                      </a:r>
                      <a:r>
                        <a:rPr lang="en-GB" sz="1575" b="1" spc="-52" baseline="-7936" noProof="0" dirty="0">
                          <a:solidFill>
                            <a:srgbClr val="336E9F"/>
                          </a:solidFill>
                          <a:latin typeface="Arial"/>
                          <a:cs typeface="Arial"/>
                        </a:rPr>
                        <a:t> </a:t>
                      </a:r>
                      <a:r>
                        <a:rPr lang="en-GB" sz="1575" b="1" spc="-30" baseline="-7936" noProof="0" dirty="0">
                          <a:solidFill>
                            <a:srgbClr val="336E9F"/>
                          </a:solidFill>
                          <a:latin typeface="Arial"/>
                          <a:cs typeface="Arial"/>
                        </a:rPr>
                        <a:t>WHILE</a:t>
                      </a:r>
                      <a:r>
                        <a:rPr lang="en-GB" sz="1575" b="1" spc="-44" baseline="-7936" noProof="0" dirty="0">
                          <a:solidFill>
                            <a:srgbClr val="336E9F"/>
                          </a:solidFill>
                          <a:latin typeface="Arial"/>
                          <a:cs typeface="Arial"/>
                        </a:rPr>
                        <a:t> </a:t>
                      </a:r>
                      <a:r>
                        <a:rPr lang="en-GB" sz="1575" b="1" spc="-15" baseline="-7936" noProof="0" dirty="0">
                          <a:solidFill>
                            <a:srgbClr val="336E9F"/>
                          </a:solidFill>
                          <a:latin typeface="Arial"/>
                          <a:cs typeface="Arial"/>
                        </a:rPr>
                        <a:t>AT</a:t>
                      </a:r>
                      <a:r>
                        <a:rPr lang="en-GB" sz="1575" b="1" spc="-44" baseline="-7936" noProof="0" dirty="0">
                          <a:solidFill>
                            <a:srgbClr val="336E9F"/>
                          </a:solidFill>
                          <a:latin typeface="Arial"/>
                          <a:cs typeface="Arial"/>
                        </a:rPr>
                        <a:t> </a:t>
                      </a:r>
                      <a:r>
                        <a:rPr lang="en-GB" sz="1575" b="1" spc="-30" baseline="-7936" noProof="0" dirty="0">
                          <a:solidFill>
                            <a:srgbClr val="336E9F"/>
                          </a:solidFill>
                          <a:latin typeface="Arial"/>
                          <a:cs typeface="Arial"/>
                        </a:rPr>
                        <a:t>HOME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249895">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261141">
                <a:tc>
                  <a:txBody>
                    <a:bodyPr/>
                    <a:lstStyle/>
                    <a:p>
                      <a:pPr marL="27940" marR="49530">
                        <a:lnSpc>
                          <a:spcPts val="860"/>
                        </a:lnSpc>
                        <a:spcBef>
                          <a:spcPts val="155"/>
                        </a:spcBef>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spc="-25" noProof="0" dirty="0">
                          <a:latin typeface="Arial"/>
                          <a:cs typeface="Arial"/>
                        </a:rPr>
                        <a:t>the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40%</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47%</a:t>
                      </a:r>
                      <a:endParaRPr lang="en-GB" sz="850" noProof="0" dirty="0">
                        <a:latin typeface="Arial"/>
                        <a:cs typeface="Arial"/>
                      </a:endParaRPr>
                    </a:p>
                  </a:txBody>
                  <a:tcPr marL="0" marR="0" marT="5397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68%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58%</a:t>
                      </a:r>
                      <a:endParaRPr lang="en-GB" sz="850" noProof="0" dirty="0">
                        <a:latin typeface="Arial"/>
                        <a:cs typeface="Arial"/>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69220">
                <a:tc>
                  <a:txBody>
                    <a:bodyPr/>
                    <a:lstStyle/>
                    <a:p>
                      <a:pPr marL="27940" marR="133985">
                        <a:lnSpc>
                          <a:spcPts val="860"/>
                        </a:lnSpc>
                        <a:spcBef>
                          <a:spcPts val="155"/>
                        </a:spcBef>
                      </a:pPr>
                      <a:r>
                        <a:rPr lang="en-GB" sz="850" noProof="0" dirty="0">
                          <a:latin typeface="Arial"/>
                          <a:cs typeface="Arial"/>
                        </a:rPr>
                        <a:t>Q50.</a:t>
                      </a:r>
                      <a:r>
                        <a:rPr lang="en-GB" sz="850" spc="-30" noProof="0" dirty="0">
                          <a:latin typeface="Arial"/>
                          <a:cs typeface="Arial"/>
                        </a:rPr>
                        <a:t> </a:t>
                      </a:r>
                      <a:r>
                        <a:rPr lang="en-GB" sz="850" noProof="0" dirty="0">
                          <a:latin typeface="Arial"/>
                          <a:cs typeface="Arial"/>
                        </a:rPr>
                        <a:t>During</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got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and</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40%</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4" name="object 2">
            <a:extLst>
              <a:ext uri="{FF2B5EF4-FFF2-40B4-BE49-F238E27FC236}">
                <a16:creationId xmlns:a16="http://schemas.microsoft.com/office/drawing/2014/main" id="{FB717F53-9202-1329-D083-009A78B5097F}"/>
              </a:ext>
              <a:ext uri="{C183D7F6-B498-43B3-948B-1728B52AA6E4}">
                <adec:decorative xmlns:adec="http://schemas.microsoft.com/office/drawing/2017/decorative" val="1"/>
              </a:ext>
            </a:extLst>
          </p:cNvPr>
          <p:cNvSpPr txBox="1"/>
          <p:nvPr/>
        </p:nvSpPr>
        <p:spPr>
          <a:xfrm>
            <a:off x="431989" y="1599216"/>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6962A6A8-04AB-5074-663F-DA9B6F4C393C}"/>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B23F046A-F96B-270A-1F50-3EAEB1CE62C6}"/>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0" name="Group 9">
            <a:extLst>
              <a:ext uri="{FF2B5EF4-FFF2-40B4-BE49-F238E27FC236}">
                <a16:creationId xmlns:a16="http://schemas.microsoft.com/office/drawing/2014/main" id="{38A7BEF7-BC65-0398-BB7E-B90049153903}"/>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2" action="ppaction://hlinksldjump"/>
              <a:extLst>
                <a:ext uri="{FF2B5EF4-FFF2-40B4-BE49-F238E27FC236}">
                  <a16:creationId xmlns:a16="http://schemas.microsoft.com/office/drawing/2014/main" id="{08E680CA-AE49-9CDD-3C77-76BF45758D3C}"/>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8D2CB301-F50B-8BC6-0135-6A60960B12B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3194169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8979AA70-22EC-683B-C9EB-96BF78FAF29D}"/>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2174AFAA-F3DC-4500-BBA9-42A8BBE9379A}" type="slidenum">
              <a:rPr lang="en-GB" spc="-25" noProof="0"/>
              <a:t>5</a:t>
            </a:fld>
            <a:endParaRPr lang="en-GB" spc="-25" noProof="0" dirty="0"/>
          </a:p>
        </p:txBody>
      </p:sp>
      <p:sp>
        <p:nvSpPr>
          <p:cNvPr id="7" name="object 1">
            <a:extLst>
              <a:ext uri="{FF2B5EF4-FFF2-40B4-BE49-F238E27FC236}">
                <a16:creationId xmlns:a16="http://schemas.microsoft.com/office/drawing/2014/main" id="{6AFD23A5-C008-B191-8796-69A55582A16C}"/>
              </a:ext>
            </a:extLst>
          </p:cNvPr>
          <p:cNvSpPr txBox="1">
            <a:spLocks noGrp="1"/>
          </p:cNvSpPr>
          <p:nvPr>
            <p:ph type="title" idx="4294967295"/>
          </p:nvPr>
        </p:nvSpPr>
        <p:spPr>
          <a:xfrm>
            <a:off x="427037" y="990664"/>
            <a:ext cx="3779300"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944"/>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Introduction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3" name="object 2"/>
          <p:cNvSpPr txBox="1"/>
          <p:nvPr/>
        </p:nvSpPr>
        <p:spPr>
          <a:xfrm>
            <a:off x="420687" y="1371664"/>
            <a:ext cx="6696000" cy="2100575"/>
          </a:xfrm>
          <a:prstGeom prst="rect">
            <a:avLst/>
          </a:prstGeom>
        </p:spPr>
        <p:txBody>
          <a:bodyPr vert="horz" wrap="square" lIns="0" tIns="0" rIns="0" bIns="0" rtlCol="0">
            <a:spAutoFit/>
          </a:bodyPr>
          <a:lstStyle/>
          <a:p>
            <a:pPr marL="12700" marR="508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2025</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fif</a:t>
            </a:r>
            <a:r>
              <a:rPr lang="en-GB" sz="1150" noProof="0" dirty="0">
                <a:latin typeface="Arial"/>
                <a:cs typeface="Arial"/>
              </a:rPr>
              <a:t>teenth</a:t>
            </a:r>
            <a:r>
              <a:rPr lang="en-GB" sz="1150" spc="-10" noProof="0" dirty="0">
                <a:latin typeface="Arial"/>
                <a:cs typeface="Arial"/>
              </a:rPr>
              <a:t> </a:t>
            </a:r>
            <a:r>
              <a:rPr lang="en-GB" sz="1150" noProof="0" dirty="0">
                <a:latin typeface="Arial"/>
                <a:cs typeface="Arial"/>
              </a:rPr>
              <a:t>iteration</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first </a:t>
            </a:r>
            <a:r>
              <a:rPr lang="en-GB" sz="1150" noProof="0" dirty="0">
                <a:latin typeface="Arial"/>
                <a:cs typeface="Arial"/>
              </a:rPr>
              <a:t>undertaken</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2010.</a:t>
            </a:r>
            <a:r>
              <a:rPr lang="en-GB" sz="1150" spc="-10" noProof="0" dirty="0">
                <a:latin typeface="Arial"/>
                <a:cs typeface="Arial"/>
              </a:rPr>
              <a:t> </a:t>
            </a:r>
            <a:r>
              <a:rPr lang="en-GB" sz="1150" noProof="0" dirty="0">
                <a:latin typeface="Arial"/>
                <a:cs typeface="Arial"/>
              </a:rPr>
              <a:t>It</a:t>
            </a:r>
            <a:r>
              <a:rPr lang="en-GB" sz="1150" spc="-10" noProof="0" dirty="0">
                <a:latin typeface="Arial"/>
                <a:cs typeface="Arial"/>
              </a:rPr>
              <a:t> </a:t>
            </a:r>
            <a:r>
              <a:rPr lang="en-GB" sz="1150" noProof="0" dirty="0">
                <a:latin typeface="Arial"/>
                <a:cs typeface="Arial"/>
              </a:rPr>
              <a:t>has</a:t>
            </a:r>
            <a:r>
              <a:rPr lang="en-GB" sz="1150" spc="-5" noProof="0" dirty="0">
                <a:latin typeface="Arial"/>
                <a:cs typeface="Arial"/>
              </a:rPr>
              <a:t> </a:t>
            </a:r>
            <a:r>
              <a:rPr lang="en-GB" sz="1150" noProof="0" dirty="0">
                <a:latin typeface="Arial"/>
                <a:cs typeface="Arial"/>
              </a:rPr>
              <a:t>been</a:t>
            </a:r>
            <a:r>
              <a:rPr lang="en-GB" sz="1150" spc="-10" noProof="0" dirty="0">
                <a:latin typeface="Arial"/>
                <a:cs typeface="Arial"/>
              </a:rPr>
              <a:t> </a:t>
            </a:r>
            <a:r>
              <a:rPr lang="en-GB" sz="1150" noProof="0" dirty="0">
                <a:latin typeface="Arial"/>
                <a:cs typeface="Arial"/>
              </a:rPr>
              <a:t>designed</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monitor</a:t>
            </a:r>
            <a:r>
              <a:rPr lang="en-GB" sz="1150" spc="-5" noProof="0" dirty="0">
                <a:latin typeface="Arial"/>
                <a:cs typeface="Arial"/>
              </a:rPr>
              <a:t> </a:t>
            </a:r>
            <a:r>
              <a:rPr lang="en-GB" sz="1150" noProof="0" dirty="0">
                <a:latin typeface="Arial"/>
                <a:cs typeface="Arial"/>
              </a:rPr>
              <a:t>progress</a:t>
            </a:r>
            <a:r>
              <a:rPr lang="en-GB" sz="1150" spc="-10" noProof="0" dirty="0">
                <a:latin typeface="Arial"/>
                <a:cs typeface="Arial"/>
              </a:rPr>
              <a:t> </a:t>
            </a:r>
            <a:r>
              <a:rPr lang="en-GB" sz="1150" noProof="0" dirty="0">
                <a:latin typeface="Arial"/>
                <a:cs typeface="Arial"/>
              </a:rPr>
              <a:t>on</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5"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information</a:t>
            </a:r>
            <a:r>
              <a:rPr lang="en-GB" sz="1150" spc="-10" noProof="0" dirty="0">
                <a:latin typeface="Arial"/>
                <a:cs typeface="Arial"/>
              </a:rPr>
              <a:t> </a:t>
            </a:r>
            <a:r>
              <a:rPr lang="en-GB" sz="1150" spc="-25" noProof="0" dirty="0">
                <a:latin typeface="Arial"/>
                <a:cs typeface="Arial"/>
              </a:rPr>
              <a:t>to </a:t>
            </a:r>
            <a:r>
              <a:rPr lang="en-GB" sz="1150" noProof="0" dirty="0">
                <a:latin typeface="Arial"/>
                <a:cs typeface="Arial"/>
              </a:rPr>
              <a:t>drive</a:t>
            </a:r>
            <a:r>
              <a:rPr lang="en-GB" sz="1150" spc="-10" noProof="0" dirty="0">
                <a:latin typeface="Arial"/>
                <a:cs typeface="Arial"/>
              </a:rPr>
              <a:t> </a:t>
            </a:r>
            <a:r>
              <a:rPr lang="en-GB" sz="1150" noProof="0" dirty="0">
                <a:latin typeface="Arial"/>
                <a:cs typeface="Arial"/>
              </a:rPr>
              <a:t>local</a:t>
            </a:r>
            <a:r>
              <a:rPr lang="en-GB" sz="1150" spc="-10"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improvements;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assist</a:t>
            </a:r>
            <a:r>
              <a:rPr lang="en-GB" sz="1150" spc="-10" noProof="0" dirty="0">
                <a:latin typeface="Arial"/>
                <a:cs typeface="Arial"/>
              </a:rPr>
              <a:t> </a:t>
            </a:r>
            <a:r>
              <a:rPr lang="en-GB" sz="1150" noProof="0" dirty="0">
                <a:latin typeface="Arial"/>
                <a:cs typeface="Arial"/>
              </a:rPr>
              <a:t>commissioners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providers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care;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spc="-10" noProof="0" dirty="0">
                <a:latin typeface="Arial"/>
                <a:cs typeface="Arial"/>
              </a:rPr>
              <a:t>inform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work</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various charities</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stakeholder</a:t>
            </a:r>
            <a:r>
              <a:rPr lang="en-GB" sz="1150" spc="-5" noProof="0" dirty="0">
                <a:latin typeface="Arial"/>
                <a:cs typeface="Arial"/>
              </a:rPr>
              <a:t> </a:t>
            </a:r>
            <a:r>
              <a:rPr lang="en-GB" sz="1150" noProof="0" dirty="0">
                <a:latin typeface="Arial"/>
                <a:cs typeface="Arial"/>
              </a:rPr>
              <a:t>groups supporting</a:t>
            </a:r>
            <a:r>
              <a:rPr lang="en-GB" sz="1150" spc="-5" noProof="0" dirty="0">
                <a:latin typeface="Arial"/>
                <a:cs typeface="Arial"/>
              </a:rPr>
              <a:t> </a:t>
            </a:r>
            <a:r>
              <a:rPr lang="en-GB" sz="1150" noProof="0" dirty="0">
                <a:latin typeface="Arial"/>
                <a:cs typeface="Arial"/>
              </a:rPr>
              <a:t>cancer</a:t>
            </a:r>
            <a:r>
              <a:rPr lang="en-GB" sz="1150" spc="-5" noProof="0" dirty="0">
                <a:latin typeface="Arial"/>
                <a:cs typeface="Arial"/>
              </a:rPr>
              <a:t> </a:t>
            </a:r>
            <a:r>
              <a:rPr lang="en-GB" sz="1150" spc="-10" noProof="0" dirty="0">
                <a:latin typeface="Arial"/>
                <a:cs typeface="Arial"/>
              </a:rPr>
              <a:t>patients.</a:t>
            </a:r>
            <a:endParaRPr lang="en-GB" sz="1150" noProof="0" dirty="0">
              <a:latin typeface="Arial"/>
              <a:cs typeface="Arial"/>
            </a:endParaRPr>
          </a:p>
          <a:p>
            <a:pPr marL="12700" marR="184150"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was undertaken</a:t>
            </a:r>
            <a:r>
              <a:rPr lang="en-GB" sz="1150" spc="-5" noProof="0" dirty="0">
                <a:latin typeface="Arial"/>
                <a:cs typeface="Arial"/>
              </a:rPr>
              <a:t> </a:t>
            </a:r>
            <a:r>
              <a:rPr lang="en-GB" sz="1150" noProof="0" dirty="0">
                <a:latin typeface="Arial"/>
                <a:cs typeface="Arial"/>
              </a:rPr>
              <a:t>by Picker</a:t>
            </a:r>
            <a:r>
              <a:rPr lang="en-GB" sz="1150" spc="-5" noProof="0" dirty="0">
                <a:latin typeface="Arial"/>
                <a:cs typeface="Arial"/>
              </a:rPr>
              <a:t> </a:t>
            </a:r>
            <a:r>
              <a:rPr lang="en-GB" sz="1150" noProof="0" dirty="0">
                <a:latin typeface="Arial"/>
                <a:cs typeface="Arial"/>
              </a:rPr>
              <a:t>on behalf</a:t>
            </a:r>
            <a:r>
              <a:rPr lang="en-GB" sz="1150" spc="-5" noProof="0" dirty="0">
                <a:latin typeface="Arial"/>
                <a:cs typeface="Arial"/>
              </a:rPr>
              <a:t> </a:t>
            </a:r>
            <a:r>
              <a:rPr lang="en-GB" sz="1150" noProof="0" dirty="0">
                <a:latin typeface="Arial"/>
                <a:cs typeface="Arial"/>
              </a:rPr>
              <a:t>of NHS</a:t>
            </a:r>
            <a:r>
              <a:rPr lang="en-GB" sz="1150" spc="-5" noProof="0" dirty="0">
                <a:latin typeface="Arial"/>
                <a:cs typeface="Arial"/>
              </a:rPr>
              <a:t> </a:t>
            </a:r>
            <a:r>
              <a:rPr lang="en-GB" sz="1150" noProof="0" dirty="0">
                <a:latin typeface="Arial"/>
                <a:cs typeface="Arial"/>
              </a:rPr>
              <a:t>England and</a:t>
            </a:r>
            <a:r>
              <a:rPr lang="en-GB" sz="1150" spc="-5" noProof="0" dirty="0">
                <a:latin typeface="Arial"/>
                <a:cs typeface="Arial"/>
              </a:rPr>
              <a:t> </a:t>
            </a:r>
            <a:r>
              <a:rPr lang="en-GB" sz="1150" noProof="0" dirty="0">
                <a:latin typeface="Arial"/>
                <a:cs typeface="Arial"/>
              </a:rPr>
              <a:t>it was</a:t>
            </a:r>
            <a:r>
              <a:rPr lang="en-GB" sz="1150" spc="-5" noProof="0" dirty="0">
                <a:latin typeface="Arial"/>
                <a:cs typeface="Arial"/>
              </a:rPr>
              <a:t> </a:t>
            </a:r>
            <a:r>
              <a:rPr lang="en-GB" sz="1150" noProof="0" dirty="0">
                <a:latin typeface="Arial"/>
                <a:cs typeface="Arial"/>
              </a:rPr>
              <a:t>overseen by</a:t>
            </a:r>
            <a:r>
              <a:rPr lang="en-GB" sz="1150" spc="-5" noProof="0" dirty="0">
                <a:latin typeface="Arial"/>
                <a:cs typeface="Arial"/>
              </a:rPr>
              <a:t> </a:t>
            </a:r>
            <a:r>
              <a:rPr lang="en-GB" sz="1150" noProof="0" dirty="0">
                <a:latin typeface="Arial"/>
                <a:cs typeface="Arial"/>
              </a:rPr>
              <a:t>a </a:t>
            </a:r>
            <a:r>
              <a:rPr lang="en-GB" sz="1150" spc="-10" noProof="0" dirty="0">
                <a:latin typeface="Arial"/>
                <a:cs typeface="Arial"/>
              </a:rPr>
              <a:t>National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Patient</a:t>
            </a:r>
            <a:r>
              <a:rPr lang="en-GB" sz="1150" spc="-10" noProof="0" dirty="0">
                <a:latin typeface="Arial"/>
                <a:cs typeface="Arial"/>
              </a:rPr>
              <a:t> </a:t>
            </a:r>
            <a:r>
              <a:rPr lang="en-GB" sz="1150" noProof="0" dirty="0">
                <a:latin typeface="Arial"/>
                <a:cs typeface="Arial"/>
              </a:rPr>
              <a:t>Experience</a:t>
            </a:r>
            <a:r>
              <a:rPr lang="en-GB" sz="1150" spc="-5" noProof="0" dirty="0">
                <a:latin typeface="Arial"/>
                <a:cs typeface="Arial"/>
              </a:rPr>
              <a:t> </a:t>
            </a:r>
            <a:r>
              <a:rPr lang="en-GB" sz="1150" noProof="0" dirty="0">
                <a:latin typeface="Arial"/>
                <a:cs typeface="Arial"/>
              </a:rPr>
              <a:t>Advisory</a:t>
            </a:r>
            <a:r>
              <a:rPr lang="en-GB" sz="1150" spc="-10" noProof="0" dirty="0">
                <a:latin typeface="Arial"/>
                <a:cs typeface="Arial"/>
              </a:rPr>
              <a:t> </a:t>
            </a:r>
            <a:r>
              <a:rPr lang="en-GB" sz="1150" noProof="0" dirty="0">
                <a:latin typeface="Arial"/>
                <a:cs typeface="Arial"/>
              </a:rPr>
              <a:t>Group.</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Advisory</a:t>
            </a:r>
            <a:r>
              <a:rPr lang="en-GB" sz="1150" spc="-5"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set</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principles</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objectives</a:t>
            </a:r>
            <a:r>
              <a:rPr lang="en-GB" sz="1150" spc="-5" noProof="0" dirty="0">
                <a:latin typeface="Arial"/>
                <a:cs typeface="Arial"/>
              </a:rPr>
              <a:t> </a:t>
            </a:r>
            <a:r>
              <a:rPr lang="en-GB" sz="1150" spc="-25" noProof="0" dirty="0">
                <a:latin typeface="Arial"/>
                <a:cs typeface="Arial"/>
              </a:rPr>
              <a:t>of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programme</a:t>
            </a:r>
            <a:r>
              <a:rPr lang="en-GB" sz="1150" spc="-10"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guided</a:t>
            </a:r>
            <a:r>
              <a:rPr lang="en-GB" sz="1150" spc="-10" noProof="0" dirty="0">
                <a:latin typeface="Arial"/>
                <a:cs typeface="Arial"/>
              </a:rPr>
              <a:t> </a:t>
            </a:r>
            <a:r>
              <a:rPr lang="en-GB" sz="1150" noProof="0" dirty="0">
                <a:latin typeface="Arial"/>
                <a:cs typeface="Arial"/>
              </a:rPr>
              <a:t>questionnaire</a:t>
            </a:r>
            <a:r>
              <a:rPr lang="en-GB" sz="1150" spc="-15" noProof="0" dirty="0">
                <a:latin typeface="Arial"/>
                <a:cs typeface="Arial"/>
              </a:rPr>
              <a:t> </a:t>
            </a:r>
            <a:r>
              <a:rPr lang="en-GB" sz="1150" noProof="0" dirty="0">
                <a:latin typeface="Arial"/>
                <a:cs typeface="Arial"/>
              </a:rPr>
              <a:t>development.</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commissioned</a:t>
            </a:r>
            <a:r>
              <a:rPr lang="en-GB" sz="1150" spc="-15" noProof="0" dirty="0">
                <a:latin typeface="Arial"/>
                <a:cs typeface="Arial"/>
              </a:rPr>
              <a:t> </a:t>
            </a:r>
            <a:r>
              <a:rPr lang="en-GB" sz="1150" spc="-25" noProof="0" dirty="0">
                <a:latin typeface="Arial"/>
                <a:cs typeface="Arial"/>
              </a:rPr>
              <a:t>and </a:t>
            </a:r>
            <a:r>
              <a:rPr lang="en-GB" sz="1150" noProof="0" dirty="0">
                <a:latin typeface="Arial"/>
                <a:cs typeface="Arial"/>
              </a:rPr>
              <a:t>managed</a:t>
            </a:r>
            <a:r>
              <a:rPr lang="en-GB" sz="1150" spc="-10" noProof="0" dirty="0">
                <a:latin typeface="Arial"/>
                <a:cs typeface="Arial"/>
              </a:rPr>
              <a:t> </a:t>
            </a:r>
            <a:r>
              <a:rPr lang="en-GB" sz="1150" noProof="0" dirty="0">
                <a:latin typeface="Arial"/>
                <a:cs typeface="Arial"/>
              </a:rPr>
              <a:t>by</a:t>
            </a:r>
            <a:r>
              <a:rPr lang="en-GB" sz="1150" spc="-5"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England.</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provider,</a:t>
            </a:r>
            <a:r>
              <a:rPr lang="en-GB" sz="1150" spc="-5" noProof="0" dirty="0">
                <a:latin typeface="Arial"/>
                <a:cs typeface="Arial"/>
              </a:rPr>
              <a:t> </a:t>
            </a:r>
            <a:r>
              <a:rPr lang="en-GB" sz="1150" noProof="0" dirty="0">
                <a:latin typeface="Arial"/>
                <a:cs typeface="Arial"/>
              </a:rPr>
              <a:t>Picker,</a:t>
            </a:r>
            <a:r>
              <a:rPr lang="en-GB" sz="1150" spc="-10"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responsible</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designing,</a:t>
            </a:r>
            <a:r>
              <a:rPr lang="en-GB" sz="1150" spc="-5" noProof="0" dirty="0">
                <a:latin typeface="Arial"/>
                <a:cs typeface="Arial"/>
              </a:rPr>
              <a:t> </a:t>
            </a:r>
            <a:r>
              <a:rPr lang="en-GB" sz="1150" noProof="0" dirty="0">
                <a:latin typeface="Arial"/>
                <a:cs typeface="Arial"/>
              </a:rPr>
              <a:t>running</a:t>
            </a:r>
            <a:r>
              <a:rPr lang="en-GB" sz="1150" spc="-10" noProof="0" dirty="0">
                <a:latin typeface="Arial"/>
                <a:cs typeface="Arial"/>
              </a:rPr>
              <a:t> </a:t>
            </a:r>
            <a:r>
              <a:rPr lang="en-GB" sz="1150" spc="-25" noProof="0" dirty="0">
                <a:latin typeface="Arial"/>
                <a:cs typeface="Arial"/>
              </a:rPr>
              <a:t>and </a:t>
            </a:r>
            <a:r>
              <a:rPr lang="en-GB" sz="1150" noProof="0" dirty="0">
                <a:latin typeface="Arial"/>
                <a:cs typeface="Arial"/>
              </a:rPr>
              <a:t>analysing</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a:t>
            </a:r>
            <a:endParaRPr lang="en-GB" sz="1150" noProof="0" dirty="0">
              <a:latin typeface="Arial"/>
              <a:cs typeface="Arial"/>
            </a:endParaRPr>
          </a:p>
          <a:p>
            <a:pPr marL="12700" marR="231775"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involved</a:t>
            </a:r>
            <a:r>
              <a:rPr lang="en-GB" sz="1150" spc="-5" noProof="0" dirty="0">
                <a:latin typeface="Arial"/>
                <a:cs typeface="Arial"/>
              </a:rPr>
              <a:t> </a:t>
            </a:r>
            <a:r>
              <a:rPr lang="en-GB" sz="1150" noProof="0" dirty="0">
                <a:solidFill>
                  <a:schemeClr val="tx1"/>
                </a:solidFill>
                <a:latin typeface="Arial"/>
                <a:cs typeface="Arial"/>
              </a:rPr>
              <a:t>130</a:t>
            </a:r>
            <a:r>
              <a:rPr lang="en-GB" sz="1150" spc="-10" noProof="0" dirty="0">
                <a:latin typeface="Arial"/>
                <a:cs typeface="Arial"/>
              </a:rPr>
              <a:t> </a:t>
            </a:r>
            <a:r>
              <a:rPr lang="en-GB" sz="1150" noProof="0" dirty="0">
                <a:latin typeface="Arial"/>
                <a:cs typeface="Arial"/>
              </a:rPr>
              <a:t>NHS</a:t>
            </a:r>
            <a:r>
              <a:rPr lang="en-GB" sz="1150" spc="-5"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Out</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134,285 people, 64,268 people responded to the survey, yielding a response rate of 48%.</a:t>
            </a:r>
            <a:endParaRPr lang="en-GB" sz="1150" spc="-20" noProof="0" dirty="0">
              <a:highlight>
                <a:srgbClr val="FFFF00"/>
              </a:highlight>
              <a:latin typeface="Arial"/>
              <a:cs typeface="Arial"/>
            </a:endParaRPr>
          </a:p>
        </p:txBody>
      </p:sp>
      <p:sp>
        <p:nvSpPr>
          <p:cNvPr id="9" name="object 3">
            <a:extLst>
              <a:ext uri="{FF2B5EF4-FFF2-40B4-BE49-F238E27FC236}">
                <a16:creationId xmlns:a16="http://schemas.microsoft.com/office/drawing/2014/main" id="{28B48030-3612-B052-F959-96E297A1B31B}"/>
              </a:ext>
            </a:extLst>
          </p:cNvPr>
          <p:cNvSpPr txBox="1"/>
          <p:nvPr/>
        </p:nvSpPr>
        <p:spPr>
          <a:xfrm>
            <a:off x="425907" y="3543765"/>
            <a:ext cx="3780430" cy="276999"/>
          </a:xfrm>
          <a:prstGeom prst="rect">
            <a:avLst/>
          </a:prstGeom>
          <a:noFill/>
        </p:spPr>
        <p:txBody>
          <a:bodyPr wrap="square" lIns="0" tIns="0" rIns="0" bIns="0">
            <a:spAutoFit/>
          </a:bodyPr>
          <a:lstStyle/>
          <a:p>
            <a:pPr marL="12700">
              <a:lnSpc>
                <a:spcPct val="100000"/>
              </a:lnSpc>
              <a:spcBef>
                <a:spcPts val="975"/>
              </a:spcBef>
            </a:pPr>
            <a:r>
              <a:rPr lang="en-GB" sz="1800" b="1" spc="-10" noProof="0" dirty="0">
                <a:solidFill>
                  <a:srgbClr val="336E9F"/>
                </a:solidFill>
                <a:latin typeface="Arial"/>
                <a:cs typeface="Arial"/>
              </a:rPr>
              <a:t>Methodology</a:t>
            </a:r>
            <a:endParaRPr lang="en-GB" sz="1800" noProof="0" dirty="0">
              <a:latin typeface="Arial"/>
              <a:cs typeface="Arial"/>
            </a:endParaRPr>
          </a:p>
        </p:txBody>
      </p:sp>
      <p:sp>
        <p:nvSpPr>
          <p:cNvPr id="12" name="object 4">
            <a:extLst>
              <a:ext uri="{FF2B5EF4-FFF2-40B4-BE49-F238E27FC236}">
                <a16:creationId xmlns:a16="http://schemas.microsoft.com/office/drawing/2014/main" id="{9C06C513-F1C2-AEE8-57E9-D6004767855D}"/>
              </a:ext>
            </a:extLst>
          </p:cNvPr>
          <p:cNvSpPr txBox="1"/>
          <p:nvPr/>
        </p:nvSpPr>
        <p:spPr>
          <a:xfrm>
            <a:off x="427037" y="3948073"/>
            <a:ext cx="6696000" cy="5055230"/>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a:cs typeface="Arial"/>
              </a:rPr>
              <a:t>Eligibility,</a:t>
            </a:r>
            <a:r>
              <a:rPr lang="en-GB" sz="1200" b="1" spc="-35" noProof="0" dirty="0">
                <a:solidFill>
                  <a:srgbClr val="336E9F"/>
                </a:solidFill>
                <a:latin typeface="Arial"/>
                <a:cs typeface="Arial"/>
              </a:rPr>
              <a:t> </a:t>
            </a:r>
            <a:r>
              <a:rPr lang="en-GB" sz="1200" b="1" noProof="0" dirty="0">
                <a:solidFill>
                  <a:srgbClr val="336E9F"/>
                </a:solidFill>
                <a:latin typeface="Arial"/>
                <a:cs typeface="Arial"/>
              </a:rPr>
              <a:t>fieldwork</a:t>
            </a:r>
            <a:r>
              <a:rPr lang="en-GB" sz="1200" b="1" spc="-35"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3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35" noProof="0" dirty="0">
                <a:solidFill>
                  <a:srgbClr val="336E9F"/>
                </a:solidFill>
                <a:latin typeface="Arial"/>
                <a:cs typeface="Arial"/>
              </a:rPr>
              <a:t> </a:t>
            </a:r>
            <a:r>
              <a:rPr lang="en-GB" sz="1200" b="1" spc="-10" noProof="0" dirty="0">
                <a:solidFill>
                  <a:srgbClr val="336E9F"/>
                </a:solidFill>
                <a:latin typeface="Arial"/>
                <a:cs typeface="Arial"/>
              </a:rPr>
              <a:t>methods</a:t>
            </a:r>
            <a:endParaRPr lang="en-GB" sz="1200" noProof="0" dirty="0">
              <a:latin typeface="Arial"/>
              <a:cs typeface="Arial"/>
            </a:endParaRPr>
          </a:p>
          <a:p>
            <a:pPr marL="12700" marR="29845" algn="l">
              <a:spcBef>
                <a:spcPts val="600"/>
              </a:spcBef>
            </a:pP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sample</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adult</a:t>
            </a:r>
            <a:r>
              <a:rPr lang="en-GB" sz="1150" spc="-10" noProof="0" dirty="0">
                <a:latin typeface="Arial"/>
                <a:cs typeface="Arial"/>
              </a:rPr>
              <a:t> </a:t>
            </a:r>
            <a:r>
              <a:rPr lang="en-GB" sz="1150" noProof="0" dirty="0">
                <a:latin typeface="Arial"/>
                <a:cs typeface="Arial"/>
              </a:rPr>
              <a:t>(aged</a:t>
            </a:r>
            <a:r>
              <a:rPr lang="en-GB" sz="1150" spc="-10" noProof="0" dirty="0">
                <a:latin typeface="Arial"/>
                <a:cs typeface="Arial"/>
              </a:rPr>
              <a:t> </a:t>
            </a:r>
            <a:r>
              <a:rPr lang="en-GB" sz="1150" noProof="0" dirty="0">
                <a:latin typeface="Arial"/>
                <a:cs typeface="Arial"/>
              </a:rPr>
              <a:t>16</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over)</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confirmed</a:t>
            </a:r>
            <a:r>
              <a:rPr lang="en-GB" sz="1150" spc="-10" noProof="0" dirty="0">
                <a:latin typeface="Arial"/>
                <a:cs typeface="Arial"/>
              </a:rPr>
              <a:t> primary </a:t>
            </a:r>
            <a:r>
              <a:rPr lang="en-GB" sz="1150" noProof="0" dirty="0">
                <a:latin typeface="Arial"/>
                <a:cs typeface="Arial"/>
              </a:rPr>
              <a:t>diagnosis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discharged</a:t>
            </a:r>
            <a:r>
              <a:rPr lang="en-GB" sz="1150" spc="-5"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NHS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after</a:t>
            </a:r>
            <a:r>
              <a:rPr lang="en-GB" sz="1150" spc="-10" noProof="0" dirty="0">
                <a:latin typeface="Arial"/>
                <a:cs typeface="Arial"/>
              </a:rPr>
              <a:t> </a:t>
            </a:r>
            <a:r>
              <a:rPr lang="en-GB" sz="1150" noProof="0" dirty="0">
                <a:latin typeface="Arial"/>
                <a:cs typeface="Arial"/>
              </a:rPr>
              <a:t>an</a:t>
            </a:r>
            <a:r>
              <a:rPr lang="en-GB" sz="1150" spc="-10" noProof="0" dirty="0">
                <a:latin typeface="Arial"/>
                <a:cs typeface="Arial"/>
              </a:rPr>
              <a:t> </a:t>
            </a:r>
            <a:r>
              <a:rPr lang="en-GB" sz="1150" noProof="0" dirty="0">
                <a:latin typeface="Arial"/>
                <a:cs typeface="Arial"/>
              </a:rPr>
              <a:t>inpatient</a:t>
            </a:r>
            <a:r>
              <a:rPr lang="en-GB" sz="1150" spc="-10" noProof="0" dirty="0">
                <a:latin typeface="Arial"/>
                <a:cs typeface="Arial"/>
              </a:rPr>
              <a:t> </a:t>
            </a:r>
            <a:r>
              <a:rPr lang="en-GB" sz="1150" noProof="0" dirty="0">
                <a:latin typeface="Arial"/>
                <a:cs typeface="Arial"/>
              </a:rPr>
              <a:t>episode</a:t>
            </a:r>
            <a:r>
              <a:rPr lang="en-GB" sz="1150" spc="-5" noProof="0" dirty="0">
                <a:latin typeface="Arial"/>
                <a:cs typeface="Arial"/>
              </a:rPr>
              <a:t> </a:t>
            </a:r>
            <a:r>
              <a:rPr lang="en-GB" sz="1150" noProof="0" dirty="0">
                <a:latin typeface="Arial"/>
                <a:cs typeface="Arial"/>
              </a:rPr>
              <a:t>or</a:t>
            </a:r>
            <a:r>
              <a:rPr lang="en-GB" sz="1150" spc="-10" noProof="0" dirty="0">
                <a:latin typeface="Arial"/>
                <a:cs typeface="Arial"/>
              </a:rPr>
              <a:t> </a:t>
            </a:r>
            <a:r>
              <a:rPr lang="en-GB" sz="1150" noProof="0" dirty="0">
                <a:latin typeface="Arial"/>
                <a:cs typeface="Arial"/>
              </a:rPr>
              <a:t>day</a:t>
            </a:r>
            <a:r>
              <a:rPr lang="en-GB" sz="1150" spc="-10" noProof="0" dirty="0">
                <a:latin typeface="Arial"/>
                <a:cs typeface="Arial"/>
              </a:rPr>
              <a:t> </a:t>
            </a:r>
            <a:r>
              <a:rPr lang="en-GB" sz="1150" noProof="0" dirty="0">
                <a:latin typeface="Arial"/>
                <a:cs typeface="Arial"/>
              </a:rPr>
              <a:t>case</a:t>
            </a:r>
            <a:r>
              <a:rPr lang="en-GB" sz="1150" spc="-10" noProof="0" dirty="0">
                <a:latin typeface="Arial"/>
                <a:cs typeface="Arial"/>
              </a:rPr>
              <a:t> attendance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cancer</a:t>
            </a:r>
            <a:r>
              <a:rPr lang="en-GB" sz="1150" spc="-10" noProof="0" dirty="0">
                <a:latin typeface="Arial"/>
                <a:cs typeface="Arial"/>
              </a:rPr>
              <a:t> </a:t>
            </a:r>
            <a:r>
              <a:rPr lang="en-GB" sz="1150" noProof="0" dirty="0">
                <a:latin typeface="Arial"/>
                <a:cs typeface="Arial"/>
              </a:rPr>
              <a:t>related</a:t>
            </a:r>
            <a:r>
              <a:rPr lang="en-GB" sz="1150" spc="-10" noProof="0" dirty="0">
                <a:latin typeface="Arial"/>
                <a:cs typeface="Arial"/>
              </a:rPr>
              <a:t>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months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April,</a:t>
            </a:r>
            <a:r>
              <a:rPr lang="en-GB" sz="1150" spc="-10" noProof="0" dirty="0">
                <a:latin typeface="Arial"/>
                <a:cs typeface="Arial"/>
              </a:rPr>
              <a:t> </a:t>
            </a:r>
            <a:r>
              <a:rPr lang="en-GB" sz="1150" noProof="0" dirty="0">
                <a:latin typeface="Arial"/>
                <a:cs typeface="Arial"/>
              </a:rPr>
              <a:t>May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June</a:t>
            </a:r>
            <a:r>
              <a:rPr lang="en-GB" sz="1150" spc="-10" noProof="0" dirty="0">
                <a:latin typeface="Arial"/>
                <a:cs typeface="Arial"/>
              </a:rPr>
              <a:t> </a:t>
            </a:r>
            <a:r>
              <a:rPr lang="en-GB" sz="1150" noProof="0" dirty="0">
                <a:latin typeface="Arial"/>
                <a:cs typeface="Arial"/>
              </a:rPr>
              <a:t>2025.</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fieldwork</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survey w</a:t>
            </a:r>
            <a:r>
              <a:rPr lang="en-GB" sz="1150" noProof="0" dirty="0">
                <a:latin typeface="Arial"/>
                <a:cs typeface="Arial"/>
              </a:rPr>
              <a:t>as undertaken between November 2025 and February </a:t>
            </a:r>
            <a:r>
              <a:rPr lang="en-GB" sz="1150" spc="-10" noProof="0" dirty="0">
                <a:latin typeface="Arial"/>
                <a:cs typeface="Arial"/>
              </a:rPr>
              <a:t>2026.</a:t>
            </a:r>
            <a:endParaRPr lang="en-GB" sz="1150" noProof="0" dirty="0">
              <a:latin typeface="Arial"/>
              <a:cs typeface="Arial"/>
            </a:endParaRPr>
          </a:p>
          <a:p>
            <a:pPr marL="12700" marR="5080" algn="l">
              <a:spcBef>
                <a:spcPts val="600"/>
              </a:spcBef>
            </a:pP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previous</a:t>
            </a:r>
            <a:r>
              <a:rPr lang="en-GB" sz="1150" spc="-10" noProof="0" dirty="0">
                <a:latin typeface="Arial"/>
                <a:cs typeface="Arial"/>
              </a:rPr>
              <a:t> 10</a:t>
            </a:r>
            <a:r>
              <a:rPr lang="en-GB" sz="1150" spc="-5" noProof="0" dirty="0">
                <a:latin typeface="Arial"/>
                <a:cs typeface="Arial"/>
              </a:rPr>
              <a:t> </a:t>
            </a:r>
            <a:r>
              <a:rPr lang="en-GB" sz="1150" noProof="0" dirty="0">
                <a:latin typeface="Arial"/>
                <a:cs typeface="Arial"/>
              </a:rPr>
              <a:t>years,</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survey</a:t>
            </a:r>
            <a:r>
              <a:rPr lang="en-GB" sz="1150" spc="-5" noProof="0" dirty="0">
                <a:latin typeface="Arial"/>
                <a:cs typeface="Arial"/>
              </a:rPr>
              <a:t> </a:t>
            </a:r>
            <a:r>
              <a:rPr lang="en-GB" sz="1150" noProof="0" dirty="0">
                <a:latin typeface="Arial"/>
                <a:cs typeface="Arial"/>
              </a:rPr>
              <a:t>used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mixed</a:t>
            </a:r>
            <a:r>
              <a:rPr lang="en-GB" sz="1150" spc="-10" noProof="0" dirty="0">
                <a:latin typeface="Arial"/>
                <a:cs typeface="Arial"/>
              </a:rPr>
              <a:t> </a:t>
            </a:r>
            <a:r>
              <a:rPr lang="en-GB" sz="1150" noProof="0" dirty="0">
                <a:latin typeface="Arial"/>
                <a:cs typeface="Arial"/>
              </a:rPr>
              <a:t>mode</a:t>
            </a:r>
            <a:r>
              <a:rPr lang="en-GB" sz="1150" spc="-5" noProof="0" dirty="0">
                <a:latin typeface="Arial"/>
                <a:cs typeface="Arial"/>
              </a:rPr>
              <a:t> </a:t>
            </a:r>
            <a:r>
              <a:rPr lang="en-GB" sz="1150" noProof="0" dirty="0">
                <a:latin typeface="Arial"/>
                <a:cs typeface="Arial"/>
              </a:rPr>
              <a:t>methodology.</a:t>
            </a:r>
            <a:r>
              <a:rPr lang="en-GB" sz="1150" spc="-5" noProof="0" dirty="0">
                <a:latin typeface="Arial"/>
                <a:cs typeface="Arial"/>
              </a:rPr>
              <a:t> </a:t>
            </a:r>
            <a:r>
              <a:rPr lang="en-GB" sz="1150" noProof="0" dirty="0">
                <a:latin typeface="Arial"/>
                <a:cs typeface="Arial"/>
              </a:rPr>
              <a:t>Questionnaires</a:t>
            </a:r>
            <a:r>
              <a:rPr lang="en-GB" sz="1150" spc="-10" noProof="0" dirty="0">
                <a:latin typeface="Arial"/>
                <a:cs typeface="Arial"/>
              </a:rPr>
              <a:t> </a:t>
            </a:r>
            <a:r>
              <a:rPr lang="en-GB" sz="1150" noProof="0" dirty="0">
                <a:latin typeface="Arial"/>
                <a:cs typeface="Arial"/>
              </a:rPr>
              <a:t>were</a:t>
            </a:r>
            <a:r>
              <a:rPr lang="en-GB" sz="1150" spc="-5" noProof="0" dirty="0">
                <a:latin typeface="Arial"/>
                <a:cs typeface="Arial"/>
              </a:rPr>
              <a:t> </a:t>
            </a:r>
            <a:r>
              <a:rPr lang="en-GB" sz="1150" spc="-20" noProof="0" dirty="0">
                <a:latin typeface="Arial"/>
                <a:cs typeface="Arial"/>
              </a:rPr>
              <a:t>sent </a:t>
            </a:r>
            <a:r>
              <a:rPr lang="en-GB" sz="1150" noProof="0" dirty="0">
                <a:latin typeface="Arial"/>
                <a:cs typeface="Arial"/>
              </a:rPr>
              <a:t>by</a:t>
            </a:r>
            <a:r>
              <a:rPr lang="en-GB" sz="1150" spc="-10" noProof="0" dirty="0">
                <a:latin typeface="Arial"/>
                <a:cs typeface="Arial"/>
              </a:rPr>
              <a:t> </a:t>
            </a:r>
            <a:r>
              <a:rPr lang="en-GB" sz="1150" noProof="0" dirty="0">
                <a:latin typeface="Arial"/>
                <a:cs typeface="Arial"/>
              </a:rPr>
              <a:t>post,</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reminders</a:t>
            </a:r>
            <a:r>
              <a:rPr lang="en-GB" sz="1150" spc="-10" noProof="0" dirty="0">
                <a:latin typeface="Arial"/>
                <a:cs typeface="Arial"/>
              </a:rPr>
              <a:t> </a:t>
            </a:r>
            <a:r>
              <a:rPr lang="en-GB" sz="1150" noProof="0" dirty="0">
                <a:latin typeface="Arial"/>
                <a:cs typeface="Arial"/>
              </a:rPr>
              <a:t>where</a:t>
            </a:r>
            <a:r>
              <a:rPr lang="en-GB" sz="1150" spc="-5" noProof="0" dirty="0">
                <a:latin typeface="Arial"/>
                <a:cs typeface="Arial"/>
              </a:rPr>
              <a:t> </a:t>
            </a:r>
            <a:r>
              <a:rPr lang="en-GB" sz="1150" noProof="0" dirty="0">
                <a:latin typeface="Arial"/>
                <a:cs typeface="Arial"/>
              </a:rPr>
              <a:t>necessary,</a:t>
            </a:r>
            <a:r>
              <a:rPr lang="en-GB" sz="1150" spc="-10" noProof="0" dirty="0">
                <a:latin typeface="Arial"/>
                <a:cs typeface="Arial"/>
              </a:rPr>
              <a:t> </a:t>
            </a:r>
            <a:r>
              <a:rPr lang="en-GB" sz="1150" noProof="0" dirty="0">
                <a:latin typeface="Arial"/>
                <a:cs typeface="Arial"/>
              </a:rPr>
              <a:t>but</a:t>
            </a:r>
            <a:r>
              <a:rPr lang="en-GB" sz="1150" spc="-10" noProof="0" dirty="0">
                <a:latin typeface="Arial"/>
                <a:cs typeface="Arial"/>
              </a:rPr>
              <a:t> </a:t>
            </a:r>
            <a:r>
              <a:rPr lang="en-GB" sz="1150" noProof="0" dirty="0">
                <a:latin typeface="Arial"/>
                <a:cs typeface="Arial"/>
              </a:rPr>
              <a:t>also</a:t>
            </a:r>
            <a:r>
              <a:rPr lang="en-GB" sz="1150" spc="-5" noProof="0" dirty="0">
                <a:latin typeface="Arial"/>
                <a:cs typeface="Arial"/>
              </a:rPr>
              <a:t> </a:t>
            </a:r>
            <a:r>
              <a:rPr lang="en-GB" sz="1150" noProof="0" dirty="0">
                <a:latin typeface="Arial"/>
                <a:cs typeface="Arial"/>
              </a:rPr>
              <a:t>included</a:t>
            </a:r>
            <a:r>
              <a:rPr lang="en-GB" sz="1150" spc="-10"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option</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questionnaire </a:t>
            </a:r>
            <a:r>
              <a:rPr lang="en-GB" sz="1150" noProof="0" dirty="0">
                <a:latin typeface="Arial"/>
                <a:cs typeface="Arial"/>
              </a:rPr>
              <a:t>online.</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Freephone</a:t>
            </a:r>
            <a:r>
              <a:rPr lang="en-GB" sz="1150" spc="-5" noProof="0" dirty="0">
                <a:latin typeface="Arial"/>
                <a:cs typeface="Arial"/>
              </a:rPr>
              <a:t> </a:t>
            </a:r>
            <a:r>
              <a:rPr lang="en-GB" sz="1150" noProof="0" dirty="0">
                <a:latin typeface="Arial"/>
                <a:cs typeface="Arial"/>
              </a:rPr>
              <a:t>helpline</a:t>
            </a:r>
            <a:r>
              <a:rPr lang="en-GB" sz="1150" spc="-5" noProof="0" dirty="0">
                <a:latin typeface="Arial"/>
                <a:cs typeface="Arial"/>
              </a:rPr>
              <a:t> </a:t>
            </a:r>
            <a:r>
              <a:rPr lang="en-GB" sz="1150" noProof="0" dirty="0">
                <a:latin typeface="Arial"/>
                <a:cs typeface="Arial"/>
              </a:rPr>
              <a:t>and email</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available</a:t>
            </a:r>
            <a:r>
              <a:rPr lang="en-GB" sz="1150" spc="-5" noProof="0" dirty="0">
                <a:latin typeface="Arial"/>
                <a:cs typeface="Arial"/>
              </a:rPr>
              <a:t> </a:t>
            </a:r>
            <a:r>
              <a:rPr lang="en-GB" sz="1150" noProof="0" dirty="0">
                <a:latin typeface="Arial"/>
                <a:cs typeface="Arial"/>
              </a:rPr>
              <a:t>for respondents</a:t>
            </a:r>
            <a:r>
              <a:rPr lang="en-GB" sz="1150" spc="-5"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opt</a:t>
            </a:r>
            <a:r>
              <a:rPr lang="en-GB" sz="1150" spc="-5"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ask questions</a:t>
            </a:r>
            <a:r>
              <a:rPr lang="en-GB" sz="1150" spc="-5" noProof="0" dirty="0">
                <a:latin typeface="Arial"/>
                <a:cs typeface="Arial"/>
              </a:rPr>
              <a:t> </a:t>
            </a:r>
            <a:r>
              <a:rPr lang="en-GB" sz="1150" spc="-10" noProof="0" dirty="0">
                <a:latin typeface="Arial"/>
                <a:cs typeface="Arial"/>
              </a:rPr>
              <a:t>about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enable</a:t>
            </a:r>
            <a:r>
              <a:rPr lang="en-GB" sz="1150" spc="-10" noProof="0" dirty="0">
                <a:latin typeface="Arial"/>
                <a:cs typeface="Arial"/>
              </a:rPr>
              <a:t> </a:t>
            </a:r>
            <a:r>
              <a:rPr lang="en-GB" sz="1150" noProof="0" dirty="0">
                <a:latin typeface="Arial"/>
                <a:cs typeface="Arial"/>
              </a:rPr>
              <a:t>them</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complete</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questionnaire</a:t>
            </a:r>
            <a:r>
              <a:rPr lang="en-GB" sz="1150" spc="-10" noProof="0" dirty="0">
                <a:latin typeface="Arial"/>
                <a:cs typeface="Arial"/>
              </a:rPr>
              <a:t> </a:t>
            </a:r>
            <a:r>
              <a:rPr lang="en-GB" sz="1150" noProof="0" dirty="0">
                <a:latin typeface="Arial"/>
                <a:cs typeface="Arial"/>
              </a:rPr>
              <a:t>over</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phone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provide</a:t>
            </a:r>
            <a:r>
              <a:rPr lang="en-GB" sz="1150" spc="-10" noProof="0" dirty="0">
                <a:latin typeface="Arial"/>
                <a:cs typeface="Arial"/>
              </a:rPr>
              <a:t> </a:t>
            </a:r>
            <a:r>
              <a:rPr lang="en-GB" sz="1150" noProof="0" dirty="0">
                <a:latin typeface="Arial"/>
                <a:cs typeface="Arial"/>
              </a:rPr>
              <a:t>access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spc="-50" noProof="0" dirty="0">
                <a:latin typeface="Arial"/>
                <a:cs typeface="Arial"/>
              </a:rPr>
              <a:t>a </a:t>
            </a:r>
            <a:r>
              <a:rPr lang="en-GB" sz="1150" noProof="0" dirty="0">
                <a:latin typeface="Arial"/>
                <a:cs typeface="Arial"/>
              </a:rPr>
              <a:t>translation</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interpreting</a:t>
            </a:r>
            <a:r>
              <a:rPr lang="en-GB" sz="1150" spc="-5" noProof="0" dirty="0">
                <a:latin typeface="Arial"/>
                <a:cs typeface="Arial"/>
              </a:rPr>
              <a:t> </a:t>
            </a:r>
            <a:r>
              <a:rPr lang="en-GB" sz="1150" noProof="0" dirty="0">
                <a:latin typeface="Arial"/>
                <a:cs typeface="Arial"/>
              </a:rPr>
              <a:t>facility</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whose</a:t>
            </a:r>
            <a:r>
              <a:rPr lang="en-GB" sz="1150" spc="-5" noProof="0" dirty="0">
                <a:latin typeface="Arial"/>
                <a:cs typeface="Arial"/>
              </a:rPr>
              <a:t> </a:t>
            </a:r>
            <a:r>
              <a:rPr lang="en-GB" sz="1150" noProof="0" dirty="0">
                <a:latin typeface="Arial"/>
                <a:cs typeface="Arial"/>
              </a:rPr>
              <a:t>first language</a:t>
            </a:r>
            <a:r>
              <a:rPr lang="en-GB" sz="1150" spc="-5" noProof="0" dirty="0">
                <a:latin typeface="Arial"/>
                <a:cs typeface="Arial"/>
              </a:rPr>
              <a:t> </a:t>
            </a:r>
            <a:r>
              <a:rPr lang="en-GB" sz="1150" noProof="0" dirty="0">
                <a:latin typeface="Arial"/>
                <a:cs typeface="Arial"/>
              </a:rPr>
              <a:t>was</a:t>
            </a:r>
            <a:r>
              <a:rPr lang="en-GB" sz="1150" spc="-5" noProof="0" dirty="0">
                <a:latin typeface="Arial"/>
                <a:cs typeface="Arial"/>
              </a:rPr>
              <a:t> </a:t>
            </a:r>
            <a:r>
              <a:rPr lang="en-GB" sz="1150" noProof="0" dirty="0">
                <a:latin typeface="Arial"/>
                <a:cs typeface="Arial"/>
              </a:rPr>
              <a:t>not</a:t>
            </a:r>
            <a:r>
              <a:rPr lang="en-GB" sz="1150" spc="-5" noProof="0" dirty="0">
                <a:latin typeface="Arial"/>
                <a:cs typeface="Arial"/>
              </a:rPr>
              <a:t> </a:t>
            </a:r>
            <a:r>
              <a:rPr lang="en-GB" sz="1150" spc="-10" noProof="0" dirty="0">
                <a:latin typeface="Arial"/>
                <a:cs typeface="Arial"/>
              </a:rPr>
              <a:t>English.</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Note</a:t>
            </a:r>
            <a:r>
              <a:rPr lang="en-GB" sz="1200" b="1" spc="-2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question</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comparability</a:t>
            </a:r>
            <a:endParaRPr lang="en-GB" sz="1200" noProof="0" dirty="0">
              <a:latin typeface="Arial"/>
              <a:cs typeface="Arial"/>
            </a:endParaRPr>
          </a:p>
          <a:p>
            <a:pPr marL="12700" marR="231775" algn="l">
              <a:spcBef>
                <a:spcPts val="600"/>
              </a:spcBef>
            </a:pPr>
            <a:r>
              <a:rPr lang="en-GB" sz="1150" noProof="0" dirty="0">
                <a:latin typeface="Arial"/>
                <a:cs typeface="Arial"/>
              </a:rPr>
              <a:t>The questionnaire was redeveloped for the 2021 National Cancer Patient Experience Survey. Year on year comparisons between 2021 and 2025 are included in this report for most questions. The below should be noted for comparability of results:</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Q23 and Q42: In 2023 the question text was amended. These questions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Q67: In 2023 the long-term condition question was amended to include “Autism or autism spectrum condition” as a response option, and update the answer option “Neurological condition” to “Neurological condition, such as epilepsy”. These answer options are not comparable to 2021 or 2022, data is only comparable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Q71: In 2023 the ethnic group question was amended to include “Roma” as a response option. The ethnic group question is still deemed comparable to previous years, but data for the “Roma” response option is only available for 2023, 2024 and 2025.</a:t>
            </a:r>
          </a:p>
          <a:p>
            <a:pPr marL="330200" marR="231775" indent="-129539" algn="l">
              <a:spcBef>
                <a:spcPts val="600"/>
              </a:spcBef>
              <a:buSzPct val="104347"/>
              <a:buFont typeface="Arial"/>
              <a:buChar char="•"/>
              <a:tabLst>
                <a:tab pos="330200" algn="l"/>
              </a:tabLst>
            </a:pPr>
            <a:r>
              <a:rPr lang="en-GB" sz="1150" noProof="0" dirty="0">
                <a:latin typeface="Arial" panose="020B0604020202020204" pitchFamily="34" charset="0"/>
                <a:cs typeface="Arial" panose="020B0604020202020204" pitchFamily="34" charset="0"/>
              </a:rPr>
              <a:t>Q51 and Q52: In 2025 the question text was amended. These questions are not comparable to previous years, data is only available for 2025.</a:t>
            </a:r>
          </a:p>
        </p:txBody>
      </p:sp>
      <p:sp>
        <p:nvSpPr>
          <p:cNvPr id="4" name="txt_org_name">
            <a:extLst>
              <a:ext uri="{FF2B5EF4-FFF2-40B4-BE49-F238E27FC236}">
                <a16:creationId xmlns:a16="http://schemas.microsoft.com/office/drawing/2014/main" id="{EC0B8B8E-D0E5-97C2-ED89-C203F7122821}"/>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3" name="txt_survey">
            <a:extLst>
              <a:ext uri="{FF2B5EF4-FFF2-40B4-BE49-F238E27FC236}">
                <a16:creationId xmlns:a16="http://schemas.microsoft.com/office/drawing/2014/main" id="{820E8977-2C02-58FD-481C-D690A4CC0F2E}"/>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64610D83-0EDA-D28D-F667-45B91B538D0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6" name="object 4">
              <a:hlinkClick r:id="rId3" action="ppaction://hlinksldjump"/>
              <a:extLst>
                <a:ext uri="{FF2B5EF4-FFF2-40B4-BE49-F238E27FC236}">
                  <a16:creationId xmlns:a16="http://schemas.microsoft.com/office/drawing/2014/main" id="{520815D2-7993-F3EA-2E53-672913D746B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8" name="object 3">
              <a:hlinkClick r:id="rId3" action="ppaction://hlinksldjump"/>
              <a:extLst>
                <a:ext uri="{FF2B5EF4-FFF2-40B4-BE49-F238E27FC236}">
                  <a16:creationId xmlns:a16="http://schemas.microsoft.com/office/drawing/2014/main" id="{E7117DDC-1E6D-68F4-47F8-0197647A09A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F8B4E-FC0C-0E67-C8B9-BFC0B813CF7B}"/>
            </a:ext>
          </a:extLst>
        </p:cNvPr>
        <p:cNvGrpSpPr/>
        <p:nvPr/>
      </p:nvGrpSpPr>
      <p:grpSpPr>
        <a:xfrm>
          <a:off x="0" y="0"/>
          <a:ext cx="0" cy="0"/>
          <a:chOff x="0" y="0"/>
          <a:chExt cx="0" cy="0"/>
        </a:xfrm>
      </p:grpSpPr>
      <p:sp>
        <p:nvSpPr>
          <p:cNvPr id="15" name="Slide Number Placeholder 1">
            <a:extLst>
              <a:ext uri="{FF2B5EF4-FFF2-40B4-BE49-F238E27FC236}">
                <a16:creationId xmlns:a16="http://schemas.microsoft.com/office/drawing/2014/main" id="{49BEE9F1-F56A-C36D-88BE-B40FD2DA0FD3}"/>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FABA2BA-510A-4C52-9055-8C235712BFEB}" type="slidenum">
              <a:rPr lang="en-GB" spc="-25" noProof="0" smtClean="0"/>
              <a:t>50</a:t>
            </a:fld>
            <a:endParaRPr lang="en-GB" spc="-25" noProof="0" dirty="0"/>
          </a:p>
        </p:txBody>
      </p:sp>
      <p:sp>
        <p:nvSpPr>
          <p:cNvPr id="13" name="object 1">
            <a:extLst>
              <a:ext uri="{FF2B5EF4-FFF2-40B4-BE49-F238E27FC236}">
                <a16:creationId xmlns:a16="http://schemas.microsoft.com/office/drawing/2014/main" id="{CE3211C5-E347-7540-1FAF-8A9884331A64}"/>
              </a:ext>
            </a:extLst>
          </p:cNvPr>
          <p:cNvSpPr txBox="1">
            <a:spLocks noGrp="1"/>
          </p:cNvSpPr>
          <p:nvPr>
            <p:ph type="title" idx="4294967295"/>
          </p:nvPr>
        </p:nvSpPr>
        <p:spPr>
          <a:xfrm>
            <a:off x="428814" y="906502"/>
            <a:ext cx="6397436" cy="55399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lang="en-GB" sz="1800" spc="-10" noProof="0" dirty="0"/>
              <a:t>Impact of long-term condition(s) (excluding cancer) on day-to-day activities tables</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5" name="ltc_impact_tbl_section14">
            <a:extLst>
              <a:ext uri="{FF2B5EF4-FFF2-40B4-BE49-F238E27FC236}">
                <a16:creationId xmlns:a16="http://schemas.microsoft.com/office/drawing/2014/main" id="{E9E2B19D-2855-F4D4-1A84-83B8AA490536}"/>
              </a:ext>
            </a:extLst>
          </p:cNvPr>
          <p:cNvGraphicFramePr>
            <a:graphicFrameLocks noGrp="1"/>
          </p:cNvGraphicFramePr>
          <p:nvPr>
            <p:extLst>
              <p:ext uri="{D42A27DB-BD31-4B8C-83A1-F6EECF244321}">
                <p14:modId xmlns:p14="http://schemas.microsoft.com/office/powerpoint/2010/main" val="3116561652"/>
              </p:ext>
            </p:extLst>
          </p:nvPr>
        </p:nvGraphicFramePr>
        <p:xfrm>
          <a:off x="429132" y="5509122"/>
          <a:ext cx="6772874" cy="1255147"/>
        </p:xfrm>
        <a:graphic>
          <a:graphicData uri="http://schemas.openxmlformats.org/drawingml/2006/table">
            <a:tbl>
              <a:tblPr firstRow="1" bandRow="1">
                <a:tableStyleId>{2D5ABB26-0587-4C30-8999-92F81FD0307C}</a:tableStyleId>
              </a:tblPr>
              <a:tblGrid>
                <a:gridCol w="3111947">
                  <a:extLst>
                    <a:ext uri="{9D8B030D-6E8A-4147-A177-3AD203B41FA5}">
                      <a16:colId xmlns:a16="http://schemas.microsoft.com/office/drawing/2014/main" val="20000"/>
                    </a:ext>
                  </a:extLst>
                </a:gridCol>
                <a:gridCol w="738929">
                  <a:extLst>
                    <a:ext uri="{9D8B030D-6E8A-4147-A177-3AD203B41FA5}">
                      <a16:colId xmlns:a16="http://schemas.microsoft.com/office/drawing/2014/main" val="20001"/>
                    </a:ext>
                  </a:extLst>
                </a:gridCol>
                <a:gridCol w="738929">
                  <a:extLst>
                    <a:ext uri="{9D8B030D-6E8A-4147-A177-3AD203B41FA5}">
                      <a16:colId xmlns:a16="http://schemas.microsoft.com/office/drawing/2014/main" val="20002"/>
                    </a:ext>
                  </a:extLst>
                </a:gridCol>
                <a:gridCol w="738929">
                  <a:extLst>
                    <a:ext uri="{9D8B030D-6E8A-4147-A177-3AD203B41FA5}">
                      <a16:colId xmlns:a16="http://schemas.microsoft.com/office/drawing/2014/main" val="4030236539"/>
                    </a:ext>
                  </a:extLst>
                </a:gridCol>
                <a:gridCol w="738929">
                  <a:extLst>
                    <a:ext uri="{9D8B030D-6E8A-4147-A177-3AD203B41FA5}">
                      <a16:colId xmlns:a16="http://schemas.microsoft.com/office/drawing/2014/main" val="1006311904"/>
                    </a:ext>
                  </a:extLst>
                </a:gridCol>
                <a:gridCol w="705211">
                  <a:extLst>
                    <a:ext uri="{9D8B030D-6E8A-4147-A177-3AD203B41FA5}">
                      <a16:colId xmlns:a16="http://schemas.microsoft.com/office/drawing/2014/main" val="20004"/>
                    </a:ext>
                  </a:extLst>
                </a:gridCol>
              </a:tblGrid>
              <a:tr h="191291">
                <a:tc gridSpan="6">
                  <a:txBody>
                    <a:bodyPr/>
                    <a:lstStyle/>
                    <a:p>
                      <a:pPr marL="27940">
                        <a:lnSpc>
                          <a:spcPts val="1180"/>
                        </a:lnSpc>
                        <a:tabLst>
                          <a:tab pos="4022725" algn="l"/>
                        </a:tabLst>
                      </a:pPr>
                      <a:r>
                        <a:rPr lang="en-GB" sz="1575" b="1" spc="-30" baseline="-7936" noProof="0" dirty="0">
                          <a:solidFill>
                            <a:srgbClr val="336E9F"/>
                          </a:solidFill>
                          <a:latin typeface="Arial" panose="020B0604020202020204" pitchFamily="34" charset="0"/>
                          <a:cs typeface="Arial" panose="020B0604020202020204" pitchFamily="34" charset="0"/>
                        </a:rPr>
                        <a:t>YOUR</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OVERALL</a:t>
                      </a:r>
                      <a:r>
                        <a:rPr lang="en-GB" sz="1575" b="1" spc="-60"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NHS</a:t>
                      </a:r>
                      <a:r>
                        <a:rPr lang="en-GB" sz="1575" b="1" spc="-52" baseline="-7936" noProof="0" dirty="0">
                          <a:solidFill>
                            <a:srgbClr val="336E9F"/>
                          </a:solidFill>
                          <a:latin typeface="Arial" panose="020B0604020202020204" pitchFamily="34" charset="0"/>
                          <a:cs typeface="Arial" panose="020B0604020202020204" pitchFamily="34" charset="0"/>
                        </a:rPr>
                        <a:t> </a:t>
                      </a:r>
                      <a:r>
                        <a:rPr lang="en-GB" sz="1575" b="1" spc="-30" baseline="-7936" noProof="0" dirty="0">
                          <a:solidFill>
                            <a:srgbClr val="336E9F"/>
                          </a:solidFill>
                          <a:latin typeface="Arial" panose="020B0604020202020204" pitchFamily="34" charset="0"/>
                          <a:cs typeface="Arial" panose="020B0604020202020204" pitchFamily="34" charset="0"/>
                        </a:rPr>
                        <a:t>CARE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panose="020B0604020202020204" pitchFamily="34" charset="0"/>
                        <a:cs typeface="Arial" panose="020B0604020202020204" pitchFamily="34" charset="0"/>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51200">
                <a:tc>
                  <a:txBody>
                    <a:bodyPr/>
                    <a:lstStyle/>
                    <a:p>
                      <a:pPr>
                        <a:lnSpc>
                          <a:spcPct val="100000"/>
                        </a:lnSpc>
                      </a:pPr>
                      <a:endParaRPr lang="en-GB" sz="800" noProof="0" dirty="0">
                        <a:latin typeface="Arial" panose="020B0604020202020204" pitchFamily="34" charset="0"/>
                        <a:cs typeface="Arial" panose="020B0604020202020204" pitchFamily="34" charset="0"/>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Q56.</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The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whole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team</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worked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well</a:t>
                      </a:r>
                      <a:r>
                        <a:rPr lang="en-GB" sz="850" spc="-15"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together</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72%</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91%</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186782">
                <a:tc>
                  <a:txBody>
                    <a:bodyPr/>
                    <a:lstStyle/>
                    <a:p>
                      <a:pPr marL="27940">
                        <a:lnSpc>
                          <a:spcPct val="100000"/>
                        </a:lnSpc>
                        <a:spcBef>
                          <a:spcPts val="105"/>
                        </a:spcBef>
                      </a:pPr>
                      <a:r>
                        <a:rPr lang="en-GB" sz="850" noProof="0" dirty="0">
                          <a:latin typeface="Arial" panose="020B0604020202020204" pitchFamily="34" charset="0"/>
                          <a:cs typeface="Arial" panose="020B0604020202020204" pitchFamily="34" charset="0"/>
                        </a:rPr>
                        <a:t>Q57.</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Administration</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was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good</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or</a:t>
                      </a:r>
                      <a:r>
                        <a:rPr lang="en-GB" sz="850" spc="-20" noProof="0" dirty="0">
                          <a:latin typeface="Arial" panose="020B0604020202020204" pitchFamily="34" charset="0"/>
                          <a:cs typeface="Arial" panose="020B0604020202020204" pitchFamily="34" charset="0"/>
                        </a:rPr>
                        <a:t> good</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83%</a:t>
                      </a:r>
                      <a:endParaRPr lang="en-GB" sz="850" noProof="0" dirty="0">
                        <a:latin typeface="Arial" panose="020B0604020202020204" pitchFamily="34" charset="0"/>
                        <a:cs typeface="Arial" panose="020B0604020202020204" pitchFamily="34" charset="0"/>
                      </a:endParaRPr>
                    </a:p>
                  </a:txBody>
                  <a:tcPr marL="0" marR="0" marT="1333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84%</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10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1333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269224">
                <a:tc>
                  <a:txBody>
                    <a:bodyPr/>
                    <a:lstStyle/>
                    <a:p>
                      <a:pPr marL="27940" marR="193675">
                        <a:lnSpc>
                          <a:spcPts val="860"/>
                        </a:lnSpc>
                        <a:spcBef>
                          <a:spcPts val="155"/>
                        </a:spcBef>
                      </a:pPr>
                      <a:r>
                        <a:rPr lang="en-GB" sz="850" noProof="0" dirty="0">
                          <a:latin typeface="Arial" panose="020B0604020202020204" pitchFamily="34" charset="0"/>
                          <a:cs typeface="Arial" panose="020B0604020202020204" pitchFamily="34" charset="0"/>
                        </a:rPr>
                        <a:t>Q58.</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Cancer</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research</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opportunities</a:t>
                      </a:r>
                      <a:r>
                        <a:rPr lang="en-GB" sz="850" spc="-3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were</a:t>
                      </a:r>
                      <a:r>
                        <a:rPr lang="en-GB" sz="850" spc="-3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discussed </a:t>
                      </a:r>
                      <a:r>
                        <a:rPr lang="en-GB" sz="850" noProof="0" dirty="0">
                          <a:latin typeface="Arial" panose="020B0604020202020204" pitchFamily="34" charset="0"/>
                          <a:cs typeface="Arial" panose="020B0604020202020204" pitchFamily="34" charset="0"/>
                        </a:rPr>
                        <a:t>with</a:t>
                      </a:r>
                      <a:r>
                        <a:rPr lang="en-GB" sz="850" spc="-20" noProof="0" dirty="0">
                          <a:latin typeface="Arial" panose="020B0604020202020204" pitchFamily="34" charset="0"/>
                          <a:cs typeface="Arial" panose="020B0604020202020204" pitchFamily="34" charset="0"/>
                        </a:rPr>
                        <a:t> </a:t>
                      </a:r>
                      <a:r>
                        <a:rPr lang="en-GB" sz="850" spc="-10" noProof="0" dirty="0">
                          <a:latin typeface="Arial" panose="020B0604020202020204" pitchFamily="34" charset="0"/>
                          <a:cs typeface="Arial" panose="020B0604020202020204" pitchFamily="34" charset="0"/>
                        </a:rPr>
                        <a:t>patient</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35%</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42%</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4"/>
                  </a:ext>
                </a:extLst>
              </a:tr>
              <a:tr h="269868">
                <a:tc>
                  <a:txBody>
                    <a:bodyPr/>
                    <a:lstStyle/>
                    <a:p>
                      <a:pPr marL="27940" marR="89535">
                        <a:lnSpc>
                          <a:spcPts val="860"/>
                        </a:lnSpc>
                        <a:spcBef>
                          <a:spcPts val="155"/>
                        </a:spcBef>
                      </a:pPr>
                      <a:r>
                        <a:rPr lang="en-GB" sz="850" noProof="0" dirty="0">
                          <a:latin typeface="Arial" panose="020B0604020202020204" pitchFamily="34" charset="0"/>
                          <a:cs typeface="Arial" panose="020B0604020202020204" pitchFamily="34" charset="0"/>
                        </a:rPr>
                        <a:t>Q59.</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Patient's</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average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rating</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of</a:t>
                      </a:r>
                      <a:r>
                        <a:rPr lang="en-GB" sz="850" spc="-2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care</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scored</a:t>
                      </a:r>
                      <a:r>
                        <a:rPr lang="en-GB" sz="850" spc="-20"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from</a:t>
                      </a:r>
                      <a:r>
                        <a:rPr lang="en-GB" sz="850" spc="-20" noProof="0" dirty="0">
                          <a:latin typeface="Arial" panose="020B0604020202020204" pitchFamily="34" charset="0"/>
                          <a:cs typeface="Arial" panose="020B0604020202020204" pitchFamily="34" charset="0"/>
                        </a:rPr>
                        <a:t> very </a:t>
                      </a:r>
                      <a:r>
                        <a:rPr lang="en-GB" sz="850" noProof="0" dirty="0">
                          <a:latin typeface="Arial" panose="020B0604020202020204" pitchFamily="34" charset="0"/>
                          <a:cs typeface="Arial" panose="020B0604020202020204" pitchFamily="34" charset="0"/>
                        </a:rPr>
                        <a:t>poor</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to</a:t>
                      </a:r>
                      <a:r>
                        <a:rPr lang="en-GB" sz="850" spc="-15" noProof="0" dirty="0">
                          <a:latin typeface="Arial" panose="020B0604020202020204" pitchFamily="34" charset="0"/>
                          <a:cs typeface="Arial" panose="020B0604020202020204" pitchFamily="34" charset="0"/>
                        </a:rPr>
                        <a:t> </a:t>
                      </a:r>
                      <a:r>
                        <a:rPr lang="en-GB" sz="850" noProof="0" dirty="0">
                          <a:latin typeface="Arial" panose="020B0604020202020204" pitchFamily="34" charset="0"/>
                          <a:cs typeface="Arial" panose="020B0604020202020204" pitchFamily="34" charset="0"/>
                        </a:rPr>
                        <a:t>very</a:t>
                      </a:r>
                      <a:r>
                        <a:rPr lang="en-GB" sz="850" spc="-15" noProof="0" dirty="0">
                          <a:latin typeface="Arial" panose="020B0604020202020204" pitchFamily="34" charset="0"/>
                          <a:cs typeface="Arial" panose="020B0604020202020204" pitchFamily="34" charset="0"/>
                        </a:rPr>
                        <a:t> </a:t>
                      </a:r>
                      <a:r>
                        <a:rPr lang="en-GB" sz="850" spc="-20" noProof="0" dirty="0">
                          <a:latin typeface="Arial" panose="020B0604020202020204" pitchFamily="34" charset="0"/>
                          <a:cs typeface="Arial" panose="020B0604020202020204" pitchFamily="34" charset="0"/>
                        </a:rPr>
                        <a:t>good</a:t>
                      </a:r>
                      <a:endParaRPr lang="en-GB" sz="850" noProof="0" dirty="0">
                        <a:latin typeface="Arial" panose="020B0604020202020204" pitchFamily="34" charset="0"/>
                        <a:cs typeface="Arial" panose="020B0604020202020204" pitchFamily="34" charset="0"/>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7.8</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8.6</a:t>
                      </a:r>
                      <a:endParaRPr lang="en-GB" sz="850" noProof="0" dirty="0">
                        <a:latin typeface="Arial" panose="020B0604020202020204" pitchFamily="34" charset="0"/>
                        <a:cs typeface="Arial" panose="020B0604020202020204" pitchFamily="34" charset="0"/>
                      </a:endParaRPr>
                    </a:p>
                  </a:txBody>
                  <a:tcPr marL="0" marR="0" marT="5397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8.9</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panose="020B0604020202020204" pitchFamily="34" charset="0"/>
                          <a:cs typeface="Arial" panose="020B0604020202020204" pitchFamily="34" charset="0"/>
                        </a:rPr>
                        <a:t>8.8</a:t>
                      </a:r>
                      <a:endParaRPr lang="en-GB" sz="850" noProof="0" dirty="0">
                        <a:latin typeface="Arial" panose="020B0604020202020204" pitchFamily="34" charset="0"/>
                        <a:cs typeface="Arial" panose="020B0604020202020204" pitchFamily="34" charset="0"/>
                      </a:endParaRPr>
                    </a:p>
                  </a:txBody>
                  <a:tcPr marL="0" marR="0" marT="5397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5"/>
                  </a:ext>
                </a:extLst>
              </a:tr>
            </a:tbl>
          </a:graphicData>
        </a:graphic>
      </p:graphicFrame>
      <p:graphicFrame>
        <p:nvGraphicFramePr>
          <p:cNvPr id="4" name="ltc_impact_tbl_section13">
            <a:extLst>
              <a:ext uri="{FF2B5EF4-FFF2-40B4-BE49-F238E27FC236}">
                <a16:creationId xmlns:a16="http://schemas.microsoft.com/office/drawing/2014/main" id="{E9286A71-A539-65EB-B550-EDD8AA2EA0BE}"/>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2992065833"/>
              </p:ext>
            </p:extLst>
          </p:nvPr>
        </p:nvGraphicFramePr>
        <p:xfrm>
          <a:off x="429132" y="3769762"/>
          <a:ext cx="6772875" cy="1462405"/>
        </p:xfrm>
        <a:graphic>
          <a:graphicData uri="http://schemas.openxmlformats.org/drawingml/2006/table">
            <a:tbl>
              <a:tblPr firstRow="1" bandRow="1">
                <a:tableStyleId>{2D5ABB26-0587-4C30-8999-92F81FD0307C}</a:tableStyleId>
              </a:tblPr>
              <a:tblGrid>
                <a:gridCol w="3119370">
                  <a:extLst>
                    <a:ext uri="{9D8B030D-6E8A-4147-A177-3AD203B41FA5}">
                      <a16:colId xmlns:a16="http://schemas.microsoft.com/office/drawing/2014/main" val="20000"/>
                    </a:ext>
                  </a:extLst>
                </a:gridCol>
                <a:gridCol w="730701">
                  <a:extLst>
                    <a:ext uri="{9D8B030D-6E8A-4147-A177-3AD203B41FA5}">
                      <a16:colId xmlns:a16="http://schemas.microsoft.com/office/drawing/2014/main" val="20001"/>
                    </a:ext>
                  </a:extLst>
                </a:gridCol>
                <a:gridCol w="730701">
                  <a:extLst>
                    <a:ext uri="{9D8B030D-6E8A-4147-A177-3AD203B41FA5}">
                      <a16:colId xmlns:a16="http://schemas.microsoft.com/office/drawing/2014/main" val="20002"/>
                    </a:ext>
                  </a:extLst>
                </a:gridCol>
                <a:gridCol w="730701">
                  <a:extLst>
                    <a:ext uri="{9D8B030D-6E8A-4147-A177-3AD203B41FA5}">
                      <a16:colId xmlns:a16="http://schemas.microsoft.com/office/drawing/2014/main" val="20003"/>
                    </a:ext>
                  </a:extLst>
                </a:gridCol>
                <a:gridCol w="730701">
                  <a:extLst>
                    <a:ext uri="{9D8B030D-6E8A-4147-A177-3AD203B41FA5}">
                      <a16:colId xmlns:a16="http://schemas.microsoft.com/office/drawing/2014/main" val="1550817804"/>
                    </a:ext>
                  </a:extLst>
                </a:gridCol>
                <a:gridCol w="730701">
                  <a:extLst>
                    <a:ext uri="{9D8B030D-6E8A-4147-A177-3AD203B41FA5}">
                      <a16:colId xmlns:a16="http://schemas.microsoft.com/office/drawing/2014/main" val="20004"/>
                    </a:ext>
                  </a:extLst>
                </a:gridCol>
              </a:tblGrid>
              <a:tr h="187960">
                <a:tc gridSpan="6">
                  <a:txBody>
                    <a:bodyPr/>
                    <a:lstStyle/>
                    <a:p>
                      <a:pPr marL="27940">
                        <a:lnSpc>
                          <a:spcPct val="100000"/>
                        </a:lnSpc>
                        <a:spcBef>
                          <a:spcPts val="45"/>
                        </a:spcBef>
                        <a:tabLst>
                          <a:tab pos="4022725" algn="l"/>
                        </a:tabLst>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                   </a:t>
                      </a:r>
                      <a:r>
                        <a:rPr lang="en-GB" sz="850" noProof="0" dirty="0">
                          <a:solidFill>
                            <a:schemeClr val="tx1"/>
                          </a:solidFill>
                          <a:latin typeface="Arial"/>
                          <a:ea typeface="+mn-ea"/>
                          <a:cs typeface="Arial"/>
                        </a:rPr>
                        <a:t>Impact of long-term condition(s) (excluding cancer) on day-to-day activities</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650">
                <a:tc>
                  <a:txBody>
                    <a:bodyPr/>
                    <a:lstStyle/>
                    <a:p>
                      <a:pPr marL="27940" marR="85725">
                        <a:lnSpc>
                          <a:spcPts val="860"/>
                        </a:lnSpc>
                        <a:spcBef>
                          <a:spcPts val="155"/>
                        </a:spcBef>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get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30" noProof="0" dirty="0">
                          <a:latin typeface="Arial"/>
                          <a:cs typeface="Arial"/>
                        </a:rPr>
                        <a:t> </a:t>
                      </a:r>
                      <a:r>
                        <a:rPr lang="en-GB" sz="850" spc="-25" noProof="0" dirty="0">
                          <a:latin typeface="Arial"/>
                          <a:cs typeface="Arial"/>
                        </a:rPr>
                        <a:t>or </a:t>
                      </a:r>
                      <a:r>
                        <a:rPr lang="en-GB" sz="850" noProof="0" dirty="0">
                          <a:latin typeface="Arial"/>
                          <a:cs typeface="Arial"/>
                        </a:rPr>
                        <a:t>voluntary</a:t>
                      </a:r>
                      <a:r>
                        <a:rPr lang="en-GB" sz="850" spc="-35" noProof="0" dirty="0">
                          <a:latin typeface="Arial"/>
                          <a:cs typeface="Arial"/>
                        </a:rPr>
                        <a:t> </a:t>
                      </a:r>
                      <a:r>
                        <a:rPr lang="en-GB" sz="850" spc="-10" noProof="0" dirty="0">
                          <a:latin typeface="Arial"/>
                          <a:cs typeface="Arial"/>
                        </a:rPr>
                        <a:t>services</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25%</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20%</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31%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374650">
                <a:tc>
                  <a:txBody>
                    <a:bodyPr/>
                    <a:lstStyle/>
                    <a:p>
                      <a:pPr marL="27940" marR="91440">
                        <a:lnSpc>
                          <a:spcPts val="860"/>
                        </a:lnSpc>
                        <a:spcBef>
                          <a:spcPts val="155"/>
                        </a:spcBef>
                      </a:pPr>
                      <a:r>
                        <a:rPr lang="en-GB" sz="850" noProof="0" dirty="0">
                          <a:latin typeface="Arial"/>
                          <a:cs typeface="Arial"/>
                        </a:rPr>
                        <a:t>Q54.</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was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5"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spc="-25" noProof="0" dirty="0">
                          <a:latin typeface="Arial"/>
                          <a:cs typeface="Arial"/>
                        </a:rPr>
                        <a:t>the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spc="-10" noProof="0" dirty="0">
                          <a:latin typeface="Arial"/>
                          <a:cs typeface="Arial"/>
                        </a:rPr>
                        <a:t>appointment</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68%</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79%</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855"/>
                        </a:spcBef>
                      </a:pPr>
                      <a:r>
                        <a:rPr lang="en-GB" sz="850" noProof="0">
                          <a:latin typeface="Arial"/>
                          <a:cs typeface="Arial"/>
                        </a:rPr>
                        <a:t>72%</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3"/>
                  </a:ext>
                </a:extLst>
              </a:tr>
              <a:tr h="375285">
                <a:tc>
                  <a:txBody>
                    <a:bodyPr/>
                    <a:lstStyle/>
                    <a:p>
                      <a:pPr marL="27940" marR="301625" algn="just">
                        <a:lnSpc>
                          <a:spcPts val="860"/>
                        </a:lnSpc>
                        <a:spcBef>
                          <a:spcPts val="155"/>
                        </a:spcBef>
                      </a:pPr>
                      <a:r>
                        <a:rPr lang="en-GB" sz="850" noProof="0" dirty="0">
                          <a:latin typeface="Arial"/>
                          <a:cs typeface="Arial"/>
                        </a:rPr>
                        <a:t>Q55.</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spc="-10" noProof="0" dirty="0">
                          <a:latin typeface="Arial"/>
                          <a:cs typeface="Arial"/>
                        </a:rPr>
                        <a:t>about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spc="-25" noProof="0" dirty="0">
                          <a:latin typeface="Arial"/>
                          <a:cs typeface="Arial"/>
                        </a:rPr>
                        <a:t>or </a:t>
                      </a:r>
                      <a:r>
                        <a:rPr lang="en-GB" sz="850" spc="-10" noProof="0" dirty="0">
                          <a:latin typeface="Arial"/>
                          <a:cs typeface="Arial"/>
                        </a:rPr>
                        <a:t>spreading</a:t>
                      </a:r>
                      <a:endParaRPr lang="en-GB" sz="850" noProof="0" dirty="0">
                        <a:latin typeface="Arial"/>
                        <a:cs typeface="Arial"/>
                      </a:endParaRP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57%</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62%</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54%</a:t>
                      </a:r>
                      <a:endParaRPr lang="en-GB" sz="850" noProof="0" dirty="0">
                        <a:latin typeface="Arial"/>
                        <a:cs typeface="Arial"/>
                      </a:endParaRPr>
                    </a:p>
                  </a:txBody>
                  <a:tcPr marL="0" marR="0" marT="1085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855"/>
                        </a:spcBef>
                      </a:pPr>
                      <a:r>
                        <a:rPr lang="en-GB" sz="850" noProof="0">
                          <a:latin typeface="Arial"/>
                          <a:cs typeface="Arial"/>
                        </a:rPr>
                        <a:t>61%</a:t>
                      </a:r>
                      <a:endParaRPr lang="en-GB" sz="850" noProof="0" dirty="0">
                        <a:latin typeface="Arial"/>
                        <a:cs typeface="Arial"/>
                      </a:endParaRPr>
                    </a:p>
                  </a:txBody>
                  <a:tcPr marL="0" marR="0" marT="108585" marB="0">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4"/>
                  </a:ext>
                </a:extLst>
              </a:tr>
            </a:tbl>
          </a:graphicData>
        </a:graphic>
      </p:graphicFrame>
      <p:graphicFrame>
        <p:nvGraphicFramePr>
          <p:cNvPr id="7" name="ltc_impact_tbl_section12">
            <a:extLst>
              <a:ext uri="{FF2B5EF4-FFF2-40B4-BE49-F238E27FC236}">
                <a16:creationId xmlns:a16="http://schemas.microsoft.com/office/drawing/2014/main" id="{0FF03CB3-1861-6304-1430-C9CA4BDA0021}"/>
              </a:ext>
            </a:extLst>
          </p:cNvPr>
          <p:cNvGraphicFramePr>
            <a:graphicFrameLocks noGrp="1"/>
          </p:cNvGraphicFramePr>
          <p:nvPr>
            <p:extLst>
              <p:ext uri="{D42A27DB-BD31-4B8C-83A1-F6EECF244321}">
                <p14:modId xmlns:p14="http://schemas.microsoft.com/office/powerpoint/2010/main" val="1327181914"/>
              </p:ext>
            </p:extLst>
          </p:nvPr>
        </p:nvGraphicFramePr>
        <p:xfrm>
          <a:off x="428863" y="2292927"/>
          <a:ext cx="6773143" cy="1189105"/>
        </p:xfrm>
        <a:graphic>
          <a:graphicData uri="http://schemas.openxmlformats.org/drawingml/2006/table">
            <a:tbl>
              <a:tblPr firstRow="1" bandRow="1">
                <a:tableStyleId>{2D5ABB26-0587-4C30-8999-92F81FD0307C}</a:tableStyleId>
              </a:tblPr>
              <a:tblGrid>
                <a:gridCol w="3116853">
                  <a:extLst>
                    <a:ext uri="{9D8B030D-6E8A-4147-A177-3AD203B41FA5}">
                      <a16:colId xmlns:a16="http://schemas.microsoft.com/office/drawing/2014/main" val="20000"/>
                    </a:ext>
                  </a:extLst>
                </a:gridCol>
                <a:gridCol w="731258">
                  <a:extLst>
                    <a:ext uri="{9D8B030D-6E8A-4147-A177-3AD203B41FA5}">
                      <a16:colId xmlns:a16="http://schemas.microsoft.com/office/drawing/2014/main" val="20001"/>
                    </a:ext>
                  </a:extLst>
                </a:gridCol>
                <a:gridCol w="731258">
                  <a:extLst>
                    <a:ext uri="{9D8B030D-6E8A-4147-A177-3AD203B41FA5}">
                      <a16:colId xmlns:a16="http://schemas.microsoft.com/office/drawing/2014/main" val="20002"/>
                    </a:ext>
                  </a:extLst>
                </a:gridCol>
                <a:gridCol w="731258">
                  <a:extLst>
                    <a:ext uri="{9D8B030D-6E8A-4147-A177-3AD203B41FA5}">
                      <a16:colId xmlns:a16="http://schemas.microsoft.com/office/drawing/2014/main" val="1551823053"/>
                    </a:ext>
                  </a:extLst>
                </a:gridCol>
                <a:gridCol w="731258">
                  <a:extLst>
                    <a:ext uri="{9D8B030D-6E8A-4147-A177-3AD203B41FA5}">
                      <a16:colId xmlns:a16="http://schemas.microsoft.com/office/drawing/2014/main" val="609933913"/>
                    </a:ext>
                  </a:extLst>
                </a:gridCol>
                <a:gridCol w="731258">
                  <a:extLst>
                    <a:ext uri="{9D8B030D-6E8A-4147-A177-3AD203B41FA5}">
                      <a16:colId xmlns:a16="http://schemas.microsoft.com/office/drawing/2014/main" val="20004"/>
                    </a:ext>
                  </a:extLst>
                </a:gridCol>
              </a:tblGrid>
              <a:tr h="187960">
                <a:tc gridSpan="6">
                  <a:txBody>
                    <a:bodyPr/>
                    <a:lstStyle/>
                    <a:p>
                      <a:pPr marL="27940">
                        <a:lnSpc>
                          <a:spcPts val="1180"/>
                        </a:lnSpc>
                        <a:tabLst>
                          <a:tab pos="4022725" algn="l"/>
                        </a:tabLst>
                      </a:pPr>
                      <a:r>
                        <a:rPr lang="en-GB" sz="1575" b="1" spc="-30" baseline="-7936" noProof="0" dirty="0">
                          <a:solidFill>
                            <a:srgbClr val="336E9F"/>
                          </a:solidFill>
                          <a:latin typeface="Arial"/>
                          <a:cs typeface="Arial"/>
                        </a:rPr>
                        <a:t>CARE</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FROM</a:t>
                      </a:r>
                      <a:r>
                        <a:rPr lang="en-GB" sz="1575" b="1" spc="-89" baseline="-7936" noProof="0" dirty="0">
                          <a:solidFill>
                            <a:srgbClr val="336E9F"/>
                          </a:solidFill>
                          <a:latin typeface="Arial"/>
                          <a:cs typeface="Arial"/>
                        </a:rPr>
                        <a:t> </a:t>
                      </a:r>
                      <a:r>
                        <a:rPr lang="en-GB" sz="1575" b="1" spc="-30" baseline="-7936" noProof="0" dirty="0">
                          <a:solidFill>
                            <a:srgbClr val="336E9F"/>
                          </a:solidFill>
                          <a:latin typeface="Arial"/>
                          <a:cs typeface="Arial"/>
                        </a:rPr>
                        <a:t>YOUR</a:t>
                      </a:r>
                      <a:r>
                        <a:rPr lang="en-GB" sz="1575" b="1" spc="-82" baseline="-7936" noProof="0" dirty="0">
                          <a:solidFill>
                            <a:srgbClr val="336E9F"/>
                          </a:solidFill>
                          <a:latin typeface="Arial"/>
                          <a:cs typeface="Arial"/>
                        </a:rPr>
                        <a:t> </a:t>
                      </a:r>
                      <a:r>
                        <a:rPr lang="en-GB" sz="1575" b="1" baseline="-7936" noProof="0" dirty="0">
                          <a:solidFill>
                            <a:srgbClr val="336E9F"/>
                          </a:solidFill>
                          <a:latin typeface="Arial"/>
                          <a:cs typeface="Arial"/>
                        </a:rPr>
                        <a:t>GP</a:t>
                      </a:r>
                      <a:r>
                        <a:rPr lang="en-GB" sz="1575" b="1" spc="-82" baseline="-7936" noProof="0" dirty="0">
                          <a:solidFill>
                            <a:srgbClr val="336E9F"/>
                          </a:solidFill>
                          <a:latin typeface="Arial"/>
                          <a:cs typeface="Arial"/>
                        </a:rPr>
                        <a:t> </a:t>
                      </a:r>
                      <a:r>
                        <a:rPr lang="en-GB" sz="1575" b="1" spc="-15" baseline="-7936" noProof="0" dirty="0">
                          <a:solidFill>
                            <a:srgbClr val="336E9F"/>
                          </a:solidFill>
                          <a:latin typeface="Arial"/>
                          <a:cs typeface="Arial"/>
                        </a:rPr>
                        <a:t>PRACTICE                        </a:t>
                      </a:r>
                      <a:r>
                        <a:rPr lang="en-GB" sz="850" noProof="0" dirty="0">
                          <a:solidFill>
                            <a:schemeClr val="tx1"/>
                          </a:solidFill>
                          <a:latin typeface="Arial"/>
                          <a:ea typeface="+mn-ea"/>
                          <a:cs typeface="Arial"/>
                        </a:rPr>
                        <a:t>Impact of long-term condition(s) (excluding cancer) on day-to-day activities</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lang="en-GB"/>
                    </a:p>
                  </a:txBody>
                  <a:tcPr/>
                </a:tc>
                <a:tc hMerge="1">
                  <a:txBody>
                    <a:bodyPr/>
                    <a:lstStyle/>
                    <a:p>
                      <a:endParaRPr lang="en-GB"/>
                    </a:p>
                  </a:txBody>
                  <a:tcPr/>
                </a:tc>
                <a:tc hMerge="1">
                  <a:txBody>
                    <a:bodyPr/>
                    <a:lstStyle/>
                    <a:p>
                      <a:endParaRPr/>
                    </a:p>
                  </a:txBody>
                  <a:tcPr marL="0" marR="0" marT="0" marB="0">
                    <a:lnL w="6350" cap="flat" cmpd="sng" algn="ctr">
                      <a:solidFill>
                        <a:srgbClr val="939598"/>
                      </a:solidFill>
                      <a:prstDash val="solid"/>
                      <a:round/>
                      <a:headEnd type="none" w="med" len="med"/>
                      <a:tailEnd type="none" w="med" len="med"/>
                    </a:lnL>
                  </a:tcPr>
                </a:tc>
                <a:extLst>
                  <a:ext uri="{0D108BD9-81ED-4DB2-BD59-A6C34878D82A}">
                    <a16:rowId xmlns:a16="http://schemas.microsoft.com/office/drawing/2014/main" val="10000"/>
                  </a:ext>
                </a:extLst>
              </a:tr>
              <a:tr h="149860">
                <a:tc>
                  <a:txBody>
                    <a:bodyPr/>
                    <a:lstStyle/>
                    <a:p>
                      <a:pPr>
                        <a:lnSpc>
                          <a:spcPct val="100000"/>
                        </a:lnSpc>
                      </a:pPr>
                      <a:endParaRPr lang="en-GB" sz="800" noProof="0" dirty="0">
                        <a:latin typeface="Times New Roman"/>
                        <a:cs typeface="Times New Roman"/>
                      </a:endParaRPr>
                    </a:p>
                  </a:txBody>
                  <a:tcPr marL="0" marR="0" marT="0" marB="0">
                    <a:lnL w="6350">
                      <a:solidFill>
                        <a:srgbClr val="939598"/>
                      </a:solidFill>
                      <a:prstDash val="solid"/>
                    </a:lnL>
                    <a:lnR w="6350" cap="flat" cmpd="sng" algn="ctr">
                      <a:solidFill>
                        <a:srgbClr val="939598"/>
                      </a:solidFill>
                      <a:prstDash val="solid"/>
                      <a:round/>
                      <a:headEnd type="none" w="med" len="med"/>
                      <a:tailEnd type="none" w="med" len="me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lot</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spc="-25" noProof="0" dirty="0">
                          <a:latin typeface="Arial"/>
                          <a:cs typeface="Arial"/>
                        </a:rPr>
                        <a:t>A little</a:t>
                      </a:r>
                      <a:endParaRPr lang="en-GB" sz="850" noProof="0" dirty="0">
                        <a:latin typeface="Arial"/>
                        <a:cs typeface="Arial"/>
                      </a:endParaRPr>
                    </a:p>
                  </a:txBody>
                  <a:tcPr marL="0" marR="0" marT="0"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ts val="990"/>
                        </a:lnSpc>
                      </a:pPr>
                      <a:r>
                        <a:rPr lang="en-GB" sz="850" noProof="0" dirty="0">
                          <a:latin typeface="Arial"/>
                          <a:cs typeface="Arial"/>
                        </a:rPr>
                        <a:t>Not at all</a:t>
                      </a: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spc="-10" noProof="0" dirty="0">
                          <a:latin typeface="Arial"/>
                          <a:cs typeface="Arial"/>
                        </a:rPr>
                        <a:t>Not</a:t>
                      </a:r>
                      <a:r>
                        <a:rPr lang="en-GB" sz="850" spc="-45" noProof="0" dirty="0">
                          <a:latin typeface="Arial"/>
                          <a:cs typeface="Arial"/>
                        </a:rPr>
                        <a:t> </a:t>
                      </a:r>
                      <a:r>
                        <a:rPr lang="en-GB" sz="850" spc="-10" noProof="0" dirty="0">
                          <a:latin typeface="Arial"/>
                          <a:cs typeface="Arial"/>
                        </a:rPr>
                        <a:t>given</a:t>
                      </a:r>
                      <a:endParaRPr lang="en-GB" sz="850"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ts val="990"/>
                        </a:lnSpc>
                      </a:pPr>
                      <a:r>
                        <a:rPr lang="en-GB" sz="850" b="1" spc="-25" noProof="0" dirty="0">
                          <a:latin typeface="Arial"/>
                          <a:cs typeface="Arial"/>
                        </a:rPr>
                        <a:t>All </a:t>
                      </a:r>
                      <a:r>
                        <a:rPr lang="en-GB" sz="800" noProof="0" dirty="0">
                          <a:latin typeface="Arial"/>
                          <a:cs typeface="Arial"/>
                        </a:rPr>
                        <a:t>†</a:t>
                      </a:r>
                      <a:endParaRPr lang="en-GB" sz="850" b="1" spc="-25" noProof="0" dirty="0">
                        <a:latin typeface="Arial"/>
                        <a:cs typeface="Arial"/>
                      </a:endParaRPr>
                    </a:p>
                  </a:txBody>
                  <a:tcPr marL="0" marR="0" marT="0"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chemeClr val="bg1">
                          <a:lumMod val="50000"/>
                        </a:schemeClr>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1"/>
                  </a:ext>
                </a:extLst>
              </a:tr>
              <a:tr h="374400">
                <a:tc>
                  <a:txBody>
                    <a:bodyPr/>
                    <a:lstStyle/>
                    <a:p>
                      <a:pPr marL="27940" marR="253365">
                        <a:lnSpc>
                          <a:spcPts val="860"/>
                        </a:lnSpc>
                        <a:spcBef>
                          <a:spcPts val="155"/>
                        </a:spcBef>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32%</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44%</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tc>
                  <a:txBody>
                    <a:bodyPr/>
                    <a:lstStyle/>
                    <a:p>
                      <a:pPr algn="ctr">
                        <a:lnSpc>
                          <a:spcPct val="100000"/>
                        </a:lnSpc>
                        <a:spcBef>
                          <a:spcPts val="425"/>
                        </a:spcBef>
                      </a:pPr>
                      <a:r>
                        <a:rPr lang="en-GB" sz="850" noProof="0">
                          <a:latin typeface="Arial"/>
                          <a:cs typeface="Arial"/>
                        </a:rPr>
                        <a:t>42%</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cap="flat" cmpd="sng" algn="ctr">
                      <a:solidFill>
                        <a:srgbClr val="939598"/>
                      </a:solidFill>
                      <a:prstDash val="solid"/>
                      <a:round/>
                      <a:headEnd type="none" w="med" len="med"/>
                      <a:tailEnd type="none" w="med" len="med"/>
                    </a:lnB>
                  </a:tcPr>
                </a:tc>
                <a:extLst>
                  <a:ext uri="{0D108BD9-81ED-4DB2-BD59-A6C34878D82A}">
                    <a16:rowId xmlns:a16="http://schemas.microsoft.com/office/drawing/2014/main" val="10002"/>
                  </a:ext>
                </a:extLst>
              </a:tr>
              <a:tr h="266065">
                <a:tc>
                  <a:txBody>
                    <a:bodyPr/>
                    <a:lstStyle/>
                    <a:p>
                      <a:pPr marL="27940" marR="187960">
                        <a:lnSpc>
                          <a:spcPts val="860"/>
                        </a:lnSpc>
                        <a:spcBef>
                          <a:spcPts val="155"/>
                        </a:spcBef>
                      </a:pPr>
                      <a:r>
                        <a:rPr lang="en-GB" sz="850" noProof="0" dirty="0">
                          <a:latin typeface="Arial"/>
                          <a:cs typeface="Arial"/>
                        </a:rPr>
                        <a:t>Q52.</a:t>
                      </a:r>
                      <a:r>
                        <a:rPr lang="en-GB" sz="850" spc="-20"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a:txBody>
                  <a:tcPr marL="0" marR="0" marT="19685" marB="0">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59%</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31%</a:t>
                      </a:r>
                      <a:endParaRPr lang="en-GB" sz="850" noProof="0" dirty="0">
                        <a:latin typeface="Arial"/>
                        <a:cs typeface="Arial"/>
                      </a:endParaRPr>
                    </a:p>
                  </a:txBody>
                  <a:tcPr marL="0" marR="0" marT="53975" marB="0" anchor="ctr">
                    <a:lnL w="6350">
                      <a:solidFill>
                        <a:srgbClr val="939598"/>
                      </a:solidFill>
                      <a:prstDash val="solid"/>
                    </a:lnL>
                    <a:lnR w="6350">
                      <a:solidFill>
                        <a:srgbClr val="939598"/>
                      </a:solidFill>
                      <a:prstDash val="solid"/>
                    </a:lnR>
                    <a:lnT w="6350">
                      <a:solidFill>
                        <a:srgbClr val="939598"/>
                      </a:solidFill>
                      <a:prstDash val="soli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56%</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tc>
                  <a:txBody>
                    <a:bodyPr/>
                    <a:lstStyle/>
                    <a:p>
                      <a:pPr algn="ctr">
                        <a:lnSpc>
                          <a:spcPct val="100000"/>
                        </a:lnSpc>
                        <a:spcBef>
                          <a:spcPts val="425"/>
                        </a:spcBef>
                      </a:pPr>
                      <a:r>
                        <a:rPr lang="en-GB" sz="850" noProof="0">
                          <a:latin typeface="Arial"/>
                          <a:cs typeface="Arial"/>
                        </a:rPr>
                        <a:t>49%</a:t>
                      </a:r>
                      <a:endParaRPr lang="en-GB" sz="850" noProof="0" dirty="0">
                        <a:latin typeface="Arial"/>
                        <a:cs typeface="Arial"/>
                      </a:endParaRPr>
                    </a:p>
                  </a:txBody>
                  <a:tcPr marL="0" marR="0" marT="53975" marB="0" anchor="ctr">
                    <a:lnL w="6350" cap="flat" cmpd="sng" algn="ctr">
                      <a:solidFill>
                        <a:srgbClr val="939598"/>
                      </a:solidFill>
                      <a:prstDash val="solid"/>
                      <a:round/>
                      <a:headEnd type="none" w="med" len="med"/>
                      <a:tailEnd type="none" w="med" len="med"/>
                    </a:lnL>
                    <a:lnR w="6350">
                      <a:solidFill>
                        <a:srgbClr val="939598"/>
                      </a:solidFill>
                      <a:prstDash val="solid"/>
                    </a:lnR>
                    <a:lnT w="6350" cap="flat" cmpd="sng" algn="ctr">
                      <a:solidFill>
                        <a:srgbClr val="939598"/>
                      </a:solidFill>
                      <a:prstDash val="solid"/>
                      <a:round/>
                      <a:headEnd type="none" w="med" len="med"/>
                      <a:tailEnd type="none" w="med" len="med"/>
                    </a:lnT>
                    <a:lnB w="6350">
                      <a:solidFill>
                        <a:srgbClr val="939598"/>
                      </a:solidFill>
                      <a:prstDash val="solid"/>
                    </a:lnB>
                  </a:tcPr>
                </a:tc>
                <a:extLst>
                  <a:ext uri="{0D108BD9-81ED-4DB2-BD59-A6C34878D82A}">
                    <a16:rowId xmlns:a16="http://schemas.microsoft.com/office/drawing/2014/main" val="10003"/>
                  </a:ext>
                </a:extLst>
              </a:tr>
            </a:tbl>
          </a:graphicData>
        </a:graphic>
      </p:graphicFrame>
      <p:sp>
        <p:nvSpPr>
          <p:cNvPr id="12" name="object 2">
            <a:extLst>
              <a:ext uri="{FF2B5EF4-FFF2-40B4-BE49-F238E27FC236}">
                <a16:creationId xmlns:a16="http://schemas.microsoft.com/office/drawing/2014/main" id="{B6F44365-80ED-1A5C-2605-C9D07EA658D4}"/>
              </a:ext>
              <a:ext uri="{C183D7F6-B498-43B3-948B-1728B52AA6E4}">
                <adec:decorative xmlns:adec="http://schemas.microsoft.com/office/drawing/2017/decorative" val="1"/>
              </a:ext>
            </a:extLst>
          </p:cNvPr>
          <p:cNvSpPr txBox="1"/>
          <p:nvPr/>
        </p:nvSpPr>
        <p:spPr>
          <a:xfrm>
            <a:off x="431989" y="1612900"/>
            <a:ext cx="6775200" cy="449729"/>
          </a:xfrm>
          <a:prstGeom prst="rect">
            <a:avLst/>
          </a:prstGeom>
          <a:ln w="6350">
            <a:solidFill>
              <a:schemeClr val="bg1">
                <a:lumMod val="75000"/>
              </a:schemeClr>
            </a:solidFill>
          </a:ln>
        </p:spPr>
        <p:txBody>
          <a:bodyPr vert="horz" wrap="square" lIns="0" tIns="36000" rIns="0" bIns="36000" rtlCol="0">
            <a:spAutoFit/>
          </a:bodyPr>
          <a:lstStyle/>
          <a:p>
            <a:pPr marL="97155" algn="l">
              <a:lnSpc>
                <a:spcPct val="100000"/>
              </a:lnSpc>
              <a:spcBef>
                <a:spcPts val="905"/>
              </a:spcBef>
              <a:tabLst>
                <a:tab pos="313055" algn="l"/>
              </a:tabLst>
            </a:pPr>
            <a:r>
              <a:rPr lang="en-GB" sz="850" spc="-50" noProof="0" dirty="0">
                <a:latin typeface="Arial"/>
                <a:cs typeface="Arial"/>
              </a:rPr>
              <a:t>*</a:t>
            </a:r>
            <a:r>
              <a:rPr lang="en-GB" sz="850" noProof="0" dirty="0">
                <a:latin typeface="Arial"/>
                <a:cs typeface="Arial"/>
              </a:rPr>
              <a:t>	Indicates</a:t>
            </a:r>
            <a:r>
              <a:rPr lang="en-GB" sz="850" spc="-20" noProof="0" dirty="0">
                <a:latin typeface="Arial"/>
                <a:cs typeface="Arial"/>
              </a:rPr>
              <a:t> </a:t>
            </a:r>
            <a:r>
              <a:rPr lang="en-GB" sz="850" noProof="0" dirty="0">
                <a:latin typeface="Arial"/>
                <a:cs typeface="Arial"/>
              </a:rPr>
              <a:t>where</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score</a:t>
            </a:r>
            <a:r>
              <a:rPr lang="en-GB" sz="850" spc="-20" noProof="0" dirty="0">
                <a:latin typeface="Arial"/>
                <a:cs typeface="Arial"/>
              </a:rPr>
              <a:t> </a:t>
            </a:r>
            <a:r>
              <a:rPr lang="en-GB" sz="850" noProof="0" dirty="0">
                <a:latin typeface="Arial"/>
                <a:cs typeface="Arial"/>
              </a:rPr>
              <a:t>is</a:t>
            </a:r>
            <a:r>
              <a:rPr lang="en-GB" sz="850" spc="-20" noProof="0" dirty="0">
                <a:latin typeface="Arial"/>
                <a:cs typeface="Arial"/>
              </a:rPr>
              <a:t> </a:t>
            </a:r>
            <a:r>
              <a:rPr lang="en-GB" sz="850" noProof="0" dirty="0">
                <a:latin typeface="Arial"/>
                <a:cs typeface="Arial"/>
              </a:rPr>
              <a:t>not</a:t>
            </a:r>
            <a:r>
              <a:rPr lang="en-GB" sz="850" spc="-15" noProof="0" dirty="0">
                <a:latin typeface="Arial"/>
                <a:cs typeface="Arial"/>
              </a:rPr>
              <a:t> </a:t>
            </a:r>
            <a:r>
              <a:rPr lang="en-GB" sz="850" noProof="0" dirty="0">
                <a:latin typeface="Arial"/>
                <a:cs typeface="Arial"/>
              </a:rPr>
              <a:t>available</a:t>
            </a:r>
            <a:r>
              <a:rPr lang="en-GB" sz="850" spc="-20" noProof="0" dirty="0">
                <a:latin typeface="Arial"/>
                <a:cs typeface="Arial"/>
              </a:rPr>
              <a:t> </a:t>
            </a:r>
            <a:r>
              <a:rPr lang="en-GB" sz="850" noProof="0" dirty="0">
                <a:latin typeface="Arial"/>
                <a:cs typeface="Arial"/>
              </a:rPr>
              <a:t>due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suppression</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low</a:t>
            </a:r>
            <a:r>
              <a:rPr lang="en-GB" sz="850" spc="-20" noProof="0" dirty="0">
                <a:latin typeface="Arial"/>
                <a:cs typeface="Arial"/>
              </a:rPr>
              <a:t> </a:t>
            </a:r>
            <a:r>
              <a:rPr lang="en-GB" sz="850" noProof="0" dirty="0">
                <a:latin typeface="Arial"/>
                <a:cs typeface="Arial"/>
              </a:rPr>
              <a:t>base</a:t>
            </a:r>
            <a:r>
              <a:rPr lang="en-GB" sz="850" spc="-15" noProof="0" dirty="0">
                <a:latin typeface="Arial"/>
                <a:cs typeface="Arial"/>
              </a:rPr>
              <a:t> </a:t>
            </a:r>
            <a:r>
              <a:rPr lang="en-GB" sz="850" spc="-10" noProof="0" dirty="0">
                <a:latin typeface="Arial"/>
                <a:cs typeface="Arial"/>
              </a:rPr>
              <a:t>size</a:t>
            </a:r>
            <a:r>
              <a:rPr lang="en-GB" sz="800" spc="-10" noProof="0" dirty="0">
                <a:latin typeface="Arial"/>
                <a:cs typeface="Arial"/>
              </a:rPr>
              <a:t>.</a:t>
            </a:r>
          </a:p>
          <a:p>
            <a:pPr marL="97155" algn="l">
              <a:lnSpc>
                <a:spcPct val="100000"/>
              </a:lnSpc>
              <a:tabLst>
                <a:tab pos="313055" algn="l"/>
              </a:tabLst>
            </a:pPr>
            <a:r>
              <a:rPr lang="en-GB" sz="800" noProof="0" dirty="0">
                <a:latin typeface="Arial"/>
                <a:cs typeface="Arial"/>
              </a:rPr>
              <a:t>†	Please note: the ‘All’ column shows the overall score including all cases within the organisation. The impact of long-term condition(s) (excluding cancer) on day-to-day activities breakdown is based on a routed question, so figures may not align.</a:t>
            </a:r>
          </a:p>
        </p:txBody>
      </p:sp>
      <p:sp>
        <p:nvSpPr>
          <p:cNvPr id="2" name="txt_org_name">
            <a:extLst>
              <a:ext uri="{FF2B5EF4-FFF2-40B4-BE49-F238E27FC236}">
                <a16:creationId xmlns:a16="http://schemas.microsoft.com/office/drawing/2014/main" id="{9F745490-0681-B619-674E-88E5D6866C84}"/>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1" name="txt_survey">
            <a:extLst>
              <a:ext uri="{FF2B5EF4-FFF2-40B4-BE49-F238E27FC236}">
                <a16:creationId xmlns:a16="http://schemas.microsoft.com/office/drawing/2014/main" id="{61BCF8BC-EAAB-1937-CD7F-155E6A61B71B}"/>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BD9FB6EF-B91A-66C0-F6F9-FD17D853A58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7F4C5DFB-EF60-1BEB-95EA-DF2773EB862D}"/>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0" name="object 3">
              <a:hlinkClick r:id="rId2" action="ppaction://hlinksldjump"/>
              <a:extLst>
                <a:ext uri="{FF2B5EF4-FFF2-40B4-BE49-F238E27FC236}">
                  <a16:creationId xmlns:a16="http://schemas.microsoft.com/office/drawing/2014/main" id="{9025CCDF-5ABF-4306-21ED-24B63EB6B5A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1703103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0012-ABB0-44C8-37D7-4B92385EA794}"/>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BDCEC12-3F2C-6A93-A862-90BD105F6A6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51</a:t>
            </a:fld>
            <a:endParaRPr lang="en-GB" spc="-25" noProof="0" dirty="0"/>
          </a:p>
        </p:txBody>
      </p:sp>
      <p:sp>
        <p:nvSpPr>
          <p:cNvPr id="51" name="object 1">
            <a:extLst>
              <a:ext uri="{FF2B5EF4-FFF2-40B4-BE49-F238E27FC236}">
                <a16:creationId xmlns:a16="http://schemas.microsoft.com/office/drawing/2014/main" id="{45698FF1-C161-91FD-F2B9-D5F44ED1F78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5">
            <a:extLst>
              <a:ext uri="{FF2B5EF4-FFF2-40B4-BE49-F238E27FC236}">
                <a16:creationId xmlns:a16="http://schemas.microsoft.com/office/drawing/2014/main" id="{3252A674-7DF3-5A8C-E95C-53F68E0F4C67}"/>
              </a:ext>
              <a:ext uri="{C183D7F6-B498-43B3-948B-1728B52AA6E4}">
                <adec:decorative xmlns:adec="http://schemas.microsoft.com/office/drawing/2017/decorative" val="1"/>
              </a:ext>
            </a:extLst>
          </p:cNvPr>
          <p:cNvSpPr txBox="1"/>
          <p:nvPr/>
        </p:nvSpPr>
        <p:spPr>
          <a:xfrm>
            <a:off x="3035267" y="1183178"/>
            <a:ext cx="1344993"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67" name="object 4">
            <a:extLst>
              <a:ext uri="{FF2B5EF4-FFF2-40B4-BE49-F238E27FC236}">
                <a16:creationId xmlns:a16="http://schemas.microsoft.com/office/drawing/2014/main" id="{7E4783E5-CAE2-9CA3-DFCC-742276826F2C}"/>
              </a:ext>
              <a:ext uri="{C183D7F6-B498-43B3-948B-1728B52AA6E4}">
                <adec:decorative xmlns:adec="http://schemas.microsoft.com/office/drawing/2017/decorative" val="1"/>
              </a:ext>
            </a:extLst>
          </p:cNvPr>
          <p:cNvSpPr txBox="1"/>
          <p:nvPr/>
        </p:nvSpPr>
        <p:spPr>
          <a:xfrm>
            <a:off x="425450" y="1502814"/>
            <a:ext cx="1677379"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64" name="object 3">
            <a:extLst>
              <a:ext uri="{FF2B5EF4-FFF2-40B4-BE49-F238E27FC236}">
                <a16:creationId xmlns:a16="http://schemas.microsoft.com/office/drawing/2014/main" id="{DA1C6C0B-7259-1A76-D963-69181F691ABA}"/>
              </a:ext>
              <a:ext uri="{C183D7F6-B498-43B3-948B-1728B52AA6E4}">
                <adec:decorative xmlns:adec="http://schemas.microsoft.com/office/drawing/2017/decorative" val="1"/>
              </a:ext>
            </a:extLst>
          </p:cNvPr>
          <p:cNvSpPr txBox="1"/>
          <p:nvPr/>
        </p:nvSpPr>
        <p:spPr>
          <a:xfrm>
            <a:off x="509387" y="1190787"/>
            <a:ext cx="2489115"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65" name="object 2">
            <a:extLst>
              <a:ext uri="{FF2B5EF4-FFF2-40B4-BE49-F238E27FC236}">
                <a16:creationId xmlns:a16="http://schemas.microsoft.com/office/drawing/2014/main" id="{C6248AAF-CECE-354D-CCA6-6D517E53315F}"/>
              </a:ext>
              <a:ext uri="{C183D7F6-B498-43B3-948B-1728B52AA6E4}">
                <adec:decorative xmlns:adec="http://schemas.microsoft.com/office/drawing/2017/decorative" val="1"/>
              </a:ext>
            </a:extLst>
          </p:cNvPr>
          <p:cNvSpPr/>
          <p:nvPr/>
        </p:nvSpPr>
        <p:spPr>
          <a:xfrm>
            <a:off x="428961" y="1155700"/>
            <a:ext cx="6696074"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sp>
        <p:nvSpPr>
          <p:cNvPr id="23" name="object 6">
            <a:extLst>
              <a:ext uri="{FF2B5EF4-FFF2-40B4-BE49-F238E27FC236}">
                <a16:creationId xmlns:a16="http://schemas.microsoft.com/office/drawing/2014/main" id="{2EBF97D0-E482-23B2-0862-B8F45538B8B8}"/>
              </a:ext>
            </a:extLst>
          </p:cNvPr>
          <p:cNvSpPr txBox="1"/>
          <p:nvPr/>
        </p:nvSpPr>
        <p:spPr>
          <a:xfrm>
            <a:off x="435050" y="1859086"/>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SUPPORT</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FROM</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YOUR</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0" normalizeH="0" baseline="0" noProof="0" dirty="0">
                <a:ln>
                  <a:noFill/>
                </a:ln>
                <a:solidFill>
                  <a:srgbClr val="336E9F"/>
                </a:solidFill>
                <a:effectLst/>
                <a:uLnTx/>
                <a:uFillTx/>
                <a:latin typeface="Arial"/>
                <a:cs typeface="Arial"/>
              </a:rPr>
              <a:t>GP</a:t>
            </a:r>
            <a:r>
              <a:rPr kumimoji="0" lang="en-GB" sz="1050" b="1" i="0" u="none" strike="noStrike" kern="0" cap="none" spc="-50"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PRACTICE</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27" name="text_q02">
            <a:extLst>
              <a:ext uri="{FF2B5EF4-FFF2-40B4-BE49-F238E27FC236}">
                <a16:creationId xmlns:a16="http://schemas.microsoft.com/office/drawing/2014/main" id="{C3F16D88-C384-5BAB-2F7F-8DAF6807F2B7}"/>
              </a:ext>
            </a:extLst>
          </p:cNvPr>
          <p:cNvSpPr txBox="1"/>
          <p:nvPr/>
        </p:nvSpPr>
        <p:spPr>
          <a:xfrm>
            <a:off x="476781" y="1957300"/>
            <a:ext cx="6595390" cy="218008"/>
          </a:xfrm>
          <a:prstGeom prst="rect">
            <a:avLst/>
          </a:prstGeom>
        </p:spPr>
        <p:txBody>
          <a:bodyPr vert="horz" wrap="square" lIns="0" tIns="86360" rIns="0" bIns="0" rtlCol="0" anchor="ctr">
            <a:spAutoFit/>
          </a:bodyPr>
          <a:lstStyle/>
          <a:p>
            <a:pPr marL="12700" marR="0" lvl="0" indent="0" algn="l"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Q2.</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spoke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primary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professional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once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twice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before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3">
            <a:extLst>
              <a:ext uri="{FF2B5EF4-FFF2-40B4-BE49-F238E27FC236}">
                <a16:creationId xmlns:a16="http://schemas.microsoft.com/office/drawing/2014/main" id="{A6274D00-47E7-8C10-E62C-FAD9E64BCB15}"/>
              </a:ext>
            </a:extLst>
          </p:cNvPr>
          <p:cNvSpPr txBox="1"/>
          <p:nvPr/>
        </p:nvSpPr>
        <p:spPr>
          <a:xfrm>
            <a:off x="483860" y="3619357"/>
            <a:ext cx="4321175"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Referral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7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547FA48-FED3-821D-09BF-25A4AF487A18}"/>
              </a:ext>
            </a:extLst>
          </p:cNvPr>
          <p:cNvSpPr txBox="1"/>
          <p:nvPr/>
        </p:nvSpPr>
        <p:spPr>
          <a:xfrm>
            <a:off x="435050" y="530087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DIAGNOSTIC </a:t>
            </a:r>
            <a:r>
              <a:rPr kumimoji="0" lang="en-GB" sz="1050" b="1" i="0" u="none" strike="noStrike" kern="0" cap="none" spc="-10" normalizeH="0" baseline="0" noProof="0" dirty="0">
                <a:ln>
                  <a:noFill/>
                </a:ln>
                <a:solidFill>
                  <a:srgbClr val="336E9F"/>
                </a:solidFill>
                <a:effectLst/>
                <a:uLnTx/>
                <a:uFillTx/>
                <a:latin typeface="Arial"/>
                <a:cs typeface="Arial"/>
              </a:rPr>
              <a:t>TESTS</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grpSp>
        <p:nvGrpSpPr>
          <p:cNvPr id="12" name="Group 11">
            <a:extLst>
              <a:ext uri="{FF2B5EF4-FFF2-40B4-BE49-F238E27FC236}">
                <a16:creationId xmlns:a16="http://schemas.microsoft.com/office/drawing/2014/main" id="{B732AC87-A94F-C48C-D679-9D723D2DF1CA}"/>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DA5B9F4C-F790-10B5-0865-805501E54906}"/>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0" name="object 3">
              <a:hlinkClick r:id="rId2" action="ppaction://hlinksldjump"/>
              <a:extLst>
                <a:ext uri="{FF2B5EF4-FFF2-40B4-BE49-F238E27FC236}">
                  <a16:creationId xmlns:a16="http://schemas.microsoft.com/office/drawing/2014/main" id="{67F82EFB-EB99-9041-7EC1-AAF163B018F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59" name="text_q05">
            <a:extLst>
              <a:ext uri="{FF2B5EF4-FFF2-40B4-BE49-F238E27FC236}">
                <a16:creationId xmlns:a16="http://schemas.microsoft.com/office/drawing/2014/main" id="{0DF17C94-5792-E3D2-E69B-9AE16DC8BD48}"/>
              </a:ext>
            </a:extLst>
          </p:cNvPr>
          <p:cNvSpPr txBox="1"/>
          <p:nvPr/>
        </p:nvSpPr>
        <p:spPr>
          <a:xfrm>
            <a:off x="501650" y="5412060"/>
            <a:ext cx="402748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Q5.</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all</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information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needed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about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advance</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06">
            <a:extLst>
              <a:ext uri="{FF2B5EF4-FFF2-40B4-BE49-F238E27FC236}">
                <a16:creationId xmlns:a16="http://schemas.microsoft.com/office/drawing/2014/main" id="{626911E8-D65B-E8C4-61C3-3E5EAEF2D19C}"/>
              </a:ext>
            </a:extLst>
          </p:cNvPr>
          <p:cNvSpPr txBox="1"/>
          <p:nvPr/>
        </p:nvSpPr>
        <p:spPr>
          <a:xfrm>
            <a:off x="502181" y="7056986"/>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Q6.</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 test staff appeared to completely have all the information they needed about the patient </a:t>
            </a:r>
          </a:p>
        </p:txBody>
      </p:sp>
      <p:sp>
        <p:nvSpPr>
          <p:cNvPr id="111" name="text_q07">
            <a:extLst>
              <a:ext uri="{FF2B5EF4-FFF2-40B4-BE49-F238E27FC236}">
                <a16:creationId xmlns:a16="http://schemas.microsoft.com/office/drawing/2014/main" id="{6201CFB0-E3D3-D2EE-7E04-6E9000C23F34}"/>
              </a:ext>
              <a:ext uri="{C183D7F6-B498-43B3-948B-1728B52AA6E4}">
                <adec:decorative xmlns:adec="http://schemas.microsoft.com/office/drawing/2017/decorative" val="0"/>
              </a:ext>
            </a:extLst>
          </p:cNvPr>
          <p:cNvSpPr txBox="1"/>
          <p:nvPr/>
        </p:nvSpPr>
        <p:spPr>
          <a:xfrm>
            <a:off x="497020" y="8699500"/>
            <a:ext cx="4032116"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Q7. Patient felt the length of time waiting for diagnostic test results was about right</a:t>
            </a:r>
            <a:endParaRPr kumimoji="0" lang="en-GB" sz="850" b="0" i="0" u="none" strike="noStrike" kern="0" cap="none" spc="0" normalizeH="0" baseline="0" noProof="0" dirty="0">
              <a:ln>
                <a:noFill/>
              </a:ln>
              <a:solidFill>
                <a:sysClr val="windowText" lastClr="000000"/>
              </a:solidFill>
              <a:effectLst/>
              <a:highlight>
                <a:srgbClr val="FFFF00"/>
              </a:highlight>
              <a:uLnTx/>
              <a:uFillTx/>
              <a:latin typeface="Arial"/>
              <a:cs typeface="Arial"/>
            </a:endParaRPr>
          </a:p>
        </p:txBody>
      </p:sp>
      <p:graphicFrame>
        <p:nvGraphicFramePr>
          <p:cNvPr id="24" name="his_years_q07">
            <a:extLst>
              <a:ext uri="{FF2B5EF4-FFF2-40B4-BE49-F238E27FC236}">
                <a16:creationId xmlns:a16="http://schemas.microsoft.com/office/drawing/2014/main" id="{38B8D9E3-FEAE-9C38-76D9-D6896E61674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778838717"/>
              </p:ext>
            </p:extLst>
          </p:nvPr>
        </p:nvGraphicFramePr>
        <p:xfrm>
          <a:off x="1411929" y="9975087"/>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50145746"/>
                  </a:ext>
                </a:extLst>
              </a:tr>
            </a:tbl>
          </a:graphicData>
        </a:graphic>
      </p:graphicFrame>
      <p:graphicFrame>
        <p:nvGraphicFramePr>
          <p:cNvPr id="17" name="chart_his_q07">
            <a:extLst>
              <a:ext uri="{FF2B5EF4-FFF2-40B4-BE49-F238E27FC236}">
                <a16:creationId xmlns:a16="http://schemas.microsoft.com/office/drawing/2014/main" id="{E0E32324-EF5A-BAE8-9C85-C40E0CE909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2055037"/>
              </p:ext>
            </p:extLst>
          </p:nvPr>
        </p:nvGraphicFramePr>
        <p:xfrm>
          <a:off x="360680" y="897817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4" name="object 12">
            <a:extLst>
              <a:ext uri="{FF2B5EF4-FFF2-40B4-BE49-F238E27FC236}">
                <a16:creationId xmlns:a16="http://schemas.microsoft.com/office/drawing/2014/main" id="{E236C8AA-9DDA-D9B2-503E-62D60B9B8424}"/>
              </a:ext>
              <a:ext uri="{C183D7F6-B498-43B3-948B-1728B52AA6E4}">
                <adec:decorative xmlns:adec="http://schemas.microsoft.com/office/drawing/2017/decorative" val="1"/>
              </a:ext>
            </a:extLst>
          </p:cNvPr>
          <p:cNvSpPr/>
          <p:nvPr/>
        </p:nvSpPr>
        <p:spPr>
          <a:xfrm>
            <a:off x="435050" y="8712465"/>
            <a:ext cx="6696000" cy="151024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06">
            <a:extLst>
              <a:ext uri="{FF2B5EF4-FFF2-40B4-BE49-F238E27FC236}">
                <a16:creationId xmlns:a16="http://schemas.microsoft.com/office/drawing/2014/main" id="{BAE0F865-6026-237E-D3FD-C13D72A899C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41974355"/>
              </p:ext>
            </p:extLst>
          </p:nvPr>
        </p:nvGraphicFramePr>
        <p:xfrm>
          <a:off x="1467585" y="831832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85078912"/>
                  </a:ext>
                </a:extLst>
              </a:tr>
            </a:tbl>
          </a:graphicData>
        </a:graphic>
      </p:graphicFrame>
      <p:graphicFrame>
        <p:nvGraphicFramePr>
          <p:cNvPr id="16" name="chart_his_q06">
            <a:extLst>
              <a:ext uri="{FF2B5EF4-FFF2-40B4-BE49-F238E27FC236}">
                <a16:creationId xmlns:a16="http://schemas.microsoft.com/office/drawing/2014/main" id="{8B3ED5BD-DBD4-6CC1-4CC4-94F20672729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90483455"/>
              </p:ext>
            </p:extLst>
          </p:nvPr>
        </p:nvGraphicFramePr>
        <p:xfrm>
          <a:off x="360680" y="733738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1">
            <a:extLst>
              <a:ext uri="{FF2B5EF4-FFF2-40B4-BE49-F238E27FC236}">
                <a16:creationId xmlns:a16="http://schemas.microsoft.com/office/drawing/2014/main" id="{0FF9B079-9B77-D247-9C1F-FDA103E226FC}"/>
              </a:ext>
              <a:ext uri="{C183D7F6-B498-43B3-948B-1728B52AA6E4}">
                <adec:decorative xmlns:adec="http://schemas.microsoft.com/office/drawing/2017/decorative" val="1"/>
              </a:ext>
            </a:extLst>
          </p:cNvPr>
          <p:cNvSpPr/>
          <p:nvPr/>
        </p:nvSpPr>
        <p:spPr>
          <a:xfrm>
            <a:off x="435050" y="710332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05">
            <a:extLst>
              <a:ext uri="{FF2B5EF4-FFF2-40B4-BE49-F238E27FC236}">
                <a16:creationId xmlns:a16="http://schemas.microsoft.com/office/drawing/2014/main" id="{D04EC27C-E35D-7B0D-6FA6-BB91736C34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1027936"/>
              </p:ext>
            </p:extLst>
          </p:nvPr>
        </p:nvGraphicFramePr>
        <p:xfrm>
          <a:off x="1492250" y="667258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497177275"/>
                  </a:ext>
                </a:extLst>
              </a:tr>
            </a:tbl>
          </a:graphicData>
        </a:graphic>
      </p:graphicFrame>
      <p:graphicFrame>
        <p:nvGraphicFramePr>
          <p:cNvPr id="26" name="chart_his_q05">
            <a:extLst>
              <a:ext uri="{FF2B5EF4-FFF2-40B4-BE49-F238E27FC236}">
                <a16:creationId xmlns:a16="http://schemas.microsoft.com/office/drawing/2014/main" id="{250B6B81-1887-4139-CA0C-21A274C6808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6026780"/>
              </p:ext>
            </p:extLst>
          </p:nvPr>
        </p:nvGraphicFramePr>
        <p:xfrm>
          <a:off x="360680" y="569636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10">
            <a:extLst>
              <a:ext uri="{FF2B5EF4-FFF2-40B4-BE49-F238E27FC236}">
                <a16:creationId xmlns:a16="http://schemas.microsoft.com/office/drawing/2014/main" id="{042C6773-623D-31E9-37E4-8F8BC9B501D2}"/>
              </a:ext>
              <a:ext uri="{C183D7F6-B498-43B3-948B-1728B52AA6E4}">
                <adec:decorative xmlns:adec="http://schemas.microsoft.com/office/drawing/2017/decorative" val="1"/>
              </a:ext>
            </a:extLst>
          </p:cNvPr>
          <p:cNvSpPr/>
          <p:nvPr/>
        </p:nvSpPr>
        <p:spPr>
          <a:xfrm>
            <a:off x="436557" y="546822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object 8">
            <a:extLst>
              <a:ext uri="{FF2B5EF4-FFF2-40B4-BE49-F238E27FC236}">
                <a16:creationId xmlns:a16="http://schemas.microsoft.com/office/drawing/2014/main" id="{56BF1D26-3E09-43A8-FD0C-17968A7A5CAD}"/>
              </a:ext>
              <a:ext uri="{C183D7F6-B498-43B3-948B-1728B52AA6E4}">
                <adec:decorative xmlns:adec="http://schemas.microsoft.com/office/drawing/2017/decorative" val="1"/>
              </a:ext>
            </a:extLst>
          </p:cNvPr>
          <p:cNvSpPr/>
          <p:nvPr/>
        </p:nvSpPr>
        <p:spPr>
          <a:xfrm>
            <a:off x="429035" y="36716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2">
            <a:extLst>
              <a:ext uri="{FF2B5EF4-FFF2-40B4-BE49-F238E27FC236}">
                <a16:creationId xmlns:a16="http://schemas.microsoft.com/office/drawing/2014/main" id="{A5DCDAB5-1E37-0E60-B01A-2819E4D4BB8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8932112"/>
              </p:ext>
            </p:extLst>
          </p:nvPr>
        </p:nvGraphicFramePr>
        <p:xfrm>
          <a:off x="1492248" y="3211297"/>
          <a:ext cx="4953000" cy="27432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3067006060"/>
                    </a:ext>
                  </a:extLst>
                </a:gridCol>
                <a:gridCol w="990600">
                  <a:extLst>
                    <a:ext uri="{9D8B030D-6E8A-4147-A177-3AD203B41FA5}">
                      <a16:colId xmlns:a16="http://schemas.microsoft.com/office/drawing/2014/main" val="1239682205"/>
                    </a:ext>
                  </a:extLst>
                </a:gridCol>
                <a:gridCol w="990600">
                  <a:extLst>
                    <a:ext uri="{9D8B030D-6E8A-4147-A177-3AD203B41FA5}">
                      <a16:colId xmlns:a16="http://schemas.microsoft.com/office/drawing/2014/main" val="2709244201"/>
                    </a:ext>
                  </a:extLst>
                </a:gridCol>
                <a:gridCol w="990600">
                  <a:extLst>
                    <a:ext uri="{9D8B030D-6E8A-4147-A177-3AD203B41FA5}">
                      <a16:colId xmlns:a16="http://schemas.microsoft.com/office/drawing/2014/main" val="2324620774"/>
                    </a:ext>
                  </a:extLst>
                </a:gridCol>
                <a:gridCol w="990600">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b="1" noProof="0" dirty="0">
                        <a:solidFill>
                          <a:schemeClr val="tx1"/>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267427585"/>
                  </a:ext>
                </a:extLst>
              </a:tr>
            </a:tbl>
          </a:graphicData>
        </a:graphic>
      </p:graphicFrame>
      <p:graphicFrame>
        <p:nvGraphicFramePr>
          <p:cNvPr id="96" name="chart_his_q02">
            <a:extLst>
              <a:ext uri="{FF2B5EF4-FFF2-40B4-BE49-F238E27FC236}">
                <a16:creationId xmlns:a16="http://schemas.microsoft.com/office/drawing/2014/main" id="{6C121FDE-8725-E26E-3302-522C338C15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716439521"/>
              </p:ext>
            </p:extLst>
          </p:nvPr>
        </p:nvGraphicFramePr>
        <p:xfrm>
          <a:off x="360681" y="222003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E5E57115-2277-A8B7-478E-122F7FD8285B}"/>
              </a:ext>
              <a:ext uri="{C183D7F6-B498-43B3-948B-1728B52AA6E4}">
                <adec:decorative xmlns:adec="http://schemas.microsoft.com/office/drawing/2017/decorative" val="1"/>
              </a:ext>
            </a:extLst>
          </p:cNvPr>
          <p:cNvSpPr/>
          <p:nvPr/>
        </p:nvSpPr>
        <p:spPr>
          <a:xfrm>
            <a:off x="435050" y="202778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 name="txt_org_name">
            <a:extLst>
              <a:ext uri="{FF2B5EF4-FFF2-40B4-BE49-F238E27FC236}">
                <a16:creationId xmlns:a16="http://schemas.microsoft.com/office/drawing/2014/main" id="{FFBA706D-E939-813C-9132-2D524C9C7F7F}"/>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9" name="txt_survey">
            <a:extLst>
              <a:ext uri="{FF2B5EF4-FFF2-40B4-BE49-F238E27FC236}">
                <a16:creationId xmlns:a16="http://schemas.microsoft.com/office/drawing/2014/main" id="{AB94E1B7-FFBC-62F7-B5E4-88E0E3E5FC9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15" name="TextBox 14">
            <a:extLst>
              <a:ext uri="{FF2B5EF4-FFF2-40B4-BE49-F238E27FC236}">
                <a16:creationId xmlns:a16="http://schemas.microsoft.com/office/drawing/2014/main" id="{CE2D1B7E-0F8F-BB53-9F4A-A51EFA66C5C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graphicFrame>
        <p:nvGraphicFramePr>
          <p:cNvPr id="3" name="his_years_q03">
            <a:extLst>
              <a:ext uri="{FF2B5EF4-FFF2-40B4-BE49-F238E27FC236}">
                <a16:creationId xmlns:a16="http://schemas.microsoft.com/office/drawing/2014/main" id="{2852804D-B13F-A952-50E1-82464E16B2F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4244350"/>
              </p:ext>
            </p:extLst>
          </p:nvPr>
        </p:nvGraphicFramePr>
        <p:xfrm>
          <a:off x="1492249" y="4889500"/>
          <a:ext cx="4953001" cy="274320"/>
        </p:xfrm>
        <a:graphic>
          <a:graphicData uri="http://schemas.openxmlformats.org/drawingml/2006/table">
            <a:tbl>
              <a:tblPr firstRow="1" bandRow="1">
                <a:tableStyleId>{5C22544A-7EE6-4342-B048-85BDC9FD1C3A}</a:tableStyleId>
              </a:tblPr>
              <a:tblGrid>
                <a:gridCol w="979965">
                  <a:extLst>
                    <a:ext uri="{9D8B030D-6E8A-4147-A177-3AD203B41FA5}">
                      <a16:colId xmlns:a16="http://schemas.microsoft.com/office/drawing/2014/main" val="3067006060"/>
                    </a:ext>
                  </a:extLst>
                </a:gridCol>
                <a:gridCol w="979965">
                  <a:extLst>
                    <a:ext uri="{9D8B030D-6E8A-4147-A177-3AD203B41FA5}">
                      <a16:colId xmlns:a16="http://schemas.microsoft.com/office/drawing/2014/main" val="1239682205"/>
                    </a:ext>
                  </a:extLst>
                </a:gridCol>
                <a:gridCol w="1033141">
                  <a:extLst>
                    <a:ext uri="{9D8B030D-6E8A-4147-A177-3AD203B41FA5}">
                      <a16:colId xmlns:a16="http://schemas.microsoft.com/office/drawing/2014/main" val="2709244201"/>
                    </a:ext>
                  </a:extLst>
                </a:gridCol>
                <a:gridCol w="979965">
                  <a:extLst>
                    <a:ext uri="{9D8B030D-6E8A-4147-A177-3AD203B41FA5}">
                      <a16:colId xmlns:a16="http://schemas.microsoft.com/office/drawing/2014/main" val="2324620774"/>
                    </a:ext>
                  </a:extLst>
                </a:gridCol>
                <a:gridCol w="979965">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276447"/>
                  </a:ext>
                </a:extLst>
              </a:tr>
            </a:tbl>
          </a:graphicData>
        </a:graphic>
      </p:graphicFrame>
      <p:graphicFrame>
        <p:nvGraphicFramePr>
          <p:cNvPr id="10" name="chart_his_q03">
            <a:extLst>
              <a:ext uri="{FF2B5EF4-FFF2-40B4-BE49-F238E27FC236}">
                <a16:creationId xmlns:a16="http://schemas.microsoft.com/office/drawing/2014/main" id="{83B12BC6-3E0D-0ECB-6139-1ED565607C7F}"/>
              </a:ext>
              <a:ext uri="{C183D7F6-B498-43B3-948B-1728B52AA6E4}">
                <adec:decorative xmlns:adec="http://schemas.microsoft.com/office/drawing/2017/decorative" val="1"/>
              </a:ext>
            </a:extLst>
          </p:cNvPr>
          <p:cNvGraphicFramePr>
            <a:graphicFrameLocks/>
          </p:cNvGraphicFramePr>
          <p:nvPr>
            <p:extLst>
              <p:ext uri="{D42A27DB-BD31-4B8C-83A1-F6EECF244321}">
                <p14:modId xmlns:p14="http://schemas.microsoft.com/office/powerpoint/2010/main" val="3931812334"/>
              </p:ext>
            </p:extLst>
          </p:nvPr>
        </p:nvGraphicFramePr>
        <p:xfrm>
          <a:off x="360681" y="3895469"/>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323731904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895D4-ACC1-C4F7-F758-0398E9E65A58}"/>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FAF98454-D2BE-A47B-A987-FC7A819C51B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52</a:t>
            </a:fld>
            <a:endParaRPr lang="en-GB" spc="-25" noProof="0" dirty="0"/>
          </a:p>
        </p:txBody>
      </p:sp>
      <p:sp>
        <p:nvSpPr>
          <p:cNvPr id="25" name="object 1">
            <a:extLst>
              <a:ext uri="{FF2B5EF4-FFF2-40B4-BE49-F238E27FC236}">
                <a16:creationId xmlns:a16="http://schemas.microsoft.com/office/drawing/2014/main" id="{EEF5E5D0-FA3E-1A2A-2E92-76645A0C777A}"/>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(2)</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4">
            <a:extLst>
              <a:ext uri="{FF2B5EF4-FFF2-40B4-BE49-F238E27FC236}">
                <a16:creationId xmlns:a16="http://schemas.microsoft.com/office/drawing/2014/main" id="{19577143-1A0F-50F3-C354-E8E20A3B2B4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412221298"/>
              </p:ext>
            </p:extLst>
          </p:nvPr>
        </p:nvGraphicFramePr>
        <p:xfrm>
          <a:off x="1478380"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3875211"/>
                  </a:ext>
                </a:extLst>
              </a:tr>
            </a:tbl>
          </a:graphicData>
        </a:graphic>
      </p:graphicFrame>
      <p:graphicFrame>
        <p:nvGraphicFramePr>
          <p:cNvPr id="26" name="chart_his_q14">
            <a:extLst>
              <a:ext uri="{FF2B5EF4-FFF2-40B4-BE49-F238E27FC236}">
                <a16:creationId xmlns:a16="http://schemas.microsoft.com/office/drawing/2014/main" id="{FDF84F4D-AC35-54A2-7879-2F90D6256AB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67881242"/>
              </p:ext>
            </p:extLst>
          </p:nvPr>
        </p:nvGraphicFramePr>
        <p:xfrm>
          <a:off x="360681" y="8748411"/>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47" name="text_q08">
            <a:extLst>
              <a:ext uri="{FF2B5EF4-FFF2-40B4-BE49-F238E27FC236}">
                <a16:creationId xmlns:a16="http://schemas.microsoft.com/office/drawing/2014/main" id="{3C12F59E-D493-CD2E-E5CE-B33FAD33D47E}"/>
              </a:ext>
            </a:extLst>
          </p:cNvPr>
          <p:cNvSpPr txBox="1"/>
          <p:nvPr/>
        </p:nvSpPr>
        <p:spPr>
          <a:xfrm>
            <a:off x="455762" y="1809335"/>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Q8.</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results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were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09">
            <a:extLst>
              <a:ext uri="{FF2B5EF4-FFF2-40B4-BE49-F238E27FC236}">
                <a16:creationId xmlns:a16="http://schemas.microsoft.com/office/drawing/2014/main" id="{CFB63CBE-AD2A-BBB2-073D-A984CAA5878C}"/>
              </a:ext>
            </a:extLst>
          </p:cNvPr>
          <p:cNvSpPr txBox="1"/>
          <p:nvPr/>
        </p:nvSpPr>
        <p:spPr>
          <a:xfrm>
            <a:off x="460565" y="3407130"/>
            <a:ext cx="432117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Q9.</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Enough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privacy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always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given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receiving</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diagnostic</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test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results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8">
            <a:extLst>
              <a:ext uri="{FF2B5EF4-FFF2-40B4-BE49-F238E27FC236}">
                <a16:creationId xmlns:a16="http://schemas.microsoft.com/office/drawing/2014/main" id="{33EA4CF7-58BE-316D-F89A-AF8E43EBD222}"/>
              </a:ext>
            </a:extLst>
          </p:cNvPr>
          <p:cNvSpPr txBox="1"/>
          <p:nvPr/>
        </p:nvSpPr>
        <p:spPr>
          <a:xfrm>
            <a:off x="425450" y="508127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kumimoji="0" lang="en-GB" sz="1050" b="1" i="0" u="none" strike="noStrike" kern="0" cap="none" spc="-20" normalizeH="0" baseline="0" noProof="0" dirty="0">
                <a:ln>
                  <a:noFill/>
                </a:ln>
                <a:solidFill>
                  <a:srgbClr val="336E9F"/>
                </a:solidFill>
                <a:effectLst/>
                <a:uLnTx/>
                <a:uFillTx/>
                <a:latin typeface="Arial"/>
                <a:cs typeface="Arial"/>
              </a:rPr>
              <a:t>FINDING</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OUT</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THAT</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YOU</a:t>
            </a:r>
            <a:r>
              <a:rPr kumimoji="0" lang="en-GB" sz="1050" b="1" i="0" u="none" strike="noStrike" kern="0" cap="none" spc="-40" normalizeH="0" baseline="0" noProof="0" dirty="0">
                <a:ln>
                  <a:noFill/>
                </a:ln>
                <a:solidFill>
                  <a:srgbClr val="336E9F"/>
                </a:solidFill>
                <a:effectLst/>
                <a:uLnTx/>
                <a:uFillTx/>
                <a:latin typeface="Arial"/>
                <a:cs typeface="Arial"/>
              </a:rPr>
              <a:t> </a:t>
            </a:r>
            <a:r>
              <a:rPr kumimoji="0" lang="en-GB" sz="1050" b="1" i="0" u="none" strike="noStrike" kern="0" cap="none" spc="-20" normalizeH="0" baseline="0" noProof="0" dirty="0">
                <a:ln>
                  <a:noFill/>
                </a:ln>
                <a:solidFill>
                  <a:srgbClr val="336E9F"/>
                </a:solidFill>
                <a:effectLst/>
                <a:uLnTx/>
                <a:uFillTx/>
                <a:latin typeface="Arial"/>
                <a:cs typeface="Arial"/>
              </a:rPr>
              <a:t>HAD</a:t>
            </a:r>
            <a:r>
              <a:rPr kumimoji="0" lang="en-GB" sz="1050" b="1" i="0" u="none" strike="noStrike" kern="0" cap="none" spc="-45" normalizeH="0" baseline="0" noProof="0" dirty="0">
                <a:ln>
                  <a:noFill/>
                </a:ln>
                <a:solidFill>
                  <a:srgbClr val="336E9F"/>
                </a:solidFill>
                <a:effectLst/>
                <a:uLnTx/>
                <a:uFillTx/>
                <a:latin typeface="Arial"/>
                <a:cs typeface="Arial"/>
              </a:rPr>
              <a:t> </a:t>
            </a:r>
            <a:r>
              <a:rPr kumimoji="0" lang="en-GB" sz="1050" b="1" i="0" u="none" strike="noStrike" kern="0" cap="none" spc="-10" normalizeH="0" baseline="0" noProof="0" dirty="0">
                <a:ln>
                  <a:noFill/>
                </a:ln>
                <a:solidFill>
                  <a:srgbClr val="336E9F"/>
                </a:solidFill>
                <a:effectLst/>
                <a:uLnTx/>
                <a:uFillTx/>
                <a:latin typeface="Arial"/>
                <a:cs typeface="Arial"/>
              </a:rPr>
              <a:t>CANCER</a:t>
            </a:r>
            <a:endParaRPr kumimoji="0" lang="en-GB" sz="10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12">
            <a:extLst>
              <a:ext uri="{FF2B5EF4-FFF2-40B4-BE49-F238E27FC236}">
                <a16:creationId xmlns:a16="http://schemas.microsoft.com/office/drawing/2014/main" id="{E0567596-FEB3-8A86-AD80-C4EDDD0B8B7B}"/>
              </a:ext>
            </a:extLst>
          </p:cNvPr>
          <p:cNvSpPr txBox="1"/>
          <p:nvPr/>
        </p:nvSpPr>
        <p:spPr>
          <a:xfrm>
            <a:off x="457082" y="5186699"/>
            <a:ext cx="4824000" cy="34881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Q12.</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have</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family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member,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carer</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or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friend</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with</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them</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when</a:t>
            </a:r>
            <a:r>
              <a:rPr kumimoji="0" lang="en-GB" sz="850" b="0" i="0" u="none" strike="noStrike" kern="0" cap="none" spc="-1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diagnosis</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3">
            <a:extLst>
              <a:ext uri="{FF2B5EF4-FFF2-40B4-BE49-F238E27FC236}">
                <a16:creationId xmlns:a16="http://schemas.microsoft.com/office/drawing/2014/main" id="{6FD1BC8A-BE5A-D65F-4035-CBC351FEEF34}"/>
              </a:ext>
            </a:extLst>
          </p:cNvPr>
          <p:cNvSpPr txBox="1"/>
          <p:nvPr/>
        </p:nvSpPr>
        <p:spPr>
          <a:xfrm>
            <a:off x="454692" y="6817701"/>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Q13.</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was</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definitely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told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sensitively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that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they</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had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cancer</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11" name="text_q14">
            <a:extLst>
              <a:ext uri="{FF2B5EF4-FFF2-40B4-BE49-F238E27FC236}">
                <a16:creationId xmlns:a16="http://schemas.microsoft.com/office/drawing/2014/main" id="{7100B4DB-0B5B-89E5-DC46-C5FAD5B2C813}"/>
              </a:ext>
            </a:extLst>
          </p:cNvPr>
          <p:cNvSpPr txBox="1"/>
          <p:nvPr/>
        </p:nvSpPr>
        <p:spPr>
          <a:xfrm>
            <a:off x="457659" y="8465390"/>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kumimoji="0" lang="en-GB" sz="850" b="0" i="0" u="none" strike="noStrike" kern="0" cap="none" spc="0" normalizeH="0" baseline="0" noProof="0" dirty="0">
                <a:ln>
                  <a:noFill/>
                </a:ln>
                <a:solidFill>
                  <a:sysClr val="windowText" lastClr="000000"/>
                </a:solidFill>
                <a:effectLst/>
                <a:uLnTx/>
                <a:uFillTx/>
                <a:latin typeface="Arial"/>
                <a:cs typeface="Arial"/>
              </a:rPr>
              <a:t>Q14.</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Cancer</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diagnosis</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explained</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in</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a</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way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the</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patient</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could</a:t>
            </a:r>
            <a:r>
              <a:rPr kumimoji="0" lang="en-GB" sz="850" b="0" i="0" u="none" strike="noStrike" kern="0" cap="none" spc="-25" normalizeH="0" baseline="0" noProof="0" dirty="0">
                <a:ln>
                  <a:noFill/>
                </a:ln>
                <a:solidFill>
                  <a:sysClr val="windowText" lastClr="000000"/>
                </a:solidFill>
                <a:effectLst/>
                <a:uLnTx/>
                <a:uFillTx/>
                <a:latin typeface="Arial"/>
                <a:cs typeface="Arial"/>
              </a:rPr>
              <a:t> </a:t>
            </a:r>
            <a:r>
              <a:rPr kumimoji="0" lang="en-GB" sz="850" b="0" i="0" u="none" strike="noStrike" kern="0" cap="none" spc="0" normalizeH="0" baseline="0" noProof="0" dirty="0">
                <a:ln>
                  <a:noFill/>
                </a:ln>
                <a:solidFill>
                  <a:sysClr val="windowText" lastClr="000000"/>
                </a:solidFill>
                <a:effectLst/>
                <a:uLnTx/>
                <a:uFillTx/>
                <a:latin typeface="Arial"/>
                <a:cs typeface="Arial"/>
              </a:rPr>
              <a:t>completely</a:t>
            </a:r>
            <a:r>
              <a:rPr kumimoji="0" lang="en-GB" sz="850" b="0" i="0" u="none" strike="noStrike" kern="0" cap="none" spc="-20" normalizeH="0" baseline="0" noProof="0" dirty="0">
                <a:ln>
                  <a:noFill/>
                </a:ln>
                <a:solidFill>
                  <a:sysClr val="windowText" lastClr="000000"/>
                </a:solidFill>
                <a:effectLst/>
                <a:uLnTx/>
                <a:uFillTx/>
                <a:latin typeface="Arial"/>
                <a:cs typeface="Arial"/>
              </a:rPr>
              <a:t> </a:t>
            </a:r>
            <a:r>
              <a:rPr kumimoji="0" lang="en-GB" sz="850" b="0" i="0" u="none" strike="noStrike" kern="0" cap="none" spc="-10" normalizeH="0" baseline="0" noProof="0" dirty="0">
                <a:ln>
                  <a:noFill/>
                </a:ln>
                <a:solidFill>
                  <a:sysClr val="windowText" lastClr="000000"/>
                </a:solidFill>
                <a:effectLst/>
                <a:uLnTx/>
                <a:uFillTx/>
                <a:latin typeface="Arial"/>
                <a:cs typeface="Arial"/>
              </a:rPr>
              <a:t>understand</a:t>
            </a: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23" name="object 11">
            <a:extLst>
              <a:ext uri="{FF2B5EF4-FFF2-40B4-BE49-F238E27FC236}">
                <a16:creationId xmlns:a16="http://schemas.microsoft.com/office/drawing/2014/main" id="{20CCD20B-8706-5C3E-5F53-FC65E7EA5ACE}"/>
              </a:ext>
              <a:ext uri="{C183D7F6-B498-43B3-948B-1728B52AA6E4}">
                <adec:decorative xmlns:adec="http://schemas.microsoft.com/office/drawing/2017/decorative" val="1"/>
              </a:ext>
            </a:extLst>
          </p:cNvPr>
          <p:cNvSpPr/>
          <p:nvPr/>
        </p:nvSpPr>
        <p:spPr>
          <a:xfrm>
            <a:off x="425450" y="8514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0" name="his_years_q13">
            <a:extLst>
              <a:ext uri="{FF2B5EF4-FFF2-40B4-BE49-F238E27FC236}">
                <a16:creationId xmlns:a16="http://schemas.microsoft.com/office/drawing/2014/main" id="{16B15210-5430-C383-ECA0-2908C3AFA98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537296383"/>
              </p:ext>
            </p:extLst>
          </p:nvPr>
        </p:nvGraphicFramePr>
        <p:xfrm>
          <a:off x="1474570"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55661222"/>
                  </a:ext>
                </a:extLst>
              </a:tr>
            </a:tbl>
          </a:graphicData>
        </a:graphic>
      </p:graphicFrame>
      <p:graphicFrame>
        <p:nvGraphicFramePr>
          <p:cNvPr id="2" name="chart_his_q13">
            <a:extLst>
              <a:ext uri="{FF2B5EF4-FFF2-40B4-BE49-F238E27FC236}">
                <a16:creationId xmlns:a16="http://schemas.microsoft.com/office/drawing/2014/main" id="{5350257F-DF1A-32C2-9828-9BABC12E72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85736895"/>
              </p:ext>
            </p:extLst>
          </p:nvPr>
        </p:nvGraphicFramePr>
        <p:xfrm>
          <a:off x="360681" y="7110979"/>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2A32F76-DD4A-E59F-FD0A-F1C6D38E74E3}"/>
              </a:ext>
              <a:ext uri="{C183D7F6-B498-43B3-948B-1728B52AA6E4}">
                <adec:decorative xmlns:adec="http://schemas.microsoft.com/office/drawing/2017/decorative" val="1"/>
              </a:ext>
            </a:extLst>
          </p:cNvPr>
          <p:cNvSpPr/>
          <p:nvPr/>
        </p:nvSpPr>
        <p:spPr>
          <a:xfrm>
            <a:off x="425450" y="688072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2">
            <a:extLst>
              <a:ext uri="{FF2B5EF4-FFF2-40B4-BE49-F238E27FC236}">
                <a16:creationId xmlns:a16="http://schemas.microsoft.com/office/drawing/2014/main" id="{1049C00C-6DAC-0FEA-3456-5551671C4E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56734608"/>
              </p:ext>
            </p:extLst>
          </p:nvPr>
        </p:nvGraphicFramePr>
        <p:xfrm>
          <a:off x="1474570"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6646017"/>
                  </a:ext>
                </a:extLst>
              </a:tr>
            </a:tbl>
          </a:graphicData>
        </a:graphic>
      </p:graphicFrame>
      <p:graphicFrame>
        <p:nvGraphicFramePr>
          <p:cNvPr id="13" name="chart_his_q12">
            <a:extLst>
              <a:ext uri="{FF2B5EF4-FFF2-40B4-BE49-F238E27FC236}">
                <a16:creationId xmlns:a16="http://schemas.microsoft.com/office/drawing/2014/main" id="{2778D0D2-BAA6-BD49-A161-C7ED2A81B92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93321615"/>
              </p:ext>
            </p:extLst>
          </p:nvPr>
        </p:nvGraphicFramePr>
        <p:xfrm>
          <a:off x="360681" y="5471811"/>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7225F60C-D0E7-CE57-9093-49746DDBC473}"/>
              </a:ext>
              <a:ext uri="{C183D7F6-B498-43B3-948B-1728B52AA6E4}">
                <adec:decorative xmlns:adec="http://schemas.microsoft.com/office/drawing/2017/decorative" val="1"/>
              </a:ext>
            </a:extLst>
          </p:cNvPr>
          <p:cNvSpPr/>
          <p:nvPr/>
        </p:nvSpPr>
        <p:spPr>
          <a:xfrm>
            <a:off x="425450" y="524869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09">
            <a:extLst>
              <a:ext uri="{FF2B5EF4-FFF2-40B4-BE49-F238E27FC236}">
                <a16:creationId xmlns:a16="http://schemas.microsoft.com/office/drawing/2014/main" id="{0C73A06A-90B4-7203-0E5A-9BDDD29188E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835125779"/>
              </p:ext>
            </p:extLst>
          </p:nvPr>
        </p:nvGraphicFramePr>
        <p:xfrm>
          <a:off x="1473300" y="4660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35395788"/>
                  </a:ext>
                </a:extLst>
              </a:tr>
            </a:tbl>
          </a:graphicData>
        </a:graphic>
      </p:graphicFrame>
      <p:graphicFrame>
        <p:nvGraphicFramePr>
          <p:cNvPr id="22" name="chart_his_q09">
            <a:extLst>
              <a:ext uri="{FF2B5EF4-FFF2-40B4-BE49-F238E27FC236}">
                <a16:creationId xmlns:a16="http://schemas.microsoft.com/office/drawing/2014/main" id="{46711E10-6FFE-0552-59F7-1874295006A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19258506"/>
              </p:ext>
            </p:extLst>
          </p:nvPr>
        </p:nvGraphicFramePr>
        <p:xfrm>
          <a:off x="360679" y="370344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CE773F93-591C-0404-ABB9-A8047DAD8EDE}"/>
              </a:ext>
              <a:ext uri="{C183D7F6-B498-43B3-948B-1728B52AA6E4}">
                <adec:decorative xmlns:adec="http://schemas.microsoft.com/office/drawing/2017/decorative" val="1"/>
              </a:ext>
            </a:extLst>
          </p:cNvPr>
          <p:cNvSpPr/>
          <p:nvPr/>
        </p:nvSpPr>
        <p:spPr>
          <a:xfrm>
            <a:off x="425450" y="34635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08">
            <a:extLst>
              <a:ext uri="{FF2B5EF4-FFF2-40B4-BE49-F238E27FC236}">
                <a16:creationId xmlns:a16="http://schemas.microsoft.com/office/drawing/2014/main" id="{FBF68DB3-937E-42FC-5C36-60B2C1D4F87A}"/>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094293952"/>
              </p:ext>
            </p:extLst>
          </p:nvPr>
        </p:nvGraphicFramePr>
        <p:xfrm>
          <a:off x="1473300"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28225"/>
                  </a:ext>
                </a:extLst>
              </a:tr>
            </a:tbl>
          </a:graphicData>
        </a:graphic>
      </p:graphicFrame>
      <p:graphicFrame>
        <p:nvGraphicFramePr>
          <p:cNvPr id="29" name="chart_his_q08">
            <a:extLst>
              <a:ext uri="{FF2B5EF4-FFF2-40B4-BE49-F238E27FC236}">
                <a16:creationId xmlns:a16="http://schemas.microsoft.com/office/drawing/2014/main" id="{94ED61EC-D099-B1A4-26A7-F977C949946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77225144"/>
              </p:ext>
            </p:extLst>
          </p:nvPr>
        </p:nvGraphicFramePr>
        <p:xfrm>
          <a:off x="360680" y="209254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51EA48DC-7F3D-C0D4-81D1-D83EC07712E3}"/>
              </a:ext>
              <a:ext uri="{C183D7F6-B498-43B3-948B-1728B52AA6E4}">
                <adec:decorative xmlns:adec="http://schemas.microsoft.com/office/drawing/2017/decorative" val="1"/>
              </a:ext>
            </a:extLst>
          </p:cNvPr>
          <p:cNvSpPr/>
          <p:nvPr/>
        </p:nvSpPr>
        <p:spPr>
          <a:xfrm>
            <a:off x="428814" y="1848435"/>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9629DC2-0F90-96D1-0F11-38486AF19461}"/>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8220C6CF-3B71-AECD-A585-20B2E32BA88F}"/>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1" name="Group 10">
            <a:extLst>
              <a:ext uri="{FF2B5EF4-FFF2-40B4-BE49-F238E27FC236}">
                <a16:creationId xmlns:a16="http://schemas.microsoft.com/office/drawing/2014/main" id="{76FCE434-B6A6-9C67-D7B8-B06EB63B9ABC}"/>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7" action="ppaction://hlinksldjump"/>
              <a:extLst>
                <a:ext uri="{FF2B5EF4-FFF2-40B4-BE49-F238E27FC236}">
                  <a16:creationId xmlns:a16="http://schemas.microsoft.com/office/drawing/2014/main" id="{FB48C4A7-6028-EA38-9A50-9EDE56A5DFE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7" action="ppaction://hlinksldjump"/>
              <a:extLst>
                <a:ext uri="{FF2B5EF4-FFF2-40B4-BE49-F238E27FC236}">
                  <a16:creationId xmlns:a16="http://schemas.microsoft.com/office/drawing/2014/main" id="{8C6BE5F1-4041-C783-6AEE-1B5599B0C776}"/>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BFD6681F-4BE2-DCA3-6583-D7C2465D7631}"/>
              </a:ext>
              <a:ext uri="{C183D7F6-B498-43B3-948B-1728B52AA6E4}">
                <adec:decorative xmlns:adec="http://schemas.microsoft.com/office/drawing/2017/decorative" val="1"/>
              </a:ext>
            </a:extLst>
          </p:cNvPr>
          <p:cNvGrpSpPr/>
          <p:nvPr/>
        </p:nvGrpSpPr>
        <p:grpSpPr>
          <a:xfrm>
            <a:off x="425450" y="1155831"/>
            <a:ext cx="6699585" cy="611507"/>
            <a:chOff x="345548" y="81891"/>
            <a:chExt cx="6779338" cy="611507"/>
          </a:xfrm>
        </p:grpSpPr>
        <p:sp>
          <p:nvSpPr>
            <p:cNvPr id="17" name="object 5">
              <a:extLst>
                <a:ext uri="{FF2B5EF4-FFF2-40B4-BE49-F238E27FC236}">
                  <a16:creationId xmlns:a16="http://schemas.microsoft.com/office/drawing/2014/main" id="{69919EA4-0493-5C88-B5ED-EB61C55232E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6CBEE13-4519-91CD-24EB-B9A21B15EAAD}"/>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9389D0D6-EF68-25C3-2EC3-71D06DCE230B}"/>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8A377CB4-5F62-C435-6F41-F006E5536D8F}"/>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8405A57A-FD3C-94F4-9DBA-809FEBB6289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36173011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8D7140-F825-D57F-D0A1-723E0F78908E}"/>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0C45A8F9-C5D0-2BCF-DED4-8895FC3EE5E5}"/>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53</a:t>
            </a:fld>
            <a:endParaRPr lang="en-GB" spc="-25" noProof="0" dirty="0"/>
          </a:p>
        </p:txBody>
      </p:sp>
      <p:sp>
        <p:nvSpPr>
          <p:cNvPr id="25" name="object 1">
            <a:extLst>
              <a:ext uri="{FF2B5EF4-FFF2-40B4-BE49-F238E27FC236}">
                <a16:creationId xmlns:a16="http://schemas.microsoft.com/office/drawing/2014/main" id="{B68ED21A-0A50-2ADF-6FCC-D34E87E660ED}"/>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19">
            <a:extLst>
              <a:ext uri="{FF2B5EF4-FFF2-40B4-BE49-F238E27FC236}">
                <a16:creationId xmlns:a16="http://schemas.microsoft.com/office/drawing/2014/main" id="{50147F1D-BC11-DB03-EFCF-3229E374340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58667555"/>
              </p:ext>
            </p:extLst>
          </p:nvPr>
        </p:nvGraphicFramePr>
        <p:xfrm>
          <a:off x="1474571" y="9720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209936640"/>
                  </a:ext>
                </a:extLst>
              </a:tr>
            </a:tbl>
          </a:graphicData>
        </a:graphic>
      </p:graphicFrame>
      <p:graphicFrame>
        <p:nvGraphicFramePr>
          <p:cNvPr id="13" name="chart_his_q19">
            <a:extLst>
              <a:ext uri="{FF2B5EF4-FFF2-40B4-BE49-F238E27FC236}">
                <a16:creationId xmlns:a16="http://schemas.microsoft.com/office/drawing/2014/main" id="{DC13F97D-6F84-45AF-1A03-F95941D9E6C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25901101"/>
              </p:ext>
            </p:extLst>
          </p:nvPr>
        </p:nvGraphicFramePr>
        <p:xfrm>
          <a:off x="360680" y="87514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A028EC1B-B827-766D-27B3-61F97EFC8065}"/>
              </a:ext>
              <a:ext uri="{C183D7F6-B498-43B3-948B-1728B52AA6E4}">
                <adec:decorative xmlns:adec="http://schemas.microsoft.com/office/drawing/2017/decorative" val="1"/>
              </a:ext>
            </a:extLst>
          </p:cNvPr>
          <p:cNvSpPr/>
          <p:nvPr/>
        </p:nvSpPr>
        <p:spPr>
          <a:xfrm>
            <a:off x="425451" y="851532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18">
            <a:extLst>
              <a:ext uri="{FF2B5EF4-FFF2-40B4-BE49-F238E27FC236}">
                <a16:creationId xmlns:a16="http://schemas.microsoft.com/office/drawing/2014/main" id="{C82CE841-6F5E-1468-7BF7-F08BB9C6F68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55810124"/>
              </p:ext>
            </p:extLst>
          </p:nvPr>
        </p:nvGraphicFramePr>
        <p:xfrm>
          <a:off x="1474571" y="80899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73587194"/>
                  </a:ext>
                </a:extLst>
              </a:tr>
            </a:tbl>
          </a:graphicData>
        </a:graphic>
      </p:graphicFrame>
      <p:graphicFrame>
        <p:nvGraphicFramePr>
          <p:cNvPr id="22" name="chart_his_q18">
            <a:extLst>
              <a:ext uri="{FF2B5EF4-FFF2-40B4-BE49-F238E27FC236}">
                <a16:creationId xmlns:a16="http://schemas.microsoft.com/office/drawing/2014/main" id="{D37F1285-B95C-9335-B119-E7705D180B6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89178216"/>
              </p:ext>
            </p:extLst>
          </p:nvPr>
        </p:nvGraphicFramePr>
        <p:xfrm>
          <a:off x="360682" y="7110141"/>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47AD5EDD-F3A8-F23E-75AE-231E1F07E47B}"/>
              </a:ext>
              <a:ext uri="{C183D7F6-B498-43B3-948B-1728B52AA6E4}">
                <adec:decorative xmlns:adec="http://schemas.microsoft.com/office/drawing/2017/decorative" val="1"/>
              </a:ext>
            </a:extLst>
          </p:cNvPr>
          <p:cNvSpPr/>
          <p:nvPr/>
        </p:nvSpPr>
        <p:spPr>
          <a:xfrm>
            <a:off x="425451" y="688154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17">
            <a:extLst>
              <a:ext uri="{FF2B5EF4-FFF2-40B4-BE49-F238E27FC236}">
                <a16:creationId xmlns:a16="http://schemas.microsoft.com/office/drawing/2014/main" id="{8AB8131A-A977-F323-ABBE-54B36B0FE93B}"/>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9858029"/>
              </p:ext>
            </p:extLst>
          </p:nvPr>
        </p:nvGraphicFramePr>
        <p:xfrm>
          <a:off x="1474571" y="64439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3628980"/>
                  </a:ext>
                </a:extLst>
              </a:tr>
            </a:tbl>
          </a:graphicData>
        </a:graphic>
      </p:graphicFrame>
      <p:graphicFrame>
        <p:nvGraphicFramePr>
          <p:cNvPr id="11" name="chart_his_q17">
            <a:extLst>
              <a:ext uri="{FF2B5EF4-FFF2-40B4-BE49-F238E27FC236}">
                <a16:creationId xmlns:a16="http://schemas.microsoft.com/office/drawing/2014/main" id="{EC00D5EF-A53B-5F33-C44C-C6D42AE3E70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23318574"/>
              </p:ext>
            </p:extLst>
          </p:nvPr>
        </p:nvGraphicFramePr>
        <p:xfrm>
          <a:off x="360682" y="547262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C9530199-E157-82A4-CA71-142026D2AAC8}"/>
              </a:ext>
              <a:ext uri="{C183D7F6-B498-43B3-948B-1728B52AA6E4}">
                <adec:decorative xmlns:adec="http://schemas.microsoft.com/office/drawing/2017/decorative" val="1"/>
              </a:ext>
            </a:extLst>
          </p:cNvPr>
          <p:cNvSpPr/>
          <p:nvPr/>
        </p:nvSpPr>
        <p:spPr>
          <a:xfrm>
            <a:off x="425451" y="524951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16">
            <a:extLst>
              <a:ext uri="{FF2B5EF4-FFF2-40B4-BE49-F238E27FC236}">
                <a16:creationId xmlns:a16="http://schemas.microsoft.com/office/drawing/2014/main" id="{E90A7794-8F46-F0E5-ACD9-B951CB4D9B4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392343081"/>
              </p:ext>
            </p:extLst>
          </p:nvPr>
        </p:nvGraphicFramePr>
        <p:xfrm>
          <a:off x="1474571" y="46704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4589580"/>
                  </a:ext>
                </a:extLst>
              </a:tr>
            </a:tbl>
          </a:graphicData>
        </a:graphic>
      </p:graphicFrame>
      <p:graphicFrame>
        <p:nvGraphicFramePr>
          <p:cNvPr id="20" name="chart_his_q16">
            <a:extLst>
              <a:ext uri="{FF2B5EF4-FFF2-40B4-BE49-F238E27FC236}">
                <a16:creationId xmlns:a16="http://schemas.microsoft.com/office/drawing/2014/main" id="{59F5ADB4-4DD0-82D5-10CC-FF833EC029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63997882"/>
              </p:ext>
            </p:extLst>
          </p:nvPr>
        </p:nvGraphicFramePr>
        <p:xfrm>
          <a:off x="360680" y="370443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9F8F1E73-88F6-6B54-4C45-CDA909114D20}"/>
              </a:ext>
              <a:ext uri="{C183D7F6-B498-43B3-948B-1728B52AA6E4}">
                <adec:decorative xmlns:adec="http://schemas.microsoft.com/office/drawing/2017/decorative" val="1"/>
              </a:ext>
            </a:extLst>
          </p:cNvPr>
          <p:cNvSpPr/>
          <p:nvPr/>
        </p:nvSpPr>
        <p:spPr>
          <a:xfrm>
            <a:off x="425451" y="346434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15">
            <a:extLst>
              <a:ext uri="{FF2B5EF4-FFF2-40B4-BE49-F238E27FC236}">
                <a16:creationId xmlns:a16="http://schemas.microsoft.com/office/drawing/2014/main" id="{65CCBEAC-3DD2-03C8-F6E7-21C99C6515B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63050815"/>
              </p:ext>
            </p:extLst>
          </p:nvPr>
        </p:nvGraphicFramePr>
        <p:xfrm>
          <a:off x="1474571"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7946946"/>
                  </a:ext>
                </a:extLst>
              </a:tr>
            </a:tbl>
          </a:graphicData>
        </a:graphic>
      </p:graphicFrame>
      <p:graphicFrame>
        <p:nvGraphicFramePr>
          <p:cNvPr id="2" name="chart_his_q15">
            <a:extLst>
              <a:ext uri="{FF2B5EF4-FFF2-40B4-BE49-F238E27FC236}">
                <a16:creationId xmlns:a16="http://schemas.microsoft.com/office/drawing/2014/main" id="{EAE61E5C-167B-534E-711F-AABD9A5801C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00975936"/>
              </p:ext>
            </p:extLst>
          </p:nvPr>
        </p:nvGraphicFramePr>
        <p:xfrm>
          <a:off x="360681" y="20931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15">
            <a:extLst>
              <a:ext uri="{FF2B5EF4-FFF2-40B4-BE49-F238E27FC236}">
                <a16:creationId xmlns:a16="http://schemas.microsoft.com/office/drawing/2014/main" id="{0B9C89A0-B00F-5E2C-C840-76CCB1B667BE}"/>
              </a:ext>
            </a:extLst>
          </p:cNvPr>
          <p:cNvSpPr txBox="1"/>
          <p:nvPr/>
        </p:nvSpPr>
        <p:spPr>
          <a:xfrm>
            <a:off x="455763" y="1810148"/>
            <a:ext cx="497068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diagnosis</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appropriate</a:t>
            </a:r>
            <a:r>
              <a:rPr lang="en-GB" sz="850" spc="-25" noProof="0" dirty="0">
                <a:latin typeface="Arial"/>
                <a:cs typeface="Arial"/>
              </a:rPr>
              <a:t> </a:t>
            </a:r>
            <a:r>
              <a:rPr lang="en-GB" sz="850" spc="-10" noProof="0" dirty="0">
                <a:latin typeface="Arial"/>
                <a:cs typeface="Arial"/>
              </a:rPr>
              <a:t>place</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16">
            <a:extLst>
              <a:ext uri="{FF2B5EF4-FFF2-40B4-BE49-F238E27FC236}">
                <a16:creationId xmlns:a16="http://schemas.microsoft.com/office/drawing/2014/main" id="{66F3D8A4-41B8-7A38-0B31-BC9F2C9C0EF8}"/>
              </a:ext>
            </a:extLst>
          </p:cNvPr>
          <p:cNvSpPr txBox="1"/>
          <p:nvPr/>
        </p:nvSpPr>
        <p:spPr>
          <a:xfrm>
            <a:off x="460566" y="3441700"/>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Q16.</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told</a:t>
            </a:r>
            <a:r>
              <a:rPr lang="en-GB" sz="850" spc="-20" noProof="0" dirty="0">
                <a:latin typeface="Arial"/>
                <a:cs typeface="Arial"/>
              </a:rPr>
              <a:t> </a:t>
            </a:r>
            <a:r>
              <a:rPr lang="en-GB" sz="850" noProof="0" dirty="0">
                <a:latin typeface="Arial"/>
                <a:cs typeface="Arial"/>
              </a:rPr>
              <a:t>they</a:t>
            </a:r>
            <a:r>
              <a:rPr lang="en-GB" sz="850" spc="-1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go</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later</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more</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diagnosis</a:t>
            </a:r>
            <a:endParaRPr lang="en-GB" sz="850" noProof="0" dirty="0">
              <a:latin typeface="Arial"/>
              <a:cs typeface="Arial"/>
            </a:endParaRPr>
          </a:p>
        </p:txBody>
      </p:sp>
      <p:sp>
        <p:nvSpPr>
          <p:cNvPr id="54" name="object 8">
            <a:extLst>
              <a:ext uri="{FF2B5EF4-FFF2-40B4-BE49-F238E27FC236}">
                <a16:creationId xmlns:a16="http://schemas.microsoft.com/office/drawing/2014/main" id="{FCA7B71C-2F6E-32AF-E2BC-54C00207BBC7}"/>
              </a:ext>
            </a:extLst>
          </p:cNvPr>
          <p:cNvSpPr txBox="1"/>
          <p:nvPr/>
        </p:nvSpPr>
        <p:spPr>
          <a:xfrm>
            <a:off x="425451" y="5082089"/>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 FROM A MAIN CONTACT PERSON</a:t>
            </a:r>
          </a:p>
        </p:txBody>
      </p:sp>
      <p:sp>
        <p:nvSpPr>
          <p:cNvPr id="59" name="text_q17">
            <a:extLst>
              <a:ext uri="{FF2B5EF4-FFF2-40B4-BE49-F238E27FC236}">
                <a16:creationId xmlns:a16="http://schemas.microsoft.com/office/drawing/2014/main" id="{1C5B413C-714C-FC09-9E37-893F3BBDB091}"/>
              </a:ext>
            </a:extLst>
          </p:cNvPr>
          <p:cNvSpPr txBox="1"/>
          <p:nvPr/>
        </p:nvSpPr>
        <p:spPr>
          <a:xfrm>
            <a:off x="457083" y="5187512"/>
            <a:ext cx="4824000" cy="387286"/>
          </a:xfrm>
          <a:prstGeom prst="rect">
            <a:avLst/>
          </a:prstGeom>
        </p:spPr>
        <p:txBody>
          <a:bodyPr vert="horz" wrap="square" lIns="0" tIns="86360" rIns="0" bIns="0" rtlCol="0">
            <a:spAutoFit/>
          </a:bodyPr>
          <a:lstStyle/>
          <a:p>
            <a:pPr marL="12700">
              <a:spcBef>
                <a:spcPts val="250"/>
              </a:spcBef>
              <a:defRPr/>
            </a:pPr>
            <a:r>
              <a:rPr lang="en-GB" sz="850" noProof="0" dirty="0">
                <a:latin typeface="Arial"/>
                <a:cs typeface="Arial"/>
              </a:rPr>
              <a:t>Q17.</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main</a:t>
            </a:r>
            <a:r>
              <a:rPr lang="en-GB" sz="850" spc="-15" noProof="0" dirty="0">
                <a:latin typeface="Arial"/>
                <a:cs typeface="Arial"/>
              </a:rPr>
              <a:t> </a:t>
            </a:r>
            <a:r>
              <a:rPr lang="en-GB" sz="850" noProof="0" dirty="0">
                <a:latin typeface="Arial"/>
                <a:cs typeface="Arial"/>
              </a:rPr>
              <a:t>point</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within</a:t>
            </a:r>
            <a:r>
              <a:rPr lang="en-GB" sz="850" spc="-15"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team</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18">
            <a:extLst>
              <a:ext uri="{FF2B5EF4-FFF2-40B4-BE49-F238E27FC236}">
                <a16:creationId xmlns:a16="http://schemas.microsoft.com/office/drawing/2014/main" id="{26F4819A-8C0F-56EA-2F4F-12A37D183FF4}"/>
              </a:ext>
            </a:extLst>
          </p:cNvPr>
          <p:cNvSpPr txBox="1"/>
          <p:nvPr/>
        </p:nvSpPr>
        <p:spPr>
          <a:xfrm>
            <a:off x="454693" y="6818514"/>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Q18.</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it</a:t>
            </a:r>
            <a:r>
              <a:rPr lang="en-GB" sz="850" spc="-15"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noProof="0" dirty="0">
                <a:latin typeface="Arial"/>
                <a:cs typeface="Arial"/>
              </a:rPr>
              <a:t>easy</a:t>
            </a:r>
            <a:r>
              <a:rPr lang="en-GB" sz="850" spc="-15"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15" noProof="0" dirty="0">
                <a:latin typeface="Arial"/>
                <a:cs typeface="Arial"/>
              </a:rPr>
              <a:t> </a:t>
            </a:r>
            <a:r>
              <a:rPr lang="en-GB" sz="850" spc="-10" noProof="0" dirty="0">
                <a:latin typeface="Arial"/>
                <a:cs typeface="Arial"/>
              </a:rPr>
              <a:t>person</a:t>
            </a:r>
            <a:endParaRPr lang="en-GB" sz="850" noProof="0" dirty="0">
              <a:latin typeface="Arial"/>
              <a:cs typeface="Arial"/>
            </a:endParaRPr>
          </a:p>
        </p:txBody>
      </p:sp>
      <p:sp>
        <p:nvSpPr>
          <p:cNvPr id="111" name="text_q19">
            <a:extLst>
              <a:ext uri="{FF2B5EF4-FFF2-40B4-BE49-F238E27FC236}">
                <a16:creationId xmlns:a16="http://schemas.microsoft.com/office/drawing/2014/main" id="{E70E9C66-05D7-5D6B-263C-65D0956C8770}"/>
              </a:ext>
            </a:extLst>
          </p:cNvPr>
          <p:cNvSpPr txBox="1"/>
          <p:nvPr/>
        </p:nvSpPr>
        <p:spPr>
          <a:xfrm>
            <a:off x="457660" y="8466203"/>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Q19.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found</a:t>
            </a:r>
            <a:r>
              <a:rPr lang="en-GB" sz="850" spc="-20" noProof="0" dirty="0">
                <a:latin typeface="Arial"/>
                <a:cs typeface="Arial"/>
              </a:rPr>
              <a:t> </a:t>
            </a:r>
            <a:r>
              <a:rPr lang="en-GB" sz="850" noProof="0" dirty="0">
                <a:latin typeface="Arial"/>
                <a:cs typeface="Arial"/>
              </a:rPr>
              <a:t>advice</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main</a:t>
            </a:r>
            <a:r>
              <a:rPr lang="en-GB" sz="850" spc="-20" noProof="0" dirty="0">
                <a:latin typeface="Arial"/>
                <a:cs typeface="Arial"/>
              </a:rPr>
              <a:t> </a:t>
            </a:r>
            <a:r>
              <a:rPr lang="en-GB" sz="850" noProof="0" dirty="0">
                <a:latin typeface="Arial"/>
                <a:cs typeface="Arial"/>
              </a:rPr>
              <a:t>contact</a:t>
            </a:r>
            <a:r>
              <a:rPr lang="en-GB" sz="850" spc="-20" noProof="0" dirty="0">
                <a:latin typeface="Arial"/>
                <a:cs typeface="Arial"/>
              </a:rPr>
              <a:t> </a:t>
            </a:r>
            <a:r>
              <a:rPr lang="en-GB" sz="850" noProof="0" dirty="0">
                <a:latin typeface="Arial"/>
                <a:cs typeface="Arial"/>
              </a:rPr>
              <a:t>person</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quite</a:t>
            </a:r>
            <a:r>
              <a:rPr lang="en-GB" sz="850" spc="-20" noProof="0" dirty="0">
                <a:latin typeface="Arial"/>
                <a:cs typeface="Arial"/>
              </a:rPr>
              <a:t> </a:t>
            </a:r>
            <a:r>
              <a:rPr lang="en-GB" sz="850" spc="-10" noProof="0" dirty="0">
                <a:latin typeface="Arial"/>
                <a:cs typeface="Arial"/>
              </a:rPr>
              <a:t>helpful</a:t>
            </a:r>
            <a:endParaRPr lang="en-GB" sz="850" noProof="0" dirty="0">
              <a:latin typeface="Arial"/>
              <a:cs typeface="Arial"/>
            </a:endParaRPr>
          </a:p>
        </p:txBody>
      </p:sp>
      <p:sp>
        <p:nvSpPr>
          <p:cNvPr id="3" name="object 6">
            <a:extLst>
              <a:ext uri="{FF2B5EF4-FFF2-40B4-BE49-F238E27FC236}">
                <a16:creationId xmlns:a16="http://schemas.microsoft.com/office/drawing/2014/main" id="{DB4D6D6C-12AC-A2B4-D2B3-DBEB15271C7D}"/>
              </a:ext>
              <a:ext uri="{C183D7F6-B498-43B3-948B-1728B52AA6E4}">
                <adec:decorative xmlns:adec="http://schemas.microsoft.com/office/drawing/2017/decorative" val="1"/>
              </a:ext>
            </a:extLst>
          </p:cNvPr>
          <p:cNvSpPr/>
          <p:nvPr/>
        </p:nvSpPr>
        <p:spPr>
          <a:xfrm>
            <a:off x="428815" y="184924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7D987F53-0522-FD84-EF51-8490C2CCF3AD}"/>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DF2B4421-26E5-E452-C21D-EFBC919E23A0}"/>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6A2A2C8F-F501-0E3F-E256-C574BF4E859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BFD8CF2E-2CB0-EFAD-2A50-CD3B2E77520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442DFE49-8A37-10B4-AB20-9482DFF918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74731F95-5C81-4AF5-924E-D027E4E4D1DF}"/>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C296A4C8-C739-D590-B52E-0D3155891073}"/>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1116967C-2A4E-CF40-4A0C-968233F22A57}"/>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A3601D9E-D569-6276-E12A-ADBE2B0020E9}"/>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1F03F-A319-B52A-0E2A-98D0B17F88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5C849951-57C9-83DA-7C72-ADBC3E03F62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23070776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447EFC-471E-5748-B4EC-149ACA7C4C46}"/>
            </a:ext>
          </a:extLst>
        </p:cNvPr>
        <p:cNvGrpSpPr/>
        <p:nvPr/>
      </p:nvGrpSpPr>
      <p:grpSpPr>
        <a:xfrm>
          <a:off x="0" y="0"/>
          <a:ext cx="0" cy="0"/>
          <a:chOff x="0" y="0"/>
          <a:chExt cx="0" cy="0"/>
        </a:xfrm>
      </p:grpSpPr>
      <p:grpSp>
        <p:nvGrpSpPr>
          <p:cNvPr id="21" name="Group 20">
            <a:extLst>
              <a:ext uri="{FF2B5EF4-FFF2-40B4-BE49-F238E27FC236}">
                <a16:creationId xmlns:a16="http://schemas.microsoft.com/office/drawing/2014/main" id="{B9FAB8B6-37EB-2BA8-FBF9-BFFE055D6121}"/>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5" name="object 4">
              <a:hlinkClick r:id="rId2" action="ppaction://hlinksldjump"/>
              <a:extLst>
                <a:ext uri="{FF2B5EF4-FFF2-40B4-BE49-F238E27FC236}">
                  <a16:creationId xmlns:a16="http://schemas.microsoft.com/office/drawing/2014/main" id="{15708EF7-3AC1-92D0-B4E7-EFD6AA6F42C2}"/>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D2552BDB-635A-ADC0-1FEF-692920662E8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71" name="Slide Number Placeholder 1">
            <a:extLst>
              <a:ext uri="{FF2B5EF4-FFF2-40B4-BE49-F238E27FC236}">
                <a16:creationId xmlns:a16="http://schemas.microsoft.com/office/drawing/2014/main" id="{F8649CCB-D046-94C2-98DC-64A3634579EA}"/>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54</a:t>
            </a:fld>
            <a:endParaRPr lang="en-GB" spc="-25" noProof="0" dirty="0"/>
          </a:p>
        </p:txBody>
      </p:sp>
      <p:sp>
        <p:nvSpPr>
          <p:cNvPr id="20" name="object 1">
            <a:extLst>
              <a:ext uri="{FF2B5EF4-FFF2-40B4-BE49-F238E27FC236}">
                <a16:creationId xmlns:a16="http://schemas.microsoft.com/office/drawing/2014/main" id="{D62ED841-7796-5CBE-C597-1315402FDB14}"/>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(4)</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1" name="his_years_q24">
            <a:extLst>
              <a:ext uri="{FF2B5EF4-FFF2-40B4-BE49-F238E27FC236}">
                <a16:creationId xmlns:a16="http://schemas.microsoft.com/office/drawing/2014/main" id="{90A19664-5408-E149-8501-968EBE9C52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863120187"/>
              </p:ext>
            </p:extLst>
          </p:nvPr>
        </p:nvGraphicFramePr>
        <p:xfrm>
          <a:off x="1480175" y="9949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21907762"/>
                  </a:ext>
                </a:extLst>
              </a:tr>
            </a:tbl>
          </a:graphicData>
        </a:graphic>
      </p:graphicFrame>
      <p:graphicFrame>
        <p:nvGraphicFramePr>
          <p:cNvPr id="17" name="chart_his_q24">
            <a:extLst>
              <a:ext uri="{FF2B5EF4-FFF2-40B4-BE49-F238E27FC236}">
                <a16:creationId xmlns:a16="http://schemas.microsoft.com/office/drawing/2014/main" id="{C4542C60-1C78-786E-0722-6869A53CE72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115160590"/>
              </p:ext>
            </p:extLst>
          </p:nvPr>
        </p:nvGraphicFramePr>
        <p:xfrm>
          <a:off x="366286" y="8994953"/>
          <a:ext cx="6694169" cy="11803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0" name="his_years_q23">
            <a:extLst>
              <a:ext uri="{FF2B5EF4-FFF2-40B4-BE49-F238E27FC236}">
                <a16:creationId xmlns:a16="http://schemas.microsoft.com/office/drawing/2014/main" id="{C529D9C6-CEB9-7B04-EE62-5A489BB4F6C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729466924"/>
              </p:ext>
            </p:extLst>
          </p:nvPr>
        </p:nvGraphicFramePr>
        <p:xfrm>
          <a:off x="1478344"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20717515"/>
                  </a:ext>
                </a:extLst>
              </a:tr>
            </a:tbl>
          </a:graphicData>
        </a:graphic>
      </p:graphicFrame>
      <p:sp>
        <p:nvSpPr>
          <p:cNvPr id="14" name="object 12">
            <a:extLst>
              <a:ext uri="{FF2B5EF4-FFF2-40B4-BE49-F238E27FC236}">
                <a16:creationId xmlns:a16="http://schemas.microsoft.com/office/drawing/2014/main" id="{33F32C2A-7983-7DB4-88A4-88F2FEAEED22}"/>
              </a:ext>
              <a:ext uri="{C183D7F6-B498-43B3-948B-1728B52AA6E4}">
                <adec:decorative xmlns:adec="http://schemas.microsoft.com/office/drawing/2017/decorative" val="1"/>
              </a:ext>
            </a:extLst>
          </p:cNvPr>
          <p:cNvSpPr/>
          <p:nvPr/>
        </p:nvSpPr>
        <p:spPr>
          <a:xfrm>
            <a:off x="440655" y="873617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16" name="chart_his_q23">
            <a:extLst>
              <a:ext uri="{FF2B5EF4-FFF2-40B4-BE49-F238E27FC236}">
                <a16:creationId xmlns:a16="http://schemas.microsoft.com/office/drawing/2014/main" id="{4205EF05-5F32-3FFF-936F-2DA41EA900A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06212132"/>
              </p:ext>
            </p:extLst>
          </p:nvPr>
        </p:nvGraphicFramePr>
        <p:xfrm>
          <a:off x="364455" y="7191144"/>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3" name="object 10">
            <a:extLst>
              <a:ext uri="{FF2B5EF4-FFF2-40B4-BE49-F238E27FC236}">
                <a16:creationId xmlns:a16="http://schemas.microsoft.com/office/drawing/2014/main" id="{54B456A5-8240-986E-8718-2B0B8620F21E}"/>
              </a:ext>
              <a:ext uri="{C183D7F6-B498-43B3-948B-1728B52AA6E4}">
                <adec:decorative xmlns:adec="http://schemas.microsoft.com/office/drawing/2017/decorative" val="1"/>
              </a:ext>
            </a:extLst>
          </p:cNvPr>
          <p:cNvSpPr/>
          <p:nvPr/>
        </p:nvSpPr>
        <p:spPr>
          <a:xfrm>
            <a:off x="439148" y="695195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2">
            <a:extLst>
              <a:ext uri="{FF2B5EF4-FFF2-40B4-BE49-F238E27FC236}">
                <a16:creationId xmlns:a16="http://schemas.microsoft.com/office/drawing/2014/main" id="{5E022845-4AF8-EC35-2B13-DF287569E94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98337154"/>
              </p:ext>
            </p:extLst>
          </p:nvPr>
        </p:nvGraphicFramePr>
        <p:xfrm>
          <a:off x="1478344"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18264716"/>
                  </a:ext>
                </a:extLst>
              </a:tr>
            </a:tbl>
          </a:graphicData>
        </a:graphic>
      </p:graphicFrame>
      <p:graphicFrame>
        <p:nvGraphicFramePr>
          <p:cNvPr id="12" name="chart_his_q22">
            <a:extLst>
              <a:ext uri="{FF2B5EF4-FFF2-40B4-BE49-F238E27FC236}">
                <a16:creationId xmlns:a16="http://schemas.microsoft.com/office/drawing/2014/main" id="{97D1D0E6-B53D-ED96-F2D5-D3442600355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9205267"/>
              </p:ext>
            </p:extLst>
          </p:nvPr>
        </p:nvGraphicFramePr>
        <p:xfrm>
          <a:off x="364455" y="555362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1" name="object 9">
            <a:extLst>
              <a:ext uri="{FF2B5EF4-FFF2-40B4-BE49-F238E27FC236}">
                <a16:creationId xmlns:a16="http://schemas.microsoft.com/office/drawing/2014/main" id="{98DD4C1F-564A-B5B6-372E-78625429A505}"/>
              </a:ext>
              <a:ext uri="{C183D7F6-B498-43B3-948B-1728B52AA6E4}">
                <adec:decorative xmlns:adec="http://schemas.microsoft.com/office/drawing/2017/decorative" val="1"/>
              </a:ext>
            </a:extLst>
          </p:cNvPr>
          <p:cNvSpPr/>
          <p:nvPr/>
        </p:nvSpPr>
        <p:spPr>
          <a:xfrm>
            <a:off x="440655" y="5291977"/>
            <a:ext cx="6696000" cy="1512642"/>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8" name="his_years_q21">
            <a:extLst>
              <a:ext uri="{FF2B5EF4-FFF2-40B4-BE49-F238E27FC236}">
                <a16:creationId xmlns:a16="http://schemas.microsoft.com/office/drawing/2014/main" id="{E51585A8-708C-D8F8-55F6-4C9E38F4481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072130947"/>
              </p:ext>
            </p:extLst>
          </p:nvPr>
        </p:nvGraphicFramePr>
        <p:xfrm>
          <a:off x="1478344" y="48437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68768615"/>
                  </a:ext>
                </a:extLst>
              </a:tr>
            </a:tbl>
          </a:graphicData>
        </a:graphic>
      </p:graphicFrame>
      <p:graphicFrame>
        <p:nvGraphicFramePr>
          <p:cNvPr id="7" name="chart_his_q21">
            <a:extLst>
              <a:ext uri="{FF2B5EF4-FFF2-40B4-BE49-F238E27FC236}">
                <a16:creationId xmlns:a16="http://schemas.microsoft.com/office/drawing/2014/main" id="{43B59579-43A7-9322-09E0-F30D7257E2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290609114"/>
              </p:ext>
            </p:extLst>
          </p:nvPr>
        </p:nvGraphicFramePr>
        <p:xfrm>
          <a:off x="364455" y="3877227"/>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8" name="object 8">
            <a:extLst>
              <a:ext uri="{FF2B5EF4-FFF2-40B4-BE49-F238E27FC236}">
                <a16:creationId xmlns:a16="http://schemas.microsoft.com/office/drawing/2014/main" id="{F5829333-38FE-A984-CA8C-740323058032}"/>
              </a:ext>
              <a:ext uri="{C183D7F6-B498-43B3-948B-1728B52AA6E4}">
                <adec:decorative xmlns:adec="http://schemas.microsoft.com/office/drawing/2017/decorative" val="1"/>
              </a:ext>
            </a:extLst>
          </p:cNvPr>
          <p:cNvSpPr/>
          <p:nvPr/>
        </p:nvSpPr>
        <p:spPr>
          <a:xfrm>
            <a:off x="432809" y="365335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20">
            <a:extLst>
              <a:ext uri="{FF2B5EF4-FFF2-40B4-BE49-F238E27FC236}">
                <a16:creationId xmlns:a16="http://schemas.microsoft.com/office/drawing/2014/main" id="{F6F99BC5-6D12-E240-FCA4-326A193CE2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71313785"/>
              </p:ext>
            </p:extLst>
          </p:nvPr>
        </p:nvGraphicFramePr>
        <p:xfrm>
          <a:off x="1478344" y="318539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4164229"/>
                  </a:ext>
                </a:extLst>
              </a:tr>
            </a:tbl>
          </a:graphicData>
        </a:graphic>
      </p:graphicFrame>
      <p:graphicFrame>
        <p:nvGraphicFramePr>
          <p:cNvPr id="10" name="chart_his_q20">
            <a:extLst>
              <a:ext uri="{FF2B5EF4-FFF2-40B4-BE49-F238E27FC236}">
                <a16:creationId xmlns:a16="http://schemas.microsoft.com/office/drawing/2014/main" id="{D720746B-0164-D0BC-8478-5161DF2407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14281614"/>
              </p:ext>
            </p:extLst>
          </p:nvPr>
        </p:nvGraphicFramePr>
        <p:xfrm>
          <a:off x="364455" y="2201795"/>
          <a:ext cx="6694169" cy="1180317"/>
        </p:xfrm>
        <a:graphic>
          <a:graphicData uri="http://schemas.openxmlformats.org/drawingml/2006/chart">
            <c:chart xmlns:c="http://schemas.openxmlformats.org/drawingml/2006/chart" xmlns:r="http://schemas.openxmlformats.org/officeDocument/2006/relationships" r:id="rId7"/>
          </a:graphicData>
        </a:graphic>
      </p:graphicFrame>
      <p:sp>
        <p:nvSpPr>
          <p:cNvPr id="23" name="object 6">
            <a:extLst>
              <a:ext uri="{FF2B5EF4-FFF2-40B4-BE49-F238E27FC236}">
                <a16:creationId xmlns:a16="http://schemas.microsoft.com/office/drawing/2014/main" id="{1EE78CF7-C3FA-CFF5-FEEB-59AC6B62B679}"/>
              </a:ext>
            </a:extLst>
          </p:cNvPr>
          <p:cNvSpPr txBox="1"/>
          <p:nvPr/>
        </p:nvSpPr>
        <p:spPr>
          <a:xfrm>
            <a:off x="438824" y="184219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5" noProof="0" dirty="0">
                <a:solidFill>
                  <a:srgbClr val="336E9F"/>
                </a:solidFill>
                <a:latin typeface="Arial"/>
                <a:cs typeface="Arial"/>
              </a:rPr>
              <a:t>DECIDING</a:t>
            </a:r>
            <a:r>
              <a:rPr lang="en-GB" sz="1050" b="1" spc="-50" noProof="0" dirty="0">
                <a:solidFill>
                  <a:srgbClr val="336E9F"/>
                </a:solidFill>
                <a:latin typeface="Arial"/>
                <a:cs typeface="Arial"/>
              </a:rPr>
              <a:t> </a:t>
            </a:r>
            <a:r>
              <a:rPr lang="en-GB" sz="1050" b="1" noProof="0" dirty="0">
                <a:solidFill>
                  <a:srgbClr val="336E9F"/>
                </a:solidFill>
                <a:latin typeface="Arial"/>
                <a:cs typeface="Arial"/>
              </a:rPr>
              <a:t>ON</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THE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BEST</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27" name="text_q20">
            <a:extLst>
              <a:ext uri="{FF2B5EF4-FFF2-40B4-BE49-F238E27FC236}">
                <a16:creationId xmlns:a16="http://schemas.microsoft.com/office/drawing/2014/main" id="{7E8F96C8-73B8-CC08-C99A-3FB26A0A8C3C}"/>
              </a:ext>
            </a:extLst>
          </p:cNvPr>
          <p:cNvSpPr txBox="1"/>
          <p:nvPr/>
        </p:nvSpPr>
        <p:spPr>
          <a:xfrm>
            <a:off x="480555" y="193905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Q20.</a:t>
            </a:r>
            <a:r>
              <a:rPr lang="en-GB" sz="850" spc="-2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options</a:t>
            </a:r>
            <a:r>
              <a:rPr lang="en-GB" sz="850" spc="-2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explained</a:t>
            </a:r>
            <a:r>
              <a:rPr lang="en-GB" sz="850" spc="-2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completely</a:t>
            </a:r>
            <a:r>
              <a:rPr lang="en-GB" sz="850" spc="-25"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21">
            <a:extLst>
              <a:ext uri="{FF2B5EF4-FFF2-40B4-BE49-F238E27FC236}">
                <a16:creationId xmlns:a16="http://schemas.microsoft.com/office/drawing/2014/main" id="{6D3E87B6-4A61-4D56-2A57-F6E9844C02DF}"/>
              </a:ext>
            </a:extLst>
          </p:cNvPr>
          <p:cNvSpPr txBox="1"/>
          <p:nvPr/>
        </p:nvSpPr>
        <p:spPr>
          <a:xfrm>
            <a:off x="487634" y="3601115"/>
            <a:ext cx="5367884"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Q21.</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1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22">
            <a:extLst>
              <a:ext uri="{FF2B5EF4-FFF2-40B4-BE49-F238E27FC236}">
                <a16:creationId xmlns:a16="http://schemas.microsoft.com/office/drawing/2014/main" id="{59FFDC5D-0449-E956-EAC4-6080C10B1C75}"/>
              </a:ext>
            </a:extLst>
          </p:cNvPr>
          <p:cNvSpPr txBox="1"/>
          <p:nvPr/>
        </p:nvSpPr>
        <p:spPr>
          <a:xfrm>
            <a:off x="505747" y="5235809"/>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Q22.</a:t>
            </a:r>
            <a:r>
              <a:rPr lang="en-GB" sz="850" spc="-25" noProof="0" dirty="0">
                <a:latin typeface="Arial"/>
                <a:cs typeface="Arial"/>
              </a:rPr>
              <a:t> </a:t>
            </a:r>
            <a:r>
              <a:rPr lang="en-GB" sz="850" noProof="0" dirty="0">
                <a:latin typeface="Arial"/>
                <a:cs typeface="Arial"/>
              </a:rPr>
              <a:t>Family</a:t>
            </a:r>
            <a:r>
              <a:rPr lang="en-GB" sz="850" spc="-20" noProof="0" dirty="0">
                <a:latin typeface="Arial"/>
                <a:cs typeface="Arial"/>
              </a:rPr>
              <a:t> </a:t>
            </a:r>
            <a:r>
              <a:rPr lang="en-GB" sz="850" noProof="0" dirty="0">
                <a:latin typeface="Arial"/>
                <a:cs typeface="Arial"/>
              </a:rPr>
              <a:t>and / or</a:t>
            </a:r>
            <a:r>
              <a:rPr lang="en-GB" sz="850" spc="-20" noProof="0" dirty="0">
                <a:latin typeface="Arial"/>
                <a:cs typeface="Arial"/>
              </a:rPr>
              <a:t> </a:t>
            </a:r>
            <a:r>
              <a:rPr lang="en-GB" sz="850" noProof="0" dirty="0">
                <a:latin typeface="Arial"/>
                <a:cs typeface="Arial"/>
              </a:rPr>
              <a:t>carers</a:t>
            </a:r>
            <a:r>
              <a:rPr lang="en-GB" sz="850" spc="-20"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involved</a:t>
            </a:r>
            <a:r>
              <a:rPr lang="en-GB" sz="850" spc="-20" noProof="0" dirty="0">
                <a:latin typeface="Arial"/>
                <a:cs typeface="Arial"/>
              </a:rPr>
              <a:t> </a:t>
            </a:r>
            <a:r>
              <a:rPr lang="en-GB" sz="850" noProof="0" dirty="0">
                <a:latin typeface="Arial"/>
                <a:cs typeface="Arial"/>
              </a:rPr>
              <a:t>as</a:t>
            </a:r>
            <a:r>
              <a:rPr lang="en-GB" sz="850" spc="-25" noProof="0" dirty="0">
                <a:latin typeface="Arial"/>
                <a:cs typeface="Arial"/>
              </a:rPr>
              <a:t> </a:t>
            </a:r>
            <a:r>
              <a:rPr lang="en-GB" sz="850" noProof="0" dirty="0">
                <a:latin typeface="Arial"/>
                <a:cs typeface="Arial"/>
              </a:rPr>
              <a:t>much</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wanted</a:t>
            </a:r>
            <a:r>
              <a:rPr lang="en-GB" sz="850" spc="-20"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noProof="0" dirty="0">
                <a:latin typeface="Arial"/>
                <a:cs typeface="Arial"/>
              </a:rPr>
              <a:t>be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decisions</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100" name="text_q23">
            <a:extLst>
              <a:ext uri="{FF2B5EF4-FFF2-40B4-BE49-F238E27FC236}">
                <a16:creationId xmlns:a16="http://schemas.microsoft.com/office/drawing/2014/main" id="{B4B4B05F-F180-49A7-4602-8B0A11CE2A75}"/>
              </a:ext>
            </a:extLst>
          </p:cNvPr>
          <p:cNvSpPr txBox="1"/>
          <p:nvPr/>
        </p:nvSpPr>
        <p:spPr>
          <a:xfrm>
            <a:off x="505747" y="6886344"/>
            <a:ext cx="663709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Q23.</a:t>
            </a:r>
            <a:r>
              <a:rPr lang="en-GB" sz="850" spc="-3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5" noProof="0" dirty="0">
                <a:latin typeface="Arial"/>
                <a:cs typeface="Arial"/>
              </a:rPr>
              <a:t> </a:t>
            </a:r>
            <a:r>
              <a:rPr lang="en-GB" sz="850" noProof="0" dirty="0">
                <a:latin typeface="Arial"/>
                <a:cs typeface="Arial"/>
              </a:rPr>
              <a:t>further</a:t>
            </a:r>
            <a:r>
              <a:rPr lang="en-GB" sz="850" spc="-25"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a</a:t>
            </a:r>
            <a:r>
              <a:rPr lang="en-GB" sz="850" spc="-25" noProof="0" dirty="0">
                <a:latin typeface="Arial"/>
                <a:cs typeface="Arial"/>
              </a:rPr>
              <a:t> </a:t>
            </a:r>
            <a:r>
              <a:rPr lang="en-GB" sz="850" noProof="0" dirty="0">
                <a:latin typeface="Arial"/>
                <a:cs typeface="Arial"/>
              </a:rPr>
              <a:t>different</a:t>
            </a:r>
            <a:r>
              <a:rPr lang="en-GB" sz="850" spc="-25" noProof="0" dirty="0">
                <a:latin typeface="Arial"/>
                <a:cs typeface="Arial"/>
              </a:rPr>
              <a:t> </a:t>
            </a:r>
            <a:r>
              <a:rPr lang="en-GB" sz="850" noProof="0" dirty="0">
                <a:latin typeface="Arial"/>
                <a:cs typeface="Arial"/>
              </a:rPr>
              <a:t>healthcare</a:t>
            </a:r>
            <a:r>
              <a:rPr lang="en-GB" sz="850" spc="-25" noProof="0" dirty="0">
                <a:latin typeface="Arial"/>
                <a:cs typeface="Arial"/>
              </a:rPr>
              <a:t> </a:t>
            </a:r>
            <a:r>
              <a:rPr lang="en-GB" sz="850" noProof="0" dirty="0">
                <a:latin typeface="Arial"/>
                <a:cs typeface="Arial"/>
              </a:rPr>
              <a:t>professional</a:t>
            </a:r>
            <a:r>
              <a:rPr lang="en-GB" sz="850" spc="-25" noProof="0" dirty="0">
                <a:latin typeface="Arial"/>
                <a:cs typeface="Arial"/>
              </a:rPr>
              <a:t> </a:t>
            </a:r>
            <a:r>
              <a:rPr lang="en-GB" sz="850" noProof="0" dirty="0">
                <a:latin typeface="Arial"/>
                <a:cs typeface="Arial"/>
              </a:rPr>
              <a:t>before</a:t>
            </a:r>
            <a:r>
              <a:rPr lang="en-GB" sz="850" spc="-25" noProof="0" dirty="0">
                <a:latin typeface="Arial"/>
                <a:cs typeface="Arial"/>
              </a:rPr>
              <a:t> </a:t>
            </a:r>
            <a:r>
              <a:rPr lang="en-GB" sz="850" noProof="0" dirty="0">
                <a:latin typeface="Arial"/>
                <a:cs typeface="Arial"/>
              </a:rPr>
              <a:t>making</a:t>
            </a:r>
            <a:r>
              <a:rPr lang="en-GB" sz="850" spc="-25" noProof="0" dirty="0">
                <a:latin typeface="Arial"/>
                <a:cs typeface="Arial"/>
              </a:rPr>
              <a:t> </a:t>
            </a:r>
            <a:r>
              <a:rPr lang="en-GB" sz="850" noProof="0" dirty="0">
                <a:latin typeface="Arial"/>
                <a:cs typeface="Arial"/>
              </a:rPr>
              <a:t>decisions</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spc="-10" noProof="0" dirty="0">
                <a:latin typeface="Arial"/>
                <a:cs typeface="Arial"/>
              </a:rPr>
              <a:t>options</a:t>
            </a:r>
            <a:endParaRPr lang="en-GB" sz="850" noProof="0" dirty="0">
              <a:latin typeface="Arial"/>
              <a:cs typeface="Arial"/>
            </a:endParaRPr>
          </a:p>
        </p:txBody>
      </p:sp>
      <p:sp>
        <p:nvSpPr>
          <p:cNvPr id="54" name="object 11">
            <a:extLst>
              <a:ext uri="{FF2B5EF4-FFF2-40B4-BE49-F238E27FC236}">
                <a16:creationId xmlns:a16="http://schemas.microsoft.com/office/drawing/2014/main" id="{EAF5A1FD-8324-A8AC-ED22-8DED0EEFE37B}"/>
              </a:ext>
            </a:extLst>
          </p:cNvPr>
          <p:cNvSpPr txBox="1"/>
          <p:nvPr/>
        </p:nvSpPr>
        <p:spPr>
          <a:xfrm>
            <a:off x="438824" y="8570462"/>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CARE</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PLANNING</a:t>
            </a:r>
            <a:endParaRPr lang="en-GB" sz="1050" noProof="0" dirty="0">
              <a:latin typeface="Arial"/>
              <a:cs typeface="Arial"/>
            </a:endParaRPr>
          </a:p>
        </p:txBody>
      </p:sp>
      <p:sp>
        <p:nvSpPr>
          <p:cNvPr id="111" name="text_q24">
            <a:extLst>
              <a:ext uri="{FF2B5EF4-FFF2-40B4-BE49-F238E27FC236}">
                <a16:creationId xmlns:a16="http://schemas.microsoft.com/office/drawing/2014/main" id="{17AE42F2-2BEA-1542-A6B2-45DE5664ED09}"/>
              </a:ext>
            </a:extLst>
          </p:cNvPr>
          <p:cNvSpPr txBox="1"/>
          <p:nvPr/>
        </p:nvSpPr>
        <p:spPr>
          <a:xfrm>
            <a:off x="495100" y="869542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Q24.</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have</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discussion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needs</a:t>
            </a:r>
            <a:r>
              <a:rPr lang="en-GB" sz="850" spc="-20" noProof="0" dirty="0">
                <a:latin typeface="Arial"/>
                <a:cs typeface="Arial"/>
              </a:rPr>
              <a:t> </a:t>
            </a:r>
            <a:r>
              <a:rPr lang="en-GB" sz="850" noProof="0" dirty="0">
                <a:latin typeface="Arial"/>
                <a:cs typeface="Arial"/>
              </a:rPr>
              <a:t>or</a:t>
            </a:r>
            <a:r>
              <a:rPr lang="en-GB" sz="850" spc="-15" noProof="0" dirty="0">
                <a:latin typeface="Arial"/>
                <a:cs typeface="Arial"/>
              </a:rPr>
              <a:t> </a:t>
            </a:r>
            <a:r>
              <a:rPr lang="en-GB" sz="850" noProof="0" dirty="0">
                <a:latin typeface="Arial"/>
                <a:cs typeface="Arial"/>
              </a:rPr>
              <a:t>concerns</a:t>
            </a:r>
            <a:r>
              <a:rPr lang="en-GB" sz="850" spc="-20" noProof="0" dirty="0">
                <a:latin typeface="Arial"/>
                <a:cs typeface="Arial"/>
              </a:rPr>
              <a:t> </a:t>
            </a:r>
            <a:r>
              <a:rPr lang="en-GB" sz="850" noProof="0" dirty="0">
                <a:latin typeface="Arial"/>
                <a:cs typeface="Arial"/>
              </a:rPr>
              <a:t>prior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6" name="object 7">
            <a:extLst>
              <a:ext uri="{FF2B5EF4-FFF2-40B4-BE49-F238E27FC236}">
                <a16:creationId xmlns:a16="http://schemas.microsoft.com/office/drawing/2014/main" id="{D0E944D2-4F33-208B-0A5C-6C9FEC161184}"/>
              </a:ext>
              <a:ext uri="{C183D7F6-B498-43B3-948B-1728B52AA6E4}">
                <adec:decorative xmlns:adec="http://schemas.microsoft.com/office/drawing/2017/decorative" val="1"/>
              </a:ext>
            </a:extLst>
          </p:cNvPr>
          <p:cNvSpPr/>
          <p:nvPr/>
        </p:nvSpPr>
        <p:spPr>
          <a:xfrm>
            <a:off x="438824" y="20095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4516C3C-6970-7A16-AC6B-FB714F9C75CD}"/>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521BF24C-B494-2651-E7D5-7F8A44F44C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3" name="Group 1">
            <a:extLst>
              <a:ext uri="{FF2B5EF4-FFF2-40B4-BE49-F238E27FC236}">
                <a16:creationId xmlns:a16="http://schemas.microsoft.com/office/drawing/2014/main" id="{A5CD59D3-993B-7F8B-DAC9-A865D959A9FE}"/>
              </a:ext>
              <a:ext uri="{C183D7F6-B498-43B3-948B-1728B52AA6E4}">
                <adec:decorative xmlns:adec="http://schemas.microsoft.com/office/drawing/2017/decorative" val="1"/>
              </a:ext>
            </a:extLst>
          </p:cNvPr>
          <p:cNvGrpSpPr/>
          <p:nvPr/>
        </p:nvGrpSpPr>
        <p:grpSpPr>
          <a:xfrm>
            <a:off x="431465" y="1155700"/>
            <a:ext cx="6699585" cy="611507"/>
            <a:chOff x="345548" y="81891"/>
            <a:chExt cx="6779338" cy="611507"/>
          </a:xfrm>
        </p:grpSpPr>
        <p:sp>
          <p:nvSpPr>
            <p:cNvPr id="4" name="object 5">
              <a:extLst>
                <a:ext uri="{FF2B5EF4-FFF2-40B4-BE49-F238E27FC236}">
                  <a16:creationId xmlns:a16="http://schemas.microsoft.com/office/drawing/2014/main" id="{77D4CDFA-2C82-F10C-4074-60B271520559}"/>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BDD36033-2577-6281-C2E4-3955A5AD02EA}"/>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F29A2C6F-DEFC-6899-39B5-FFB67131F6AE}"/>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A44E6760-74B0-A703-6A99-DFE7B184E92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9246649-7C77-373A-5DE6-91D54D876B04}"/>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7963417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08D60-19CD-6705-4B7F-4A27EF07C2E0}"/>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944F171C-F428-CD3E-EBB6-FB579476CADA}"/>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55</a:t>
            </a:fld>
            <a:endParaRPr lang="en-GB" spc="-25" noProof="0" dirty="0"/>
          </a:p>
        </p:txBody>
      </p:sp>
      <p:sp>
        <p:nvSpPr>
          <p:cNvPr id="25" name="object 1">
            <a:extLst>
              <a:ext uri="{FF2B5EF4-FFF2-40B4-BE49-F238E27FC236}">
                <a16:creationId xmlns:a16="http://schemas.microsoft.com/office/drawing/2014/main" id="{B88020FB-2BE4-53F8-4EAF-31BE0BF177DC}"/>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(5)</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0" name="his_years_q29">
            <a:extLst>
              <a:ext uri="{FF2B5EF4-FFF2-40B4-BE49-F238E27FC236}">
                <a16:creationId xmlns:a16="http://schemas.microsoft.com/office/drawing/2014/main" id="{8716ECB5-67C8-D208-287A-F96F96CD5F1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76659548"/>
              </p:ext>
            </p:extLst>
          </p:nvPr>
        </p:nvGraphicFramePr>
        <p:xfrm>
          <a:off x="1474571" y="9734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84048135"/>
                  </a:ext>
                </a:extLst>
              </a:tr>
            </a:tbl>
          </a:graphicData>
        </a:graphic>
      </p:graphicFrame>
      <p:graphicFrame>
        <p:nvGraphicFramePr>
          <p:cNvPr id="2" name="chart_his_q29">
            <a:extLst>
              <a:ext uri="{FF2B5EF4-FFF2-40B4-BE49-F238E27FC236}">
                <a16:creationId xmlns:a16="http://schemas.microsoft.com/office/drawing/2014/main" id="{D3DD7E39-E5CB-2BDD-D8D3-B96E4CF8B5B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562550375"/>
              </p:ext>
            </p:extLst>
          </p:nvPr>
        </p:nvGraphicFramePr>
        <p:xfrm>
          <a:off x="360679" y="8764848"/>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3" name="object 11">
            <a:extLst>
              <a:ext uri="{FF2B5EF4-FFF2-40B4-BE49-F238E27FC236}">
                <a16:creationId xmlns:a16="http://schemas.microsoft.com/office/drawing/2014/main" id="{61E25D9E-16D9-3435-FCA8-8648ECD740C7}"/>
              </a:ext>
              <a:ext uri="{C183D7F6-B498-43B3-948B-1728B52AA6E4}">
                <adec:decorative xmlns:adec="http://schemas.microsoft.com/office/drawing/2017/decorative" val="1"/>
              </a:ext>
            </a:extLst>
          </p:cNvPr>
          <p:cNvSpPr/>
          <p:nvPr/>
        </p:nvSpPr>
        <p:spPr>
          <a:xfrm>
            <a:off x="425451" y="852874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28">
            <a:extLst>
              <a:ext uri="{FF2B5EF4-FFF2-40B4-BE49-F238E27FC236}">
                <a16:creationId xmlns:a16="http://schemas.microsoft.com/office/drawing/2014/main" id="{B54BD29D-5FF6-DE0E-68B9-141AEF699B1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24301384"/>
              </p:ext>
            </p:extLst>
          </p:nvPr>
        </p:nvGraphicFramePr>
        <p:xfrm>
          <a:off x="1474571" y="809519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78722308"/>
                  </a:ext>
                </a:extLst>
              </a:tr>
            </a:tbl>
          </a:graphicData>
        </a:graphic>
      </p:graphicFrame>
      <p:graphicFrame>
        <p:nvGraphicFramePr>
          <p:cNvPr id="11" name="chart_his_q28">
            <a:extLst>
              <a:ext uri="{FF2B5EF4-FFF2-40B4-BE49-F238E27FC236}">
                <a16:creationId xmlns:a16="http://schemas.microsoft.com/office/drawing/2014/main" id="{F0B7CB25-643C-9A28-9BD1-69D098D75A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56137828"/>
              </p:ext>
            </p:extLst>
          </p:nvPr>
        </p:nvGraphicFramePr>
        <p:xfrm>
          <a:off x="360678" y="7123554"/>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D3AAF7C3-08A5-7A55-43A6-EDAA4A7207F9}"/>
              </a:ext>
              <a:ext uri="{C183D7F6-B498-43B3-948B-1728B52AA6E4}">
                <adec:decorative xmlns:adec="http://schemas.microsoft.com/office/drawing/2017/decorative" val="1"/>
              </a:ext>
            </a:extLst>
          </p:cNvPr>
          <p:cNvSpPr/>
          <p:nvPr/>
        </p:nvSpPr>
        <p:spPr>
          <a:xfrm>
            <a:off x="425451" y="689495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27">
            <a:extLst>
              <a:ext uri="{FF2B5EF4-FFF2-40B4-BE49-F238E27FC236}">
                <a16:creationId xmlns:a16="http://schemas.microsoft.com/office/drawing/2014/main" id="{10A66034-F6F6-99C6-7B54-F004F608718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10911103"/>
              </p:ext>
            </p:extLst>
          </p:nvPr>
        </p:nvGraphicFramePr>
        <p:xfrm>
          <a:off x="1474571" y="64569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68957211"/>
                  </a:ext>
                </a:extLst>
              </a:tr>
            </a:tbl>
          </a:graphicData>
        </a:graphic>
      </p:graphicFrame>
      <p:graphicFrame>
        <p:nvGraphicFramePr>
          <p:cNvPr id="13" name="chart_his_q27">
            <a:extLst>
              <a:ext uri="{FF2B5EF4-FFF2-40B4-BE49-F238E27FC236}">
                <a16:creationId xmlns:a16="http://schemas.microsoft.com/office/drawing/2014/main" id="{D5CC914C-0F06-AFC2-B7CE-475302CC757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66254356"/>
              </p:ext>
            </p:extLst>
          </p:nvPr>
        </p:nvGraphicFramePr>
        <p:xfrm>
          <a:off x="360680" y="5483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EA67A6F6-C2FE-D8D3-7B22-0691C44CBE74}"/>
              </a:ext>
              <a:ext uri="{C183D7F6-B498-43B3-948B-1728B52AA6E4}">
                <adec:decorative xmlns:adec="http://schemas.microsoft.com/office/drawing/2017/decorative" val="1"/>
              </a:ext>
            </a:extLst>
          </p:cNvPr>
          <p:cNvSpPr/>
          <p:nvPr/>
        </p:nvSpPr>
        <p:spPr>
          <a:xfrm>
            <a:off x="425451" y="526292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26">
            <a:extLst>
              <a:ext uri="{FF2B5EF4-FFF2-40B4-BE49-F238E27FC236}">
                <a16:creationId xmlns:a16="http://schemas.microsoft.com/office/drawing/2014/main" id="{B9A0F1FF-9208-2E2D-70E1-56D35E66DEA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6950264"/>
              </p:ext>
            </p:extLst>
          </p:nvPr>
        </p:nvGraphicFramePr>
        <p:xfrm>
          <a:off x="1474571" y="46913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02655389"/>
                  </a:ext>
                </a:extLst>
              </a:tr>
            </a:tbl>
          </a:graphicData>
        </a:graphic>
      </p:graphicFrame>
      <p:graphicFrame>
        <p:nvGraphicFramePr>
          <p:cNvPr id="20" name="chart_his_q26">
            <a:extLst>
              <a:ext uri="{FF2B5EF4-FFF2-40B4-BE49-F238E27FC236}">
                <a16:creationId xmlns:a16="http://schemas.microsoft.com/office/drawing/2014/main" id="{BE62416E-8974-A2C9-D427-DE564DF38E8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83246428"/>
              </p:ext>
            </p:extLst>
          </p:nvPr>
        </p:nvGraphicFramePr>
        <p:xfrm>
          <a:off x="360680" y="371832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A4C0836C-146C-3DBE-51FD-F1BEFB9E9706}"/>
              </a:ext>
              <a:ext uri="{C183D7F6-B498-43B3-948B-1728B52AA6E4}">
                <adec:decorative xmlns:adec="http://schemas.microsoft.com/office/drawing/2017/decorative" val="1"/>
              </a:ext>
            </a:extLst>
          </p:cNvPr>
          <p:cNvSpPr/>
          <p:nvPr/>
        </p:nvSpPr>
        <p:spPr>
          <a:xfrm>
            <a:off x="425451" y="34777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25">
            <a:extLst>
              <a:ext uri="{FF2B5EF4-FFF2-40B4-BE49-F238E27FC236}">
                <a16:creationId xmlns:a16="http://schemas.microsoft.com/office/drawing/2014/main" id="{35E91D64-5056-5BB6-EB46-5BF16733F9F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55664669"/>
              </p:ext>
            </p:extLst>
          </p:nvPr>
        </p:nvGraphicFramePr>
        <p:xfrm>
          <a:off x="1474571" y="307119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1992227"/>
                  </a:ext>
                </a:extLst>
              </a:tr>
            </a:tbl>
          </a:graphicData>
        </a:graphic>
      </p:graphicFrame>
      <p:graphicFrame>
        <p:nvGraphicFramePr>
          <p:cNvPr id="22" name="chart_his_q25">
            <a:extLst>
              <a:ext uri="{FF2B5EF4-FFF2-40B4-BE49-F238E27FC236}">
                <a16:creationId xmlns:a16="http://schemas.microsoft.com/office/drawing/2014/main" id="{ADE03374-AC30-1420-5F5E-769FF1ADE87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253026513"/>
              </p:ext>
            </p:extLst>
          </p:nvPr>
        </p:nvGraphicFramePr>
        <p:xfrm>
          <a:off x="360681" y="2107065"/>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47" name="text_q25">
            <a:extLst>
              <a:ext uri="{FF2B5EF4-FFF2-40B4-BE49-F238E27FC236}">
                <a16:creationId xmlns:a16="http://schemas.microsoft.com/office/drawing/2014/main" id="{06A10B9F-D959-EF61-2C4C-681941BEC7B1}"/>
              </a:ext>
            </a:extLst>
          </p:cNvPr>
          <p:cNvSpPr txBox="1"/>
          <p:nvPr/>
        </p:nvSpPr>
        <p:spPr>
          <a:xfrm>
            <a:off x="455763" y="1823561"/>
            <a:ext cx="5774088"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Q25.</a:t>
            </a:r>
            <a:r>
              <a:rPr lang="en-GB" sz="850" spc="-20"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member</a:t>
            </a:r>
            <a:r>
              <a:rPr lang="en-GB" sz="850" spc="-15" noProof="0" dirty="0">
                <a:solidFill>
                  <a:prstClr val="black"/>
                </a:solidFill>
                <a:latin typeface="Arial"/>
                <a:cs typeface="Arial"/>
              </a:rPr>
              <a:t> </a:t>
            </a:r>
            <a:r>
              <a:rPr lang="en-GB" sz="850" noProof="0" dirty="0">
                <a:solidFill>
                  <a:prstClr val="black"/>
                </a:solidFill>
                <a:latin typeface="Arial"/>
                <a:cs typeface="Arial"/>
              </a:rPr>
              <a:t>of</a:t>
            </a:r>
            <a:r>
              <a:rPr lang="en-GB" sz="850" spc="-20" noProof="0" dirty="0">
                <a:solidFill>
                  <a:prstClr val="black"/>
                </a:solidFill>
                <a:latin typeface="Arial"/>
                <a:cs typeface="Arial"/>
              </a:rPr>
              <a:t> </a:t>
            </a:r>
            <a:r>
              <a:rPr lang="en-GB" sz="850" noProof="0" dirty="0">
                <a:solidFill>
                  <a:prstClr val="black"/>
                </a:solidFill>
                <a:latin typeface="Arial"/>
                <a:cs typeface="Arial"/>
              </a:rPr>
              <a:t>their</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15" noProof="0" dirty="0">
                <a:solidFill>
                  <a:prstClr val="black"/>
                </a:solidFill>
                <a:latin typeface="Arial"/>
                <a:cs typeface="Arial"/>
              </a:rPr>
              <a:t> </a:t>
            </a:r>
            <a:r>
              <a:rPr lang="en-GB" sz="850" noProof="0" dirty="0">
                <a:solidFill>
                  <a:prstClr val="black"/>
                </a:solidFill>
                <a:latin typeface="Arial"/>
                <a:cs typeface="Arial"/>
              </a:rPr>
              <a:t>team</a:t>
            </a:r>
            <a:r>
              <a:rPr lang="en-GB" sz="850" spc="-20" noProof="0" dirty="0">
                <a:solidFill>
                  <a:prstClr val="black"/>
                </a:solidFill>
                <a:latin typeface="Arial"/>
                <a:cs typeface="Arial"/>
              </a:rPr>
              <a:t> </a:t>
            </a:r>
            <a:r>
              <a:rPr lang="en-GB" sz="850" noProof="0" dirty="0">
                <a:solidFill>
                  <a:prstClr val="black"/>
                </a:solidFill>
                <a:latin typeface="Arial"/>
                <a:cs typeface="Arial"/>
              </a:rPr>
              <a:t>helped</a:t>
            </a:r>
            <a:r>
              <a:rPr lang="en-GB" sz="850" spc="-15" noProof="0" dirty="0">
                <a:solidFill>
                  <a:prstClr val="black"/>
                </a:solidFill>
                <a:latin typeface="Arial"/>
                <a:cs typeface="Arial"/>
              </a:rPr>
              <a:t> </a:t>
            </a:r>
            <a:r>
              <a:rPr lang="en-GB" sz="850" noProof="0" dirty="0">
                <a:solidFill>
                  <a:prstClr val="black"/>
                </a:solidFill>
                <a:latin typeface="Arial"/>
                <a:cs typeface="Arial"/>
              </a:rPr>
              <a:t>the</a:t>
            </a:r>
            <a:r>
              <a:rPr lang="en-GB" sz="850" spc="-15"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create</a:t>
            </a:r>
            <a:r>
              <a:rPr lang="en-GB" sz="850" spc="-15" noProof="0" dirty="0">
                <a:solidFill>
                  <a:prstClr val="black"/>
                </a:solidFill>
                <a:latin typeface="Arial"/>
                <a:cs typeface="Arial"/>
              </a:rPr>
              <a:t> </a:t>
            </a:r>
            <a:r>
              <a:rPr lang="en-GB" sz="850" noProof="0" dirty="0">
                <a:solidFill>
                  <a:prstClr val="black"/>
                </a:solidFill>
                <a:latin typeface="Arial"/>
                <a:cs typeface="Arial"/>
              </a:rPr>
              <a:t>a</a:t>
            </a:r>
            <a:r>
              <a:rPr lang="en-GB" sz="850" spc="-15"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plan</a:t>
            </a:r>
            <a:r>
              <a:rPr lang="en-GB" sz="850" spc="-15" noProof="0" dirty="0">
                <a:solidFill>
                  <a:prstClr val="black"/>
                </a:solidFill>
                <a:latin typeface="Arial"/>
                <a:cs typeface="Arial"/>
              </a:rPr>
              <a:t> </a:t>
            </a:r>
            <a:r>
              <a:rPr lang="en-GB" sz="850" noProof="0" dirty="0">
                <a:solidFill>
                  <a:prstClr val="black"/>
                </a:solidFill>
                <a:latin typeface="Arial"/>
                <a:cs typeface="Arial"/>
              </a:rPr>
              <a:t>to</a:t>
            </a:r>
            <a:r>
              <a:rPr lang="en-GB" sz="850" spc="-15" noProof="0" dirty="0">
                <a:solidFill>
                  <a:prstClr val="black"/>
                </a:solidFill>
                <a:latin typeface="Arial"/>
                <a:cs typeface="Arial"/>
              </a:rPr>
              <a:t> </a:t>
            </a:r>
            <a:r>
              <a:rPr lang="en-GB" sz="850" noProof="0" dirty="0">
                <a:solidFill>
                  <a:prstClr val="black"/>
                </a:solidFill>
                <a:latin typeface="Arial"/>
                <a:cs typeface="Arial"/>
              </a:rPr>
              <a:t>address</a:t>
            </a:r>
            <a:r>
              <a:rPr lang="en-GB" sz="850" spc="-20" noProof="0" dirty="0">
                <a:solidFill>
                  <a:prstClr val="black"/>
                </a:solidFill>
                <a:latin typeface="Arial"/>
                <a:cs typeface="Arial"/>
              </a:rPr>
              <a:t> </a:t>
            </a:r>
            <a:r>
              <a:rPr lang="en-GB" sz="850" noProof="0" dirty="0">
                <a:solidFill>
                  <a:prstClr val="black"/>
                </a:solidFill>
                <a:latin typeface="Arial"/>
                <a:cs typeface="Arial"/>
              </a:rPr>
              <a:t>any</a:t>
            </a:r>
            <a:r>
              <a:rPr lang="en-GB" sz="850" spc="-15" noProof="0" dirty="0">
                <a:solidFill>
                  <a:prstClr val="black"/>
                </a:solidFill>
                <a:latin typeface="Arial"/>
                <a:cs typeface="Arial"/>
              </a:rPr>
              <a:t> </a:t>
            </a:r>
            <a:r>
              <a:rPr lang="en-GB" sz="850" noProof="0" dirty="0">
                <a:solidFill>
                  <a:prstClr val="black"/>
                </a:solidFill>
                <a:latin typeface="Arial"/>
                <a:cs typeface="Arial"/>
              </a:rPr>
              <a:t>needs</a:t>
            </a:r>
            <a:r>
              <a:rPr lang="en-GB" sz="850" spc="-15" noProof="0" dirty="0">
                <a:solidFill>
                  <a:prstClr val="black"/>
                </a:solidFill>
                <a:latin typeface="Arial"/>
                <a:cs typeface="Arial"/>
              </a:rPr>
              <a:t> </a:t>
            </a:r>
            <a:r>
              <a:rPr lang="en-GB" sz="850" noProof="0" dirty="0">
                <a:solidFill>
                  <a:prstClr val="black"/>
                </a:solidFill>
                <a:latin typeface="Arial"/>
                <a:cs typeface="Arial"/>
              </a:rPr>
              <a:t>or</a:t>
            </a:r>
            <a:r>
              <a:rPr lang="en-GB" sz="850" spc="-20" noProof="0" dirty="0">
                <a:solidFill>
                  <a:prstClr val="black"/>
                </a:solidFill>
                <a:latin typeface="Arial"/>
                <a:cs typeface="Arial"/>
              </a:rPr>
              <a:t> </a:t>
            </a:r>
            <a:r>
              <a:rPr lang="en-GB" sz="850" spc="-10" noProof="0" dirty="0">
                <a:solidFill>
                  <a:prstClr val="black"/>
                </a:solidFill>
                <a:latin typeface="Arial"/>
                <a:cs typeface="Arial"/>
              </a:rPr>
              <a:t>concerns</a:t>
            </a:r>
            <a:endParaRPr lang="en-GB" sz="850" noProof="0" dirty="0">
              <a:solidFill>
                <a:prstClr val="black"/>
              </a:solidFill>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26">
            <a:extLst>
              <a:ext uri="{FF2B5EF4-FFF2-40B4-BE49-F238E27FC236}">
                <a16:creationId xmlns:a16="http://schemas.microsoft.com/office/drawing/2014/main" id="{68CABB0B-FC79-E79B-07C2-462B233ABE7B}"/>
              </a:ext>
            </a:extLst>
          </p:cNvPr>
          <p:cNvSpPr txBox="1"/>
          <p:nvPr/>
        </p:nvSpPr>
        <p:spPr>
          <a:xfrm>
            <a:off x="460566" y="3421356"/>
            <a:ext cx="432117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Q26.</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reviewed</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patient's</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plan</a:t>
            </a:r>
            <a:r>
              <a:rPr lang="en-GB" sz="850" spc="-15" noProof="0" dirty="0">
                <a:latin typeface="Arial"/>
                <a:cs typeface="Arial"/>
              </a:rPr>
              <a:t> </a:t>
            </a:r>
            <a:r>
              <a:rPr lang="en-GB" sz="850" noProof="0" dirty="0">
                <a:latin typeface="Arial"/>
                <a:cs typeface="Arial"/>
              </a:rPr>
              <a:t>with</a:t>
            </a:r>
            <a:r>
              <a:rPr lang="en-GB" sz="850" spc="-15" noProof="0" dirty="0">
                <a:latin typeface="Arial"/>
                <a:cs typeface="Arial"/>
              </a:rPr>
              <a:t> </a:t>
            </a:r>
            <a:r>
              <a:rPr lang="en-GB" sz="850" noProof="0" dirty="0">
                <a:latin typeface="Arial"/>
                <a:cs typeface="Arial"/>
              </a:rPr>
              <a:t>them</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ensure</a:t>
            </a:r>
            <a:r>
              <a:rPr lang="en-GB" sz="850" spc="-15" noProof="0" dirty="0">
                <a:latin typeface="Arial"/>
                <a:cs typeface="Arial"/>
              </a:rPr>
              <a:t> </a:t>
            </a:r>
            <a:r>
              <a:rPr lang="en-GB" sz="850" noProof="0" dirty="0">
                <a:latin typeface="Arial"/>
                <a:cs typeface="Arial"/>
              </a:rPr>
              <a:t>it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up</a:t>
            </a:r>
            <a:r>
              <a:rPr lang="en-GB" sz="850" spc="-15" noProof="0" dirty="0">
                <a:latin typeface="Arial"/>
                <a:cs typeface="Arial"/>
              </a:rPr>
              <a:t> </a:t>
            </a:r>
            <a:r>
              <a:rPr lang="en-GB" sz="850" noProof="0" dirty="0">
                <a:latin typeface="Arial"/>
                <a:cs typeface="Arial"/>
              </a:rPr>
              <a:t>to</a:t>
            </a:r>
            <a:r>
              <a:rPr lang="en-GB" sz="850" spc="-20" noProof="0" dirty="0">
                <a:latin typeface="Arial"/>
                <a:cs typeface="Arial"/>
              </a:rPr>
              <a:t> date</a:t>
            </a:r>
            <a:endParaRPr lang="en-GB" sz="850" noProof="0" dirty="0">
              <a:latin typeface="Arial"/>
              <a:cs typeface="Arial"/>
            </a:endParaRPr>
          </a:p>
        </p:txBody>
      </p:sp>
      <p:sp>
        <p:nvSpPr>
          <p:cNvPr id="54" name="object 8">
            <a:extLst>
              <a:ext uri="{FF2B5EF4-FFF2-40B4-BE49-F238E27FC236}">
                <a16:creationId xmlns:a16="http://schemas.microsoft.com/office/drawing/2014/main" id="{DA74EB27-377D-8FFC-A64D-9643C5BFB325}"/>
              </a:ext>
            </a:extLst>
          </p:cNvPr>
          <p:cNvSpPr txBox="1"/>
          <p:nvPr/>
        </p:nvSpPr>
        <p:spPr>
          <a:xfrm>
            <a:off x="425451" y="5095502"/>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HOSPITAL</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STAFF</a:t>
            </a:r>
            <a:endParaRPr lang="en-GB" sz="1050" noProof="0" dirty="0">
              <a:latin typeface="Arial"/>
              <a:cs typeface="Arial"/>
            </a:endParaRPr>
          </a:p>
        </p:txBody>
      </p:sp>
      <p:sp>
        <p:nvSpPr>
          <p:cNvPr id="59" name="text_q27">
            <a:extLst>
              <a:ext uri="{FF2B5EF4-FFF2-40B4-BE49-F238E27FC236}">
                <a16:creationId xmlns:a16="http://schemas.microsoft.com/office/drawing/2014/main" id="{D7E9042C-541C-0871-3B64-6CC3D1D22B40}"/>
              </a:ext>
            </a:extLst>
          </p:cNvPr>
          <p:cNvSpPr txBox="1"/>
          <p:nvPr/>
        </p:nvSpPr>
        <p:spPr>
          <a:xfrm>
            <a:off x="457083" y="5200925"/>
            <a:ext cx="4824000" cy="387286"/>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Q27.</a:t>
            </a:r>
            <a:r>
              <a:rPr lang="en-GB" sz="850" spc="-25" noProof="0" dirty="0">
                <a:latin typeface="Arial"/>
                <a:cs typeface="Arial"/>
              </a:rPr>
              <a:t> </a:t>
            </a:r>
            <a:r>
              <a:rPr lang="en-GB" sz="850" noProof="0" dirty="0">
                <a:latin typeface="Arial"/>
                <a:cs typeface="Arial"/>
              </a:rPr>
              <a:t>Staff</a:t>
            </a:r>
            <a:r>
              <a:rPr lang="en-GB" sz="850" spc="-25" noProof="0" dirty="0">
                <a:latin typeface="Arial"/>
                <a:cs typeface="Arial"/>
              </a:rPr>
              <a:t> </a:t>
            </a:r>
            <a:r>
              <a:rPr lang="en-GB" sz="850" noProof="0" dirty="0">
                <a:latin typeface="Arial"/>
                <a:cs typeface="Arial"/>
              </a:rPr>
              <a:t>provided</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relevant</a:t>
            </a:r>
            <a:r>
              <a:rPr lang="en-GB" sz="850" spc="-2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on</a:t>
            </a:r>
            <a:r>
              <a:rPr lang="en-GB" sz="850" spc="-25" noProof="0" dirty="0">
                <a:latin typeface="Arial"/>
                <a:cs typeface="Arial"/>
              </a:rPr>
              <a:t> </a:t>
            </a:r>
            <a:r>
              <a:rPr lang="en-GB" sz="850" noProof="0" dirty="0">
                <a:latin typeface="Arial"/>
                <a:cs typeface="Arial"/>
              </a:rPr>
              <a:t>available</a:t>
            </a:r>
            <a:r>
              <a:rPr lang="en-GB" sz="850" spc="-25" noProof="0" dirty="0">
                <a:latin typeface="Arial"/>
                <a:cs typeface="Arial"/>
              </a:rPr>
              <a:t> </a:t>
            </a:r>
            <a:r>
              <a:rPr lang="en-GB" sz="850" spc="-10" noProof="0" dirty="0">
                <a:latin typeface="Arial"/>
                <a:cs typeface="Arial"/>
              </a:rPr>
              <a:t>support</a:t>
            </a:r>
            <a:endParaRPr lang="en-GB" sz="850" noProof="0" dirty="0">
              <a:latin typeface="Arial"/>
              <a:cs typeface="Arial"/>
            </a:endParaRPr>
          </a:p>
          <a:p>
            <a:pPr marL="12700" marR="0" lvl="0" indent="0" defTabSz="914400" eaLnBrk="1" fontAlgn="auto" latinLnBrk="0" hangingPunct="1">
              <a:lnSpc>
                <a:spcPct val="100000"/>
              </a:lnSpc>
              <a:spcBef>
                <a:spcPts val="250"/>
              </a:spcBef>
              <a:spcAft>
                <a:spcPts val="0"/>
              </a:spcAft>
              <a:buClrTx/>
              <a:buSzTx/>
              <a:buFontTx/>
              <a:buNone/>
              <a:tabLst/>
              <a:defRPr/>
            </a:pPr>
            <a:endParaRPr kumimoji="0" lang="en-GB" sz="850" b="0" i="0" u="none" strike="noStrike" kern="0" cap="none" spc="0" normalizeH="0" baseline="0" noProof="0" dirty="0">
              <a:ln>
                <a:noFill/>
              </a:ln>
              <a:solidFill>
                <a:sysClr val="windowText" lastClr="000000"/>
              </a:solidFill>
              <a:effectLst/>
              <a:uLnTx/>
              <a:uFillTx/>
              <a:latin typeface="Arial"/>
              <a:cs typeface="Arial"/>
            </a:endParaRPr>
          </a:p>
        </p:txBody>
      </p:sp>
      <p:sp>
        <p:nvSpPr>
          <p:cNvPr id="100" name="text_q28">
            <a:extLst>
              <a:ext uri="{FF2B5EF4-FFF2-40B4-BE49-F238E27FC236}">
                <a16:creationId xmlns:a16="http://schemas.microsoft.com/office/drawing/2014/main" id="{E3AD7C6B-6C1B-DE52-5D6E-13564F76A6D4}"/>
              </a:ext>
            </a:extLst>
          </p:cNvPr>
          <p:cNvSpPr txBox="1"/>
          <p:nvPr/>
        </p:nvSpPr>
        <p:spPr>
          <a:xfrm>
            <a:off x="454693" y="6831927"/>
            <a:ext cx="6695346" cy="222199"/>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Q28.</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got</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15" noProof="0" dirty="0">
                <a:latin typeface="Arial"/>
                <a:cs typeface="Arial"/>
              </a:rPr>
              <a:t> </a:t>
            </a:r>
            <a:r>
              <a:rPr lang="en-GB" sz="850" noProof="0" dirty="0">
                <a:latin typeface="Arial"/>
                <a:cs typeface="Arial"/>
              </a:rPr>
              <a:t>level</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support</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noProof="0" dirty="0">
                <a:latin typeface="Arial"/>
                <a:cs typeface="Arial"/>
              </a:rPr>
              <a:t>overall</a:t>
            </a:r>
            <a:r>
              <a:rPr lang="en-GB" sz="850" spc="-15" noProof="0" dirty="0">
                <a:latin typeface="Arial"/>
                <a:cs typeface="Arial"/>
              </a:rPr>
              <a:t> </a:t>
            </a:r>
            <a:r>
              <a:rPr lang="en-GB" sz="850" noProof="0" dirty="0">
                <a:latin typeface="Arial"/>
                <a:cs typeface="Arial"/>
              </a:rPr>
              <a:t>health</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hospital</a:t>
            </a:r>
            <a:r>
              <a:rPr lang="en-GB" sz="850" spc="-15"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11" name="text_q29">
            <a:extLst>
              <a:ext uri="{FF2B5EF4-FFF2-40B4-BE49-F238E27FC236}">
                <a16:creationId xmlns:a16="http://schemas.microsoft.com/office/drawing/2014/main" id="{1A4E5324-F36D-C99E-51D0-80BFB0876FE1}"/>
              </a:ext>
            </a:extLst>
          </p:cNvPr>
          <p:cNvSpPr txBox="1"/>
          <p:nvPr/>
        </p:nvSpPr>
        <p:spPr>
          <a:xfrm>
            <a:off x="457660" y="8479616"/>
            <a:ext cx="4053779" cy="221212"/>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Q29.</a:t>
            </a:r>
            <a:r>
              <a:rPr lang="en-GB" sz="850" spc="-3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how</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financial</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spc="-10" noProof="0" dirty="0">
                <a:latin typeface="Arial"/>
                <a:cs typeface="Arial"/>
              </a:rPr>
              <a:t>benefits</a:t>
            </a:r>
            <a:endParaRPr lang="en-GB" sz="850" noProof="0" dirty="0">
              <a:latin typeface="Arial"/>
              <a:cs typeface="Arial"/>
            </a:endParaRPr>
          </a:p>
        </p:txBody>
      </p:sp>
      <p:sp>
        <p:nvSpPr>
          <p:cNvPr id="3" name="object 6">
            <a:extLst>
              <a:ext uri="{FF2B5EF4-FFF2-40B4-BE49-F238E27FC236}">
                <a16:creationId xmlns:a16="http://schemas.microsoft.com/office/drawing/2014/main" id="{83B72BB3-BB6D-3F74-26D2-7C66BD89DD87}"/>
              </a:ext>
              <a:ext uri="{C183D7F6-B498-43B3-948B-1728B52AA6E4}">
                <adec:decorative xmlns:adec="http://schemas.microsoft.com/office/drawing/2017/decorative" val="1"/>
              </a:ext>
            </a:extLst>
          </p:cNvPr>
          <p:cNvSpPr/>
          <p:nvPr/>
        </p:nvSpPr>
        <p:spPr>
          <a:xfrm>
            <a:off x="428815" y="186266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8604929A-8C5B-72D2-DFCB-635DF767B1BE}"/>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CBFF5679-9B69-9F69-DE4E-6F6DA6E7CF09}"/>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6" name="Group 15">
            <a:extLst>
              <a:ext uri="{FF2B5EF4-FFF2-40B4-BE49-F238E27FC236}">
                <a16:creationId xmlns:a16="http://schemas.microsoft.com/office/drawing/2014/main" id="{7A3B1376-250B-661E-C5A4-513412C6AF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7" action="ppaction://hlinksldjump"/>
              <a:extLst>
                <a:ext uri="{FF2B5EF4-FFF2-40B4-BE49-F238E27FC236}">
                  <a16:creationId xmlns:a16="http://schemas.microsoft.com/office/drawing/2014/main" id="{78ED0798-5D54-9CDC-E9BA-459FD6C23AAA}"/>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7" action="ppaction://hlinksldjump"/>
              <a:extLst>
                <a:ext uri="{FF2B5EF4-FFF2-40B4-BE49-F238E27FC236}">
                  <a16:creationId xmlns:a16="http://schemas.microsoft.com/office/drawing/2014/main" id="{1CB5D227-9500-F1F3-74CA-73C631F77D18}"/>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15" name="Group 1">
            <a:extLst>
              <a:ext uri="{FF2B5EF4-FFF2-40B4-BE49-F238E27FC236}">
                <a16:creationId xmlns:a16="http://schemas.microsoft.com/office/drawing/2014/main" id="{67C471ED-7E8A-C396-E1BF-6292EFBD680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10A001AC-8345-6304-43DE-69D610535A8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A3364C2E-4BDF-FC6B-AACB-E58D64D96B28}"/>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161D9A3E-13C3-2B2B-8837-AEB7B759CFCA}"/>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9AF7BC5A-4E89-56EA-FCBB-5896A6E6BD45}"/>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FD7E3C7E-A71F-F4DF-069C-107169E6FB32}"/>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9276543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2A521D-CF7F-56DE-08FA-FF549DB21C05}"/>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470905D-3890-B515-6FBB-EF6800470A8B}"/>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56</a:t>
            </a:fld>
            <a:endParaRPr lang="en-GB" spc="-25" noProof="0" dirty="0"/>
          </a:p>
        </p:txBody>
      </p:sp>
      <p:sp>
        <p:nvSpPr>
          <p:cNvPr id="20" name="object 1">
            <a:extLst>
              <a:ext uri="{FF2B5EF4-FFF2-40B4-BE49-F238E27FC236}">
                <a16:creationId xmlns:a16="http://schemas.microsoft.com/office/drawing/2014/main" id="{6D1796DE-2EC9-060F-B5EB-F51D0BBE801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(6)</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6" name="his_years_q35">
            <a:extLst>
              <a:ext uri="{FF2B5EF4-FFF2-40B4-BE49-F238E27FC236}">
                <a16:creationId xmlns:a16="http://schemas.microsoft.com/office/drawing/2014/main" id="{B165B58B-4F19-5D31-0ED8-038010A3C3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60810365"/>
              </p:ext>
            </p:extLst>
          </p:nvPr>
        </p:nvGraphicFramePr>
        <p:xfrm>
          <a:off x="1474570" y="985432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24259614"/>
                  </a:ext>
                </a:extLst>
              </a:tr>
            </a:tbl>
          </a:graphicData>
        </a:graphic>
      </p:graphicFrame>
      <p:graphicFrame>
        <p:nvGraphicFramePr>
          <p:cNvPr id="17" name="chart_his_q35">
            <a:extLst>
              <a:ext uri="{FF2B5EF4-FFF2-40B4-BE49-F238E27FC236}">
                <a16:creationId xmlns:a16="http://schemas.microsoft.com/office/drawing/2014/main" id="{6630CA7A-BC14-D54B-508A-1DB8ED256F3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539206919"/>
              </p:ext>
            </p:extLst>
          </p:nvPr>
        </p:nvGraphicFramePr>
        <p:xfrm>
          <a:off x="360681" y="888086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1">
            <a:extLst>
              <a:ext uri="{FF2B5EF4-FFF2-40B4-BE49-F238E27FC236}">
                <a16:creationId xmlns:a16="http://schemas.microsoft.com/office/drawing/2014/main" id="{5B2907A2-8CAD-1A42-93F7-4050287D597F}"/>
              </a:ext>
              <a:ext uri="{C183D7F6-B498-43B3-948B-1728B52AA6E4}">
                <adec:decorative xmlns:adec="http://schemas.microsoft.com/office/drawing/2017/decorative" val="1"/>
              </a:ext>
            </a:extLst>
          </p:cNvPr>
          <p:cNvSpPr/>
          <p:nvPr/>
        </p:nvSpPr>
        <p:spPr>
          <a:xfrm>
            <a:off x="435374" y="8629682"/>
            <a:ext cx="6696000" cy="150659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4" name="his_years_q34">
            <a:extLst>
              <a:ext uri="{FF2B5EF4-FFF2-40B4-BE49-F238E27FC236}">
                <a16:creationId xmlns:a16="http://schemas.microsoft.com/office/drawing/2014/main" id="{F5BCD8E2-7AA8-A4D5-78C0-09E6B96CEBC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74169531"/>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96458226"/>
                  </a:ext>
                </a:extLst>
              </a:tr>
            </a:tbl>
          </a:graphicData>
        </a:graphic>
      </p:graphicFrame>
      <p:graphicFrame>
        <p:nvGraphicFramePr>
          <p:cNvPr id="16" name="chart_his_q34">
            <a:extLst>
              <a:ext uri="{FF2B5EF4-FFF2-40B4-BE49-F238E27FC236}">
                <a16:creationId xmlns:a16="http://schemas.microsoft.com/office/drawing/2014/main" id="{7F4F7396-EDED-22D6-313D-CD9752245F9E}"/>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34226140"/>
              </p:ext>
            </p:extLst>
          </p:nvPr>
        </p:nvGraphicFramePr>
        <p:xfrm>
          <a:off x="360681" y="720446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3" name="object 6">
            <a:extLst>
              <a:ext uri="{FF2B5EF4-FFF2-40B4-BE49-F238E27FC236}">
                <a16:creationId xmlns:a16="http://schemas.microsoft.com/office/drawing/2014/main" id="{E5CE7A71-B2B7-2B10-B7EA-F5AC529D9F1C}"/>
              </a:ext>
            </a:extLst>
          </p:cNvPr>
          <p:cNvSpPr txBox="1"/>
          <p:nvPr/>
        </p:nvSpPr>
        <p:spPr>
          <a:xfrm>
            <a:off x="435050" y="1846145"/>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HOSPITAL CARE</a:t>
            </a:r>
            <a:endParaRPr lang="en-GB" sz="1050" noProof="0" dirty="0">
              <a:latin typeface="Arial"/>
              <a:cs typeface="Arial"/>
            </a:endParaRPr>
          </a:p>
        </p:txBody>
      </p:sp>
      <p:sp>
        <p:nvSpPr>
          <p:cNvPr id="27" name="text_q31">
            <a:extLst>
              <a:ext uri="{FF2B5EF4-FFF2-40B4-BE49-F238E27FC236}">
                <a16:creationId xmlns:a16="http://schemas.microsoft.com/office/drawing/2014/main" id="{294608D2-502D-9310-1C59-2731BAFE1858}"/>
              </a:ext>
            </a:extLst>
          </p:cNvPr>
          <p:cNvSpPr txBox="1"/>
          <p:nvPr/>
        </p:nvSpPr>
        <p:spPr>
          <a:xfrm>
            <a:off x="476781" y="1952380"/>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Q31.</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had</a:t>
            </a:r>
            <a:r>
              <a:rPr lang="en-GB" sz="850" spc="-20" noProof="0" dirty="0">
                <a:latin typeface="Arial"/>
                <a:cs typeface="Arial"/>
              </a:rPr>
              <a:t> </a:t>
            </a:r>
            <a:r>
              <a:rPr lang="en-GB" sz="850" noProof="0" dirty="0">
                <a:latin typeface="Arial"/>
                <a:cs typeface="Arial"/>
              </a:rPr>
              <a:t>confidence</a:t>
            </a:r>
            <a:r>
              <a:rPr lang="en-GB" sz="850" spc="-15"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trust</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all</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looking</a:t>
            </a:r>
            <a:r>
              <a:rPr lang="en-GB" sz="850" spc="-20" noProof="0" dirty="0">
                <a:latin typeface="Arial"/>
                <a:cs typeface="Arial"/>
              </a:rPr>
              <a:t> </a:t>
            </a:r>
            <a:r>
              <a:rPr lang="en-GB" sz="850" noProof="0" dirty="0">
                <a:latin typeface="Arial"/>
                <a:cs typeface="Arial"/>
              </a:rPr>
              <a:t>after</a:t>
            </a:r>
            <a:r>
              <a:rPr lang="en-GB" sz="850" spc="-15" noProof="0" dirty="0">
                <a:latin typeface="Arial"/>
                <a:cs typeface="Arial"/>
              </a:rPr>
              <a:t> </a:t>
            </a:r>
            <a:r>
              <a:rPr lang="en-GB" sz="850" noProof="0" dirty="0">
                <a:latin typeface="Arial"/>
                <a:cs typeface="Arial"/>
              </a:rPr>
              <a:t>them</a:t>
            </a:r>
            <a:r>
              <a:rPr lang="en-GB" sz="850" spc="-1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their</a:t>
            </a:r>
            <a:r>
              <a:rPr lang="en-GB" sz="850" spc="-15" noProof="0" dirty="0">
                <a:latin typeface="Arial"/>
                <a:cs typeface="Arial"/>
              </a:rPr>
              <a:t> </a:t>
            </a:r>
            <a:r>
              <a:rPr lang="en-GB" sz="850" noProof="0" dirty="0">
                <a:latin typeface="Arial"/>
                <a:cs typeface="Arial"/>
              </a:rPr>
              <a:t>stay</a:t>
            </a:r>
            <a:r>
              <a:rPr lang="en-GB" sz="850" spc="-15"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39" name="text_q32">
            <a:extLst>
              <a:ext uri="{FF2B5EF4-FFF2-40B4-BE49-F238E27FC236}">
                <a16:creationId xmlns:a16="http://schemas.microsoft.com/office/drawing/2014/main" id="{2D5FDC63-2CE7-5257-4530-AB0CBD5346DE}"/>
              </a:ext>
            </a:extLst>
          </p:cNvPr>
          <p:cNvSpPr txBox="1"/>
          <p:nvPr/>
        </p:nvSpPr>
        <p:spPr>
          <a:xfrm>
            <a:off x="483860" y="3614437"/>
            <a:ext cx="6477872" cy="423193"/>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Q32.</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15" noProof="0" dirty="0">
                <a:latin typeface="Arial"/>
                <a:cs typeface="Arial"/>
              </a:rPr>
              <a:t> </a:t>
            </a:r>
            <a:r>
              <a:rPr lang="en-GB" sz="850" noProof="0" dirty="0">
                <a:latin typeface="Arial"/>
                <a:cs typeface="Arial"/>
              </a:rPr>
              <a:t>close,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talk</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member</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team</a:t>
            </a:r>
            <a:r>
              <a:rPr lang="en-GB" sz="850" spc="-20" noProof="0" dirty="0">
                <a:latin typeface="Arial"/>
                <a:cs typeface="Arial"/>
              </a:rPr>
              <a:t> </a:t>
            </a:r>
            <a:r>
              <a:rPr lang="en-GB" sz="850" noProof="0" dirty="0">
                <a:latin typeface="Arial"/>
                <a:cs typeface="Arial"/>
              </a:rPr>
              <a:t>looking</a:t>
            </a:r>
            <a:r>
              <a:rPr lang="en-GB" sz="850" spc="-15" noProof="0" dirty="0">
                <a:latin typeface="Arial"/>
                <a:cs typeface="Arial"/>
              </a:rPr>
              <a:t> </a:t>
            </a:r>
            <a:r>
              <a:rPr lang="en-GB" sz="850" noProof="0" dirty="0">
                <a:latin typeface="Arial"/>
                <a:cs typeface="Arial"/>
              </a:rPr>
              <a:t>after</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33">
            <a:extLst>
              <a:ext uri="{FF2B5EF4-FFF2-40B4-BE49-F238E27FC236}">
                <a16:creationId xmlns:a16="http://schemas.microsoft.com/office/drawing/2014/main" id="{CB95ABA2-6922-A261-0CA4-461F93C456DB}"/>
              </a:ext>
            </a:extLst>
          </p:cNvPr>
          <p:cNvSpPr txBox="1"/>
          <p:nvPr/>
        </p:nvSpPr>
        <p:spPr>
          <a:xfrm>
            <a:off x="501973" y="5249131"/>
            <a:ext cx="6617645" cy="218008"/>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Q33.</a:t>
            </a:r>
            <a:r>
              <a:rPr lang="en-GB" sz="850" spc="-20" noProof="0" dirty="0">
                <a:solidFill>
                  <a:prstClr val="black"/>
                </a:solidFill>
                <a:latin typeface="Arial"/>
                <a:cs typeface="Arial"/>
              </a:rPr>
              <a:t> </a:t>
            </a:r>
            <a:r>
              <a:rPr lang="en-GB" sz="850" noProof="0" dirty="0">
                <a:solidFill>
                  <a:prstClr val="black"/>
                </a:solidFill>
                <a:latin typeface="Arial"/>
                <a:cs typeface="Arial"/>
              </a:rPr>
              <a:t>Patient</a:t>
            </a:r>
            <a:r>
              <a:rPr lang="en-GB" sz="850" spc="-20" noProof="0" dirty="0">
                <a:solidFill>
                  <a:prstClr val="black"/>
                </a:solidFill>
                <a:latin typeface="Arial"/>
                <a:cs typeface="Arial"/>
              </a:rPr>
              <a:t> </a:t>
            </a:r>
            <a:r>
              <a:rPr lang="en-GB" sz="850" noProof="0" dirty="0">
                <a:solidFill>
                  <a:prstClr val="black"/>
                </a:solidFill>
                <a:latin typeface="Arial"/>
                <a:cs typeface="Arial"/>
              </a:rPr>
              <a:t>was</a:t>
            </a:r>
            <a:r>
              <a:rPr lang="en-GB" sz="850" spc="-20" noProof="0" dirty="0">
                <a:solidFill>
                  <a:prstClr val="black"/>
                </a:solidFill>
                <a:latin typeface="Arial"/>
                <a:cs typeface="Arial"/>
              </a:rPr>
              <a:t> </a:t>
            </a:r>
            <a:r>
              <a:rPr lang="en-GB" sz="850" noProof="0" dirty="0">
                <a:solidFill>
                  <a:prstClr val="black"/>
                </a:solidFill>
                <a:latin typeface="Arial"/>
                <a:cs typeface="Arial"/>
              </a:rPr>
              <a:t>always</a:t>
            </a:r>
            <a:r>
              <a:rPr lang="en-GB" sz="850" spc="-20" noProof="0" dirty="0">
                <a:solidFill>
                  <a:prstClr val="black"/>
                </a:solidFill>
                <a:latin typeface="Arial"/>
                <a:cs typeface="Arial"/>
              </a:rPr>
              <a:t> </a:t>
            </a:r>
            <a:r>
              <a:rPr lang="en-GB" sz="850" noProof="0" dirty="0">
                <a:solidFill>
                  <a:prstClr val="black"/>
                </a:solidFill>
                <a:latin typeface="Arial"/>
                <a:cs typeface="Arial"/>
              </a:rPr>
              <a:t>involved</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noProof="0" dirty="0">
                <a:solidFill>
                  <a:prstClr val="black"/>
                </a:solidFill>
                <a:latin typeface="Arial"/>
                <a:cs typeface="Arial"/>
              </a:rPr>
              <a:t>decisions</a:t>
            </a:r>
            <a:r>
              <a:rPr lang="en-GB" sz="850" spc="-20" noProof="0" dirty="0">
                <a:solidFill>
                  <a:prstClr val="black"/>
                </a:solidFill>
                <a:latin typeface="Arial"/>
                <a:cs typeface="Arial"/>
              </a:rPr>
              <a:t> </a:t>
            </a:r>
            <a:r>
              <a:rPr lang="en-GB" sz="850" noProof="0" dirty="0">
                <a:solidFill>
                  <a:prstClr val="black"/>
                </a:solidFill>
                <a:latin typeface="Arial"/>
                <a:cs typeface="Arial"/>
              </a:rPr>
              <a:t>about</a:t>
            </a:r>
            <a:r>
              <a:rPr lang="en-GB" sz="850" spc="-15" noProof="0" dirty="0">
                <a:solidFill>
                  <a:prstClr val="black"/>
                </a:solidFill>
                <a:latin typeface="Arial"/>
                <a:cs typeface="Arial"/>
              </a:rPr>
              <a:t> </a:t>
            </a:r>
            <a:r>
              <a:rPr lang="en-GB" sz="850" noProof="0" dirty="0">
                <a:solidFill>
                  <a:prstClr val="black"/>
                </a:solidFill>
                <a:latin typeface="Arial"/>
                <a:cs typeface="Arial"/>
              </a:rPr>
              <a:t>their</a:t>
            </a:r>
            <a:r>
              <a:rPr lang="en-GB" sz="850" spc="-20" noProof="0" dirty="0">
                <a:solidFill>
                  <a:prstClr val="black"/>
                </a:solidFill>
                <a:latin typeface="Arial"/>
                <a:cs typeface="Arial"/>
              </a:rPr>
              <a:t> </a:t>
            </a:r>
            <a:r>
              <a:rPr lang="en-GB" sz="850" noProof="0" dirty="0">
                <a:solidFill>
                  <a:prstClr val="black"/>
                </a:solidFill>
                <a:latin typeface="Arial"/>
                <a:cs typeface="Arial"/>
              </a:rPr>
              <a:t>care</a:t>
            </a:r>
            <a:r>
              <a:rPr lang="en-GB" sz="850" spc="-20" noProof="0" dirty="0">
                <a:solidFill>
                  <a:prstClr val="black"/>
                </a:solidFill>
                <a:latin typeface="Arial"/>
                <a:cs typeface="Arial"/>
              </a:rPr>
              <a:t> </a:t>
            </a:r>
            <a:r>
              <a:rPr lang="en-GB" sz="850" noProof="0" dirty="0">
                <a:solidFill>
                  <a:prstClr val="black"/>
                </a:solidFill>
                <a:latin typeface="Arial"/>
                <a:cs typeface="Arial"/>
              </a:rPr>
              <a:t>and</a:t>
            </a:r>
            <a:r>
              <a:rPr lang="en-GB" sz="850" spc="-20" noProof="0" dirty="0">
                <a:solidFill>
                  <a:prstClr val="black"/>
                </a:solidFill>
                <a:latin typeface="Arial"/>
                <a:cs typeface="Arial"/>
              </a:rPr>
              <a:t> </a:t>
            </a:r>
            <a:r>
              <a:rPr lang="en-GB" sz="850" noProof="0" dirty="0">
                <a:solidFill>
                  <a:prstClr val="black"/>
                </a:solidFill>
                <a:latin typeface="Arial"/>
                <a:cs typeface="Arial"/>
              </a:rPr>
              <a:t>treatment</a:t>
            </a:r>
            <a:r>
              <a:rPr lang="en-GB" sz="850" spc="-20" noProof="0" dirty="0">
                <a:solidFill>
                  <a:prstClr val="black"/>
                </a:solidFill>
                <a:latin typeface="Arial"/>
                <a:cs typeface="Arial"/>
              </a:rPr>
              <a:t> </a:t>
            </a:r>
            <a:r>
              <a:rPr lang="en-GB" sz="850" noProof="0" dirty="0">
                <a:solidFill>
                  <a:prstClr val="black"/>
                </a:solidFill>
                <a:latin typeface="Arial"/>
                <a:cs typeface="Arial"/>
              </a:rPr>
              <a:t>whilst</a:t>
            </a:r>
            <a:r>
              <a:rPr lang="en-GB" sz="850" spc="-20" noProof="0" dirty="0">
                <a:solidFill>
                  <a:prstClr val="black"/>
                </a:solidFill>
                <a:latin typeface="Arial"/>
                <a:cs typeface="Arial"/>
              </a:rPr>
              <a:t> </a:t>
            </a:r>
            <a:r>
              <a:rPr lang="en-GB" sz="850" noProof="0" dirty="0">
                <a:solidFill>
                  <a:prstClr val="black"/>
                </a:solidFill>
                <a:latin typeface="Arial"/>
                <a:cs typeface="Arial"/>
              </a:rPr>
              <a:t>in</a:t>
            </a:r>
            <a:r>
              <a:rPr lang="en-GB" sz="850" spc="-20" noProof="0" dirty="0">
                <a:solidFill>
                  <a:prstClr val="black"/>
                </a:solidFill>
                <a:latin typeface="Arial"/>
                <a:cs typeface="Arial"/>
              </a:rPr>
              <a:t> </a:t>
            </a:r>
            <a:r>
              <a:rPr lang="en-GB" sz="850" spc="-10" noProof="0" dirty="0">
                <a:solidFill>
                  <a:prstClr val="black"/>
                </a:solidFill>
                <a:latin typeface="Arial"/>
                <a:cs typeface="Arial"/>
              </a:rPr>
              <a:t>hospital</a:t>
            </a:r>
            <a:endParaRPr lang="en-GB" sz="850" noProof="0" dirty="0">
              <a:solidFill>
                <a:prstClr val="black"/>
              </a:solidFill>
              <a:latin typeface="Arial"/>
              <a:cs typeface="Arial"/>
            </a:endParaRPr>
          </a:p>
        </p:txBody>
      </p:sp>
      <p:sp>
        <p:nvSpPr>
          <p:cNvPr id="100" name="text_q34">
            <a:extLst>
              <a:ext uri="{FF2B5EF4-FFF2-40B4-BE49-F238E27FC236}">
                <a16:creationId xmlns:a16="http://schemas.microsoft.com/office/drawing/2014/main" id="{ABB3AC46-F737-1CBC-DBC2-8B9F83FA6EF9}"/>
              </a:ext>
            </a:extLst>
          </p:cNvPr>
          <p:cNvSpPr txBox="1"/>
          <p:nvPr/>
        </p:nvSpPr>
        <p:spPr>
          <a:xfrm>
            <a:off x="501973" y="6904649"/>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Q34.</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help</a:t>
            </a:r>
            <a:r>
              <a:rPr lang="en-GB" sz="850" spc="-1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ward</a:t>
            </a:r>
            <a:r>
              <a:rPr lang="en-GB" sz="850" spc="-15"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when</a:t>
            </a:r>
            <a:r>
              <a:rPr lang="en-GB" sz="850" spc="-15" noProof="0" dirty="0">
                <a:latin typeface="Arial"/>
                <a:cs typeface="Arial"/>
              </a:rPr>
              <a:t> </a:t>
            </a:r>
            <a:r>
              <a:rPr lang="en-GB" sz="850" spc="-10" noProof="0" dirty="0">
                <a:latin typeface="Arial"/>
                <a:cs typeface="Arial"/>
              </a:rPr>
              <a:t>needed</a:t>
            </a:r>
            <a:endParaRPr lang="en-GB" sz="850" noProof="0" dirty="0">
              <a:latin typeface="Arial"/>
              <a:cs typeface="Arial"/>
            </a:endParaRPr>
          </a:p>
        </p:txBody>
      </p:sp>
      <p:sp>
        <p:nvSpPr>
          <p:cNvPr id="111" name="text_q35">
            <a:extLst>
              <a:ext uri="{FF2B5EF4-FFF2-40B4-BE49-F238E27FC236}">
                <a16:creationId xmlns:a16="http://schemas.microsoft.com/office/drawing/2014/main" id="{7B71C163-9F26-94FD-C368-CD8859FDB01E}"/>
              </a:ext>
            </a:extLst>
          </p:cNvPr>
          <p:cNvSpPr txBox="1"/>
          <p:nvPr/>
        </p:nvSpPr>
        <p:spPr>
          <a:xfrm>
            <a:off x="497344" y="8569152"/>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spc="-10" noProof="0" dirty="0">
                <a:latin typeface="Arial"/>
                <a:cs typeface="Arial"/>
              </a:rPr>
              <a:t>staff</a:t>
            </a:r>
            <a:endParaRPr lang="en-GB" sz="850" noProof="0" dirty="0">
              <a:latin typeface="Arial"/>
              <a:cs typeface="Arial"/>
            </a:endParaRPr>
          </a:p>
        </p:txBody>
      </p:sp>
      <p:sp>
        <p:nvSpPr>
          <p:cNvPr id="13" name="object 10">
            <a:extLst>
              <a:ext uri="{FF2B5EF4-FFF2-40B4-BE49-F238E27FC236}">
                <a16:creationId xmlns:a16="http://schemas.microsoft.com/office/drawing/2014/main" id="{C18D91D7-92B8-16DF-7AA1-220F14743466}"/>
              </a:ext>
              <a:ext uri="{C183D7F6-B498-43B3-948B-1728B52AA6E4}">
                <adec:decorative xmlns:adec="http://schemas.microsoft.com/office/drawing/2017/decorative" val="1"/>
              </a:ext>
            </a:extLst>
          </p:cNvPr>
          <p:cNvSpPr/>
          <p:nvPr/>
        </p:nvSpPr>
        <p:spPr>
          <a:xfrm>
            <a:off x="435374" y="697025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3">
            <a:extLst>
              <a:ext uri="{FF2B5EF4-FFF2-40B4-BE49-F238E27FC236}">
                <a16:creationId xmlns:a16="http://schemas.microsoft.com/office/drawing/2014/main" id="{3668B6E6-4CCB-1F64-57D6-5625FD91C73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746177"/>
              </p:ext>
            </p:extLst>
          </p:nvPr>
        </p:nvGraphicFramePr>
        <p:xfrm>
          <a:off x="1474570" y="653662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41873898"/>
                  </a:ext>
                </a:extLst>
              </a:tr>
            </a:tbl>
          </a:graphicData>
        </a:graphic>
      </p:graphicFrame>
      <p:graphicFrame>
        <p:nvGraphicFramePr>
          <p:cNvPr id="12" name="chart_his_q33">
            <a:extLst>
              <a:ext uri="{FF2B5EF4-FFF2-40B4-BE49-F238E27FC236}">
                <a16:creationId xmlns:a16="http://schemas.microsoft.com/office/drawing/2014/main" id="{A842A665-1B48-11AC-6C8B-2904850B6D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166844957"/>
              </p:ext>
            </p:extLst>
          </p:nvPr>
        </p:nvGraphicFramePr>
        <p:xfrm>
          <a:off x="360681" y="556694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C29AFD97-39C3-60E5-2FA8-E019FD0F20D3}"/>
              </a:ext>
              <a:ext uri="{C183D7F6-B498-43B3-948B-1728B52AA6E4}">
                <adec:decorative xmlns:adec="http://schemas.microsoft.com/office/drawing/2017/decorative" val="1"/>
              </a:ext>
            </a:extLst>
          </p:cNvPr>
          <p:cNvSpPr/>
          <p:nvPr/>
        </p:nvSpPr>
        <p:spPr>
          <a:xfrm>
            <a:off x="436881" y="5305300"/>
            <a:ext cx="6696000" cy="151754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2">
            <a:extLst>
              <a:ext uri="{FF2B5EF4-FFF2-40B4-BE49-F238E27FC236}">
                <a16:creationId xmlns:a16="http://schemas.microsoft.com/office/drawing/2014/main" id="{4479ABD9-B234-A68B-B4C9-EFA499C79F7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89464097"/>
              </p:ext>
            </p:extLst>
          </p:nvPr>
        </p:nvGraphicFramePr>
        <p:xfrm>
          <a:off x="1474570" y="48610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436269428"/>
                  </a:ext>
                </a:extLst>
              </a:tr>
            </a:tbl>
          </a:graphicData>
        </a:graphic>
      </p:graphicFrame>
      <p:graphicFrame>
        <p:nvGraphicFramePr>
          <p:cNvPr id="7" name="chart_his_q32">
            <a:extLst>
              <a:ext uri="{FF2B5EF4-FFF2-40B4-BE49-F238E27FC236}">
                <a16:creationId xmlns:a16="http://schemas.microsoft.com/office/drawing/2014/main" id="{587DAC03-9B21-808B-2E63-88DC94101070}"/>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011102407"/>
              </p:ext>
            </p:extLst>
          </p:nvPr>
        </p:nvGraphicFramePr>
        <p:xfrm>
          <a:off x="360681" y="3890549"/>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F5F6E605-FB81-1C1C-DBA2-0AB6CF5E9D9B}"/>
              </a:ext>
              <a:ext uri="{C183D7F6-B498-43B3-948B-1728B52AA6E4}">
                <adec:decorative xmlns:adec="http://schemas.microsoft.com/office/drawing/2017/decorative" val="1"/>
              </a:ext>
            </a:extLst>
          </p:cNvPr>
          <p:cNvSpPr/>
          <p:nvPr/>
        </p:nvSpPr>
        <p:spPr>
          <a:xfrm>
            <a:off x="429035" y="366668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1">
            <a:extLst>
              <a:ext uri="{FF2B5EF4-FFF2-40B4-BE49-F238E27FC236}">
                <a16:creationId xmlns:a16="http://schemas.microsoft.com/office/drawing/2014/main" id="{355E13C5-1931-986C-715E-8DE130CE17B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88997107"/>
              </p:ext>
            </p:extLst>
          </p:nvPr>
        </p:nvGraphicFramePr>
        <p:xfrm>
          <a:off x="1474570" y="319455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64696946"/>
                  </a:ext>
                </a:extLst>
              </a:tr>
            </a:tbl>
          </a:graphicData>
        </a:graphic>
      </p:graphicFrame>
      <p:graphicFrame>
        <p:nvGraphicFramePr>
          <p:cNvPr id="10" name="chart_his_q31">
            <a:extLst>
              <a:ext uri="{FF2B5EF4-FFF2-40B4-BE49-F238E27FC236}">
                <a16:creationId xmlns:a16="http://schemas.microsoft.com/office/drawing/2014/main" id="{18F69450-862E-CE05-45F9-9C252C445E6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94012695"/>
              </p:ext>
            </p:extLst>
          </p:nvPr>
        </p:nvGraphicFramePr>
        <p:xfrm>
          <a:off x="360681" y="2214149"/>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983C8DF2-E98B-C05A-09C7-4853CFBA1C52}"/>
              </a:ext>
              <a:ext uri="{C183D7F6-B498-43B3-948B-1728B52AA6E4}">
                <adec:decorative xmlns:adec="http://schemas.microsoft.com/office/drawing/2017/decorative" val="1"/>
              </a:ext>
            </a:extLst>
          </p:cNvPr>
          <p:cNvSpPr/>
          <p:nvPr/>
        </p:nvSpPr>
        <p:spPr>
          <a:xfrm>
            <a:off x="435050" y="20134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6B9329C-E802-E85B-7BA2-05FC800F65F5}"/>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9BFF9CE6-7F83-B16E-A0B5-1621FE2376F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AAD557A7-6FFA-ECF9-97C3-5AF9944E0062}"/>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4235F7B-CEB8-BFA9-16B8-E3E7DC4B4E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0DFC6947-BA49-0B5C-7097-ABD6CBDDB091}"/>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DAFCD4DC-6F74-6BD7-DA5F-03F8D96E4B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4" name="object 5">
              <a:extLst>
                <a:ext uri="{FF2B5EF4-FFF2-40B4-BE49-F238E27FC236}">
                  <a16:creationId xmlns:a16="http://schemas.microsoft.com/office/drawing/2014/main" id="{B0DF6DBB-D82C-6A8D-ACE3-D875DDFCEEF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1" name="object 4">
              <a:extLst>
                <a:ext uri="{FF2B5EF4-FFF2-40B4-BE49-F238E27FC236}">
                  <a16:creationId xmlns:a16="http://schemas.microsoft.com/office/drawing/2014/main" id="{4766A2CC-C2A9-85F1-F875-85C922A1620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8" name="object 3">
              <a:extLst>
                <a:ext uri="{FF2B5EF4-FFF2-40B4-BE49-F238E27FC236}">
                  <a16:creationId xmlns:a16="http://schemas.microsoft.com/office/drawing/2014/main" id="{9F46A734-5097-AB77-C3B6-5D636AFBD03F}"/>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1" name="object 2">
              <a:extLst>
                <a:ext uri="{FF2B5EF4-FFF2-40B4-BE49-F238E27FC236}">
                  <a16:creationId xmlns:a16="http://schemas.microsoft.com/office/drawing/2014/main" id="{F1F38ABA-ACC6-C9BF-F11E-2D45DC7479F2}"/>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0BE720AF-E260-C727-0D49-53F5F6E2BFF6}"/>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44538325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38432-1669-389F-0A48-E664782E89B8}"/>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FE7AA1B1-F4F2-B73D-A59D-7DBF130831A1}"/>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57</a:t>
            </a:fld>
            <a:endParaRPr lang="en-GB" spc="-25" noProof="0" dirty="0"/>
          </a:p>
        </p:txBody>
      </p:sp>
      <p:sp>
        <p:nvSpPr>
          <p:cNvPr id="20" name="object 1">
            <a:extLst>
              <a:ext uri="{FF2B5EF4-FFF2-40B4-BE49-F238E27FC236}">
                <a16:creationId xmlns:a16="http://schemas.microsoft.com/office/drawing/2014/main" id="{13788C98-D59D-44F5-BCD1-F4D113D20EF3}"/>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(7)</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4" name="his_years_q41_1">
            <a:extLst>
              <a:ext uri="{FF2B5EF4-FFF2-40B4-BE49-F238E27FC236}">
                <a16:creationId xmlns:a16="http://schemas.microsoft.com/office/drawing/2014/main" id="{83931D4F-93F1-E32E-0FDA-2DD57E141D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739879323"/>
              </p:ext>
            </p:extLst>
          </p:nvPr>
        </p:nvGraphicFramePr>
        <p:xfrm>
          <a:off x="1475113" y="978380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46055993"/>
                  </a:ext>
                </a:extLst>
              </a:tr>
            </a:tbl>
          </a:graphicData>
        </a:graphic>
      </p:graphicFrame>
      <p:graphicFrame>
        <p:nvGraphicFramePr>
          <p:cNvPr id="17" name="chart_his_q41_1">
            <a:extLst>
              <a:ext uri="{FF2B5EF4-FFF2-40B4-BE49-F238E27FC236}">
                <a16:creationId xmlns:a16="http://schemas.microsoft.com/office/drawing/2014/main" id="{F84ADEB7-9CF0-15B6-6255-3CAE2944F20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597880767"/>
              </p:ext>
            </p:extLst>
          </p:nvPr>
        </p:nvGraphicFramePr>
        <p:xfrm>
          <a:off x="360680" y="8811249"/>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36">
            <a:extLst>
              <a:ext uri="{FF2B5EF4-FFF2-40B4-BE49-F238E27FC236}">
                <a16:creationId xmlns:a16="http://schemas.microsoft.com/office/drawing/2014/main" id="{EC6755E8-11FB-DDFE-B5FC-F75D62DACD00}"/>
              </a:ext>
            </a:extLst>
          </p:cNvPr>
          <p:cNvSpPr txBox="1"/>
          <p:nvPr/>
        </p:nvSpPr>
        <p:spPr>
          <a:xfrm>
            <a:off x="479845" y="1787096"/>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Q36.</a:t>
            </a:r>
            <a:r>
              <a:rPr lang="en-GB" sz="850" spc="-35"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did</a:t>
            </a:r>
            <a:r>
              <a:rPr lang="en-GB" sz="850" spc="-20" noProof="0" dirty="0">
                <a:latin typeface="Arial"/>
                <a:cs typeface="Arial"/>
              </a:rPr>
              <a:t> </a:t>
            </a:r>
            <a:r>
              <a:rPr lang="en-GB" sz="850" noProof="0" dirty="0">
                <a:latin typeface="Arial"/>
                <a:cs typeface="Arial"/>
              </a:rPr>
              <a:t>everything</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control</a:t>
            </a:r>
            <a:r>
              <a:rPr lang="en-GB" sz="850" spc="-20" noProof="0" dirty="0">
                <a:latin typeface="Arial"/>
                <a:cs typeface="Arial"/>
              </a:rPr>
              <a:t> pain</a:t>
            </a:r>
            <a:endParaRPr lang="en-GB" sz="850" noProof="0" dirty="0">
              <a:latin typeface="Arial"/>
              <a:cs typeface="Arial"/>
            </a:endParaRPr>
          </a:p>
        </p:txBody>
      </p:sp>
      <p:sp>
        <p:nvSpPr>
          <p:cNvPr id="39" name="text_q37">
            <a:extLst>
              <a:ext uri="{FF2B5EF4-FFF2-40B4-BE49-F238E27FC236}">
                <a16:creationId xmlns:a16="http://schemas.microsoft.com/office/drawing/2014/main" id="{CD0188A6-6FFF-A1EF-3F57-9ECB9B0836F6}"/>
              </a:ext>
            </a:extLst>
          </p:cNvPr>
          <p:cNvSpPr txBox="1"/>
          <p:nvPr/>
        </p:nvSpPr>
        <p:spPr>
          <a:xfrm>
            <a:off x="486924" y="3449153"/>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100"/>
              </a:spcBef>
              <a:spcAft>
                <a:spcPts val="0"/>
              </a:spcAft>
              <a:buClrTx/>
              <a:buSzTx/>
              <a:buFontTx/>
              <a:buNone/>
              <a:tabLst/>
              <a:defRPr/>
            </a:pPr>
            <a:r>
              <a:rPr lang="en-GB" sz="850" noProof="0" dirty="0">
                <a:latin typeface="Arial"/>
                <a:cs typeface="Arial"/>
              </a:rPr>
              <a:t>Q37.</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respect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dignity</a:t>
            </a:r>
            <a:r>
              <a:rPr lang="en-GB" sz="850" spc="-20"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59" name="text_q38">
            <a:extLst>
              <a:ext uri="{FF2B5EF4-FFF2-40B4-BE49-F238E27FC236}">
                <a16:creationId xmlns:a16="http://schemas.microsoft.com/office/drawing/2014/main" id="{4DD69FCB-60A9-6AAD-3CA9-AC1A207D4D66}"/>
              </a:ext>
            </a:extLst>
          </p:cNvPr>
          <p:cNvSpPr txBox="1"/>
          <p:nvPr/>
        </p:nvSpPr>
        <p:spPr>
          <a:xfrm>
            <a:off x="505037" y="5083847"/>
            <a:ext cx="6617645" cy="218008"/>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Q38.</a:t>
            </a:r>
            <a:r>
              <a:rPr lang="en-GB" sz="850" spc="-25"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received</a:t>
            </a:r>
            <a:r>
              <a:rPr lang="en-GB" sz="850" spc="-25" noProof="0" dirty="0">
                <a:latin typeface="Arial"/>
                <a:cs typeface="Arial"/>
              </a:rPr>
              <a:t> </a:t>
            </a:r>
            <a:r>
              <a:rPr lang="en-GB" sz="850" noProof="0" dirty="0">
                <a:latin typeface="Arial"/>
                <a:cs typeface="Arial"/>
              </a:rPr>
              <a:t>easily</a:t>
            </a:r>
            <a:r>
              <a:rPr lang="en-GB" sz="850" spc="-2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what</a:t>
            </a:r>
            <a:r>
              <a:rPr lang="en-GB" sz="850" spc="-20" noProof="0" dirty="0">
                <a:latin typeface="Arial"/>
                <a:cs typeface="Arial"/>
              </a:rPr>
              <a:t> </a:t>
            </a:r>
            <a:r>
              <a:rPr lang="en-GB" sz="850" noProof="0" dirty="0">
                <a:latin typeface="Arial"/>
                <a:cs typeface="Arial"/>
              </a:rPr>
              <a:t>they</a:t>
            </a:r>
            <a:r>
              <a:rPr lang="en-GB" sz="850" spc="-25" noProof="0" dirty="0">
                <a:latin typeface="Arial"/>
                <a:cs typeface="Arial"/>
              </a:rPr>
              <a:t> </a:t>
            </a:r>
            <a:r>
              <a:rPr lang="en-GB" sz="850" noProof="0" dirty="0">
                <a:latin typeface="Arial"/>
                <a:cs typeface="Arial"/>
              </a:rPr>
              <a:t>should</a:t>
            </a:r>
            <a:r>
              <a:rPr lang="en-GB" sz="850" spc="-25"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should</a:t>
            </a:r>
            <a:r>
              <a:rPr lang="en-GB" sz="850" spc="-20" noProof="0" dirty="0">
                <a:latin typeface="Arial"/>
                <a:cs typeface="Arial"/>
              </a:rPr>
              <a:t> </a:t>
            </a:r>
            <a:r>
              <a:rPr lang="en-GB" sz="850" noProof="0" dirty="0">
                <a:latin typeface="Arial"/>
                <a:cs typeface="Arial"/>
              </a:rPr>
              <a:t>not</a:t>
            </a:r>
            <a:r>
              <a:rPr lang="en-GB" sz="850" spc="-25" noProof="0" dirty="0">
                <a:latin typeface="Arial"/>
                <a:cs typeface="Arial"/>
              </a:rPr>
              <a:t> </a:t>
            </a:r>
            <a:r>
              <a:rPr lang="en-GB" sz="850" noProof="0" dirty="0">
                <a:latin typeface="Arial"/>
                <a:cs typeface="Arial"/>
              </a:rPr>
              <a:t>do</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leaving</a:t>
            </a:r>
            <a:r>
              <a:rPr lang="en-GB" sz="850" spc="-20" noProof="0" dirty="0">
                <a:latin typeface="Arial"/>
                <a:cs typeface="Arial"/>
              </a:rPr>
              <a:t> </a:t>
            </a:r>
            <a:r>
              <a:rPr lang="en-GB" sz="850" spc="-10" noProof="0" dirty="0">
                <a:latin typeface="Arial"/>
                <a:cs typeface="Arial"/>
              </a:rPr>
              <a:t>hospital</a:t>
            </a:r>
            <a:endParaRPr lang="en-GB" sz="850" noProof="0" dirty="0">
              <a:latin typeface="Arial"/>
              <a:cs typeface="Arial"/>
            </a:endParaRPr>
          </a:p>
        </p:txBody>
      </p:sp>
      <p:sp>
        <p:nvSpPr>
          <p:cNvPr id="100" name="text_q39">
            <a:extLst>
              <a:ext uri="{FF2B5EF4-FFF2-40B4-BE49-F238E27FC236}">
                <a16:creationId xmlns:a16="http://schemas.microsoft.com/office/drawing/2014/main" id="{36C62ABC-FDC7-D17A-CF58-635E3176F489}"/>
              </a:ext>
            </a:extLst>
          </p:cNvPr>
          <p:cNvSpPr txBox="1"/>
          <p:nvPr/>
        </p:nvSpPr>
        <p:spPr>
          <a:xfrm>
            <a:off x="505037" y="6739365"/>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Q39.</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discuss</a:t>
            </a:r>
            <a:r>
              <a:rPr lang="en-GB" sz="850" spc="-15" noProof="0" dirty="0">
                <a:latin typeface="Arial"/>
                <a:cs typeface="Arial"/>
              </a:rPr>
              <a:t> </a:t>
            </a:r>
            <a:r>
              <a:rPr lang="en-GB" sz="850" noProof="0" dirty="0">
                <a:latin typeface="Arial"/>
                <a:cs typeface="Arial"/>
              </a:rPr>
              <a:t>worries</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fears</a:t>
            </a:r>
            <a:r>
              <a:rPr lang="en-GB" sz="850" spc="-20"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hospital</a:t>
            </a:r>
            <a:r>
              <a:rPr lang="en-GB" sz="850" spc="-20" noProof="0" dirty="0">
                <a:latin typeface="Arial"/>
                <a:cs typeface="Arial"/>
              </a:rPr>
              <a:t> </a:t>
            </a:r>
            <a:r>
              <a:rPr lang="en-GB" sz="850" noProof="0" dirty="0">
                <a:latin typeface="Arial"/>
                <a:cs typeface="Arial"/>
              </a:rPr>
              <a:t>staff</a:t>
            </a:r>
            <a:r>
              <a:rPr lang="en-GB" sz="850" spc="-15" noProof="0" dirty="0">
                <a:latin typeface="Arial"/>
                <a:cs typeface="Arial"/>
              </a:rPr>
              <a:t> </a:t>
            </a:r>
            <a:r>
              <a:rPr lang="en-GB" sz="850" noProof="0" dirty="0">
                <a:latin typeface="Arial"/>
                <a:cs typeface="Arial"/>
              </a:rPr>
              <a:t>while</a:t>
            </a:r>
            <a:r>
              <a:rPr lang="en-GB" sz="850" spc="-20" noProof="0" dirty="0">
                <a:latin typeface="Arial"/>
                <a:cs typeface="Arial"/>
              </a:rPr>
              <a:t> </a:t>
            </a:r>
            <a:r>
              <a:rPr lang="en-GB" sz="850" noProof="0" dirty="0">
                <a:latin typeface="Arial"/>
                <a:cs typeface="Arial"/>
              </a:rPr>
              <a:t>being</a:t>
            </a:r>
            <a:r>
              <a:rPr lang="en-GB" sz="850" spc="-20" noProof="0" dirty="0">
                <a:latin typeface="Arial"/>
                <a:cs typeface="Arial"/>
              </a:rPr>
              <a:t> </a:t>
            </a:r>
            <a:r>
              <a:rPr lang="en-GB" sz="850" noProof="0" dirty="0">
                <a:latin typeface="Arial"/>
                <a:cs typeface="Arial"/>
              </a:rPr>
              <a:t>treated</a:t>
            </a:r>
            <a:r>
              <a:rPr lang="en-GB" sz="850" spc="-20" noProof="0" dirty="0">
                <a:latin typeface="Arial"/>
                <a:cs typeface="Arial"/>
              </a:rPr>
              <a:t> </a:t>
            </a:r>
            <a:r>
              <a:rPr lang="en-GB" sz="850" noProof="0" dirty="0">
                <a:latin typeface="Arial"/>
                <a:cs typeface="Arial"/>
              </a:rPr>
              <a:t>as</a:t>
            </a:r>
            <a:r>
              <a:rPr lang="en-GB" sz="850" spc="-20" noProof="0" dirty="0">
                <a:latin typeface="Arial"/>
                <a:cs typeface="Arial"/>
              </a:rPr>
              <a:t> </a:t>
            </a:r>
            <a:r>
              <a:rPr lang="en-GB" sz="850" noProof="0" dirty="0">
                <a:latin typeface="Arial"/>
                <a:cs typeface="Arial"/>
              </a:rPr>
              <a:t>an</a:t>
            </a:r>
            <a:r>
              <a:rPr lang="en-GB" sz="850" spc="-20" noProof="0" dirty="0">
                <a:latin typeface="Arial"/>
                <a:cs typeface="Arial"/>
              </a:rPr>
              <a:t> </a:t>
            </a:r>
            <a:r>
              <a:rPr lang="en-GB" sz="850" noProof="0" dirty="0">
                <a:latin typeface="Arial"/>
                <a:cs typeface="Arial"/>
              </a:rPr>
              <a:t>outpatient</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day</a:t>
            </a:r>
            <a:r>
              <a:rPr lang="en-GB" sz="850" spc="-20" noProof="0" dirty="0">
                <a:latin typeface="Arial"/>
                <a:cs typeface="Arial"/>
              </a:rPr>
              <a:t> case</a:t>
            </a:r>
            <a:endParaRPr lang="en-GB" sz="850" noProof="0" dirty="0">
              <a:latin typeface="Arial"/>
              <a:cs typeface="Arial"/>
            </a:endParaRPr>
          </a:p>
        </p:txBody>
      </p:sp>
      <p:sp>
        <p:nvSpPr>
          <p:cNvPr id="23" name="object 10">
            <a:extLst>
              <a:ext uri="{FF2B5EF4-FFF2-40B4-BE49-F238E27FC236}">
                <a16:creationId xmlns:a16="http://schemas.microsoft.com/office/drawing/2014/main" id="{F3954302-DFEA-ABF8-0DD8-8C00167E9A7F}"/>
              </a:ext>
            </a:extLst>
          </p:cNvPr>
          <p:cNvSpPr txBox="1"/>
          <p:nvPr/>
        </p:nvSpPr>
        <p:spPr>
          <a:xfrm>
            <a:off x="435917" y="8429471"/>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TREATMENT</a:t>
            </a:r>
            <a:endParaRPr lang="en-GB" sz="1050" noProof="0" dirty="0">
              <a:latin typeface="Arial"/>
              <a:cs typeface="Arial"/>
            </a:endParaRPr>
          </a:p>
        </p:txBody>
      </p:sp>
      <p:sp>
        <p:nvSpPr>
          <p:cNvPr id="111" name="text_q41_1">
            <a:extLst>
              <a:ext uri="{FF2B5EF4-FFF2-40B4-BE49-F238E27FC236}">
                <a16:creationId xmlns:a16="http://schemas.microsoft.com/office/drawing/2014/main" id="{A3C224E8-371E-C395-6FC6-1ED2159ED2AD}"/>
              </a:ext>
            </a:extLst>
          </p:cNvPr>
          <p:cNvSpPr txBox="1"/>
          <p:nvPr/>
        </p:nvSpPr>
        <p:spPr>
          <a:xfrm>
            <a:off x="497887" y="8532738"/>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Q41_1.</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4" name="object 11">
            <a:extLst>
              <a:ext uri="{FF2B5EF4-FFF2-40B4-BE49-F238E27FC236}">
                <a16:creationId xmlns:a16="http://schemas.microsoft.com/office/drawing/2014/main" id="{777599A4-EC9C-37C5-2566-6DBD972892AF}"/>
              </a:ext>
              <a:ext uri="{C183D7F6-B498-43B3-948B-1728B52AA6E4}">
                <adec:decorative xmlns:adec="http://schemas.microsoft.com/office/drawing/2017/decorative" val="1"/>
              </a:ext>
            </a:extLst>
          </p:cNvPr>
          <p:cNvSpPr/>
          <p:nvPr/>
        </p:nvSpPr>
        <p:spPr>
          <a:xfrm>
            <a:off x="435917" y="859326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2" name="his_years_q39">
            <a:extLst>
              <a:ext uri="{FF2B5EF4-FFF2-40B4-BE49-F238E27FC236}">
                <a16:creationId xmlns:a16="http://schemas.microsoft.com/office/drawing/2014/main" id="{D5450E22-CBF2-22E7-ABF3-B3C694011D8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500480271"/>
              </p:ext>
            </p:extLst>
          </p:nvPr>
        </p:nvGraphicFramePr>
        <p:xfrm>
          <a:off x="1475751" y="799794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300274"/>
                  </a:ext>
                </a:extLst>
              </a:tr>
            </a:tbl>
          </a:graphicData>
        </a:graphic>
      </p:graphicFrame>
      <p:graphicFrame>
        <p:nvGraphicFramePr>
          <p:cNvPr id="16" name="chart_his_q39">
            <a:extLst>
              <a:ext uri="{FF2B5EF4-FFF2-40B4-BE49-F238E27FC236}">
                <a16:creationId xmlns:a16="http://schemas.microsoft.com/office/drawing/2014/main" id="{78CBD22D-EC1B-48FD-FEBC-5B984B8C588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431807062"/>
              </p:ext>
            </p:extLst>
          </p:nvPr>
        </p:nvGraphicFramePr>
        <p:xfrm>
          <a:off x="360680" y="7031038"/>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804B6B0E-EB65-370C-0B5A-5600F696E686}"/>
              </a:ext>
              <a:ext uri="{C183D7F6-B498-43B3-948B-1728B52AA6E4}">
                <adec:decorative xmlns:adec="http://schemas.microsoft.com/office/drawing/2017/decorative" val="1"/>
              </a:ext>
            </a:extLst>
          </p:cNvPr>
          <p:cNvSpPr/>
          <p:nvPr/>
        </p:nvSpPr>
        <p:spPr>
          <a:xfrm>
            <a:off x="438438" y="680497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38">
            <a:extLst>
              <a:ext uri="{FF2B5EF4-FFF2-40B4-BE49-F238E27FC236}">
                <a16:creationId xmlns:a16="http://schemas.microsoft.com/office/drawing/2014/main" id="{7FDC7160-2BAB-CFA0-6E3F-3C718B1BB5C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89173743"/>
              </p:ext>
            </p:extLst>
          </p:nvPr>
        </p:nvGraphicFramePr>
        <p:xfrm>
          <a:off x="1475113" y="632533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99920416"/>
                  </a:ext>
                </a:extLst>
              </a:tr>
            </a:tbl>
          </a:graphicData>
        </a:graphic>
      </p:graphicFrame>
      <p:graphicFrame>
        <p:nvGraphicFramePr>
          <p:cNvPr id="12" name="chart_his_q38">
            <a:extLst>
              <a:ext uri="{FF2B5EF4-FFF2-40B4-BE49-F238E27FC236}">
                <a16:creationId xmlns:a16="http://schemas.microsoft.com/office/drawing/2014/main" id="{5BCA369B-2B93-1857-0631-1B1FF5BC74E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53051134"/>
              </p:ext>
            </p:extLst>
          </p:nvPr>
        </p:nvGraphicFramePr>
        <p:xfrm>
          <a:off x="360680" y="533925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5906E5AC-3165-556C-58BF-E8EE4578C332}"/>
              </a:ext>
              <a:ext uri="{C183D7F6-B498-43B3-948B-1728B52AA6E4}">
                <adec:decorative xmlns:adec="http://schemas.microsoft.com/office/drawing/2017/decorative" val="1"/>
              </a:ext>
            </a:extLst>
          </p:cNvPr>
          <p:cNvSpPr/>
          <p:nvPr/>
        </p:nvSpPr>
        <p:spPr>
          <a:xfrm>
            <a:off x="439945" y="514001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37">
            <a:extLst>
              <a:ext uri="{FF2B5EF4-FFF2-40B4-BE49-F238E27FC236}">
                <a16:creationId xmlns:a16="http://schemas.microsoft.com/office/drawing/2014/main" id="{0F51C7E9-2C70-00AA-7B9F-437341A6152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95177857"/>
              </p:ext>
            </p:extLst>
          </p:nvPr>
        </p:nvGraphicFramePr>
        <p:xfrm>
          <a:off x="1475113" y="468684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10858538"/>
                  </a:ext>
                </a:extLst>
              </a:tr>
            </a:tbl>
          </a:graphicData>
        </a:graphic>
      </p:graphicFrame>
      <p:graphicFrame>
        <p:nvGraphicFramePr>
          <p:cNvPr id="7" name="chart_his_q37">
            <a:extLst>
              <a:ext uri="{FF2B5EF4-FFF2-40B4-BE49-F238E27FC236}">
                <a16:creationId xmlns:a16="http://schemas.microsoft.com/office/drawing/2014/main" id="{56A6BF87-8719-4BF6-36E0-1815BBAD123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31753956"/>
              </p:ext>
            </p:extLst>
          </p:nvPr>
        </p:nvGraphicFramePr>
        <p:xfrm>
          <a:off x="361224" y="3701735"/>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939A8509-BFEE-8768-F814-73336292D453}"/>
              </a:ext>
              <a:ext uri="{C183D7F6-B498-43B3-948B-1728B52AA6E4}">
                <adec:decorative xmlns:adec="http://schemas.microsoft.com/office/drawing/2017/decorative" val="1"/>
              </a:ext>
            </a:extLst>
          </p:cNvPr>
          <p:cNvSpPr/>
          <p:nvPr/>
        </p:nvSpPr>
        <p:spPr>
          <a:xfrm>
            <a:off x="432099" y="350139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36">
            <a:extLst>
              <a:ext uri="{FF2B5EF4-FFF2-40B4-BE49-F238E27FC236}">
                <a16:creationId xmlns:a16="http://schemas.microsoft.com/office/drawing/2014/main" id="{4A9E0921-9E87-9F67-0B82-9358217E8349}"/>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820010359"/>
              </p:ext>
            </p:extLst>
          </p:nvPr>
        </p:nvGraphicFramePr>
        <p:xfrm>
          <a:off x="1475113" y="3051975"/>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38135075"/>
                  </a:ext>
                </a:extLst>
              </a:tr>
            </a:tbl>
          </a:graphicData>
        </a:graphic>
      </p:graphicFrame>
      <p:graphicFrame>
        <p:nvGraphicFramePr>
          <p:cNvPr id="10" name="chart_his_q36">
            <a:extLst>
              <a:ext uri="{FF2B5EF4-FFF2-40B4-BE49-F238E27FC236}">
                <a16:creationId xmlns:a16="http://schemas.microsoft.com/office/drawing/2014/main" id="{9B93E250-D07B-BC49-2874-DD5ABA2D9C7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918402000"/>
              </p:ext>
            </p:extLst>
          </p:nvPr>
        </p:nvGraphicFramePr>
        <p:xfrm>
          <a:off x="360681" y="207536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A84F2891-9D1D-70D7-DE2B-3E686DAE2EB5}"/>
              </a:ext>
              <a:ext uri="{C183D7F6-B498-43B3-948B-1728B52AA6E4}">
                <adec:decorative xmlns:adec="http://schemas.microsoft.com/office/drawing/2017/decorative" val="1"/>
              </a:ext>
            </a:extLst>
          </p:cNvPr>
          <p:cNvSpPr/>
          <p:nvPr/>
        </p:nvSpPr>
        <p:spPr>
          <a:xfrm>
            <a:off x="438114" y="185758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B8A5B2BD-98C2-C48F-4C3B-F02E49B06338}"/>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DE186620-2B1D-B7B1-F45D-DD760FECCB0D}"/>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2F0F766A-3573-9597-2F1E-FF366ECD93A9}"/>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FA3BC800-F0CC-40F7-0660-16F5985B39A1}"/>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3F4E92DB-DEA2-6459-12D6-C9B6BD163EF4}"/>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CF7AD2F7-74E2-9E25-AA74-15CE2EDB570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1" name="object 5">
              <a:extLst>
                <a:ext uri="{FF2B5EF4-FFF2-40B4-BE49-F238E27FC236}">
                  <a16:creationId xmlns:a16="http://schemas.microsoft.com/office/drawing/2014/main" id="{BE995092-81C4-4C87-4C1C-2E4AFC94BF3A}"/>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8" name="object 4">
              <a:extLst>
                <a:ext uri="{FF2B5EF4-FFF2-40B4-BE49-F238E27FC236}">
                  <a16:creationId xmlns:a16="http://schemas.microsoft.com/office/drawing/2014/main" id="{6FE43868-8DA6-C4C0-1FB4-BB34DF9B2BF3}"/>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D616EE3E-4800-5876-BE23-B204035B44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EA859A79-6196-2524-76CC-AC1FB418ECC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BB34C8E4-4C35-A418-ECC7-6C8A27D8F13E}"/>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2491907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76D50-88E8-B2B3-97E9-E72470C1BD6D}"/>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63EDDF95-733C-9BE1-E278-576FD58AB958}"/>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58</a:t>
            </a:fld>
            <a:endParaRPr lang="en-GB" spc="-25" noProof="0" dirty="0"/>
          </a:p>
        </p:txBody>
      </p:sp>
      <p:sp>
        <p:nvSpPr>
          <p:cNvPr id="20" name="object 1">
            <a:extLst>
              <a:ext uri="{FF2B5EF4-FFF2-40B4-BE49-F238E27FC236}">
                <a16:creationId xmlns:a16="http://schemas.microsoft.com/office/drawing/2014/main" id="{165D1C8F-C083-62A5-1D9A-46E3A45AA2C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(8)</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3" name="his_years_q42_1">
            <a:extLst>
              <a:ext uri="{FF2B5EF4-FFF2-40B4-BE49-F238E27FC236}">
                <a16:creationId xmlns:a16="http://schemas.microsoft.com/office/drawing/2014/main" id="{AF96A14F-4820-020A-434E-67956B040EC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4107677"/>
              </p:ext>
            </p:extLst>
          </p:nvPr>
        </p:nvGraphicFramePr>
        <p:xfrm>
          <a:off x="1474684" y="9727847"/>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73730104"/>
                  </a:ext>
                </a:extLst>
              </a:tr>
            </a:tbl>
          </a:graphicData>
        </a:graphic>
      </p:graphicFrame>
      <p:graphicFrame>
        <p:nvGraphicFramePr>
          <p:cNvPr id="17" name="chart_his_q42_1">
            <a:extLst>
              <a:ext uri="{FF2B5EF4-FFF2-40B4-BE49-F238E27FC236}">
                <a16:creationId xmlns:a16="http://schemas.microsoft.com/office/drawing/2014/main" id="{ED3D567C-1B14-BA8A-59F8-5CBF04F4D0A9}"/>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607869355"/>
              </p:ext>
            </p:extLst>
          </p:nvPr>
        </p:nvGraphicFramePr>
        <p:xfrm>
          <a:off x="357950" y="8753595"/>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AB3CB2F-15F4-8AF8-C5F1-4C4D7F90130F}"/>
              </a:ext>
              <a:ext uri="{C183D7F6-B498-43B3-948B-1728B52AA6E4}">
                <adec:decorative xmlns:adec="http://schemas.microsoft.com/office/drawing/2017/decorative" val="1"/>
              </a:ext>
            </a:extLst>
          </p:cNvPr>
          <p:cNvSpPr/>
          <p:nvPr/>
        </p:nvSpPr>
        <p:spPr>
          <a:xfrm>
            <a:off x="437337" y="8479891"/>
            <a:ext cx="6696000" cy="1542534"/>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9" name="his_years_q41_5">
            <a:extLst>
              <a:ext uri="{FF2B5EF4-FFF2-40B4-BE49-F238E27FC236}">
                <a16:creationId xmlns:a16="http://schemas.microsoft.com/office/drawing/2014/main" id="{8965B194-9C2A-DF28-8505-0BA8E741E2A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206950693"/>
              </p:ext>
            </p:extLst>
          </p:nvPr>
        </p:nvGraphicFramePr>
        <p:xfrm>
          <a:off x="1474684" y="800564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00498062"/>
                  </a:ext>
                </a:extLst>
              </a:tr>
            </a:tbl>
          </a:graphicData>
        </a:graphic>
      </p:graphicFrame>
      <p:graphicFrame>
        <p:nvGraphicFramePr>
          <p:cNvPr id="16" name="chart_his_q41_5">
            <a:extLst>
              <a:ext uri="{FF2B5EF4-FFF2-40B4-BE49-F238E27FC236}">
                <a16:creationId xmlns:a16="http://schemas.microsoft.com/office/drawing/2014/main" id="{BEFCB71A-1C53-3FA5-135C-B54025CB68BA}"/>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057910367"/>
              </p:ext>
            </p:extLst>
          </p:nvPr>
        </p:nvGraphicFramePr>
        <p:xfrm>
          <a:off x="363638" y="703730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7" name="text_q41_2">
            <a:extLst>
              <a:ext uri="{FF2B5EF4-FFF2-40B4-BE49-F238E27FC236}">
                <a16:creationId xmlns:a16="http://schemas.microsoft.com/office/drawing/2014/main" id="{898F33F1-B1C2-77D8-2324-15AAB756379C}"/>
              </a:ext>
            </a:extLst>
          </p:cNvPr>
          <p:cNvSpPr txBox="1"/>
          <p:nvPr/>
        </p:nvSpPr>
        <p:spPr>
          <a:xfrm>
            <a:off x="479416" y="1787722"/>
            <a:ext cx="6595390" cy="218008"/>
          </a:xfrm>
          <a:prstGeom prst="rect">
            <a:avLst/>
          </a:prstGeom>
        </p:spPr>
        <p:txBody>
          <a:bodyPr vert="horz" wrap="square" lIns="0" tIns="86360" rIns="0" bIns="0" rtlCol="0" anchor="ctr">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solidFill>
                  <a:prstClr val="black"/>
                </a:solidFill>
                <a:latin typeface="Arial"/>
                <a:cs typeface="Arial"/>
              </a:rPr>
              <a:t>Q41_2.</a:t>
            </a:r>
            <a:r>
              <a:rPr lang="en-GB" sz="850" spc="-35" noProof="0" dirty="0">
                <a:solidFill>
                  <a:prstClr val="black"/>
                </a:solidFill>
                <a:latin typeface="Arial"/>
                <a:cs typeface="Arial"/>
              </a:rPr>
              <a:t> </a:t>
            </a:r>
            <a:r>
              <a:rPr lang="en-GB" sz="850" noProof="0" dirty="0">
                <a:solidFill>
                  <a:prstClr val="black"/>
                </a:solidFill>
                <a:latin typeface="Arial"/>
                <a:cs typeface="Arial"/>
              </a:rPr>
              <a:t>Beforehand</a:t>
            </a:r>
            <a:r>
              <a:rPr lang="en-GB" sz="850" spc="-35" noProof="0" dirty="0">
                <a:solidFill>
                  <a:prstClr val="black"/>
                </a:solidFill>
                <a:latin typeface="Arial"/>
                <a:cs typeface="Arial"/>
              </a:rPr>
              <a:t> </a:t>
            </a:r>
            <a:r>
              <a:rPr lang="en-GB" sz="850" noProof="0" dirty="0">
                <a:solidFill>
                  <a:prstClr val="black"/>
                </a:solidFill>
                <a:latin typeface="Arial"/>
                <a:cs typeface="Arial"/>
              </a:rPr>
              <a:t>patient</a:t>
            </a:r>
            <a:r>
              <a:rPr lang="en-GB" sz="850" spc="-35" noProof="0" dirty="0">
                <a:solidFill>
                  <a:prstClr val="black"/>
                </a:solidFill>
                <a:latin typeface="Arial"/>
                <a:cs typeface="Arial"/>
              </a:rPr>
              <a:t> </a:t>
            </a:r>
            <a:r>
              <a:rPr lang="en-GB" sz="850" noProof="0" dirty="0">
                <a:solidFill>
                  <a:prstClr val="black"/>
                </a:solidFill>
                <a:latin typeface="Arial"/>
                <a:cs typeface="Arial"/>
              </a:rPr>
              <a:t>completely</a:t>
            </a:r>
            <a:r>
              <a:rPr lang="en-GB" sz="850" spc="-30" noProof="0" dirty="0">
                <a:solidFill>
                  <a:prstClr val="black"/>
                </a:solidFill>
                <a:latin typeface="Arial"/>
                <a:cs typeface="Arial"/>
              </a:rPr>
              <a:t> </a:t>
            </a:r>
            <a:r>
              <a:rPr lang="en-GB" sz="850" noProof="0" dirty="0">
                <a:solidFill>
                  <a:prstClr val="black"/>
                </a:solidFill>
                <a:latin typeface="Arial"/>
                <a:cs typeface="Arial"/>
              </a:rPr>
              <a:t>had</a:t>
            </a:r>
            <a:r>
              <a:rPr lang="en-GB" sz="850" spc="-35" noProof="0" dirty="0">
                <a:solidFill>
                  <a:prstClr val="black"/>
                </a:solidFill>
                <a:latin typeface="Arial"/>
                <a:cs typeface="Arial"/>
              </a:rPr>
              <a:t> </a:t>
            </a:r>
            <a:r>
              <a:rPr lang="en-GB" sz="850" noProof="0" dirty="0">
                <a:solidFill>
                  <a:prstClr val="black"/>
                </a:solidFill>
                <a:latin typeface="Arial"/>
                <a:cs typeface="Arial"/>
              </a:rPr>
              <a:t>enough</a:t>
            </a:r>
            <a:r>
              <a:rPr lang="en-GB" sz="850" spc="-35" noProof="0" dirty="0">
                <a:solidFill>
                  <a:prstClr val="black"/>
                </a:solidFill>
                <a:latin typeface="Arial"/>
                <a:cs typeface="Arial"/>
              </a:rPr>
              <a:t> </a:t>
            </a:r>
            <a:r>
              <a:rPr lang="en-GB" sz="850" noProof="0" dirty="0">
                <a:solidFill>
                  <a:prstClr val="black"/>
                </a:solidFill>
                <a:latin typeface="Arial"/>
                <a:cs typeface="Arial"/>
              </a:rPr>
              <a:t>understandable</a:t>
            </a:r>
            <a:r>
              <a:rPr lang="en-GB" sz="850" spc="-35" noProof="0" dirty="0">
                <a:solidFill>
                  <a:prstClr val="black"/>
                </a:solidFill>
                <a:latin typeface="Arial"/>
                <a:cs typeface="Arial"/>
              </a:rPr>
              <a:t> </a:t>
            </a:r>
            <a:r>
              <a:rPr lang="en-GB" sz="850" noProof="0" dirty="0">
                <a:solidFill>
                  <a:prstClr val="black"/>
                </a:solidFill>
                <a:latin typeface="Arial"/>
                <a:cs typeface="Arial"/>
              </a:rPr>
              <a:t>information</a:t>
            </a:r>
            <a:r>
              <a:rPr lang="en-GB" sz="850" spc="-30" noProof="0" dirty="0">
                <a:solidFill>
                  <a:prstClr val="black"/>
                </a:solidFill>
                <a:latin typeface="Arial"/>
                <a:cs typeface="Arial"/>
              </a:rPr>
              <a:t> </a:t>
            </a:r>
            <a:r>
              <a:rPr lang="en-GB" sz="850" noProof="0" dirty="0">
                <a:solidFill>
                  <a:prstClr val="black"/>
                </a:solidFill>
                <a:latin typeface="Arial"/>
                <a:cs typeface="Arial"/>
              </a:rPr>
              <a:t>about</a:t>
            </a:r>
            <a:r>
              <a:rPr lang="en-GB" sz="850" spc="-35" noProof="0" dirty="0">
                <a:solidFill>
                  <a:prstClr val="black"/>
                </a:solidFill>
                <a:latin typeface="Arial"/>
                <a:cs typeface="Arial"/>
              </a:rPr>
              <a:t> </a:t>
            </a:r>
            <a:r>
              <a:rPr lang="en-GB" sz="850" spc="-10" noProof="0" dirty="0">
                <a:solidFill>
                  <a:prstClr val="black"/>
                </a:solidFill>
                <a:latin typeface="Arial"/>
                <a:cs typeface="Arial"/>
              </a:rPr>
              <a:t>chemotherapy</a:t>
            </a:r>
            <a:endParaRPr lang="en-GB" sz="850" noProof="0" dirty="0">
              <a:solidFill>
                <a:prstClr val="black"/>
              </a:solidFill>
              <a:latin typeface="Arial"/>
              <a:cs typeface="Arial"/>
            </a:endParaRPr>
          </a:p>
        </p:txBody>
      </p:sp>
      <p:sp>
        <p:nvSpPr>
          <p:cNvPr id="39" name="text_q41_3">
            <a:extLst>
              <a:ext uri="{FF2B5EF4-FFF2-40B4-BE49-F238E27FC236}">
                <a16:creationId xmlns:a16="http://schemas.microsoft.com/office/drawing/2014/main" id="{34C349B6-6EE3-3BF7-F742-DFBF2BF037E3}"/>
              </a:ext>
            </a:extLst>
          </p:cNvPr>
          <p:cNvSpPr txBox="1"/>
          <p:nvPr/>
        </p:nvSpPr>
        <p:spPr>
          <a:xfrm>
            <a:off x="486495" y="3449779"/>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Q41_3.</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1_4">
            <a:extLst>
              <a:ext uri="{FF2B5EF4-FFF2-40B4-BE49-F238E27FC236}">
                <a16:creationId xmlns:a16="http://schemas.microsoft.com/office/drawing/2014/main" id="{AEE77AC7-D911-6A0E-9D54-28939FCDED80}"/>
              </a:ext>
            </a:extLst>
          </p:cNvPr>
          <p:cNvSpPr txBox="1"/>
          <p:nvPr/>
        </p:nvSpPr>
        <p:spPr>
          <a:xfrm>
            <a:off x="504608" y="5084473"/>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Q41_4.</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noProof="0" dirty="0">
                <a:latin typeface="Arial"/>
                <a:cs typeface="Arial"/>
              </a:rPr>
              <a:t>hormone</a:t>
            </a:r>
            <a:r>
              <a:rPr lang="en-GB" sz="850" spc="-35"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1_5">
            <a:extLst>
              <a:ext uri="{FF2B5EF4-FFF2-40B4-BE49-F238E27FC236}">
                <a16:creationId xmlns:a16="http://schemas.microsoft.com/office/drawing/2014/main" id="{11EBD985-74AE-2A5D-7B65-5B56D595863D}"/>
              </a:ext>
            </a:extLst>
          </p:cNvPr>
          <p:cNvSpPr txBox="1"/>
          <p:nvPr/>
        </p:nvSpPr>
        <p:spPr>
          <a:xfrm>
            <a:off x="504608" y="6739991"/>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Q41_5.</a:t>
            </a:r>
            <a:r>
              <a:rPr lang="en-GB" sz="850" spc="-35" noProof="0" dirty="0">
                <a:latin typeface="Arial"/>
                <a:cs typeface="Arial"/>
              </a:rPr>
              <a:t> </a:t>
            </a:r>
            <a:r>
              <a:rPr lang="en-GB" sz="850" noProof="0" dirty="0">
                <a:latin typeface="Arial"/>
                <a:cs typeface="Arial"/>
              </a:rPr>
              <a:t>Beforehand</a:t>
            </a:r>
            <a:r>
              <a:rPr lang="en-GB" sz="850" spc="-35" noProof="0" dirty="0">
                <a:latin typeface="Arial"/>
                <a:cs typeface="Arial"/>
              </a:rPr>
              <a:t> </a:t>
            </a:r>
            <a:r>
              <a:rPr lang="en-GB" sz="850" noProof="0" dirty="0">
                <a:latin typeface="Arial"/>
                <a:cs typeface="Arial"/>
              </a:rPr>
              <a:t>patient</a:t>
            </a:r>
            <a:r>
              <a:rPr lang="en-GB" sz="850" spc="-35"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5" noProof="0" dirty="0">
                <a:latin typeface="Arial"/>
                <a:cs typeface="Arial"/>
              </a:rPr>
              <a:t> </a:t>
            </a:r>
            <a:r>
              <a:rPr lang="en-GB" sz="850" noProof="0" dirty="0">
                <a:latin typeface="Arial"/>
                <a:cs typeface="Arial"/>
              </a:rPr>
              <a:t>enough</a:t>
            </a:r>
            <a:r>
              <a:rPr lang="en-GB" sz="850" spc="-35" noProof="0" dirty="0">
                <a:latin typeface="Arial"/>
                <a:cs typeface="Arial"/>
              </a:rPr>
              <a:t> </a:t>
            </a:r>
            <a:r>
              <a:rPr lang="en-GB" sz="850" noProof="0" dirty="0">
                <a:latin typeface="Arial"/>
                <a:cs typeface="Arial"/>
              </a:rPr>
              <a:t>understandable</a:t>
            </a:r>
            <a:r>
              <a:rPr lang="en-GB" sz="850" spc="-3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2_1">
            <a:extLst>
              <a:ext uri="{FF2B5EF4-FFF2-40B4-BE49-F238E27FC236}">
                <a16:creationId xmlns:a16="http://schemas.microsoft.com/office/drawing/2014/main" id="{61619D75-11F5-DA4A-686E-44DD31DE84CB}"/>
              </a:ext>
            </a:extLst>
          </p:cNvPr>
          <p:cNvSpPr txBox="1"/>
          <p:nvPr/>
        </p:nvSpPr>
        <p:spPr>
          <a:xfrm>
            <a:off x="499307" y="8419361"/>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Q42_1.</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surgery</a:t>
            </a:r>
            <a:endParaRPr lang="en-GB" sz="850" noProof="0" dirty="0">
              <a:latin typeface="Arial"/>
              <a:cs typeface="Arial"/>
            </a:endParaRPr>
          </a:p>
        </p:txBody>
      </p:sp>
      <p:sp>
        <p:nvSpPr>
          <p:cNvPr id="13" name="object 9">
            <a:extLst>
              <a:ext uri="{FF2B5EF4-FFF2-40B4-BE49-F238E27FC236}">
                <a16:creationId xmlns:a16="http://schemas.microsoft.com/office/drawing/2014/main" id="{A6D13C8B-258E-6336-083A-C94A62052222}"/>
              </a:ext>
              <a:ext uri="{C183D7F6-B498-43B3-948B-1728B52AA6E4}">
                <adec:decorative xmlns:adec="http://schemas.microsoft.com/office/drawing/2017/decorative" val="1"/>
              </a:ext>
            </a:extLst>
          </p:cNvPr>
          <p:cNvSpPr/>
          <p:nvPr/>
        </p:nvSpPr>
        <p:spPr>
          <a:xfrm>
            <a:off x="438009" y="680559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1" name="his_years_q41_4">
            <a:extLst>
              <a:ext uri="{FF2B5EF4-FFF2-40B4-BE49-F238E27FC236}">
                <a16:creationId xmlns:a16="http://schemas.microsoft.com/office/drawing/2014/main" id="{1DD16018-057E-B6F6-759D-2A3525EE0F3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112267193"/>
              </p:ext>
            </p:extLst>
          </p:nvPr>
        </p:nvGraphicFramePr>
        <p:xfrm>
          <a:off x="1474684" y="636902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3257128"/>
                  </a:ext>
                </a:extLst>
              </a:tr>
            </a:tbl>
          </a:graphicData>
        </a:graphic>
      </p:graphicFrame>
      <p:graphicFrame>
        <p:nvGraphicFramePr>
          <p:cNvPr id="12" name="chart_his_q41_4">
            <a:extLst>
              <a:ext uri="{FF2B5EF4-FFF2-40B4-BE49-F238E27FC236}">
                <a16:creationId xmlns:a16="http://schemas.microsoft.com/office/drawing/2014/main" id="{A831F85C-CF07-40D4-AA6C-95B111649B1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78482465"/>
              </p:ext>
            </p:extLst>
          </p:nvPr>
        </p:nvGraphicFramePr>
        <p:xfrm>
          <a:off x="357950" y="5397517"/>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DB7A79B9-351C-82E3-A8CA-E1257790F688}"/>
              </a:ext>
              <a:ext uri="{C183D7F6-B498-43B3-948B-1728B52AA6E4}">
                <adec:decorative xmlns:adec="http://schemas.microsoft.com/office/drawing/2017/decorative" val="1"/>
              </a:ext>
            </a:extLst>
          </p:cNvPr>
          <p:cNvSpPr/>
          <p:nvPr/>
        </p:nvSpPr>
        <p:spPr>
          <a:xfrm>
            <a:off x="439516" y="5140642"/>
            <a:ext cx="6696000" cy="151083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1_3">
            <a:extLst>
              <a:ext uri="{FF2B5EF4-FFF2-40B4-BE49-F238E27FC236}">
                <a16:creationId xmlns:a16="http://schemas.microsoft.com/office/drawing/2014/main" id="{4BF7F017-A40E-789F-FD3D-F8A5ABFE7DE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982304458"/>
              </p:ext>
            </p:extLst>
          </p:nvPr>
        </p:nvGraphicFramePr>
        <p:xfrm>
          <a:off x="1474684" y="4708088"/>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43786038"/>
                  </a:ext>
                </a:extLst>
              </a:tr>
            </a:tbl>
          </a:graphicData>
        </a:graphic>
      </p:graphicFrame>
      <p:graphicFrame>
        <p:nvGraphicFramePr>
          <p:cNvPr id="7" name="chart_his_q41_3">
            <a:extLst>
              <a:ext uri="{FF2B5EF4-FFF2-40B4-BE49-F238E27FC236}">
                <a16:creationId xmlns:a16="http://schemas.microsoft.com/office/drawing/2014/main" id="{C662C40D-D263-A27C-160E-B7CAD3FEF98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41210775"/>
              </p:ext>
            </p:extLst>
          </p:nvPr>
        </p:nvGraphicFramePr>
        <p:xfrm>
          <a:off x="360512" y="3739678"/>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307DC5BF-E1F6-CAE1-E5B8-E203E72C8AAF}"/>
              </a:ext>
              <a:ext uri="{C183D7F6-B498-43B3-948B-1728B52AA6E4}">
                <adec:decorative xmlns:adec="http://schemas.microsoft.com/office/drawing/2017/decorative" val="1"/>
              </a:ext>
            </a:extLst>
          </p:cNvPr>
          <p:cNvSpPr/>
          <p:nvPr/>
        </p:nvSpPr>
        <p:spPr>
          <a:xfrm>
            <a:off x="431670" y="3502022"/>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1_2">
            <a:extLst>
              <a:ext uri="{FF2B5EF4-FFF2-40B4-BE49-F238E27FC236}">
                <a16:creationId xmlns:a16="http://schemas.microsoft.com/office/drawing/2014/main" id="{8ACD926F-E6C6-2048-67D1-E309BE75067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3796068"/>
              </p:ext>
            </p:extLst>
          </p:nvPr>
        </p:nvGraphicFramePr>
        <p:xfrm>
          <a:off x="1474684" y="3060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454926889"/>
                  </a:ext>
                </a:extLst>
              </a:tr>
            </a:tbl>
          </a:graphicData>
        </a:graphic>
      </p:graphicFrame>
      <p:graphicFrame>
        <p:nvGraphicFramePr>
          <p:cNvPr id="10" name="chart_his_q41_2">
            <a:extLst>
              <a:ext uri="{FF2B5EF4-FFF2-40B4-BE49-F238E27FC236}">
                <a16:creationId xmlns:a16="http://schemas.microsoft.com/office/drawing/2014/main" id="{78EACEB0-6C0D-62B7-D6FF-02484CBA819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92804263"/>
              </p:ext>
            </p:extLst>
          </p:nvPr>
        </p:nvGraphicFramePr>
        <p:xfrm>
          <a:off x="360681" y="2086261"/>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F89FEB70-1135-8B50-7EE1-4E3F5018AA87}"/>
              </a:ext>
              <a:ext uri="{C183D7F6-B498-43B3-948B-1728B52AA6E4}">
                <adec:decorative xmlns:adec="http://schemas.microsoft.com/office/drawing/2017/decorative" val="1"/>
              </a:ext>
            </a:extLst>
          </p:cNvPr>
          <p:cNvSpPr/>
          <p:nvPr/>
        </p:nvSpPr>
        <p:spPr>
          <a:xfrm>
            <a:off x="437685" y="1858208"/>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FB385F72-C23F-3823-37EE-D814FFA7B938}"/>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AB5CDDF9-FA7D-26D4-67F7-D653AC9BE741}"/>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4" name="Group 23">
            <a:extLst>
              <a:ext uri="{FF2B5EF4-FFF2-40B4-BE49-F238E27FC236}">
                <a16:creationId xmlns:a16="http://schemas.microsoft.com/office/drawing/2014/main" id="{7683B033-F789-0B7A-AC6E-72AD1B39BA2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86932A29-2AA7-0E91-8B55-18AE2D0A6728}"/>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8" name="object 3">
              <a:hlinkClick r:id="rId7" action="ppaction://hlinksldjump"/>
              <a:extLst>
                <a:ext uri="{FF2B5EF4-FFF2-40B4-BE49-F238E27FC236}">
                  <a16:creationId xmlns:a16="http://schemas.microsoft.com/office/drawing/2014/main" id="{37399CF6-3B26-8D1F-19C8-E819703130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01C2CF5B-E31B-25C1-1BE5-F43B41CD5F9E}"/>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5" name="object 5">
              <a:extLst>
                <a:ext uri="{FF2B5EF4-FFF2-40B4-BE49-F238E27FC236}">
                  <a16:creationId xmlns:a16="http://schemas.microsoft.com/office/drawing/2014/main" id="{C32BCEAB-83C6-10EC-6B04-CF7BF8685E60}"/>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0" name="object 4">
              <a:extLst>
                <a:ext uri="{FF2B5EF4-FFF2-40B4-BE49-F238E27FC236}">
                  <a16:creationId xmlns:a16="http://schemas.microsoft.com/office/drawing/2014/main" id="{D9C2AD5F-F8AF-FE8C-A1F8-546A15277C5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B444B43C-1D23-C4A9-2169-6678FA7ABF41}"/>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DA243D01-4C9B-4EF8-F25C-40E0559E5394}"/>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C15739B9-8365-8700-69DB-3484254C244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414685500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A39E-C41F-30AB-41B9-0E0F2B5016A3}"/>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472F24B5-5F9D-1724-DEC4-230B5BAC95B5}"/>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59</a:t>
            </a:fld>
            <a:endParaRPr lang="en-GB" spc="-25" noProof="0" dirty="0"/>
          </a:p>
        </p:txBody>
      </p:sp>
      <p:sp>
        <p:nvSpPr>
          <p:cNvPr id="20" name="object 1">
            <a:extLst>
              <a:ext uri="{FF2B5EF4-FFF2-40B4-BE49-F238E27FC236}">
                <a16:creationId xmlns:a16="http://schemas.microsoft.com/office/drawing/2014/main" id="{79A52CCD-0DD5-59FC-6CB0-CB31AABB096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(9)</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7" name="text_q42_2">
            <a:extLst>
              <a:ext uri="{FF2B5EF4-FFF2-40B4-BE49-F238E27FC236}">
                <a16:creationId xmlns:a16="http://schemas.microsoft.com/office/drawing/2014/main" id="{A0267042-791A-C228-D151-6C7FDB377D85}"/>
              </a:ext>
            </a:extLst>
          </p:cNvPr>
          <p:cNvSpPr txBox="1"/>
          <p:nvPr/>
        </p:nvSpPr>
        <p:spPr>
          <a:xfrm>
            <a:off x="479302" y="179454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Q42_2.</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chemotherapy</a:t>
            </a:r>
            <a:endParaRPr lang="en-GB" sz="850" noProof="0" dirty="0">
              <a:latin typeface="Arial"/>
              <a:cs typeface="Arial"/>
            </a:endParaRPr>
          </a:p>
        </p:txBody>
      </p:sp>
      <p:sp>
        <p:nvSpPr>
          <p:cNvPr id="39" name="text_q42_3">
            <a:extLst>
              <a:ext uri="{FF2B5EF4-FFF2-40B4-BE49-F238E27FC236}">
                <a16:creationId xmlns:a16="http://schemas.microsoft.com/office/drawing/2014/main" id="{0488F3C3-13EC-E86D-DDB8-9BE54E5E3A1F}"/>
              </a:ext>
            </a:extLst>
          </p:cNvPr>
          <p:cNvSpPr txBox="1"/>
          <p:nvPr/>
        </p:nvSpPr>
        <p:spPr>
          <a:xfrm>
            <a:off x="486381" y="3456601"/>
            <a:ext cx="6477872"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Q42_3.</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radiotherapy</a:t>
            </a:r>
            <a:endParaRPr lang="en-GB" sz="850" noProof="0" dirty="0">
              <a:latin typeface="Arial"/>
              <a:cs typeface="Arial"/>
            </a:endParaRPr>
          </a:p>
        </p:txBody>
      </p:sp>
      <p:sp>
        <p:nvSpPr>
          <p:cNvPr id="59" name="text_q42_4">
            <a:extLst>
              <a:ext uri="{FF2B5EF4-FFF2-40B4-BE49-F238E27FC236}">
                <a16:creationId xmlns:a16="http://schemas.microsoft.com/office/drawing/2014/main" id="{3B1A9D44-8610-0D1F-674B-DE4DF3141707}"/>
              </a:ext>
            </a:extLst>
          </p:cNvPr>
          <p:cNvSpPr txBox="1"/>
          <p:nvPr/>
        </p:nvSpPr>
        <p:spPr>
          <a:xfrm>
            <a:off x="504494" y="5091295"/>
            <a:ext cx="6617645"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Q42_4.</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30"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25"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30" noProof="0" dirty="0">
                <a:latin typeface="Arial"/>
                <a:cs typeface="Arial"/>
              </a:rPr>
              <a:t> </a:t>
            </a:r>
            <a:r>
              <a:rPr lang="en-GB" sz="850" noProof="0" dirty="0">
                <a:latin typeface="Arial"/>
                <a:cs typeface="Arial"/>
              </a:rPr>
              <a:t>hormone</a:t>
            </a:r>
            <a:r>
              <a:rPr lang="en-GB" sz="850" spc="-30" noProof="0" dirty="0">
                <a:latin typeface="Arial"/>
                <a:cs typeface="Arial"/>
              </a:rPr>
              <a:t> </a:t>
            </a:r>
            <a:r>
              <a:rPr lang="en-GB" sz="850" spc="-10" noProof="0" dirty="0">
                <a:latin typeface="Arial"/>
                <a:cs typeface="Arial"/>
              </a:rPr>
              <a:t>therapy</a:t>
            </a:r>
            <a:endParaRPr lang="en-GB" sz="850" noProof="0" dirty="0">
              <a:latin typeface="Arial"/>
              <a:cs typeface="Arial"/>
            </a:endParaRPr>
          </a:p>
        </p:txBody>
      </p:sp>
      <p:sp>
        <p:nvSpPr>
          <p:cNvPr id="100" name="text_q42_5">
            <a:extLst>
              <a:ext uri="{FF2B5EF4-FFF2-40B4-BE49-F238E27FC236}">
                <a16:creationId xmlns:a16="http://schemas.microsoft.com/office/drawing/2014/main" id="{35F285EA-82D6-2FB3-42E5-4E38D8AE35DD}"/>
              </a:ext>
            </a:extLst>
          </p:cNvPr>
          <p:cNvSpPr txBox="1"/>
          <p:nvPr/>
        </p:nvSpPr>
        <p:spPr>
          <a:xfrm>
            <a:off x="504494" y="674681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Q42_5.</a:t>
            </a:r>
            <a:r>
              <a:rPr lang="en-GB" sz="850" spc="-30" noProof="0" dirty="0">
                <a:latin typeface="Arial"/>
                <a:cs typeface="Arial"/>
              </a:rPr>
              <a:t> </a:t>
            </a:r>
            <a:r>
              <a:rPr lang="en-GB" sz="850" noProof="0" dirty="0">
                <a:latin typeface="Arial"/>
                <a:cs typeface="Arial"/>
              </a:rPr>
              <a:t>Patient</a:t>
            </a:r>
            <a:r>
              <a:rPr lang="en-GB" sz="850" spc="-30" noProof="0" dirty="0">
                <a:latin typeface="Arial"/>
                <a:cs typeface="Arial"/>
              </a:rPr>
              <a:t> </a:t>
            </a:r>
            <a:r>
              <a:rPr lang="en-GB" sz="850" noProof="0" dirty="0">
                <a:latin typeface="Arial"/>
                <a:cs typeface="Arial"/>
              </a:rPr>
              <a:t>completely</a:t>
            </a:r>
            <a:r>
              <a:rPr lang="en-GB" sz="850" spc="-30" noProof="0" dirty="0">
                <a:latin typeface="Arial"/>
                <a:cs typeface="Arial"/>
              </a:rPr>
              <a:t> </a:t>
            </a:r>
            <a:r>
              <a:rPr lang="en-GB" sz="850" noProof="0" dirty="0">
                <a:latin typeface="Arial"/>
                <a:cs typeface="Arial"/>
              </a:rPr>
              <a:t>had</a:t>
            </a:r>
            <a:r>
              <a:rPr lang="en-GB" sz="850" spc="-30" noProof="0" dirty="0">
                <a:latin typeface="Arial"/>
                <a:cs typeface="Arial"/>
              </a:rPr>
              <a:t> </a:t>
            </a:r>
            <a:r>
              <a:rPr lang="en-GB" sz="850" noProof="0" dirty="0">
                <a:latin typeface="Arial"/>
                <a:cs typeface="Arial"/>
              </a:rPr>
              <a:t>enough</a:t>
            </a:r>
            <a:r>
              <a:rPr lang="en-GB" sz="850" spc="-30" noProof="0" dirty="0">
                <a:latin typeface="Arial"/>
                <a:cs typeface="Arial"/>
              </a:rPr>
              <a:t> </a:t>
            </a:r>
            <a:r>
              <a:rPr lang="en-GB" sz="850" noProof="0" dirty="0">
                <a:latin typeface="Arial"/>
                <a:cs typeface="Arial"/>
              </a:rPr>
              <a:t>understandable</a:t>
            </a:r>
            <a:r>
              <a:rPr lang="en-GB" sz="850" spc="-25" noProof="0" dirty="0">
                <a:latin typeface="Arial"/>
                <a:cs typeface="Arial"/>
              </a:rPr>
              <a:t> </a:t>
            </a:r>
            <a:r>
              <a:rPr lang="en-GB" sz="850" noProof="0" dirty="0">
                <a:latin typeface="Arial"/>
                <a:cs typeface="Arial"/>
              </a:rPr>
              <a:t>information</a:t>
            </a:r>
            <a:r>
              <a:rPr lang="en-GB" sz="850" spc="-30" noProof="0" dirty="0">
                <a:latin typeface="Arial"/>
                <a:cs typeface="Arial"/>
              </a:rPr>
              <a:t> </a:t>
            </a:r>
            <a:r>
              <a:rPr lang="en-GB" sz="850" noProof="0" dirty="0">
                <a:latin typeface="Arial"/>
                <a:cs typeface="Arial"/>
              </a:rPr>
              <a:t>about</a:t>
            </a:r>
            <a:r>
              <a:rPr lang="en-GB" sz="850" spc="-30" noProof="0" dirty="0">
                <a:latin typeface="Arial"/>
                <a:cs typeface="Arial"/>
              </a:rPr>
              <a:t> </a:t>
            </a:r>
            <a:r>
              <a:rPr lang="en-GB" sz="850" noProof="0" dirty="0">
                <a:latin typeface="Arial"/>
                <a:cs typeface="Arial"/>
              </a:rPr>
              <a:t>their</a:t>
            </a:r>
            <a:r>
              <a:rPr lang="en-GB" sz="850" spc="-30" noProof="0" dirty="0">
                <a:latin typeface="Arial"/>
                <a:cs typeface="Arial"/>
              </a:rPr>
              <a:t> </a:t>
            </a:r>
            <a:r>
              <a:rPr lang="en-GB" sz="850" noProof="0" dirty="0">
                <a:latin typeface="Arial"/>
                <a:cs typeface="Arial"/>
              </a:rPr>
              <a:t>response</a:t>
            </a:r>
            <a:r>
              <a:rPr lang="en-GB" sz="850" spc="-30" noProof="0" dirty="0">
                <a:latin typeface="Arial"/>
                <a:cs typeface="Arial"/>
              </a:rPr>
              <a:t> </a:t>
            </a:r>
            <a:r>
              <a:rPr lang="en-GB" sz="850" noProof="0" dirty="0">
                <a:latin typeface="Arial"/>
                <a:cs typeface="Arial"/>
              </a:rPr>
              <a:t>to</a:t>
            </a:r>
            <a:r>
              <a:rPr lang="en-GB" sz="850" spc="-25" noProof="0" dirty="0">
                <a:latin typeface="Arial"/>
                <a:cs typeface="Arial"/>
              </a:rPr>
              <a:t> </a:t>
            </a:r>
            <a:r>
              <a:rPr lang="en-GB" sz="850" spc="-10" noProof="0" dirty="0">
                <a:latin typeface="Arial"/>
                <a:cs typeface="Arial"/>
              </a:rPr>
              <a:t>immunotherapy</a:t>
            </a:r>
            <a:endParaRPr lang="en-GB" sz="850" noProof="0" dirty="0">
              <a:latin typeface="Arial"/>
              <a:cs typeface="Arial"/>
            </a:endParaRPr>
          </a:p>
        </p:txBody>
      </p:sp>
      <p:sp>
        <p:nvSpPr>
          <p:cNvPr id="111" name="text_q43">
            <a:extLst>
              <a:ext uri="{FF2B5EF4-FFF2-40B4-BE49-F238E27FC236}">
                <a16:creationId xmlns:a16="http://schemas.microsoft.com/office/drawing/2014/main" id="{253F4DD4-4B6F-6079-37AD-1F4C4FC037F6}"/>
              </a:ext>
            </a:extLst>
          </p:cNvPr>
          <p:cNvSpPr txBox="1"/>
          <p:nvPr/>
        </p:nvSpPr>
        <p:spPr>
          <a:xfrm>
            <a:off x="499193" y="8426183"/>
            <a:ext cx="5229773" cy="218008"/>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Q43.</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felt</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length</a:t>
            </a:r>
            <a:r>
              <a:rPr lang="en-GB" sz="850" spc="-15"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waiting</a:t>
            </a:r>
            <a:r>
              <a:rPr lang="en-GB" sz="850" spc="-20" noProof="0" dirty="0">
                <a:latin typeface="Arial"/>
                <a:cs typeface="Arial"/>
              </a:rPr>
              <a:t> </a:t>
            </a:r>
            <a:r>
              <a:rPr lang="en-GB" sz="850" noProof="0" dirty="0">
                <a:latin typeface="Arial"/>
                <a:cs typeface="Arial"/>
              </a:rPr>
              <a:t>time</a:t>
            </a:r>
            <a:r>
              <a:rPr lang="en-GB" sz="850" spc="-15" noProof="0" dirty="0">
                <a:latin typeface="Arial"/>
                <a:cs typeface="Arial"/>
              </a:rPr>
              <a:t> </a:t>
            </a:r>
            <a:r>
              <a:rPr lang="en-GB" sz="850" noProof="0" dirty="0">
                <a:latin typeface="Arial"/>
                <a:cs typeface="Arial"/>
              </a:rPr>
              <a:t>at</a:t>
            </a:r>
            <a:r>
              <a:rPr lang="en-GB" sz="850" spc="-15" noProof="0" dirty="0">
                <a:latin typeface="Arial"/>
                <a:cs typeface="Arial"/>
              </a:rPr>
              <a:t> </a:t>
            </a:r>
            <a:r>
              <a:rPr lang="en-GB" sz="850" noProof="0" dirty="0">
                <a:latin typeface="Arial"/>
                <a:cs typeface="Arial"/>
              </a:rPr>
              <a:t>clinic</a:t>
            </a:r>
            <a:r>
              <a:rPr lang="en-GB" sz="850" spc="-20" noProof="0" dirty="0">
                <a:latin typeface="Arial"/>
                <a:cs typeface="Arial"/>
              </a:rPr>
              <a:t> </a:t>
            </a:r>
            <a:r>
              <a:rPr lang="en-GB" sz="850" noProof="0" dirty="0">
                <a:latin typeface="Arial"/>
                <a:cs typeface="Arial"/>
              </a:rPr>
              <a:t>and</a:t>
            </a:r>
            <a:r>
              <a:rPr lang="en-GB" sz="850" spc="-15" noProof="0" dirty="0">
                <a:latin typeface="Arial"/>
                <a:cs typeface="Arial"/>
              </a:rPr>
              <a:t> </a:t>
            </a:r>
            <a:r>
              <a:rPr lang="en-GB" sz="850" noProof="0" dirty="0">
                <a:latin typeface="Arial"/>
                <a:cs typeface="Arial"/>
              </a:rPr>
              <a:t>day</a:t>
            </a:r>
            <a:r>
              <a:rPr lang="en-GB" sz="850" spc="-15" noProof="0" dirty="0">
                <a:latin typeface="Arial"/>
                <a:cs typeface="Arial"/>
              </a:rPr>
              <a:t> </a:t>
            </a:r>
            <a:r>
              <a:rPr lang="en-GB" sz="850" noProof="0" dirty="0">
                <a:latin typeface="Arial"/>
                <a:cs typeface="Arial"/>
              </a:rPr>
              <a:t>unit</a:t>
            </a:r>
            <a:r>
              <a:rPr lang="en-GB" sz="850" spc="-20" noProof="0" dirty="0">
                <a:latin typeface="Arial"/>
                <a:cs typeface="Arial"/>
              </a:rPr>
              <a:t> </a:t>
            </a:r>
            <a:r>
              <a:rPr lang="en-GB" sz="850" noProof="0" dirty="0">
                <a:latin typeface="Arial"/>
                <a:cs typeface="Arial"/>
              </a:rPr>
              <a:t>for</a:t>
            </a:r>
            <a:r>
              <a:rPr lang="en-GB" sz="850" spc="-15" noProof="0" dirty="0">
                <a:latin typeface="Arial"/>
                <a:cs typeface="Arial"/>
              </a:rPr>
              <a:t> </a:t>
            </a:r>
            <a:r>
              <a:rPr lang="en-GB" sz="850" noProof="0" dirty="0">
                <a:latin typeface="Arial"/>
                <a:cs typeface="Arial"/>
              </a:rPr>
              <a:t>cancer</a:t>
            </a:r>
            <a:r>
              <a:rPr lang="en-GB" sz="850" spc="-15"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was</a:t>
            </a:r>
            <a:r>
              <a:rPr lang="en-GB" sz="850" spc="-15" noProof="0" dirty="0">
                <a:latin typeface="Arial"/>
                <a:cs typeface="Arial"/>
              </a:rPr>
              <a:t> </a:t>
            </a:r>
            <a:r>
              <a:rPr lang="en-GB" sz="850" noProof="0" dirty="0">
                <a:latin typeface="Arial"/>
                <a:cs typeface="Arial"/>
              </a:rPr>
              <a:t>about</a:t>
            </a:r>
            <a:r>
              <a:rPr lang="en-GB" sz="850" spc="-15" noProof="0" dirty="0">
                <a:latin typeface="Arial"/>
                <a:cs typeface="Arial"/>
              </a:rPr>
              <a:t> </a:t>
            </a:r>
            <a:r>
              <a:rPr lang="en-GB" sz="850" spc="-10" noProof="0" dirty="0">
                <a:latin typeface="Arial"/>
                <a:cs typeface="Arial"/>
              </a:rPr>
              <a:t>right</a:t>
            </a:r>
            <a:endParaRPr lang="en-GB" sz="850" noProof="0" dirty="0">
              <a:latin typeface="Arial"/>
              <a:cs typeface="Arial"/>
            </a:endParaRPr>
          </a:p>
        </p:txBody>
      </p:sp>
      <p:graphicFrame>
        <p:nvGraphicFramePr>
          <p:cNvPr id="29" name="his_years_q43">
            <a:extLst>
              <a:ext uri="{FF2B5EF4-FFF2-40B4-BE49-F238E27FC236}">
                <a16:creationId xmlns:a16="http://schemas.microsoft.com/office/drawing/2014/main" id="{9FB678C1-A754-758E-AC22-38AC32BC32F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536704821"/>
              </p:ext>
            </p:extLst>
          </p:nvPr>
        </p:nvGraphicFramePr>
        <p:xfrm>
          <a:off x="1474570" y="9690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12021567"/>
                  </a:ext>
                </a:extLst>
              </a:tr>
            </a:tbl>
          </a:graphicData>
        </a:graphic>
      </p:graphicFrame>
      <p:graphicFrame>
        <p:nvGraphicFramePr>
          <p:cNvPr id="16" name="chart_his_q43">
            <a:extLst>
              <a:ext uri="{FF2B5EF4-FFF2-40B4-BE49-F238E27FC236}">
                <a16:creationId xmlns:a16="http://schemas.microsoft.com/office/drawing/2014/main" id="{E364FA75-BA88-E9D7-FF19-ED8268378C6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50235395"/>
              </p:ext>
            </p:extLst>
          </p:nvPr>
        </p:nvGraphicFramePr>
        <p:xfrm>
          <a:off x="357836" y="872723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4" name="object 10">
            <a:extLst>
              <a:ext uri="{FF2B5EF4-FFF2-40B4-BE49-F238E27FC236}">
                <a16:creationId xmlns:a16="http://schemas.microsoft.com/office/drawing/2014/main" id="{D7144DF3-F61F-B817-B91E-A84659A3351C}"/>
              </a:ext>
              <a:ext uri="{C183D7F6-B498-43B3-948B-1728B52AA6E4}">
                <adec:decorative xmlns:adec="http://schemas.microsoft.com/office/drawing/2017/decorative" val="1"/>
              </a:ext>
            </a:extLst>
          </p:cNvPr>
          <p:cNvSpPr/>
          <p:nvPr/>
        </p:nvSpPr>
        <p:spPr>
          <a:xfrm>
            <a:off x="437223" y="8486713"/>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 name="his_years_q42_5">
            <a:extLst>
              <a:ext uri="{FF2B5EF4-FFF2-40B4-BE49-F238E27FC236}">
                <a16:creationId xmlns:a16="http://schemas.microsoft.com/office/drawing/2014/main" id="{B7820DF8-E13C-DB75-A532-46CF73947FBF}"/>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87384640"/>
              </p:ext>
            </p:extLst>
          </p:nvPr>
        </p:nvGraphicFramePr>
        <p:xfrm>
          <a:off x="1474570" y="80137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7" name="chart_his_q42_5">
            <a:extLst>
              <a:ext uri="{FF2B5EF4-FFF2-40B4-BE49-F238E27FC236}">
                <a16:creationId xmlns:a16="http://schemas.microsoft.com/office/drawing/2014/main" id="{C0567316-D0E8-3983-7B6F-A49BF160BBD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330900287"/>
              </p:ext>
            </p:extLst>
          </p:nvPr>
        </p:nvGraphicFramePr>
        <p:xfrm>
          <a:off x="357835" y="7045422"/>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9">
            <a:extLst>
              <a:ext uri="{FF2B5EF4-FFF2-40B4-BE49-F238E27FC236}">
                <a16:creationId xmlns:a16="http://schemas.microsoft.com/office/drawing/2014/main" id="{ADF2FB1E-4113-1543-8AE9-E6D2A5220D9F}"/>
              </a:ext>
              <a:ext uri="{C183D7F6-B498-43B3-948B-1728B52AA6E4}">
                <adec:decorative xmlns:adec="http://schemas.microsoft.com/office/drawing/2017/decorative" val="1"/>
              </a:ext>
            </a:extLst>
          </p:cNvPr>
          <p:cNvSpPr/>
          <p:nvPr/>
        </p:nvSpPr>
        <p:spPr>
          <a:xfrm>
            <a:off x="437895" y="68124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26" name="his_years_q42_4">
            <a:extLst>
              <a:ext uri="{FF2B5EF4-FFF2-40B4-BE49-F238E27FC236}">
                <a16:creationId xmlns:a16="http://schemas.microsoft.com/office/drawing/2014/main" id="{45C72909-FA56-58BE-BEDB-ED2DF6C7AEF1}"/>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617310861"/>
              </p:ext>
            </p:extLst>
          </p:nvPr>
        </p:nvGraphicFramePr>
        <p:xfrm>
          <a:off x="1474570" y="635563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60776226"/>
                  </a:ext>
                </a:extLst>
              </a:tr>
            </a:tbl>
          </a:graphicData>
        </a:graphic>
      </p:graphicFrame>
      <p:graphicFrame>
        <p:nvGraphicFramePr>
          <p:cNvPr id="12" name="chart_his_q42_4">
            <a:extLst>
              <a:ext uri="{FF2B5EF4-FFF2-40B4-BE49-F238E27FC236}">
                <a16:creationId xmlns:a16="http://schemas.microsoft.com/office/drawing/2014/main" id="{4B1B65ED-7E87-1B30-55A5-FA2AC97228D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846488439"/>
              </p:ext>
            </p:extLst>
          </p:nvPr>
        </p:nvGraphicFramePr>
        <p:xfrm>
          <a:off x="357836" y="5385583"/>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8">
            <a:extLst>
              <a:ext uri="{FF2B5EF4-FFF2-40B4-BE49-F238E27FC236}">
                <a16:creationId xmlns:a16="http://schemas.microsoft.com/office/drawing/2014/main" id="{0F42F8FC-27FB-770F-1EAE-54B8BBB013A3}"/>
              </a:ext>
              <a:ext uri="{C183D7F6-B498-43B3-948B-1728B52AA6E4}">
                <adec:decorative xmlns:adec="http://schemas.microsoft.com/office/drawing/2017/decorative" val="1"/>
              </a:ext>
            </a:extLst>
          </p:cNvPr>
          <p:cNvSpPr/>
          <p:nvPr/>
        </p:nvSpPr>
        <p:spPr>
          <a:xfrm>
            <a:off x="439402" y="51474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2_3">
            <a:extLst>
              <a:ext uri="{FF2B5EF4-FFF2-40B4-BE49-F238E27FC236}">
                <a16:creationId xmlns:a16="http://schemas.microsoft.com/office/drawing/2014/main" id="{5953AA8B-54AC-FAD3-2C06-B5BC9577DBA4}"/>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825425650"/>
              </p:ext>
            </p:extLst>
          </p:nvPr>
        </p:nvGraphicFramePr>
        <p:xfrm>
          <a:off x="1474570" y="470928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25965629"/>
                  </a:ext>
                </a:extLst>
              </a:tr>
            </a:tbl>
          </a:graphicData>
        </a:graphic>
      </p:graphicFrame>
      <p:graphicFrame>
        <p:nvGraphicFramePr>
          <p:cNvPr id="7" name="chart_his_q42_3">
            <a:extLst>
              <a:ext uri="{FF2B5EF4-FFF2-40B4-BE49-F238E27FC236}">
                <a16:creationId xmlns:a16="http://schemas.microsoft.com/office/drawing/2014/main" id="{39B86D6B-9901-E229-782E-47256012BE97}"/>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77764960"/>
              </p:ext>
            </p:extLst>
          </p:nvPr>
        </p:nvGraphicFramePr>
        <p:xfrm>
          <a:off x="360398" y="3746500"/>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7">
            <a:extLst>
              <a:ext uri="{FF2B5EF4-FFF2-40B4-BE49-F238E27FC236}">
                <a16:creationId xmlns:a16="http://schemas.microsoft.com/office/drawing/2014/main" id="{DE2DFCB8-44AC-0CC6-A701-395797F48E5E}"/>
              </a:ext>
              <a:ext uri="{C183D7F6-B498-43B3-948B-1728B52AA6E4}">
                <adec:decorative xmlns:adec="http://schemas.microsoft.com/office/drawing/2017/decorative" val="1"/>
              </a:ext>
            </a:extLst>
          </p:cNvPr>
          <p:cNvSpPr/>
          <p:nvPr/>
        </p:nvSpPr>
        <p:spPr>
          <a:xfrm>
            <a:off x="431556" y="350884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2_2">
            <a:extLst>
              <a:ext uri="{FF2B5EF4-FFF2-40B4-BE49-F238E27FC236}">
                <a16:creationId xmlns:a16="http://schemas.microsoft.com/office/drawing/2014/main" id="{2335A1C2-2D55-6789-9589-B30096CC0A0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1403327"/>
              </p:ext>
            </p:extLst>
          </p:nvPr>
        </p:nvGraphicFramePr>
        <p:xfrm>
          <a:off x="1474570" y="3064661"/>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24484296"/>
                  </a:ext>
                </a:extLst>
              </a:tr>
            </a:tbl>
          </a:graphicData>
        </a:graphic>
      </p:graphicFrame>
      <p:graphicFrame>
        <p:nvGraphicFramePr>
          <p:cNvPr id="10" name="chart_his_q42_2">
            <a:extLst>
              <a:ext uri="{FF2B5EF4-FFF2-40B4-BE49-F238E27FC236}">
                <a16:creationId xmlns:a16="http://schemas.microsoft.com/office/drawing/2014/main" id="{A4B8B8E4-887E-DB5A-5FD7-DB985892E48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841650636"/>
              </p:ext>
            </p:extLst>
          </p:nvPr>
        </p:nvGraphicFramePr>
        <p:xfrm>
          <a:off x="360567" y="2093286"/>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6">
            <a:extLst>
              <a:ext uri="{FF2B5EF4-FFF2-40B4-BE49-F238E27FC236}">
                <a16:creationId xmlns:a16="http://schemas.microsoft.com/office/drawing/2014/main" id="{409D1F5D-1827-22A9-93C6-979C0D0BEF91}"/>
              </a:ext>
              <a:ext uri="{C183D7F6-B498-43B3-948B-1728B52AA6E4}">
                <adec:decorative xmlns:adec="http://schemas.microsoft.com/office/drawing/2017/decorative" val="1"/>
              </a:ext>
            </a:extLst>
          </p:cNvPr>
          <p:cNvSpPr/>
          <p:nvPr/>
        </p:nvSpPr>
        <p:spPr>
          <a:xfrm>
            <a:off x="437571" y="186503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E8B1BCFE-B9BE-58EF-7B22-FF9E36E58468}"/>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3" name="txt_survey">
            <a:extLst>
              <a:ext uri="{FF2B5EF4-FFF2-40B4-BE49-F238E27FC236}">
                <a16:creationId xmlns:a16="http://schemas.microsoft.com/office/drawing/2014/main" id="{1DE01F42-C2D6-9F58-F427-E1C39225D9AE}"/>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20">
            <a:extLst>
              <a:ext uri="{FF2B5EF4-FFF2-40B4-BE49-F238E27FC236}">
                <a16:creationId xmlns:a16="http://schemas.microsoft.com/office/drawing/2014/main" id="{7FD8057C-714B-3B52-A851-427882E0A416}"/>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4" name="object 4">
              <a:hlinkClick r:id="rId7" action="ppaction://hlinksldjump"/>
              <a:extLst>
                <a:ext uri="{FF2B5EF4-FFF2-40B4-BE49-F238E27FC236}">
                  <a16:creationId xmlns:a16="http://schemas.microsoft.com/office/drawing/2014/main" id="{8633A1CE-2C50-428B-158B-946B9BFFCCD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5" name="object 3">
              <a:hlinkClick r:id="rId7" action="ppaction://hlinksldjump"/>
              <a:extLst>
                <a:ext uri="{FF2B5EF4-FFF2-40B4-BE49-F238E27FC236}">
                  <a16:creationId xmlns:a16="http://schemas.microsoft.com/office/drawing/2014/main" id="{871812CD-6086-CD2D-5032-DF547D626A0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3" name="Group 1">
            <a:extLst>
              <a:ext uri="{FF2B5EF4-FFF2-40B4-BE49-F238E27FC236}">
                <a16:creationId xmlns:a16="http://schemas.microsoft.com/office/drawing/2014/main" id="{835C657F-5077-2064-C525-4DBBAF20D5FD}"/>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CD8D6876-4B29-95AD-F685-AAA615FF21FF}"/>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A72DDD3D-D902-6503-0847-090AD51596D0}"/>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2" name="object 3">
              <a:extLst>
                <a:ext uri="{FF2B5EF4-FFF2-40B4-BE49-F238E27FC236}">
                  <a16:creationId xmlns:a16="http://schemas.microsoft.com/office/drawing/2014/main" id="{60581015-54B1-7316-C6C2-01E5016DCB43}"/>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3" name="object 2">
              <a:extLst>
                <a:ext uri="{FF2B5EF4-FFF2-40B4-BE49-F238E27FC236}">
                  <a16:creationId xmlns:a16="http://schemas.microsoft.com/office/drawing/2014/main" id="{FCACB78A-B674-C968-60C7-9B89B8DDFC5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5" name="TextBox 34">
            <a:extLst>
              <a:ext uri="{FF2B5EF4-FFF2-40B4-BE49-F238E27FC236}">
                <a16:creationId xmlns:a16="http://schemas.microsoft.com/office/drawing/2014/main" id="{2541938B-D976-3AFE-DE68-D3FBAD328259}"/>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34719314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2523C779-FA6E-1ED1-2668-C431FB744937}"/>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5CECF767-5D14-4A41-819E-5D0F4A2C6AAB}" type="slidenum">
              <a:rPr lang="en-GB" spc="-25" noProof="0"/>
              <a:t>6</a:t>
            </a:fld>
            <a:endParaRPr lang="en-GB" spc="-25" noProof="0" dirty="0"/>
          </a:p>
        </p:txBody>
      </p:sp>
      <p:sp>
        <p:nvSpPr>
          <p:cNvPr id="3" name="Title 2" hidden="1">
            <a:extLst>
              <a:ext uri="{FF2B5EF4-FFF2-40B4-BE49-F238E27FC236}">
                <a16:creationId xmlns:a16="http://schemas.microsoft.com/office/drawing/2014/main" id="{86F3EE65-7908-941B-8DC7-0335B011638A}"/>
              </a:ext>
            </a:extLst>
          </p:cNvPr>
          <p:cNvSpPr>
            <a:spLocks noGrp="1"/>
          </p:cNvSpPr>
          <p:nvPr>
            <p:ph type="title" idx="4294967295"/>
          </p:nvPr>
        </p:nvSpPr>
        <p:spPr>
          <a:xfrm>
            <a:off x="887298" y="-384721"/>
            <a:ext cx="5178425" cy="384721"/>
          </a:xfrm>
        </p:spPr>
        <p:txBody>
          <a:bodyPr wrap="square" lIns="0" tIns="0" rIns="0" bIns="0" anchor="b">
            <a:spAutoFit/>
          </a:bodyPr>
          <a:lstStyle/>
          <a:p>
            <a:r>
              <a:rPr lang="en-GB" noProof="0" dirty="0"/>
              <a:t>Methodology (2)</a:t>
            </a:r>
          </a:p>
        </p:txBody>
      </p:sp>
      <p:sp>
        <p:nvSpPr>
          <p:cNvPr id="2" name="object 1"/>
          <p:cNvSpPr txBox="1"/>
          <p:nvPr/>
        </p:nvSpPr>
        <p:spPr>
          <a:xfrm>
            <a:off x="425450" y="1029972"/>
            <a:ext cx="6696000" cy="8194551"/>
          </a:xfrm>
          <a:prstGeom prst="rect">
            <a:avLst/>
          </a:prstGeom>
        </p:spPr>
        <p:txBody>
          <a:bodyPr vert="horz" wrap="square" lIns="0" tIns="0" rIns="0" bIns="0" rtlCol="0">
            <a:spAutoFit/>
          </a:bodyPr>
          <a:lstStyle/>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Case mix </a:t>
            </a:r>
            <a:r>
              <a:rPr lang="en-GB" sz="1200" b="1" spc="-10" noProof="0" dirty="0">
                <a:solidFill>
                  <a:srgbClr val="336E9F"/>
                </a:solidFill>
                <a:latin typeface="Arial" panose="020B0604020202020204" pitchFamily="34" charset="0"/>
                <a:cs typeface="Arial" panose="020B0604020202020204" pitchFamily="34" charset="0"/>
              </a:rPr>
              <a:t>adjustment</a:t>
            </a:r>
          </a:p>
          <a:p>
            <a:pPr marL="12700" algn="l">
              <a:spcBef>
                <a:spcPts val="600"/>
              </a:spcBef>
            </a:pPr>
            <a:r>
              <a:rPr lang="en-GB" sz="1150" noProof="0" dirty="0">
                <a:latin typeface="Arial" panose="020B0604020202020204" pitchFamily="34" charset="0"/>
                <a:cs typeface="Arial" panose="020B0604020202020204" pitchFamily="34" charset="0"/>
              </a:rPr>
              <a:t>Both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presented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allow</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us </a:t>
            </a:r>
            <a:r>
              <a:rPr lang="en-GB" sz="1150" noProof="0" dirty="0">
                <a:latin typeface="Arial" panose="020B0604020202020204" pitchFamily="34" charset="0"/>
                <a:cs typeface="Arial" panose="020B0604020202020204" pitchFamily="34" charset="0"/>
              </a:rPr>
              <a:t>to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impact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differing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might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case </a:t>
            </a:r>
            <a:r>
              <a:rPr lang="en-GB" sz="1150" noProof="0" dirty="0">
                <a:latin typeface="Arial" panose="020B0604020202020204" pitchFamily="34" charset="0"/>
                <a:cs typeface="Arial" panose="020B0604020202020204" pitchFamily="34" charset="0"/>
              </a:rPr>
              <a:t>mix</a:t>
            </a:r>
            <a:r>
              <a:rPr lang="en-GB" sz="1150" spc="-2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estimates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obtain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greater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how</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2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performing</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given</a:t>
            </a:r>
            <a:r>
              <a:rPr lang="en-GB" sz="1150" spc="-10" noProof="0" dirty="0">
                <a:latin typeface="Arial" panose="020B0604020202020204" pitchFamily="34" charset="0"/>
                <a:cs typeface="Arial" panose="020B0604020202020204" pitchFamily="34" charset="0"/>
              </a:rPr>
              <a:t> their </a:t>
            </a:r>
            <a:r>
              <a:rPr lang="en-GB" sz="1150" noProof="0" dirty="0">
                <a:latin typeface="Arial" panose="020B0604020202020204" pitchFamily="34" charset="0"/>
                <a:cs typeface="Arial" panose="020B0604020202020204" pitchFamily="34" charset="0"/>
              </a:rPr>
              <a:t>patient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population.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factors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 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 mix</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adjustment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‘Which of the following best describes you?’</a:t>
            </a:r>
            <a:r>
              <a:rPr lang="en-GB" sz="1150" noProof="0" dirty="0">
                <a:latin typeface="Arial" panose="020B0604020202020204" pitchFamily="34" charset="0"/>
                <a:cs typeface="Arial" panose="020B0604020202020204" pitchFamily="34" charset="0"/>
              </a:rPr>
              <a:t>,</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ethnicity,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deprivation,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cancer</a:t>
            </a:r>
            <a:r>
              <a:rPr lang="en-GB" sz="1150" spc="-10" noProof="0" dirty="0">
                <a:latin typeface="Arial" panose="020B0604020202020204" pitchFamily="34" charset="0"/>
                <a:cs typeface="Arial" panose="020B0604020202020204" pitchFamily="34" charset="0"/>
              </a:rPr>
              <a:t> type.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see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actual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Case </a:t>
            </a:r>
            <a:r>
              <a:rPr lang="en-GB" sz="1150" noProof="0" dirty="0">
                <a:latin typeface="Arial" panose="020B0604020202020204" pitchFamily="34" charset="0"/>
                <a:cs typeface="Arial" panose="020B0604020202020204" pitchFamily="34" charset="0"/>
              </a:rPr>
              <a:t>mix</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together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with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expected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ranges,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should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understand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whether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results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higher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national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taking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account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patient</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mix.</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How trust results are derived</a:t>
            </a:r>
          </a:p>
          <a:p>
            <a:pPr marL="12700" algn="l">
              <a:spcBef>
                <a:spcPts val="600"/>
              </a:spcBef>
            </a:pPr>
            <a:r>
              <a:rPr lang="en-GB" sz="1150" noProof="0" dirty="0">
                <a:latin typeface="Arial" panose="020B0604020202020204" pitchFamily="34" charset="0"/>
                <a:cs typeface="Arial" panose="020B0604020202020204" pitchFamily="34" charset="0"/>
              </a:rPr>
              <a:t>Trust results are derived using the NHS trust where each patient received cancer related treatment. Trust results are presented at the ‘National’ level, meaning results include patients with addresses in England and elsewhere in the UK. Some patients may receive care at a trust which is not near to where they live.</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Scoring</a:t>
            </a:r>
            <a:r>
              <a:rPr lang="en-GB" sz="1200" b="1" spc="-45" noProof="0" dirty="0">
                <a:solidFill>
                  <a:srgbClr val="336E9F"/>
                </a:solidFill>
                <a:latin typeface="Arial" panose="020B0604020202020204" pitchFamily="34" charset="0"/>
                <a:cs typeface="Arial" panose="020B0604020202020204" pitchFamily="34" charset="0"/>
              </a:rPr>
              <a:t> </a:t>
            </a:r>
            <a:r>
              <a:rPr lang="en-GB" sz="1200" b="1" spc="-10" noProof="0" dirty="0">
                <a:solidFill>
                  <a:srgbClr val="336E9F"/>
                </a:solidFill>
                <a:latin typeface="Arial" panose="020B0604020202020204" pitchFamily="34" charset="0"/>
                <a:cs typeface="Arial" panose="020B0604020202020204" pitchFamily="34" charset="0"/>
              </a:rPr>
              <a:t>methodology</a:t>
            </a:r>
            <a:endParaRPr lang="en-GB" sz="1200" noProof="0" dirty="0">
              <a:latin typeface="Arial" panose="020B0604020202020204" pitchFamily="34" charset="0"/>
              <a:cs typeface="Arial" panose="020B0604020202020204" pitchFamily="34" charset="0"/>
            </a:endParaRPr>
          </a:p>
          <a:p>
            <a:pPr marL="12700" marR="134620" algn="l">
              <a:spcBef>
                <a:spcPts val="600"/>
              </a:spcBef>
            </a:pPr>
            <a:r>
              <a:rPr lang="en-GB" sz="1150" noProof="0" dirty="0">
                <a:latin typeface="Arial" panose="020B0604020202020204" pitchFamily="34" charset="0"/>
                <a:cs typeface="Arial" panose="020B0604020202020204" pitchFamily="34" charset="0"/>
              </a:rPr>
              <a:t>Sixty-one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questionnaire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relate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directly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patient </a:t>
            </a:r>
            <a:r>
              <a:rPr lang="en-GB" sz="1150" noProof="0" dirty="0">
                <a:latin typeface="Arial" panose="020B0604020202020204" pitchFamily="34" charset="0"/>
                <a:cs typeface="Arial" panose="020B0604020202020204" pitchFamily="34" charset="0"/>
              </a:rPr>
              <a:t>experience.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but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shows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who</a:t>
            </a:r>
            <a:r>
              <a:rPr lang="en-GB" sz="1150" spc="-10"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gave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most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favourable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Q59,</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their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scale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average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calculated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this</a:t>
            </a:r>
            <a:r>
              <a:rPr lang="en-GB" sz="1150" spc="-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report </a:t>
            </a:r>
            <a:r>
              <a:rPr lang="en-GB" sz="1150" noProof="0" dirty="0">
                <a:latin typeface="Arial" panose="020B0604020202020204" pitchFamily="34" charset="0"/>
                <a:cs typeface="Arial" panose="020B0604020202020204" pitchFamily="34" charset="0"/>
              </a:rPr>
              <a:t>have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rounded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nearest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percentage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point.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Therefore,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some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figures</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do</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appear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add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up</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 </a:t>
            </a:r>
            <a:r>
              <a:rPr lang="en-GB" sz="1150" spc="-10" noProof="0" dirty="0">
                <a:latin typeface="Arial" panose="020B0604020202020204" pitchFamily="34" charset="0"/>
                <a:cs typeface="Arial" panose="020B0604020202020204" pitchFamily="34" charset="0"/>
              </a:rPr>
              <a:t>100%.</a:t>
            </a:r>
            <a:endParaRPr lang="en-GB" sz="1150" noProof="0" dirty="0">
              <a:latin typeface="Arial" panose="020B0604020202020204" pitchFamily="34" charset="0"/>
              <a:cs typeface="Arial" panose="020B0604020202020204" pitchFamily="34" charset="0"/>
            </a:endParaRPr>
          </a:p>
          <a:p>
            <a:pPr marL="12700" marR="52069"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2022,</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following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review</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methodology,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made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Q12</a:t>
            </a:r>
            <a:r>
              <a:rPr lang="en-GB" sz="1150" spc="-5" noProof="0" dirty="0">
                <a:latin typeface="Arial" panose="020B0604020202020204" pitchFamily="34" charset="0"/>
                <a:cs typeface="Arial" panose="020B0604020202020204" pitchFamily="34" charset="0"/>
              </a:rPr>
              <a:t> </a:t>
            </a:r>
            <a:r>
              <a:rPr lang="en-GB" sz="1150" spc="-20" noProof="0" dirty="0">
                <a:latin typeface="Arial" panose="020B0604020202020204" pitchFamily="34" charset="0"/>
                <a:cs typeface="Arial" panose="020B0604020202020204" pitchFamily="34" charset="0"/>
              </a:rPr>
              <a:t>such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option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told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letter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email”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longer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considered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neutral</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now </a:t>
            </a:r>
            <a:r>
              <a:rPr lang="en-GB" sz="1150" noProof="0" dirty="0">
                <a:latin typeface="Arial" panose="020B0604020202020204" pitchFamily="34" charset="0"/>
                <a:cs typeface="Arial" panose="020B0604020202020204" pitchFamily="34" charset="0"/>
              </a:rPr>
              <a:t>scored as </a:t>
            </a:r>
            <a:r>
              <a:rPr lang="en-GB" sz="1150" spc="-10" noProof="0" dirty="0">
                <a:latin typeface="Arial" panose="020B0604020202020204" pitchFamily="34" charset="0"/>
                <a:cs typeface="Arial" panose="020B0604020202020204" pitchFamily="34" charset="0"/>
              </a:rPr>
              <a:t>negative.</a:t>
            </a:r>
          </a:p>
          <a:p>
            <a:pPr marL="12700" marR="52069" algn="l">
              <a:spcBef>
                <a:spcPts val="600"/>
              </a:spcBef>
            </a:pPr>
            <a:r>
              <a:rPr lang="en-GB" sz="1150" spc="-10" noProof="0" dirty="0">
                <a:latin typeface="Arial" panose="020B0604020202020204" pitchFamily="34" charset="0"/>
                <a:cs typeface="Arial" panose="020B0604020202020204" pitchFamily="34" charset="0"/>
              </a:rPr>
              <a:t>The full scoring for all questions at a trust level is available in the trust Excel tables available at </a:t>
            </a:r>
            <a:r>
              <a:rPr lang="en-GB" sz="1150" spc="-10" noProof="0" dirty="0">
                <a:solidFill>
                  <a:srgbClr val="0000FF"/>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www.ncpes.co.uk</a:t>
            </a:r>
            <a:r>
              <a:rPr lang="en-GB" sz="1150" spc="-10" noProof="0" dirty="0">
                <a:latin typeface="Arial" panose="020B0604020202020204" pitchFamily="34" charset="0"/>
                <a:cs typeface="Arial" panose="020B0604020202020204" pitchFamily="34" charset="0"/>
              </a:rPr>
              <a:t>. </a:t>
            </a:r>
          </a:p>
          <a:p>
            <a:pPr marL="12700" algn="l">
              <a:spcBef>
                <a:spcPts val="600"/>
              </a:spcBef>
            </a:pPr>
            <a:r>
              <a:rPr lang="en-GB" sz="1200" b="1" noProof="0" dirty="0">
                <a:solidFill>
                  <a:srgbClr val="336E9F"/>
                </a:solidFill>
                <a:latin typeface="Arial" panose="020B0604020202020204" pitchFamily="34" charset="0"/>
                <a:cs typeface="Arial" panose="020B0604020202020204" pitchFamily="34" charset="0"/>
              </a:rPr>
              <a:t>Statistical </a:t>
            </a:r>
            <a:r>
              <a:rPr lang="en-GB" sz="1200" b="1" spc="-10" noProof="0" dirty="0">
                <a:solidFill>
                  <a:srgbClr val="336E9F"/>
                </a:solidFill>
                <a:latin typeface="Arial" panose="020B0604020202020204" pitchFamily="34" charset="0"/>
                <a:cs typeface="Arial" panose="020B0604020202020204" pitchFamily="34" charset="0"/>
              </a:rPr>
              <a:t>significance</a:t>
            </a:r>
            <a:endParaRPr lang="en-GB" sz="1200" noProof="0" dirty="0">
              <a:latin typeface="Arial" panose="020B0604020202020204" pitchFamily="34" charset="0"/>
              <a:cs typeface="Arial" panose="020B0604020202020204" pitchFamily="34" charset="0"/>
            </a:endParaRPr>
          </a:p>
          <a:p>
            <a:pPr marL="12700" marR="22352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reporting</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of</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2025</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appropriate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tests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undertaken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identify </a:t>
            </a:r>
            <a:r>
              <a:rPr lang="en-GB" sz="1150" noProof="0" dirty="0">
                <a:latin typeface="Arial" panose="020B0604020202020204" pitchFamily="34" charset="0"/>
                <a:cs typeface="Arial" panose="020B0604020202020204" pitchFamily="34" charset="0"/>
              </a:rPr>
              <a:t>unadjusted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scores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which</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over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time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significant’.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statistically</a:t>
            </a:r>
            <a:r>
              <a:rPr lang="en-GB" sz="1150" spc="-10" noProof="0" dirty="0">
                <a:latin typeface="Arial" panose="020B0604020202020204" pitchFamily="34" charset="0"/>
                <a:cs typeface="Arial" panose="020B0604020202020204" pitchFamily="34" charset="0"/>
              </a:rPr>
              <a:t> significant </a:t>
            </a:r>
            <a:r>
              <a:rPr lang="en-GB" sz="1150" noProof="0" dirty="0">
                <a:latin typeface="Arial" panose="020B0604020202020204" pitchFamily="34" charset="0"/>
                <a:cs typeface="Arial" panose="020B0604020202020204" pitchFamily="34" charset="0"/>
              </a:rPr>
              <a:t>difference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means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change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unlikely</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have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occurred</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by</a:t>
            </a:r>
            <a:r>
              <a:rPr lang="en-GB" sz="1150" spc="-10" noProof="0" dirty="0">
                <a:latin typeface="Arial" panose="020B0604020202020204" pitchFamily="34" charset="0"/>
                <a:cs typeface="Arial" panose="020B0604020202020204" pitchFamily="34" charset="0"/>
              </a:rPr>
              <a:t> chance.</a:t>
            </a:r>
            <a:endParaRPr lang="en-GB" sz="1150" noProof="0" dirty="0">
              <a:latin typeface="Arial" panose="020B0604020202020204" pitchFamily="34" charset="0"/>
              <a:cs typeface="Arial" panose="020B0604020202020204" pitchFamily="34" charset="0"/>
            </a:endParaRPr>
          </a:p>
          <a:p>
            <a:pPr marL="12700" algn="l">
              <a:spcBef>
                <a:spcPts val="600"/>
              </a:spcBef>
            </a:pPr>
            <a:r>
              <a:rPr lang="en-GB" sz="1200" b="1" spc="-10" noProof="0" dirty="0">
                <a:solidFill>
                  <a:srgbClr val="336E9F"/>
                </a:solidFill>
                <a:latin typeface="Arial" panose="020B0604020202020204" pitchFamily="34" charset="0"/>
                <a:cs typeface="Arial" panose="020B0604020202020204" pitchFamily="34" charset="0"/>
              </a:rPr>
              <a:t>Suppression</a:t>
            </a:r>
            <a:endParaRPr lang="en-GB" sz="1200" noProof="0" dirty="0">
              <a:latin typeface="Arial" panose="020B0604020202020204" pitchFamily="34" charset="0"/>
              <a:cs typeface="Arial" panose="020B0604020202020204" pitchFamily="34" charset="0"/>
            </a:endParaRPr>
          </a:p>
          <a:p>
            <a:pPr marL="12700" marR="466725" algn="l">
              <a:spcBef>
                <a:spcPts val="600"/>
              </a:spcBef>
            </a:pPr>
            <a:r>
              <a:rPr lang="en-GB" sz="1150" noProof="0" dirty="0">
                <a:latin typeface="Arial" panose="020B0604020202020204" pitchFamily="34" charset="0"/>
                <a:cs typeface="Arial" panose="020B0604020202020204" pitchFamily="34" charset="0"/>
              </a:rPr>
              <a:t>Data</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two</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reasons: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ensure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unreliable</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very</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small</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numbers</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of </a:t>
            </a:r>
            <a:r>
              <a:rPr lang="en-GB" sz="1150" noProof="0" dirty="0">
                <a:latin typeface="Arial" panose="020B0604020202020204" pitchFamily="34" charset="0"/>
                <a:cs typeface="Arial" panose="020B0604020202020204" pitchFamily="34" charset="0"/>
              </a:rPr>
              <a:t>respondents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not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released,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to</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prevent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individuals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being</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identifiable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data.</a:t>
            </a:r>
            <a:endParaRPr lang="en-GB" sz="1150" noProof="0" dirty="0">
              <a:latin typeface="Arial" panose="020B0604020202020204" pitchFamily="34" charset="0"/>
              <a:cs typeface="Arial" panose="020B0604020202020204" pitchFamily="34" charset="0"/>
            </a:endParaRPr>
          </a:p>
          <a:p>
            <a:pPr marL="12700" marR="157480" algn="l">
              <a:spcBef>
                <a:spcPts val="600"/>
              </a:spcBef>
            </a:pPr>
            <a:r>
              <a:rPr lang="en-GB" sz="1150" noProof="0" dirty="0">
                <a:latin typeface="Arial" panose="020B0604020202020204" pitchFamily="34" charset="0"/>
                <a:cs typeface="Arial" panose="020B0604020202020204" pitchFamily="34" charset="0"/>
              </a:rPr>
              <a:t>In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cases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is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based</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on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responses,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has</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been</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suppressed.</a:t>
            </a:r>
            <a:r>
              <a:rPr lang="en-GB" sz="1150" spc="-5"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For </a:t>
            </a:r>
            <a:r>
              <a:rPr lang="en-GB" sz="1150" noProof="0" dirty="0">
                <a:latin typeface="Arial" panose="020B0604020202020204" pitchFamily="34" charset="0"/>
                <a:cs typeface="Arial" panose="020B0604020202020204" pitchFamily="34" charset="0"/>
              </a:rPr>
              <a:t>example,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where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fewer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10</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people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answered</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from</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particular</a:t>
            </a:r>
            <a:r>
              <a:rPr lang="en-GB" sz="1150" spc="-10" noProof="0" dirty="0">
                <a:latin typeface="Arial" panose="020B0604020202020204" pitchFamily="34" charset="0"/>
                <a:cs typeface="Arial" panose="020B0604020202020204" pitchFamily="34" charset="0"/>
              </a:rPr>
              <a:t> t</a:t>
            </a:r>
            <a:r>
              <a:rPr lang="en-GB" sz="1150" noProof="0" dirty="0">
                <a:latin typeface="Arial" panose="020B0604020202020204" pitchFamily="34" charset="0"/>
                <a:cs typeface="Arial" panose="020B0604020202020204" pitchFamily="34" charset="0"/>
              </a:rPr>
              <a:t>rust,</a:t>
            </a:r>
            <a:r>
              <a:rPr lang="en-GB" sz="1150" spc="-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the</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results</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are</a:t>
            </a:r>
            <a:r>
              <a:rPr lang="en-GB" sz="1150" spc="-10" noProof="0" dirty="0">
                <a:latin typeface="Arial" panose="020B0604020202020204" pitchFamily="34" charset="0"/>
                <a:cs typeface="Arial" panose="020B0604020202020204" pitchFamily="34" charset="0"/>
              </a:rPr>
              <a:t> </a:t>
            </a:r>
            <a:r>
              <a:rPr lang="en-GB" sz="1150" spc="-25" noProof="0" dirty="0">
                <a:latin typeface="Arial" panose="020B0604020202020204" pitchFamily="34" charset="0"/>
                <a:cs typeface="Arial" panose="020B0604020202020204" pitchFamily="34" charset="0"/>
              </a:rPr>
              <a:t>not </a:t>
            </a:r>
            <a:r>
              <a:rPr lang="en-GB" sz="1150" noProof="0" dirty="0">
                <a:latin typeface="Arial" panose="020B0604020202020204" pitchFamily="34" charset="0"/>
                <a:cs typeface="Arial" panose="020B0604020202020204" pitchFamily="34" charset="0"/>
              </a:rPr>
              <a:t>shown</a:t>
            </a:r>
            <a:r>
              <a:rPr lang="en-GB" sz="1150" spc="-15"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question</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for</a:t>
            </a:r>
            <a:r>
              <a:rPr lang="en-GB" sz="1150" spc="-10" noProof="0" dirty="0">
                <a:latin typeface="Arial" panose="020B0604020202020204" pitchFamily="34" charset="0"/>
                <a:cs typeface="Arial" panose="020B0604020202020204" pitchFamily="34" charset="0"/>
              </a:rPr>
              <a:t> </a:t>
            </a:r>
            <a:r>
              <a:rPr lang="en-GB" sz="1150" noProof="0" dirty="0">
                <a:latin typeface="Arial" panose="020B0604020202020204" pitchFamily="34" charset="0"/>
                <a:cs typeface="Arial" panose="020B0604020202020204" pitchFamily="34" charset="0"/>
              </a:rPr>
              <a:t>that</a:t>
            </a:r>
            <a:r>
              <a:rPr lang="en-GB" sz="1150" spc="-15" noProof="0" dirty="0">
                <a:latin typeface="Arial" panose="020B0604020202020204" pitchFamily="34" charset="0"/>
                <a:cs typeface="Arial" panose="020B0604020202020204" pitchFamily="34" charset="0"/>
              </a:rPr>
              <a:t> </a:t>
            </a:r>
            <a:r>
              <a:rPr lang="en-GB" sz="1150" spc="-10" noProof="0" dirty="0">
                <a:latin typeface="Arial" panose="020B0604020202020204" pitchFamily="34" charset="0"/>
                <a:cs typeface="Arial" panose="020B0604020202020204" pitchFamily="34" charset="0"/>
              </a:rPr>
              <a:t>trust.</a:t>
            </a:r>
          </a:p>
          <a:p>
            <a:pPr marL="12700" marR="157480" algn="l">
              <a:spcBef>
                <a:spcPts val="600"/>
              </a:spcBef>
            </a:pPr>
            <a:r>
              <a:rPr lang="en-GB" sz="1150" noProof="0" dirty="0">
                <a:latin typeface="Arial"/>
                <a:cs typeface="Arial"/>
              </a:rPr>
              <a:t>For trusts with an eligible population of 1,000 or fewer, data relating to the respondent and their condition has been suppressed where 5 people or fewer were in a particular category. In instances where only one has been suppressed, the next lowest category has been suppressed to prevent back calculation from the total number of responses.</a:t>
            </a:r>
          </a:p>
        </p:txBody>
      </p:sp>
      <p:sp>
        <p:nvSpPr>
          <p:cNvPr id="6" name="txt_org_name">
            <a:extLst>
              <a:ext uri="{FF2B5EF4-FFF2-40B4-BE49-F238E27FC236}">
                <a16:creationId xmlns:a16="http://schemas.microsoft.com/office/drawing/2014/main" id="{2B629398-51BD-A486-EAFB-16F1120EB63E}"/>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9B511F33-0C54-5F61-0E8E-51C383232048}"/>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sp>
        <p:nvSpPr>
          <p:cNvPr id="9" name="Footnote">
            <a:extLst>
              <a:ext uri="{FF2B5EF4-FFF2-40B4-BE49-F238E27FC236}">
                <a16:creationId xmlns:a16="http://schemas.microsoft.com/office/drawing/2014/main" id="{47673C92-741B-F787-CBB3-1AD86FCB712E}"/>
              </a:ext>
            </a:extLst>
          </p:cNvPr>
          <p:cNvSpPr txBox="1"/>
          <p:nvPr/>
        </p:nvSpPr>
        <p:spPr>
          <a:xfrm>
            <a:off x="44450" y="10303674"/>
            <a:ext cx="5578451" cy="223138"/>
          </a:xfrm>
          <a:prstGeom prst="rect">
            <a:avLst/>
          </a:prstGeom>
          <a:noFill/>
        </p:spPr>
        <p:txBody>
          <a:bodyPr wrap="square" rtlCol="0">
            <a:spAutoFit/>
          </a:bodyPr>
          <a:lstStyle/>
          <a:p>
            <a:r>
              <a:rPr lang="en-GB" sz="850" noProof="0">
                <a:latin typeface="Arial" panose="020B0604020202020204" pitchFamily="34" charset="0"/>
                <a:cs typeface="Arial" panose="020B0604020202020204" pitchFamily="34" charset="0"/>
              </a:rPr>
              <a:t> </a:t>
            </a:r>
            <a:endParaRPr lang="en-GB" sz="1000" noProof="0" dirty="0">
              <a:latin typeface="Arial" panose="020B0604020202020204" pitchFamily="34" charset="0"/>
              <a:cs typeface="Arial" panose="020B0604020202020204" pitchFamily="34" charset="0"/>
            </a:endParaRPr>
          </a:p>
        </p:txBody>
      </p:sp>
      <p:grpSp>
        <p:nvGrpSpPr>
          <p:cNvPr id="10" name="Group 9">
            <a:extLst>
              <a:ext uri="{FF2B5EF4-FFF2-40B4-BE49-F238E27FC236}">
                <a16:creationId xmlns:a16="http://schemas.microsoft.com/office/drawing/2014/main" id="{AD516EB6-3089-68E5-37D9-5B6440EB3AEF}"/>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1" name="object 4">
              <a:hlinkClick r:id="rId3" action="ppaction://hlinksldjump"/>
              <a:extLst>
                <a:ext uri="{FF2B5EF4-FFF2-40B4-BE49-F238E27FC236}">
                  <a16:creationId xmlns:a16="http://schemas.microsoft.com/office/drawing/2014/main" id="{641BDE6A-9E4C-AF3E-DB0E-8F10068C361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3" action="ppaction://hlinksldjump"/>
              <a:extLst>
                <a:ext uri="{FF2B5EF4-FFF2-40B4-BE49-F238E27FC236}">
                  <a16:creationId xmlns:a16="http://schemas.microsoft.com/office/drawing/2014/main" id="{F4183328-7970-373D-AD72-0B1E7F449212}"/>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60BCE4-4E7E-E5CB-E687-D6EB14FFEA2B}"/>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C3FB5166-02F4-81FC-7ED5-0BC427A1AED0}"/>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60</a:t>
            </a:fld>
            <a:endParaRPr lang="en-GB" spc="-25" noProof="0" dirty="0"/>
          </a:p>
        </p:txBody>
      </p:sp>
      <p:sp>
        <p:nvSpPr>
          <p:cNvPr id="20" name="object 1">
            <a:extLst>
              <a:ext uri="{FF2B5EF4-FFF2-40B4-BE49-F238E27FC236}">
                <a16:creationId xmlns:a16="http://schemas.microsoft.com/office/drawing/2014/main" id="{88F1E82D-8011-B508-361E-4BC69951315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(10)</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B189B331-AA14-217E-27FE-DC58E4DCE252}"/>
              </a:ext>
            </a:extLst>
          </p:cNvPr>
          <p:cNvSpPr txBox="1"/>
          <p:nvPr/>
        </p:nvSpPr>
        <p:spPr>
          <a:xfrm>
            <a:off x="435050" y="1860836"/>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IMMEDIATE</a:t>
            </a:r>
            <a:r>
              <a:rPr lang="en-GB" sz="1050" b="1" spc="-5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LONG</a:t>
            </a:r>
            <a:r>
              <a:rPr lang="en-GB" sz="1050" b="1" spc="-45" noProof="0" dirty="0">
                <a:solidFill>
                  <a:srgbClr val="336E9F"/>
                </a:solidFill>
                <a:latin typeface="Arial"/>
                <a:cs typeface="Arial"/>
              </a:rPr>
              <a:t>-T</a:t>
            </a:r>
            <a:r>
              <a:rPr lang="en-GB" sz="1050" b="1" spc="-20" noProof="0" dirty="0">
                <a:solidFill>
                  <a:srgbClr val="336E9F"/>
                </a:solidFill>
                <a:latin typeface="Arial"/>
                <a:cs typeface="Arial"/>
              </a:rPr>
              <a:t>ERM</a:t>
            </a:r>
            <a:r>
              <a:rPr lang="en-GB" sz="1050" b="1" spc="-50" noProof="0" dirty="0">
                <a:solidFill>
                  <a:srgbClr val="336E9F"/>
                </a:solidFill>
                <a:latin typeface="Arial"/>
                <a:cs typeface="Arial"/>
              </a:rPr>
              <a:t> </a:t>
            </a:r>
            <a:r>
              <a:rPr lang="en-GB" sz="1050" b="1" spc="-10" noProof="0" dirty="0">
                <a:solidFill>
                  <a:srgbClr val="336E9F"/>
                </a:solidFill>
                <a:latin typeface="Arial"/>
                <a:cs typeface="Arial"/>
              </a:rPr>
              <a:t>SIDE</a:t>
            </a:r>
            <a:r>
              <a:rPr lang="en-GB" sz="1050" b="1" spc="-45" noProof="0" dirty="0">
                <a:solidFill>
                  <a:srgbClr val="336E9F"/>
                </a:solidFill>
                <a:latin typeface="Arial"/>
                <a:cs typeface="Arial"/>
              </a:rPr>
              <a:t> </a:t>
            </a:r>
            <a:r>
              <a:rPr lang="en-GB" sz="1050" b="1" spc="-10" noProof="0" dirty="0">
                <a:solidFill>
                  <a:srgbClr val="336E9F"/>
                </a:solidFill>
                <a:latin typeface="Arial"/>
                <a:cs typeface="Arial"/>
              </a:rPr>
              <a:t>EFFECTS</a:t>
            </a:r>
            <a:endParaRPr lang="en-GB" sz="1050" noProof="0" dirty="0">
              <a:latin typeface="Arial"/>
              <a:cs typeface="Arial"/>
            </a:endParaRPr>
          </a:p>
        </p:txBody>
      </p:sp>
      <p:graphicFrame>
        <p:nvGraphicFramePr>
          <p:cNvPr id="32" name="his_years_q48">
            <a:extLst>
              <a:ext uri="{FF2B5EF4-FFF2-40B4-BE49-F238E27FC236}">
                <a16:creationId xmlns:a16="http://schemas.microsoft.com/office/drawing/2014/main" id="{B8718F74-70D7-997E-9114-4CCA799698A2}"/>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961407130"/>
              </p:ext>
            </p:extLst>
          </p:nvPr>
        </p:nvGraphicFramePr>
        <p:xfrm>
          <a:off x="1474570" y="983131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609702445"/>
                  </a:ext>
                </a:extLst>
              </a:tr>
            </a:tbl>
          </a:graphicData>
        </a:graphic>
      </p:graphicFrame>
      <p:graphicFrame>
        <p:nvGraphicFramePr>
          <p:cNvPr id="17" name="chart_his_q48">
            <a:extLst>
              <a:ext uri="{FF2B5EF4-FFF2-40B4-BE49-F238E27FC236}">
                <a16:creationId xmlns:a16="http://schemas.microsoft.com/office/drawing/2014/main" id="{750AF1B2-D8EE-60CF-B8B7-B005C5FFD8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3639803"/>
              </p:ext>
            </p:extLst>
          </p:nvPr>
        </p:nvGraphicFramePr>
        <p:xfrm>
          <a:off x="355904" y="8860833"/>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27" name="text_q44">
            <a:extLst>
              <a:ext uri="{FF2B5EF4-FFF2-40B4-BE49-F238E27FC236}">
                <a16:creationId xmlns:a16="http://schemas.microsoft.com/office/drawing/2014/main" id="{C1D24B37-82E8-050F-DCB7-28588D3C6BE6}"/>
              </a:ext>
            </a:extLst>
          </p:cNvPr>
          <p:cNvSpPr txBox="1"/>
          <p:nvPr/>
        </p:nvSpPr>
        <p:spPr>
          <a:xfrm>
            <a:off x="476781" y="1957704"/>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Q44.</a:t>
            </a:r>
            <a:r>
              <a:rPr lang="en-GB" sz="850" spc="-20" noProof="0" dirty="0">
                <a:latin typeface="Arial"/>
                <a:cs typeface="Arial"/>
              </a:rPr>
              <a:t> </a:t>
            </a:r>
            <a:r>
              <a:rPr lang="en-GB" sz="850" noProof="0" dirty="0">
                <a:latin typeface="Arial"/>
                <a:cs typeface="Arial"/>
              </a:rPr>
              <a:t>Possible</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treatment</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a:t>
            </a:r>
            <a:r>
              <a:rPr lang="en-GB" sz="850" spc="-15"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could</a:t>
            </a:r>
            <a:r>
              <a:rPr lang="en-GB" sz="850" spc="-20" noProof="0" dirty="0">
                <a:latin typeface="Arial"/>
                <a:cs typeface="Arial"/>
              </a:rPr>
              <a:t> </a:t>
            </a:r>
            <a:r>
              <a:rPr lang="en-GB" sz="850" spc="-10" noProof="0" dirty="0">
                <a:latin typeface="Arial"/>
                <a:cs typeface="Arial"/>
              </a:rPr>
              <a:t>understand</a:t>
            </a:r>
            <a:endParaRPr lang="en-GB" sz="850" noProof="0" dirty="0">
              <a:latin typeface="Arial"/>
              <a:cs typeface="Arial"/>
            </a:endParaRPr>
          </a:p>
        </p:txBody>
      </p:sp>
      <p:sp>
        <p:nvSpPr>
          <p:cNvPr id="39" name="text_q45">
            <a:extLst>
              <a:ext uri="{FF2B5EF4-FFF2-40B4-BE49-F238E27FC236}">
                <a16:creationId xmlns:a16="http://schemas.microsoft.com/office/drawing/2014/main" id="{33F194C4-C528-1DD3-C704-DD271014DCA7}"/>
              </a:ext>
            </a:extLst>
          </p:cNvPr>
          <p:cNvSpPr txBox="1"/>
          <p:nvPr/>
        </p:nvSpPr>
        <p:spPr>
          <a:xfrm>
            <a:off x="483860" y="3619761"/>
            <a:ext cx="6477872" cy="423193"/>
          </a:xfrm>
          <a:prstGeom prst="rect">
            <a:avLst/>
          </a:prstGeom>
        </p:spPr>
        <p:txBody>
          <a:bodyPr vert="horz" wrap="square" lIns="0" tIns="86360" rIns="0" bIns="0" rtlCol="0">
            <a:spAutoFit/>
          </a:bodyPr>
          <a:lstStyle/>
          <a:p>
            <a:pPr marL="254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always</a:t>
            </a:r>
            <a:r>
              <a:rPr lang="en-GB" sz="850" spc="-20" noProof="0" dirty="0">
                <a:latin typeface="Arial"/>
                <a:cs typeface="Arial"/>
              </a:rPr>
              <a:t> </a:t>
            </a:r>
            <a:r>
              <a:rPr lang="en-GB" sz="850" noProof="0" dirty="0">
                <a:latin typeface="Arial"/>
                <a:cs typeface="Arial"/>
              </a:rPr>
              <a:t>offered</a:t>
            </a:r>
            <a:r>
              <a:rPr lang="en-GB" sz="850" spc="-25" noProof="0" dirty="0">
                <a:latin typeface="Arial"/>
                <a:cs typeface="Arial"/>
              </a:rPr>
              <a:t> </a:t>
            </a:r>
            <a:r>
              <a:rPr lang="en-GB" sz="850" noProof="0" dirty="0">
                <a:latin typeface="Arial"/>
                <a:cs typeface="Arial"/>
              </a:rPr>
              <a:t>practical</a:t>
            </a:r>
            <a:r>
              <a:rPr lang="en-GB" sz="850" spc="-20" noProof="0" dirty="0">
                <a:latin typeface="Arial"/>
                <a:cs typeface="Arial"/>
              </a:rPr>
              <a:t> </a:t>
            </a:r>
            <a:r>
              <a:rPr lang="en-GB" sz="850" noProof="0" dirty="0">
                <a:latin typeface="Arial"/>
                <a:cs typeface="Arial"/>
              </a:rPr>
              <a:t>advice</a:t>
            </a:r>
            <a:r>
              <a:rPr lang="en-GB" sz="850" spc="-25" noProof="0" dirty="0">
                <a:latin typeface="Arial"/>
                <a:cs typeface="Arial"/>
              </a:rPr>
              <a:t> </a:t>
            </a:r>
            <a:r>
              <a:rPr lang="en-GB" sz="850" noProof="0" dirty="0">
                <a:latin typeface="Arial"/>
                <a:cs typeface="Arial"/>
              </a:rPr>
              <a:t>on</a:t>
            </a:r>
            <a:r>
              <a:rPr lang="en-GB" sz="850" spc="-20" noProof="0" dirty="0">
                <a:latin typeface="Arial"/>
                <a:cs typeface="Arial"/>
              </a:rPr>
              <a:t> </a:t>
            </a:r>
            <a:r>
              <a:rPr lang="en-GB" sz="850" noProof="0" dirty="0">
                <a:latin typeface="Arial"/>
                <a:cs typeface="Arial"/>
              </a:rPr>
              <a:t>dealing</a:t>
            </a:r>
            <a:r>
              <a:rPr lang="en-GB" sz="850" spc="-2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noProof="0" dirty="0">
                <a:latin typeface="Arial"/>
                <a:cs typeface="Arial"/>
              </a:rPr>
              <a:t>any</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9" name="text_q46">
            <a:extLst>
              <a:ext uri="{FF2B5EF4-FFF2-40B4-BE49-F238E27FC236}">
                <a16:creationId xmlns:a16="http://schemas.microsoft.com/office/drawing/2014/main" id="{1C963E46-ABEF-B082-E9F7-5479904BE00D}"/>
              </a:ext>
            </a:extLst>
          </p:cNvPr>
          <p:cNvSpPr txBox="1"/>
          <p:nvPr/>
        </p:nvSpPr>
        <p:spPr>
          <a:xfrm>
            <a:off x="501973" y="5254455"/>
            <a:ext cx="6617645"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Q46.</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5" noProof="0" dirty="0">
                <a:latin typeface="Arial"/>
                <a:cs typeface="Arial"/>
              </a:rPr>
              <a:t> </a:t>
            </a:r>
            <a:r>
              <a:rPr lang="en-GB" sz="850" noProof="0" dirty="0">
                <a:latin typeface="Arial"/>
                <a:cs typeface="Arial"/>
              </a:rPr>
              <a:t>given</a:t>
            </a:r>
            <a:r>
              <a:rPr lang="en-GB" sz="850" spc="-20" noProof="0" dirty="0">
                <a:latin typeface="Arial"/>
                <a:cs typeface="Arial"/>
              </a:rPr>
              <a:t> </a:t>
            </a:r>
            <a:r>
              <a:rPr lang="en-GB" sz="850" noProof="0" dirty="0">
                <a:latin typeface="Arial"/>
                <a:cs typeface="Arial"/>
              </a:rPr>
              <a:t>information</a:t>
            </a:r>
            <a:r>
              <a:rPr lang="en-GB" sz="850" spc="-25" noProof="0" dirty="0">
                <a:latin typeface="Arial"/>
                <a:cs typeface="Arial"/>
              </a:rPr>
              <a:t> </a:t>
            </a:r>
            <a:r>
              <a:rPr lang="en-GB" sz="850" noProof="0" dirty="0">
                <a:latin typeface="Arial"/>
                <a:cs typeface="Arial"/>
              </a:rPr>
              <a:t>that</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access</a:t>
            </a:r>
            <a:r>
              <a:rPr lang="en-GB" sz="850" spc="-20" noProof="0" dirty="0">
                <a:latin typeface="Arial"/>
                <a:cs typeface="Arial"/>
              </a:rPr>
              <a:t> </a:t>
            </a:r>
            <a:r>
              <a:rPr lang="en-GB" sz="850" noProof="0" dirty="0">
                <a:latin typeface="Arial"/>
                <a:cs typeface="Arial"/>
              </a:rPr>
              <a:t>about</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dealing</a:t>
            </a:r>
            <a:r>
              <a:rPr lang="en-GB" sz="850" spc="-25" noProof="0" dirty="0">
                <a:latin typeface="Arial"/>
                <a:cs typeface="Arial"/>
              </a:rPr>
              <a:t> </a:t>
            </a:r>
            <a:r>
              <a:rPr lang="en-GB" sz="850" noProof="0" dirty="0">
                <a:latin typeface="Arial"/>
                <a:cs typeface="Arial"/>
              </a:rPr>
              <a:t>with</a:t>
            </a:r>
            <a:r>
              <a:rPr lang="en-GB" sz="850" spc="-20" noProof="0" dirty="0">
                <a:latin typeface="Arial"/>
                <a:cs typeface="Arial"/>
              </a:rPr>
              <a:t> </a:t>
            </a:r>
            <a:r>
              <a:rPr lang="en-GB" sz="850" noProof="0" dirty="0">
                <a:latin typeface="Arial"/>
                <a:cs typeface="Arial"/>
              </a:rPr>
              <a:t>immediate</a:t>
            </a:r>
            <a:r>
              <a:rPr lang="en-GB" sz="850" spc="-25"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20"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00" name="text_q47">
            <a:extLst>
              <a:ext uri="{FF2B5EF4-FFF2-40B4-BE49-F238E27FC236}">
                <a16:creationId xmlns:a16="http://schemas.microsoft.com/office/drawing/2014/main" id="{84B1D107-A4FA-426E-D03F-BABDC040F5C1}"/>
              </a:ext>
            </a:extLst>
          </p:cNvPr>
          <p:cNvSpPr txBox="1"/>
          <p:nvPr/>
        </p:nvSpPr>
        <p:spPr>
          <a:xfrm>
            <a:off x="501973" y="6909973"/>
            <a:ext cx="663709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Q47.</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felt</a:t>
            </a:r>
            <a:r>
              <a:rPr lang="en-GB" sz="850" spc="-20" noProof="0" dirty="0">
                <a:latin typeface="Arial"/>
                <a:cs typeface="Arial"/>
              </a:rPr>
              <a:t> </a:t>
            </a:r>
            <a:r>
              <a:rPr lang="en-GB" sz="850" noProof="0" dirty="0">
                <a:latin typeface="Arial"/>
                <a:cs typeface="Arial"/>
              </a:rPr>
              <a:t>possible</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20" noProof="0" dirty="0">
                <a:latin typeface="Arial"/>
                <a:cs typeface="Arial"/>
              </a:rPr>
              <a:t> </a:t>
            </a:r>
            <a:r>
              <a:rPr lang="en-GB" sz="850" noProof="0" dirty="0">
                <a:latin typeface="Arial"/>
                <a:cs typeface="Arial"/>
              </a:rPr>
              <a:t>effects</a:t>
            </a:r>
            <a:r>
              <a:rPr lang="en-GB" sz="850" spc="-15" noProof="0" dirty="0">
                <a:latin typeface="Arial"/>
                <a:cs typeface="Arial"/>
              </a:rPr>
              <a:t> </a:t>
            </a:r>
            <a:r>
              <a:rPr lang="en-GB" sz="850" noProof="0" dirty="0">
                <a:latin typeface="Arial"/>
                <a:cs typeface="Arial"/>
              </a:rPr>
              <a:t>were</a:t>
            </a:r>
            <a:r>
              <a:rPr lang="en-GB" sz="850" spc="-20"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explained</a:t>
            </a:r>
            <a:r>
              <a:rPr lang="en-GB" sz="850" spc="-20" noProof="0" dirty="0">
                <a:latin typeface="Arial"/>
                <a:cs typeface="Arial"/>
              </a:rPr>
              <a:t> </a:t>
            </a:r>
            <a:r>
              <a:rPr lang="en-GB" sz="850" noProof="0" dirty="0">
                <a:latin typeface="Arial"/>
                <a:cs typeface="Arial"/>
              </a:rPr>
              <a:t>in</a:t>
            </a:r>
            <a:r>
              <a:rPr lang="en-GB" sz="850" spc="-15" noProof="0" dirty="0">
                <a:latin typeface="Arial"/>
                <a:cs typeface="Arial"/>
              </a:rPr>
              <a:t> </a:t>
            </a:r>
            <a:r>
              <a:rPr lang="en-GB" sz="850" noProof="0" dirty="0">
                <a:latin typeface="Arial"/>
                <a:cs typeface="Arial"/>
              </a:rPr>
              <a:t>a</a:t>
            </a:r>
            <a:r>
              <a:rPr lang="en-GB" sz="850" spc="-20" noProof="0" dirty="0">
                <a:latin typeface="Arial"/>
                <a:cs typeface="Arial"/>
              </a:rPr>
              <a:t> </a:t>
            </a:r>
            <a:r>
              <a:rPr lang="en-GB" sz="850" noProof="0" dirty="0">
                <a:latin typeface="Arial"/>
                <a:cs typeface="Arial"/>
              </a:rPr>
              <a:t>way</a:t>
            </a:r>
            <a:r>
              <a:rPr lang="en-GB" sz="850" spc="-20" noProof="0" dirty="0">
                <a:latin typeface="Arial"/>
                <a:cs typeface="Arial"/>
              </a:rPr>
              <a:t> </a:t>
            </a:r>
            <a:r>
              <a:rPr lang="en-GB" sz="850" noProof="0" dirty="0">
                <a:latin typeface="Arial"/>
                <a:cs typeface="Arial"/>
              </a:rPr>
              <a:t>they</a:t>
            </a:r>
            <a:r>
              <a:rPr lang="en-GB" sz="850" spc="-20" noProof="0" dirty="0">
                <a:latin typeface="Arial"/>
                <a:cs typeface="Arial"/>
              </a:rPr>
              <a:t> </a:t>
            </a:r>
            <a:r>
              <a:rPr lang="en-GB" sz="850" noProof="0" dirty="0">
                <a:latin typeface="Arial"/>
                <a:cs typeface="Arial"/>
              </a:rPr>
              <a:t>could</a:t>
            </a:r>
            <a:r>
              <a:rPr lang="en-GB" sz="850" spc="-15" noProof="0" dirty="0">
                <a:latin typeface="Arial"/>
                <a:cs typeface="Arial"/>
              </a:rPr>
              <a:t> </a:t>
            </a:r>
            <a:r>
              <a:rPr lang="en-GB" sz="850" noProof="0" dirty="0">
                <a:latin typeface="Arial"/>
                <a:cs typeface="Arial"/>
              </a:rPr>
              <a:t>understand</a:t>
            </a:r>
            <a:r>
              <a:rPr lang="en-GB" sz="850" spc="-20" noProof="0" dirty="0">
                <a:latin typeface="Arial"/>
                <a:cs typeface="Arial"/>
              </a:rPr>
              <a:t> </a:t>
            </a:r>
            <a:r>
              <a:rPr lang="en-GB" sz="850" noProof="0" dirty="0">
                <a:latin typeface="Arial"/>
                <a:cs typeface="Arial"/>
              </a:rPr>
              <a:t>in</a:t>
            </a:r>
            <a:r>
              <a:rPr lang="en-GB" sz="850" spc="-20" noProof="0" dirty="0">
                <a:latin typeface="Arial"/>
                <a:cs typeface="Arial"/>
              </a:rPr>
              <a:t> </a:t>
            </a:r>
            <a:r>
              <a:rPr lang="en-GB" sz="850" noProof="0" dirty="0">
                <a:latin typeface="Arial"/>
                <a:cs typeface="Arial"/>
              </a:rPr>
              <a:t>advance</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their</a:t>
            </a:r>
            <a:r>
              <a:rPr lang="en-GB" sz="850" spc="-20" noProof="0" dirty="0">
                <a:latin typeface="Arial"/>
                <a:cs typeface="Arial"/>
              </a:rPr>
              <a:t> </a:t>
            </a:r>
            <a:r>
              <a:rPr lang="en-GB" sz="850" spc="-10" noProof="0" dirty="0">
                <a:latin typeface="Arial"/>
                <a:cs typeface="Arial"/>
              </a:rPr>
              <a:t>treatment</a:t>
            </a:r>
            <a:endParaRPr lang="en-GB" sz="850" noProof="0" dirty="0">
              <a:latin typeface="Arial"/>
              <a:cs typeface="Arial"/>
            </a:endParaRPr>
          </a:p>
        </p:txBody>
      </p:sp>
      <p:sp>
        <p:nvSpPr>
          <p:cNvPr id="111" name="text_q48">
            <a:extLst>
              <a:ext uri="{FF2B5EF4-FFF2-40B4-BE49-F238E27FC236}">
                <a16:creationId xmlns:a16="http://schemas.microsoft.com/office/drawing/2014/main" id="{A3FA9A88-C625-83FE-C439-8AEB2213069E}"/>
              </a:ext>
            </a:extLst>
          </p:cNvPr>
          <p:cNvSpPr txBox="1"/>
          <p:nvPr/>
        </p:nvSpPr>
        <p:spPr>
          <a:xfrm>
            <a:off x="497344" y="8574476"/>
            <a:ext cx="5229773"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Q48.</a:t>
            </a:r>
            <a:r>
              <a:rPr lang="en-GB" sz="850" spc="-3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definitely</a:t>
            </a:r>
            <a:r>
              <a:rPr lang="en-GB" sz="850" spc="-15" noProof="0" dirty="0">
                <a:latin typeface="Arial"/>
                <a:cs typeface="Arial"/>
              </a:rPr>
              <a:t> </a:t>
            </a:r>
            <a:r>
              <a:rPr lang="en-GB" sz="850" noProof="0" dirty="0">
                <a:latin typeface="Arial"/>
                <a:cs typeface="Arial"/>
              </a:rPr>
              <a:t>able</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discuss</a:t>
            </a:r>
            <a:r>
              <a:rPr lang="en-GB" sz="850" spc="-20" noProof="0" dirty="0">
                <a:latin typeface="Arial"/>
                <a:cs typeface="Arial"/>
              </a:rPr>
              <a:t> </a:t>
            </a:r>
            <a:r>
              <a:rPr lang="en-GB" sz="850" noProof="0" dirty="0">
                <a:latin typeface="Arial"/>
                <a:cs typeface="Arial"/>
              </a:rPr>
              <a:t>options</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managing</a:t>
            </a:r>
            <a:r>
              <a:rPr lang="en-GB" sz="850" spc="-1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impact</a:t>
            </a:r>
            <a:r>
              <a:rPr lang="en-GB" sz="850" spc="-15"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any</a:t>
            </a:r>
            <a:r>
              <a:rPr lang="en-GB" sz="850" spc="-15" noProof="0" dirty="0">
                <a:latin typeface="Arial"/>
                <a:cs typeface="Arial"/>
              </a:rPr>
              <a:t> </a:t>
            </a:r>
            <a:r>
              <a:rPr lang="en-GB" sz="850" spc="-10" noProof="0" dirty="0">
                <a:latin typeface="Arial"/>
                <a:cs typeface="Arial"/>
              </a:rPr>
              <a:t>long-</a:t>
            </a:r>
            <a:r>
              <a:rPr lang="en-GB" sz="850" noProof="0" dirty="0">
                <a:latin typeface="Arial"/>
                <a:cs typeface="Arial"/>
              </a:rPr>
              <a:t>term</a:t>
            </a:r>
            <a:r>
              <a:rPr lang="en-GB" sz="850" spc="-20" noProof="0" dirty="0">
                <a:latin typeface="Arial"/>
                <a:cs typeface="Arial"/>
              </a:rPr>
              <a:t> </a:t>
            </a:r>
            <a:r>
              <a:rPr lang="en-GB" sz="850" noProof="0" dirty="0">
                <a:latin typeface="Arial"/>
                <a:cs typeface="Arial"/>
              </a:rPr>
              <a:t>side</a:t>
            </a:r>
            <a:r>
              <a:rPr lang="en-GB" sz="850" spc="-15" noProof="0" dirty="0">
                <a:latin typeface="Arial"/>
                <a:cs typeface="Arial"/>
              </a:rPr>
              <a:t> </a:t>
            </a:r>
            <a:r>
              <a:rPr lang="en-GB" sz="850" spc="-10" noProof="0" dirty="0">
                <a:latin typeface="Arial"/>
                <a:cs typeface="Arial"/>
              </a:rPr>
              <a:t>effects</a:t>
            </a:r>
            <a:endParaRPr lang="en-GB" sz="850" noProof="0" dirty="0">
              <a:latin typeface="Arial"/>
              <a:cs typeface="Arial"/>
            </a:endParaRPr>
          </a:p>
        </p:txBody>
      </p:sp>
      <p:sp>
        <p:nvSpPr>
          <p:cNvPr id="14" name="object 11">
            <a:extLst>
              <a:ext uri="{FF2B5EF4-FFF2-40B4-BE49-F238E27FC236}">
                <a16:creationId xmlns:a16="http://schemas.microsoft.com/office/drawing/2014/main" id="{20859AB1-A41C-64A5-A0B7-EE10B54773D9}"/>
              </a:ext>
              <a:ext uri="{C183D7F6-B498-43B3-948B-1728B52AA6E4}">
                <adec:decorative xmlns:adec="http://schemas.microsoft.com/office/drawing/2017/decorative" val="1"/>
              </a:ext>
            </a:extLst>
          </p:cNvPr>
          <p:cNvSpPr/>
          <p:nvPr/>
        </p:nvSpPr>
        <p:spPr>
          <a:xfrm>
            <a:off x="435374" y="863500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0" name="his_years_q47">
            <a:extLst>
              <a:ext uri="{FF2B5EF4-FFF2-40B4-BE49-F238E27FC236}">
                <a16:creationId xmlns:a16="http://schemas.microsoft.com/office/drawing/2014/main" id="{F3E0175D-C130-DA25-2BB6-FEFB37EC93B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2263272806"/>
              </p:ext>
            </p:extLst>
          </p:nvPr>
        </p:nvGraphicFramePr>
        <p:xfrm>
          <a:off x="1474570" y="8166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5438402"/>
                  </a:ext>
                </a:extLst>
              </a:tr>
            </a:tbl>
          </a:graphicData>
        </a:graphic>
      </p:graphicFrame>
      <p:graphicFrame>
        <p:nvGraphicFramePr>
          <p:cNvPr id="16" name="chart_his_q47">
            <a:extLst>
              <a:ext uri="{FF2B5EF4-FFF2-40B4-BE49-F238E27FC236}">
                <a16:creationId xmlns:a16="http://schemas.microsoft.com/office/drawing/2014/main" id="{5B15FA94-0C06-3CB8-DA7D-BFBCD607C4E6}"/>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494781003"/>
              </p:ext>
            </p:extLst>
          </p:nvPr>
        </p:nvGraphicFramePr>
        <p:xfrm>
          <a:off x="355904" y="7188070"/>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0">
            <a:extLst>
              <a:ext uri="{FF2B5EF4-FFF2-40B4-BE49-F238E27FC236}">
                <a16:creationId xmlns:a16="http://schemas.microsoft.com/office/drawing/2014/main" id="{E8A745CC-6EAB-F023-2141-BD44BC75F2F9}"/>
              </a:ext>
              <a:ext uri="{C183D7F6-B498-43B3-948B-1728B52AA6E4}">
                <adec:decorative xmlns:adec="http://schemas.microsoft.com/office/drawing/2017/decorative" val="1"/>
              </a:ext>
            </a:extLst>
          </p:cNvPr>
          <p:cNvSpPr/>
          <p:nvPr/>
        </p:nvSpPr>
        <p:spPr>
          <a:xfrm>
            <a:off x="435374" y="697558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46">
            <a:extLst>
              <a:ext uri="{FF2B5EF4-FFF2-40B4-BE49-F238E27FC236}">
                <a16:creationId xmlns:a16="http://schemas.microsoft.com/office/drawing/2014/main" id="{48B1D575-CF40-8992-A896-1C5D3AD337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939659789"/>
              </p:ext>
            </p:extLst>
          </p:nvPr>
        </p:nvGraphicFramePr>
        <p:xfrm>
          <a:off x="1474570" y="65201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32969174"/>
                  </a:ext>
                </a:extLst>
              </a:tr>
            </a:tbl>
          </a:graphicData>
        </a:graphic>
      </p:graphicFrame>
      <p:graphicFrame>
        <p:nvGraphicFramePr>
          <p:cNvPr id="12" name="chart_his_q46">
            <a:extLst>
              <a:ext uri="{FF2B5EF4-FFF2-40B4-BE49-F238E27FC236}">
                <a16:creationId xmlns:a16="http://schemas.microsoft.com/office/drawing/2014/main" id="{1D8E911A-4BAF-7E27-C412-2177265A550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850138841"/>
              </p:ext>
            </p:extLst>
          </p:nvPr>
        </p:nvGraphicFramePr>
        <p:xfrm>
          <a:off x="355904" y="5547202"/>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9">
            <a:extLst>
              <a:ext uri="{FF2B5EF4-FFF2-40B4-BE49-F238E27FC236}">
                <a16:creationId xmlns:a16="http://schemas.microsoft.com/office/drawing/2014/main" id="{71004C6C-9B97-1EA8-8CE2-E29E1490D9E7}"/>
              </a:ext>
              <a:ext uri="{C183D7F6-B498-43B3-948B-1728B52AA6E4}">
                <adec:decorative xmlns:adec="http://schemas.microsoft.com/office/drawing/2017/decorative" val="1"/>
              </a:ext>
            </a:extLst>
          </p:cNvPr>
          <p:cNvSpPr/>
          <p:nvPr/>
        </p:nvSpPr>
        <p:spPr>
          <a:xfrm>
            <a:off x="436881" y="531062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45">
            <a:extLst>
              <a:ext uri="{FF2B5EF4-FFF2-40B4-BE49-F238E27FC236}">
                <a16:creationId xmlns:a16="http://schemas.microsoft.com/office/drawing/2014/main" id="{80645E22-4123-E244-ED7C-B4162C70B36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49786869"/>
              </p:ext>
            </p:extLst>
          </p:nvPr>
        </p:nvGraphicFramePr>
        <p:xfrm>
          <a:off x="1474570" y="4867322"/>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41426726"/>
                  </a:ext>
                </a:extLst>
              </a:tr>
            </a:tbl>
          </a:graphicData>
        </a:graphic>
      </p:graphicFrame>
      <p:graphicFrame>
        <p:nvGraphicFramePr>
          <p:cNvPr id="10" name="chart_his_q45">
            <a:extLst>
              <a:ext uri="{FF2B5EF4-FFF2-40B4-BE49-F238E27FC236}">
                <a16:creationId xmlns:a16="http://schemas.microsoft.com/office/drawing/2014/main" id="{15879634-788F-E6FE-B04F-4C21B3701D4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684299787"/>
              </p:ext>
            </p:extLst>
          </p:nvPr>
        </p:nvGraphicFramePr>
        <p:xfrm>
          <a:off x="360681" y="389587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2F945234-35E5-9838-271B-AE8944BB9563}"/>
              </a:ext>
              <a:ext uri="{C183D7F6-B498-43B3-948B-1728B52AA6E4}">
                <adec:decorative xmlns:adec="http://schemas.microsoft.com/office/drawing/2017/decorative" val="1"/>
              </a:ext>
            </a:extLst>
          </p:cNvPr>
          <p:cNvSpPr/>
          <p:nvPr/>
        </p:nvSpPr>
        <p:spPr>
          <a:xfrm>
            <a:off x="429035" y="367200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4">
            <a:extLst>
              <a:ext uri="{FF2B5EF4-FFF2-40B4-BE49-F238E27FC236}">
                <a16:creationId xmlns:a16="http://schemas.microsoft.com/office/drawing/2014/main" id="{BBAE0475-63A8-65C9-C83B-CB6964F3B1A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46482920"/>
              </p:ext>
            </p:extLst>
          </p:nvPr>
        </p:nvGraphicFramePr>
        <p:xfrm>
          <a:off x="1474570" y="320355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091246166"/>
                  </a:ext>
                </a:extLst>
              </a:tr>
            </a:tbl>
          </a:graphicData>
        </a:graphic>
      </p:graphicFrame>
      <p:graphicFrame>
        <p:nvGraphicFramePr>
          <p:cNvPr id="7" name="chart_his_q44">
            <a:extLst>
              <a:ext uri="{FF2B5EF4-FFF2-40B4-BE49-F238E27FC236}">
                <a16:creationId xmlns:a16="http://schemas.microsoft.com/office/drawing/2014/main" id="{293DD127-9ADD-86A3-8353-3813E87E9232}"/>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771612447"/>
              </p:ext>
            </p:extLst>
          </p:nvPr>
        </p:nvGraphicFramePr>
        <p:xfrm>
          <a:off x="360567" y="2219473"/>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45EEE737-0765-7575-2D18-A134EF5DA73E}"/>
              </a:ext>
              <a:ext uri="{C183D7F6-B498-43B3-948B-1728B52AA6E4}">
                <adec:decorative xmlns:adec="http://schemas.microsoft.com/office/drawing/2017/decorative" val="1"/>
              </a:ext>
            </a:extLst>
          </p:cNvPr>
          <p:cNvSpPr/>
          <p:nvPr/>
        </p:nvSpPr>
        <p:spPr>
          <a:xfrm>
            <a:off x="435050" y="202819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txt_org_name">
            <a:extLst>
              <a:ext uri="{FF2B5EF4-FFF2-40B4-BE49-F238E27FC236}">
                <a16:creationId xmlns:a16="http://schemas.microsoft.com/office/drawing/2014/main" id="{420448C1-617A-0670-E84C-75711B098707}"/>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4" name="txt_survey">
            <a:extLst>
              <a:ext uri="{FF2B5EF4-FFF2-40B4-BE49-F238E27FC236}">
                <a16:creationId xmlns:a16="http://schemas.microsoft.com/office/drawing/2014/main" id="{43505624-2B0E-A84A-6E50-FF11239C904C}"/>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5" name="Group 24">
            <a:extLst>
              <a:ext uri="{FF2B5EF4-FFF2-40B4-BE49-F238E27FC236}">
                <a16:creationId xmlns:a16="http://schemas.microsoft.com/office/drawing/2014/main" id="{794A382C-0F91-AB64-85B3-65306AE4B557}"/>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6" name="object 4">
              <a:hlinkClick r:id="rId7" action="ppaction://hlinksldjump"/>
              <a:extLst>
                <a:ext uri="{FF2B5EF4-FFF2-40B4-BE49-F238E27FC236}">
                  <a16:creationId xmlns:a16="http://schemas.microsoft.com/office/drawing/2014/main" id="{0FDE5F22-0142-C4E2-76E1-8C17AFF1205F}"/>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7" action="ppaction://hlinksldjump"/>
              <a:extLst>
                <a:ext uri="{FF2B5EF4-FFF2-40B4-BE49-F238E27FC236}">
                  <a16:creationId xmlns:a16="http://schemas.microsoft.com/office/drawing/2014/main" id="{DC4E757B-5429-5E14-577D-5CDA8361539A}"/>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pSp>
        <p:nvGrpSpPr>
          <p:cNvPr id="21" name="Group 1">
            <a:extLst>
              <a:ext uri="{FF2B5EF4-FFF2-40B4-BE49-F238E27FC236}">
                <a16:creationId xmlns:a16="http://schemas.microsoft.com/office/drawing/2014/main" id="{E43DF9C5-43F4-BBD4-8DAE-2B0831A2E744}"/>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8" name="object 5">
              <a:extLst>
                <a:ext uri="{FF2B5EF4-FFF2-40B4-BE49-F238E27FC236}">
                  <a16:creationId xmlns:a16="http://schemas.microsoft.com/office/drawing/2014/main" id="{F9D856E8-7905-882A-0772-72533C9E25C1}"/>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1" name="object 4">
              <a:extLst>
                <a:ext uri="{FF2B5EF4-FFF2-40B4-BE49-F238E27FC236}">
                  <a16:creationId xmlns:a16="http://schemas.microsoft.com/office/drawing/2014/main" id="{93F052AE-CD2C-DE4C-DB8C-1A0F3CDB1F94}"/>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3" name="object 3">
              <a:extLst>
                <a:ext uri="{FF2B5EF4-FFF2-40B4-BE49-F238E27FC236}">
                  <a16:creationId xmlns:a16="http://schemas.microsoft.com/office/drawing/2014/main" id="{5A7B5AE8-9C3E-45F7-2434-4E4315ACEF5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4" name="object 2">
              <a:extLst>
                <a:ext uri="{FF2B5EF4-FFF2-40B4-BE49-F238E27FC236}">
                  <a16:creationId xmlns:a16="http://schemas.microsoft.com/office/drawing/2014/main" id="{81FA890F-9FA3-088F-6533-C36C69D8213E}"/>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6" name="TextBox 35">
            <a:extLst>
              <a:ext uri="{FF2B5EF4-FFF2-40B4-BE49-F238E27FC236}">
                <a16:creationId xmlns:a16="http://schemas.microsoft.com/office/drawing/2014/main" id="{751C83EC-C9EC-37D2-24AF-B7A674CD7CF0}"/>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148957790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EB1FC-A706-96A2-1D03-A9453F1A1E29}"/>
            </a:ext>
          </a:extLst>
        </p:cNvPr>
        <p:cNvGrpSpPr/>
        <p:nvPr/>
      </p:nvGrpSpPr>
      <p:grpSpPr>
        <a:xfrm>
          <a:off x="0" y="0"/>
          <a:ext cx="0" cy="0"/>
          <a:chOff x="0" y="0"/>
          <a:chExt cx="0" cy="0"/>
        </a:xfrm>
      </p:grpSpPr>
      <p:sp>
        <p:nvSpPr>
          <p:cNvPr id="71" name="Slide Number Placeholder 1">
            <a:extLst>
              <a:ext uri="{FF2B5EF4-FFF2-40B4-BE49-F238E27FC236}">
                <a16:creationId xmlns:a16="http://schemas.microsoft.com/office/drawing/2014/main" id="{ADACE3E5-D7DC-1BD6-E96D-C608AA6A840D}"/>
              </a:ext>
            </a:extLst>
          </p:cNvPr>
          <p:cNvSpPr>
            <a:spLocks noGrp="1"/>
          </p:cNvSpPr>
          <p:nvPr>
            <p:ph type="sldNum" sz="quarter" idx="7"/>
          </p:nvPr>
        </p:nvSpPr>
        <p:spPr>
          <a:xfrm>
            <a:off x="7054850" y="10358279"/>
            <a:ext cx="465390" cy="123111"/>
          </a:xfrm>
        </p:spPr>
        <p:txBody>
          <a:bodyPr/>
          <a:lstStyle/>
          <a:p>
            <a:pPr marL="93980" algn="l">
              <a:lnSpc>
                <a:spcPct val="100000"/>
              </a:lnSpc>
              <a:spcBef>
                <a:spcPts val="25"/>
              </a:spcBef>
            </a:pPr>
            <a:fld id="{5DAED856-2A6B-4887-ADA0-AD736983B93A}" type="slidenum">
              <a:rPr lang="en-GB" spc="-25" noProof="0" smtClean="0"/>
              <a:pPr marL="93980" algn="l">
                <a:lnSpc>
                  <a:spcPct val="100000"/>
                </a:lnSpc>
                <a:spcBef>
                  <a:spcPts val="25"/>
                </a:spcBef>
              </a:pPr>
              <a:t>61</a:t>
            </a:fld>
            <a:endParaRPr lang="en-GB" spc="-25" noProof="0" dirty="0"/>
          </a:p>
        </p:txBody>
      </p:sp>
      <p:sp>
        <p:nvSpPr>
          <p:cNvPr id="22" name="object 1">
            <a:extLst>
              <a:ext uri="{FF2B5EF4-FFF2-40B4-BE49-F238E27FC236}">
                <a16:creationId xmlns:a16="http://schemas.microsoft.com/office/drawing/2014/main" id="{AA694DAF-5E23-E171-56AD-B985409B5337}"/>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(11)</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23" name="object 6">
            <a:extLst>
              <a:ext uri="{FF2B5EF4-FFF2-40B4-BE49-F238E27FC236}">
                <a16:creationId xmlns:a16="http://schemas.microsoft.com/office/drawing/2014/main" id="{21341085-7948-12FF-1F5B-2B6C3E1ACB4E}"/>
              </a:ext>
            </a:extLst>
          </p:cNvPr>
          <p:cNvSpPr txBox="1"/>
          <p:nvPr/>
        </p:nvSpPr>
        <p:spPr>
          <a:xfrm>
            <a:off x="435050" y="1870160"/>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SUPPORT</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WHILE</a:t>
            </a:r>
            <a:r>
              <a:rPr lang="en-GB" sz="1050" b="1" spc="-30" noProof="0" dirty="0">
                <a:solidFill>
                  <a:srgbClr val="336E9F"/>
                </a:solidFill>
                <a:latin typeface="Arial"/>
                <a:cs typeface="Arial"/>
              </a:rPr>
              <a:t> </a:t>
            </a:r>
            <a:r>
              <a:rPr lang="en-GB" sz="1050" b="1" spc="-10" noProof="0" dirty="0">
                <a:solidFill>
                  <a:srgbClr val="336E9F"/>
                </a:solidFill>
                <a:latin typeface="Arial"/>
                <a:cs typeface="Arial"/>
              </a:rPr>
              <a:t>AT</a:t>
            </a:r>
            <a:r>
              <a:rPr lang="en-GB" sz="1050" b="1" spc="-30" noProof="0" dirty="0">
                <a:solidFill>
                  <a:srgbClr val="336E9F"/>
                </a:solidFill>
                <a:latin typeface="Arial"/>
                <a:cs typeface="Arial"/>
              </a:rPr>
              <a:t> </a:t>
            </a:r>
            <a:r>
              <a:rPr lang="en-GB" sz="1050" b="1" spc="-20" noProof="0" dirty="0">
                <a:solidFill>
                  <a:srgbClr val="336E9F"/>
                </a:solidFill>
                <a:latin typeface="Arial"/>
                <a:cs typeface="Arial"/>
              </a:rPr>
              <a:t>HOME</a:t>
            </a:r>
            <a:endParaRPr lang="en-GB" sz="1050" noProof="0" dirty="0">
              <a:latin typeface="Arial"/>
              <a:cs typeface="Arial"/>
            </a:endParaRPr>
          </a:p>
        </p:txBody>
      </p:sp>
      <p:sp>
        <p:nvSpPr>
          <p:cNvPr id="27" name="text_q49">
            <a:extLst>
              <a:ext uri="{FF2B5EF4-FFF2-40B4-BE49-F238E27FC236}">
                <a16:creationId xmlns:a16="http://schemas.microsoft.com/office/drawing/2014/main" id="{885D738B-BB06-30E2-4D8D-BE3289CEC409}"/>
              </a:ext>
            </a:extLst>
          </p:cNvPr>
          <p:cNvSpPr txBox="1"/>
          <p:nvPr/>
        </p:nvSpPr>
        <p:spPr>
          <a:xfrm>
            <a:off x="476781" y="1967028"/>
            <a:ext cx="6595390" cy="218008"/>
          </a:xfrm>
          <a:prstGeom prst="rect">
            <a:avLst/>
          </a:prstGeom>
        </p:spPr>
        <p:txBody>
          <a:bodyPr vert="horz" wrap="square" lIns="0" tIns="86360" rIns="0" bIns="0" rtlCol="0" anchor="ctr">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Q49.</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gave</a:t>
            </a:r>
            <a:r>
              <a:rPr lang="en-GB" sz="850" spc="-20" noProof="0" dirty="0">
                <a:latin typeface="Arial"/>
                <a:cs typeface="Arial"/>
              </a:rPr>
              <a:t> </a:t>
            </a:r>
            <a:r>
              <a:rPr lang="en-GB" sz="850" noProof="0" dirty="0">
                <a:latin typeface="Arial"/>
                <a:cs typeface="Arial"/>
              </a:rPr>
              <a:t>family,</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someone</a:t>
            </a:r>
            <a:r>
              <a:rPr lang="en-GB" sz="850" spc="-20" noProof="0" dirty="0">
                <a:latin typeface="Arial"/>
                <a:cs typeface="Arial"/>
              </a:rPr>
              <a:t> </a:t>
            </a:r>
            <a:r>
              <a:rPr lang="en-GB" sz="850" noProof="0" dirty="0">
                <a:latin typeface="Arial"/>
                <a:cs typeface="Arial"/>
              </a:rPr>
              <a:t>close,</a:t>
            </a:r>
            <a:r>
              <a:rPr lang="en-GB" sz="850" spc="-15" noProof="0" dirty="0">
                <a:latin typeface="Arial"/>
                <a:cs typeface="Arial"/>
              </a:rPr>
              <a:t> </a:t>
            </a:r>
            <a:r>
              <a:rPr lang="en-GB" sz="850" noProof="0" dirty="0">
                <a:latin typeface="Arial"/>
                <a:cs typeface="Arial"/>
              </a:rPr>
              <a:t>all</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needed</a:t>
            </a:r>
            <a:r>
              <a:rPr lang="en-GB" sz="850" spc="-20" noProof="0" dirty="0">
                <a:latin typeface="Arial"/>
                <a:cs typeface="Arial"/>
              </a:rPr>
              <a:t> </a:t>
            </a:r>
            <a:r>
              <a:rPr lang="en-GB" sz="850" noProof="0" dirty="0">
                <a:latin typeface="Arial"/>
                <a:cs typeface="Arial"/>
              </a:rPr>
              <a:t>to</a:t>
            </a:r>
            <a:r>
              <a:rPr lang="en-GB" sz="850" spc="-15" noProof="0" dirty="0">
                <a:latin typeface="Arial"/>
                <a:cs typeface="Arial"/>
              </a:rPr>
              <a:t> </a:t>
            </a:r>
            <a:r>
              <a:rPr lang="en-GB" sz="850" noProof="0" dirty="0">
                <a:latin typeface="Arial"/>
                <a:cs typeface="Arial"/>
              </a:rPr>
              <a:t>help</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for</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15" noProof="0" dirty="0">
                <a:latin typeface="Arial"/>
                <a:cs typeface="Arial"/>
              </a:rPr>
              <a:t> </a:t>
            </a:r>
            <a:r>
              <a:rPr lang="en-GB" sz="850" noProof="0" dirty="0">
                <a:latin typeface="Arial"/>
                <a:cs typeface="Arial"/>
              </a:rPr>
              <a:t>at</a:t>
            </a:r>
            <a:r>
              <a:rPr lang="en-GB" sz="850" spc="-20" noProof="0" dirty="0">
                <a:latin typeface="Arial"/>
                <a:cs typeface="Arial"/>
              </a:rPr>
              <a:t> home</a:t>
            </a:r>
            <a:endParaRPr lang="en-GB" sz="850" noProof="0" dirty="0">
              <a:latin typeface="Arial"/>
              <a:cs typeface="Arial"/>
            </a:endParaRPr>
          </a:p>
        </p:txBody>
      </p:sp>
      <p:sp>
        <p:nvSpPr>
          <p:cNvPr id="39" name="text_q50">
            <a:extLst>
              <a:ext uri="{FF2B5EF4-FFF2-40B4-BE49-F238E27FC236}">
                <a16:creationId xmlns:a16="http://schemas.microsoft.com/office/drawing/2014/main" id="{CA3C7B7C-3D20-4B40-E9EA-D72B5AE1296C}"/>
              </a:ext>
            </a:extLst>
          </p:cNvPr>
          <p:cNvSpPr txBox="1"/>
          <p:nvPr/>
        </p:nvSpPr>
        <p:spPr>
          <a:xfrm>
            <a:off x="483860" y="3631621"/>
            <a:ext cx="5885190" cy="423193"/>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Q50.</a:t>
            </a:r>
            <a:r>
              <a:rPr lang="en-GB" sz="850" spc="-25" noProof="0" dirty="0">
                <a:latin typeface="Arial"/>
                <a:cs typeface="Arial"/>
              </a:rPr>
              <a:t> </a:t>
            </a:r>
            <a:r>
              <a:rPr lang="en-GB" sz="850" noProof="0" dirty="0">
                <a:latin typeface="Arial"/>
                <a:cs typeface="Arial"/>
              </a:rPr>
              <a:t>During</a:t>
            </a:r>
            <a:r>
              <a:rPr lang="en-GB" sz="850" spc="-20"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0" noProof="0" dirty="0">
                <a:latin typeface="Arial"/>
                <a:cs typeface="Arial"/>
              </a:rPr>
              <a:t> </a:t>
            </a:r>
            <a:r>
              <a:rPr lang="en-GB" sz="850" noProof="0" dirty="0">
                <a:latin typeface="Arial"/>
                <a:cs typeface="Arial"/>
              </a:rPr>
              <a:t>got</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care</a:t>
            </a:r>
            <a:r>
              <a:rPr lang="en-GB" sz="850" spc="-25"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5" noProof="0" dirty="0">
                <a:latin typeface="Arial"/>
                <a:cs typeface="Arial"/>
              </a:rPr>
              <a:t> </a:t>
            </a:r>
            <a:r>
              <a:rPr lang="en-GB" sz="850" noProof="0" dirty="0">
                <a:latin typeface="Arial"/>
                <a:cs typeface="Arial"/>
              </a:rPr>
              <a:t>at</a:t>
            </a:r>
            <a:r>
              <a:rPr lang="en-GB" sz="850" spc="-20"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community</a:t>
            </a:r>
            <a:r>
              <a:rPr lang="en-GB" sz="850" spc="-25" noProof="0" dirty="0">
                <a:latin typeface="Arial"/>
                <a:cs typeface="Arial"/>
              </a:rPr>
              <a:t> </a:t>
            </a:r>
            <a:r>
              <a:rPr lang="en-GB" sz="850" noProof="0" dirty="0">
                <a:latin typeface="Arial"/>
                <a:cs typeface="Arial"/>
              </a:rPr>
              <a:t>or</a:t>
            </a:r>
            <a:r>
              <a:rPr lang="en-GB" sz="850" spc="-20"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54" name="object 9">
            <a:extLst>
              <a:ext uri="{FF2B5EF4-FFF2-40B4-BE49-F238E27FC236}">
                <a16:creationId xmlns:a16="http://schemas.microsoft.com/office/drawing/2014/main" id="{9DAC4793-D0FC-3108-009F-BE42C69D41B7}"/>
              </a:ext>
            </a:extLst>
          </p:cNvPr>
          <p:cNvSpPr txBox="1"/>
          <p:nvPr/>
        </p:nvSpPr>
        <p:spPr>
          <a:xfrm>
            <a:off x="435050" y="5333025"/>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CARE</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FROM</a:t>
            </a:r>
            <a:r>
              <a:rPr lang="en-GB" sz="1050" b="1" spc="-60" noProof="0" dirty="0">
                <a:solidFill>
                  <a:srgbClr val="336E9F"/>
                </a:solidFill>
                <a:latin typeface="Arial"/>
                <a:cs typeface="Arial"/>
              </a:rPr>
              <a:t> </a:t>
            </a:r>
            <a:r>
              <a:rPr lang="en-GB" sz="1050" b="1" spc="-20" noProof="0" dirty="0">
                <a:solidFill>
                  <a:srgbClr val="336E9F"/>
                </a:solidFill>
                <a:latin typeface="Arial"/>
                <a:cs typeface="Arial"/>
              </a:rPr>
              <a:t>YOUR</a:t>
            </a:r>
            <a:r>
              <a:rPr lang="en-GB" sz="1050" b="1" spc="-55" noProof="0" dirty="0">
                <a:solidFill>
                  <a:srgbClr val="336E9F"/>
                </a:solidFill>
                <a:latin typeface="Arial"/>
                <a:cs typeface="Arial"/>
              </a:rPr>
              <a:t> </a:t>
            </a:r>
            <a:r>
              <a:rPr lang="en-GB" sz="1050" b="1" noProof="0" dirty="0">
                <a:solidFill>
                  <a:srgbClr val="336E9F"/>
                </a:solidFill>
                <a:latin typeface="Arial"/>
                <a:cs typeface="Arial"/>
              </a:rPr>
              <a:t>GP</a:t>
            </a:r>
            <a:r>
              <a:rPr lang="en-GB" sz="1050" b="1" spc="-55" noProof="0" dirty="0">
                <a:solidFill>
                  <a:srgbClr val="336E9F"/>
                </a:solidFill>
                <a:latin typeface="Arial"/>
                <a:cs typeface="Arial"/>
              </a:rPr>
              <a:t> </a:t>
            </a:r>
            <a:r>
              <a:rPr lang="en-GB" sz="1050" b="1" spc="-10" noProof="0" dirty="0">
                <a:solidFill>
                  <a:srgbClr val="336E9F"/>
                </a:solidFill>
                <a:latin typeface="Arial"/>
                <a:cs typeface="Arial"/>
              </a:rPr>
              <a:t>PRACTICE</a:t>
            </a:r>
            <a:endParaRPr lang="en-GB" sz="1050" noProof="0" dirty="0">
              <a:latin typeface="Arial"/>
              <a:cs typeface="Arial"/>
            </a:endParaRPr>
          </a:p>
        </p:txBody>
      </p:sp>
      <p:sp>
        <p:nvSpPr>
          <p:cNvPr id="59" name="text_q51">
            <a:extLst>
              <a:ext uri="{FF2B5EF4-FFF2-40B4-BE49-F238E27FC236}">
                <a16:creationId xmlns:a16="http://schemas.microsoft.com/office/drawing/2014/main" id="{C64CE95B-DF36-221D-ECCE-75BA26CF1F57}"/>
              </a:ext>
            </a:extLst>
          </p:cNvPr>
          <p:cNvSpPr txBox="1"/>
          <p:nvPr/>
        </p:nvSpPr>
        <p:spPr>
          <a:xfrm>
            <a:off x="501650" y="5444210"/>
            <a:ext cx="6096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Q51.</a:t>
            </a:r>
            <a:r>
              <a:rPr lang="en-GB" sz="850" spc="-25" noProof="0" dirty="0">
                <a:latin typeface="Arial"/>
                <a:cs typeface="Arial"/>
              </a:rPr>
              <a:t> </a:t>
            </a:r>
            <a:r>
              <a:rPr lang="en-GB" sz="850" noProof="0" dirty="0">
                <a:latin typeface="Arial"/>
                <a:cs typeface="Arial"/>
              </a:rPr>
              <a:t>Patient definitely received the help or support needed from their GP practice since their cancer diagnosis</a:t>
            </a:r>
          </a:p>
        </p:txBody>
      </p:sp>
      <p:sp>
        <p:nvSpPr>
          <p:cNvPr id="100" name="text_q52">
            <a:extLst>
              <a:ext uri="{FF2B5EF4-FFF2-40B4-BE49-F238E27FC236}">
                <a16:creationId xmlns:a16="http://schemas.microsoft.com/office/drawing/2014/main" id="{7B2AD7E6-F559-F125-DDBF-0BABF1F0AB17}"/>
              </a:ext>
            </a:extLst>
          </p:cNvPr>
          <p:cNvSpPr txBox="1"/>
          <p:nvPr/>
        </p:nvSpPr>
        <p:spPr>
          <a:xfrm>
            <a:off x="502181" y="7134236"/>
            <a:ext cx="6664879" cy="348813"/>
          </a:xfrm>
          <a:prstGeom prst="rect">
            <a:avLst/>
          </a:prstGeom>
        </p:spPr>
        <p:txBody>
          <a:bodyPr vert="horz" wrap="square" lIns="0" tIns="86360" rIns="0" bIns="0" rtlCol="0">
            <a:spAutoFit/>
          </a:bodyPr>
          <a:lstStyle/>
          <a:p>
            <a:pPr marL="12700">
              <a:spcBef>
                <a:spcPts val="680"/>
              </a:spcBef>
              <a:defRPr/>
            </a:pPr>
            <a:r>
              <a:rPr lang="en-GB" sz="850" noProof="0" dirty="0">
                <a:latin typeface="Arial"/>
                <a:cs typeface="Arial"/>
              </a:rPr>
              <a:t>Q52.</a:t>
            </a:r>
            <a:r>
              <a:rPr lang="en-GB" sz="850" spc="-15" noProof="0" dirty="0">
                <a:latin typeface="Arial"/>
                <a:cs typeface="Arial"/>
              </a:rPr>
              <a:t> </a:t>
            </a:r>
            <a:r>
              <a:rPr lang="en-GB" sz="850" noProof="0" dirty="0">
                <a:latin typeface="Arial"/>
                <a:cs typeface="Arial"/>
              </a:rPr>
              <a:t>Patient has had a cancer care review with someone from their GP practice (excluding patients who have not had a review but were diagnosed less than or around 12 months ago)</a:t>
            </a:r>
          </a:p>
        </p:txBody>
      </p:sp>
      <p:grpSp>
        <p:nvGrpSpPr>
          <p:cNvPr id="26" name="Group 25">
            <a:extLst>
              <a:ext uri="{FF2B5EF4-FFF2-40B4-BE49-F238E27FC236}">
                <a16:creationId xmlns:a16="http://schemas.microsoft.com/office/drawing/2014/main" id="{435056C8-7F2F-813C-D8EF-47165EF958F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28" name="object 4">
              <a:hlinkClick r:id="rId2" action="ppaction://hlinksldjump"/>
              <a:extLst>
                <a:ext uri="{FF2B5EF4-FFF2-40B4-BE49-F238E27FC236}">
                  <a16:creationId xmlns:a16="http://schemas.microsoft.com/office/drawing/2014/main" id="{ACF7DE78-826A-19C8-0EE8-B39941C24AE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9" name="object 3">
              <a:hlinkClick r:id="rId2" action="ppaction://hlinksldjump"/>
              <a:extLst>
                <a:ext uri="{FF2B5EF4-FFF2-40B4-BE49-F238E27FC236}">
                  <a16:creationId xmlns:a16="http://schemas.microsoft.com/office/drawing/2014/main" id="{9F4B0F4D-D708-5CFF-1790-55CEBB6BE4E7}"/>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1" name="his_years_q52">
            <a:extLst>
              <a:ext uri="{FF2B5EF4-FFF2-40B4-BE49-F238E27FC236}">
                <a16:creationId xmlns:a16="http://schemas.microsoft.com/office/drawing/2014/main" id="{425E9707-36C0-731F-7380-AACCEE971690}"/>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703514058"/>
              </p:ext>
            </p:extLst>
          </p:nvPr>
        </p:nvGraphicFramePr>
        <p:xfrm>
          <a:off x="1474570" y="8547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211148628"/>
                  </a:ext>
                </a:extLst>
              </a:tr>
            </a:tbl>
          </a:graphicData>
        </a:graphic>
      </p:graphicFrame>
      <p:graphicFrame>
        <p:nvGraphicFramePr>
          <p:cNvPr id="16" name="chart_his_q52">
            <a:extLst>
              <a:ext uri="{FF2B5EF4-FFF2-40B4-BE49-F238E27FC236}">
                <a16:creationId xmlns:a16="http://schemas.microsoft.com/office/drawing/2014/main" id="{1B9B2DC2-BCA2-A90A-3E1A-E5F81F8FDDE3}"/>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029657558"/>
              </p:ext>
            </p:extLst>
          </p:nvPr>
        </p:nvGraphicFramePr>
        <p:xfrm>
          <a:off x="360681" y="756157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13" name="object 11">
            <a:extLst>
              <a:ext uri="{FF2B5EF4-FFF2-40B4-BE49-F238E27FC236}">
                <a16:creationId xmlns:a16="http://schemas.microsoft.com/office/drawing/2014/main" id="{FF10DFBE-3A0C-4FF4-7C72-E5288C5E89B3}"/>
              </a:ext>
              <a:ext uri="{C183D7F6-B498-43B3-948B-1728B52AA6E4}">
                <adec:decorative xmlns:adec="http://schemas.microsoft.com/office/drawing/2017/decorative" val="1"/>
              </a:ext>
            </a:extLst>
          </p:cNvPr>
          <p:cNvSpPr/>
          <p:nvPr/>
        </p:nvSpPr>
        <p:spPr>
          <a:xfrm>
            <a:off x="435050" y="7180575"/>
            <a:ext cx="6696000" cy="1671325"/>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5" name="his_years_q51">
            <a:extLst>
              <a:ext uri="{FF2B5EF4-FFF2-40B4-BE49-F238E27FC236}">
                <a16:creationId xmlns:a16="http://schemas.microsoft.com/office/drawing/2014/main" id="{8A04E2C3-8F6F-0C32-729D-FCCFA19E305D}"/>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606666836"/>
              </p:ext>
            </p:extLst>
          </p:nvPr>
        </p:nvGraphicFramePr>
        <p:xfrm>
          <a:off x="1474570" y="6695009"/>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57668816"/>
                  </a:ext>
                </a:extLst>
              </a:tr>
            </a:tbl>
          </a:graphicData>
        </a:graphic>
      </p:graphicFrame>
      <p:graphicFrame>
        <p:nvGraphicFramePr>
          <p:cNvPr id="12" name="chart_his_q51">
            <a:extLst>
              <a:ext uri="{FF2B5EF4-FFF2-40B4-BE49-F238E27FC236}">
                <a16:creationId xmlns:a16="http://schemas.microsoft.com/office/drawing/2014/main" id="{EB938655-655B-8403-3FD5-C9558FB49F1B}"/>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5286346"/>
              </p:ext>
            </p:extLst>
          </p:nvPr>
        </p:nvGraphicFramePr>
        <p:xfrm>
          <a:off x="360567" y="5728979"/>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1" name="object 10">
            <a:extLst>
              <a:ext uri="{FF2B5EF4-FFF2-40B4-BE49-F238E27FC236}">
                <a16:creationId xmlns:a16="http://schemas.microsoft.com/office/drawing/2014/main" id="{6DAEF86D-6561-CFA3-674A-D021E10AE1EF}"/>
              </a:ext>
              <a:ext uri="{C183D7F6-B498-43B3-948B-1728B52AA6E4}">
                <adec:decorative xmlns:adec="http://schemas.microsoft.com/office/drawing/2017/decorative" val="1"/>
              </a:ext>
            </a:extLst>
          </p:cNvPr>
          <p:cNvSpPr/>
          <p:nvPr/>
        </p:nvSpPr>
        <p:spPr>
          <a:xfrm>
            <a:off x="436557" y="5500379"/>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4" name="his_years_q50">
            <a:extLst>
              <a:ext uri="{FF2B5EF4-FFF2-40B4-BE49-F238E27FC236}">
                <a16:creationId xmlns:a16="http://schemas.microsoft.com/office/drawing/2014/main" id="{87959C1F-5D5C-9681-360A-B95B0D8A0AA8}"/>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98675030"/>
              </p:ext>
            </p:extLst>
          </p:nvPr>
        </p:nvGraphicFramePr>
        <p:xfrm>
          <a:off x="1474570" y="487988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66083869"/>
                  </a:ext>
                </a:extLst>
              </a:tr>
            </a:tbl>
          </a:graphicData>
        </a:graphic>
      </p:graphicFrame>
      <p:graphicFrame>
        <p:nvGraphicFramePr>
          <p:cNvPr id="10" name="chart_his_q50">
            <a:extLst>
              <a:ext uri="{FF2B5EF4-FFF2-40B4-BE49-F238E27FC236}">
                <a16:creationId xmlns:a16="http://schemas.microsoft.com/office/drawing/2014/main" id="{BE11BE64-CA44-4A7A-B4DA-0404F1309FAD}"/>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999081924"/>
              </p:ext>
            </p:extLst>
          </p:nvPr>
        </p:nvGraphicFramePr>
        <p:xfrm>
          <a:off x="360681" y="3907733"/>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8" name="object 8">
            <a:extLst>
              <a:ext uri="{FF2B5EF4-FFF2-40B4-BE49-F238E27FC236}">
                <a16:creationId xmlns:a16="http://schemas.microsoft.com/office/drawing/2014/main" id="{476A1EAC-F46E-1B92-9B57-0E8FFDE05DCF}"/>
              </a:ext>
              <a:ext uri="{C183D7F6-B498-43B3-948B-1728B52AA6E4}">
                <adec:decorative xmlns:adec="http://schemas.microsoft.com/office/drawing/2017/decorative" val="1"/>
              </a:ext>
            </a:extLst>
          </p:cNvPr>
          <p:cNvSpPr/>
          <p:nvPr/>
        </p:nvSpPr>
        <p:spPr>
          <a:xfrm>
            <a:off x="429035" y="368386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 name="his_years_q49">
            <a:extLst>
              <a:ext uri="{FF2B5EF4-FFF2-40B4-BE49-F238E27FC236}">
                <a16:creationId xmlns:a16="http://schemas.microsoft.com/office/drawing/2014/main" id="{E4472042-2B40-4DC9-FB76-0253E3637C0E}"/>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265003803"/>
              </p:ext>
            </p:extLst>
          </p:nvPr>
        </p:nvGraphicFramePr>
        <p:xfrm>
          <a:off x="1474570" y="32341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85676779"/>
                  </a:ext>
                </a:extLst>
              </a:tr>
            </a:tbl>
          </a:graphicData>
        </a:graphic>
      </p:graphicFrame>
      <p:graphicFrame>
        <p:nvGraphicFramePr>
          <p:cNvPr id="7" name="chart_his_q49">
            <a:extLst>
              <a:ext uri="{FF2B5EF4-FFF2-40B4-BE49-F238E27FC236}">
                <a16:creationId xmlns:a16="http://schemas.microsoft.com/office/drawing/2014/main" id="{F3B0AAC7-78A8-82A5-6226-47A0179A69C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1641626219"/>
              </p:ext>
            </p:extLst>
          </p:nvPr>
        </p:nvGraphicFramePr>
        <p:xfrm>
          <a:off x="360567" y="2266114"/>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6" name="object 7">
            <a:extLst>
              <a:ext uri="{FF2B5EF4-FFF2-40B4-BE49-F238E27FC236}">
                <a16:creationId xmlns:a16="http://schemas.microsoft.com/office/drawing/2014/main" id="{65AD6ECD-9A93-339C-E672-B762123F1B8E}"/>
              </a:ext>
              <a:ext uri="{C183D7F6-B498-43B3-948B-1728B52AA6E4}">
                <adec:decorative xmlns:adec="http://schemas.microsoft.com/office/drawing/2017/decorative" val="1"/>
              </a:ext>
            </a:extLst>
          </p:cNvPr>
          <p:cNvSpPr/>
          <p:nvPr/>
        </p:nvSpPr>
        <p:spPr>
          <a:xfrm>
            <a:off x="435050" y="2037514"/>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txt_org_name">
            <a:extLst>
              <a:ext uri="{FF2B5EF4-FFF2-40B4-BE49-F238E27FC236}">
                <a16:creationId xmlns:a16="http://schemas.microsoft.com/office/drawing/2014/main" id="{8CA5A6ED-FE8F-5E0C-B658-3FF020AA2A42}"/>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5" name="txt_survey">
            <a:extLst>
              <a:ext uri="{FF2B5EF4-FFF2-40B4-BE49-F238E27FC236}">
                <a16:creationId xmlns:a16="http://schemas.microsoft.com/office/drawing/2014/main" id="{BE8579B3-1903-3E32-0FC5-71A981A18117}"/>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1" name="Group 1">
            <a:extLst>
              <a:ext uri="{FF2B5EF4-FFF2-40B4-BE49-F238E27FC236}">
                <a16:creationId xmlns:a16="http://schemas.microsoft.com/office/drawing/2014/main" id="{FD66E98F-9250-9668-C3D2-533212E1EAF3}"/>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30" name="object 5">
              <a:extLst>
                <a:ext uri="{FF2B5EF4-FFF2-40B4-BE49-F238E27FC236}">
                  <a16:creationId xmlns:a16="http://schemas.microsoft.com/office/drawing/2014/main" id="{1E6AA373-FBFC-7A83-2D88-5C84397BF45C}"/>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32" name="object 4">
              <a:extLst>
                <a:ext uri="{FF2B5EF4-FFF2-40B4-BE49-F238E27FC236}">
                  <a16:creationId xmlns:a16="http://schemas.microsoft.com/office/drawing/2014/main" id="{A04BD5D4-734B-C560-D84B-D52BBF210DFB}"/>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4" name="object 3">
              <a:extLst>
                <a:ext uri="{FF2B5EF4-FFF2-40B4-BE49-F238E27FC236}">
                  <a16:creationId xmlns:a16="http://schemas.microsoft.com/office/drawing/2014/main" id="{2BB27ABC-89CE-96E1-7C53-0219F2201BF2}"/>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5" name="object 2">
              <a:extLst>
                <a:ext uri="{FF2B5EF4-FFF2-40B4-BE49-F238E27FC236}">
                  <a16:creationId xmlns:a16="http://schemas.microsoft.com/office/drawing/2014/main" id="{500483FE-481F-D56B-8642-D5A1E8BD6F20}"/>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7" name="TextBox 36">
            <a:extLst>
              <a:ext uri="{FF2B5EF4-FFF2-40B4-BE49-F238E27FC236}">
                <a16:creationId xmlns:a16="http://schemas.microsoft.com/office/drawing/2014/main" id="{E825FF3B-F726-A0E8-D0EE-83B931FFEB95}"/>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Tree>
    <p:extLst>
      <p:ext uri="{BB962C8B-B14F-4D97-AF65-F5344CB8AC3E}">
        <p14:creationId xmlns:p14="http://schemas.microsoft.com/office/powerpoint/2010/main" val="26707570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88FFF-0975-35DA-D253-E31302134736}"/>
            </a:ext>
          </a:extLst>
        </p:cNvPr>
        <p:cNvGrpSpPr/>
        <p:nvPr/>
      </p:nvGrpSpPr>
      <p:grpSpPr>
        <a:xfrm>
          <a:off x="0" y="0"/>
          <a:ext cx="0" cy="0"/>
          <a:chOff x="0" y="0"/>
          <a:chExt cx="0" cy="0"/>
        </a:xfrm>
      </p:grpSpPr>
      <p:grpSp>
        <p:nvGrpSpPr>
          <p:cNvPr id="16" name="Group 15">
            <a:extLst>
              <a:ext uri="{FF2B5EF4-FFF2-40B4-BE49-F238E27FC236}">
                <a16:creationId xmlns:a16="http://schemas.microsoft.com/office/drawing/2014/main" id="{9163B77C-4EA5-5EC3-0941-60BF0F44885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8" name="object 4">
              <a:hlinkClick r:id="rId2" action="ppaction://hlinksldjump"/>
              <a:extLst>
                <a:ext uri="{FF2B5EF4-FFF2-40B4-BE49-F238E27FC236}">
                  <a16:creationId xmlns:a16="http://schemas.microsoft.com/office/drawing/2014/main" id="{54AE74E3-36E9-6565-42E7-0643C35D745E}"/>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26" name="object 3">
              <a:hlinkClick r:id="rId2" action="ppaction://hlinksldjump"/>
              <a:extLst>
                <a:ext uri="{FF2B5EF4-FFF2-40B4-BE49-F238E27FC236}">
                  <a16:creationId xmlns:a16="http://schemas.microsoft.com/office/drawing/2014/main" id="{7EE590ED-FB75-D18B-CA2C-EF07168BA16B}"/>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
        <p:nvSpPr>
          <p:cNvPr id="83" name="Slide Number Placeholder 1">
            <a:extLst>
              <a:ext uri="{FF2B5EF4-FFF2-40B4-BE49-F238E27FC236}">
                <a16:creationId xmlns:a16="http://schemas.microsoft.com/office/drawing/2014/main" id="{2BD4B7A1-96D2-C4D0-9871-804B15C68E06}"/>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62</a:t>
            </a:fld>
            <a:endParaRPr lang="en-GB" spc="-25" noProof="0" dirty="0"/>
          </a:p>
        </p:txBody>
      </p:sp>
      <p:sp>
        <p:nvSpPr>
          <p:cNvPr id="25" name="object 1">
            <a:extLst>
              <a:ext uri="{FF2B5EF4-FFF2-40B4-BE49-F238E27FC236}">
                <a16:creationId xmlns:a16="http://schemas.microsoft.com/office/drawing/2014/main" id="{D525C386-515D-4833-35A4-BC465AD3FDC9}"/>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 </a:t>
            </a:r>
            <a:r>
              <a:rPr kumimoji="0" lang="en-GB" sz="1800" b="1" i="0" u="none" strike="noStrike" kern="0" cap="none" spc="-10" normalizeH="0" baseline="0" noProof="0" dirty="0">
                <a:ln>
                  <a:noFill/>
                </a:ln>
                <a:solidFill>
                  <a:schemeClr val="bg1"/>
                </a:solidFill>
                <a:effectLst/>
                <a:uLnTx/>
                <a:uFillTx/>
                <a:latin typeface="Arial"/>
                <a:cs typeface="Arial"/>
              </a:rPr>
              <a:t>(12)</a:t>
            </a:r>
            <a:endParaRPr kumimoji="0" lang="en-GB" sz="1800" b="0" i="0" u="none" strike="noStrike" kern="0" cap="none" spc="0" normalizeH="0" baseline="0" noProof="0" dirty="0">
              <a:ln>
                <a:noFill/>
              </a:ln>
              <a:solidFill>
                <a:schemeClr val="bg1"/>
              </a:solidFill>
              <a:effectLst/>
              <a:uLnTx/>
              <a:uFillTx/>
              <a:latin typeface="Arial"/>
              <a:cs typeface="Arial"/>
            </a:endParaRPr>
          </a:p>
        </p:txBody>
      </p:sp>
      <p:sp>
        <p:nvSpPr>
          <p:cNvPr id="5" name="object 12">
            <a:extLst>
              <a:ext uri="{FF2B5EF4-FFF2-40B4-BE49-F238E27FC236}">
                <a16:creationId xmlns:a16="http://schemas.microsoft.com/office/drawing/2014/main" id="{074023DB-59E7-7913-2E87-823D7E5D1BFB}"/>
              </a:ext>
            </a:extLst>
          </p:cNvPr>
          <p:cNvSpPr txBox="1"/>
          <p:nvPr/>
        </p:nvSpPr>
        <p:spPr>
          <a:xfrm>
            <a:off x="432884" y="1860048"/>
            <a:ext cx="6696000" cy="167354"/>
          </a:xfrm>
          <a:prstGeom prst="rect">
            <a:avLst/>
          </a:prstGeom>
          <a:ln w="6350">
            <a:solidFill>
              <a:srgbClr val="939598"/>
            </a:solidFill>
          </a:ln>
        </p:spPr>
        <p:txBody>
          <a:bodyPr vert="horz" wrap="square" lIns="0" tIns="5715" rIns="0" bIns="0" rtlCol="0">
            <a:spAutoFit/>
          </a:bodyPr>
          <a:lstStyle/>
          <a:p>
            <a:pPr marL="27940" marR="0" lvl="0" indent="0" defTabSz="914400" eaLnBrk="1" fontAlgn="auto" latinLnBrk="0" hangingPunct="1">
              <a:lnSpc>
                <a:spcPct val="100000"/>
              </a:lnSpc>
              <a:spcBef>
                <a:spcPts val="45"/>
              </a:spcBef>
              <a:spcAft>
                <a:spcPts val="0"/>
              </a:spcAft>
              <a:buClrTx/>
              <a:buSzTx/>
              <a:buFontTx/>
              <a:buNone/>
              <a:tabLst/>
              <a:defRPr/>
            </a:pPr>
            <a:r>
              <a:rPr lang="en-GB" sz="1050" b="1" spc="-20" noProof="0" dirty="0">
                <a:solidFill>
                  <a:srgbClr val="336E9F"/>
                </a:solidFill>
                <a:latin typeface="Arial"/>
                <a:cs typeface="Arial"/>
              </a:rPr>
              <a:t>LIVING</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WITH</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AND</a:t>
            </a:r>
            <a:r>
              <a:rPr lang="en-GB" sz="1050" b="1" spc="-40" noProof="0" dirty="0">
                <a:solidFill>
                  <a:srgbClr val="336E9F"/>
                </a:solidFill>
                <a:latin typeface="Arial"/>
                <a:cs typeface="Arial"/>
              </a:rPr>
              <a:t> </a:t>
            </a:r>
            <a:r>
              <a:rPr lang="en-GB" sz="1050" b="1" spc="-25" noProof="0" dirty="0">
                <a:solidFill>
                  <a:srgbClr val="336E9F"/>
                </a:solidFill>
                <a:latin typeface="Arial"/>
                <a:cs typeface="Arial"/>
              </a:rPr>
              <a:t>BEYOND</a:t>
            </a:r>
            <a:r>
              <a:rPr lang="en-GB" sz="1050" b="1" spc="-40" noProof="0" dirty="0">
                <a:solidFill>
                  <a:srgbClr val="336E9F"/>
                </a:solidFill>
                <a:latin typeface="Arial"/>
                <a:cs typeface="Arial"/>
              </a:rPr>
              <a:t> </a:t>
            </a:r>
            <a:r>
              <a:rPr lang="en-GB" sz="1050" b="1" spc="-10" noProof="0" dirty="0">
                <a:solidFill>
                  <a:srgbClr val="336E9F"/>
                </a:solidFill>
                <a:latin typeface="Arial"/>
                <a:cs typeface="Arial"/>
              </a:rPr>
              <a:t>CANCER</a:t>
            </a:r>
            <a:endParaRPr lang="en-GB" sz="1050" noProof="0" dirty="0">
              <a:latin typeface="Arial"/>
              <a:cs typeface="Arial"/>
            </a:endParaRPr>
          </a:p>
        </p:txBody>
      </p:sp>
      <p:sp>
        <p:nvSpPr>
          <p:cNvPr id="6" name="text_q53">
            <a:extLst>
              <a:ext uri="{FF2B5EF4-FFF2-40B4-BE49-F238E27FC236}">
                <a16:creationId xmlns:a16="http://schemas.microsoft.com/office/drawing/2014/main" id="{F053782A-8DC2-CF42-3630-F48250C287FB}"/>
              </a:ext>
            </a:extLst>
          </p:cNvPr>
          <p:cNvSpPr txBox="1"/>
          <p:nvPr/>
        </p:nvSpPr>
        <p:spPr>
          <a:xfrm>
            <a:off x="496446" y="1976353"/>
            <a:ext cx="6390801"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Q53.</a:t>
            </a:r>
            <a:r>
              <a:rPr lang="en-GB" sz="850" spc="-25" noProof="0" dirty="0">
                <a:latin typeface="Arial"/>
                <a:cs typeface="Arial"/>
              </a:rPr>
              <a:t> </a:t>
            </a:r>
            <a:r>
              <a:rPr lang="en-GB" sz="850" noProof="0" dirty="0">
                <a:latin typeface="Arial"/>
                <a:cs typeface="Arial"/>
              </a:rPr>
              <a:t>After</a:t>
            </a:r>
            <a:r>
              <a:rPr lang="en-GB" sz="850" spc="-25" noProof="0" dirty="0">
                <a:latin typeface="Arial"/>
                <a:cs typeface="Arial"/>
              </a:rPr>
              <a:t> </a:t>
            </a:r>
            <a:r>
              <a:rPr lang="en-GB" sz="850" noProof="0" dirty="0">
                <a:latin typeface="Arial"/>
                <a:cs typeface="Arial"/>
              </a:rPr>
              <a:t>treatment,</a:t>
            </a:r>
            <a:r>
              <a:rPr lang="en-GB" sz="850" spc="-25"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5" noProof="0" dirty="0">
                <a:latin typeface="Arial"/>
                <a:cs typeface="Arial"/>
              </a:rPr>
              <a:t> </a:t>
            </a:r>
            <a:r>
              <a:rPr lang="en-GB" sz="850" noProof="0" dirty="0">
                <a:latin typeface="Arial"/>
                <a:cs typeface="Arial"/>
              </a:rPr>
              <a:t>definitely</a:t>
            </a:r>
            <a:r>
              <a:rPr lang="en-GB" sz="850" spc="-25" noProof="0" dirty="0">
                <a:latin typeface="Arial"/>
                <a:cs typeface="Arial"/>
              </a:rPr>
              <a:t> </a:t>
            </a:r>
            <a:r>
              <a:rPr lang="en-GB" sz="850" noProof="0" dirty="0">
                <a:latin typeface="Arial"/>
                <a:cs typeface="Arial"/>
              </a:rPr>
              <a:t>could</a:t>
            </a:r>
            <a:r>
              <a:rPr lang="en-GB" sz="850" spc="-25" noProof="0" dirty="0">
                <a:latin typeface="Arial"/>
                <a:cs typeface="Arial"/>
              </a:rPr>
              <a:t> </a:t>
            </a:r>
            <a:r>
              <a:rPr lang="en-GB" sz="850" noProof="0" dirty="0">
                <a:latin typeface="Arial"/>
                <a:cs typeface="Arial"/>
              </a:rPr>
              <a:t>get</a:t>
            </a:r>
            <a:r>
              <a:rPr lang="en-GB" sz="850" spc="-20" noProof="0" dirty="0">
                <a:latin typeface="Arial"/>
                <a:cs typeface="Arial"/>
              </a:rPr>
              <a:t> </a:t>
            </a:r>
            <a:r>
              <a:rPr lang="en-GB" sz="850" noProof="0" dirty="0">
                <a:latin typeface="Arial"/>
                <a:cs typeface="Arial"/>
              </a:rPr>
              <a:t>enough</a:t>
            </a:r>
            <a:r>
              <a:rPr lang="en-GB" sz="850" spc="-25" noProof="0" dirty="0">
                <a:latin typeface="Arial"/>
                <a:cs typeface="Arial"/>
              </a:rPr>
              <a:t> </a:t>
            </a:r>
            <a:r>
              <a:rPr lang="en-GB" sz="850" noProof="0" dirty="0">
                <a:latin typeface="Arial"/>
                <a:cs typeface="Arial"/>
              </a:rPr>
              <a:t>emotional</a:t>
            </a:r>
            <a:r>
              <a:rPr lang="en-GB" sz="850" spc="-25"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at</a:t>
            </a:r>
            <a:r>
              <a:rPr lang="en-GB" sz="850" spc="-25" noProof="0" dirty="0">
                <a:latin typeface="Arial"/>
                <a:cs typeface="Arial"/>
              </a:rPr>
              <a:t> </a:t>
            </a:r>
            <a:r>
              <a:rPr lang="en-GB" sz="850" noProof="0" dirty="0">
                <a:latin typeface="Arial"/>
                <a:cs typeface="Arial"/>
              </a:rPr>
              <a:t>home</a:t>
            </a:r>
            <a:r>
              <a:rPr lang="en-GB" sz="850" spc="-25" noProof="0" dirty="0">
                <a:latin typeface="Arial"/>
                <a:cs typeface="Arial"/>
              </a:rPr>
              <a:t> </a:t>
            </a:r>
            <a:r>
              <a:rPr lang="en-GB" sz="850" noProof="0" dirty="0">
                <a:latin typeface="Arial"/>
                <a:cs typeface="Arial"/>
              </a:rPr>
              <a:t>from</a:t>
            </a:r>
            <a:r>
              <a:rPr lang="en-GB" sz="850" spc="-25" noProof="0" dirty="0">
                <a:latin typeface="Arial"/>
                <a:cs typeface="Arial"/>
              </a:rPr>
              <a:t> </a:t>
            </a:r>
            <a:r>
              <a:rPr lang="en-GB" sz="850" noProof="0" dirty="0">
                <a:latin typeface="Arial"/>
                <a:cs typeface="Arial"/>
              </a:rPr>
              <a:t>community</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noProof="0" dirty="0">
                <a:latin typeface="Arial"/>
                <a:cs typeface="Arial"/>
              </a:rPr>
              <a:t>voluntary</a:t>
            </a:r>
            <a:r>
              <a:rPr lang="en-GB" sz="850" spc="-25" noProof="0" dirty="0">
                <a:latin typeface="Arial"/>
                <a:cs typeface="Arial"/>
              </a:rPr>
              <a:t> </a:t>
            </a:r>
            <a:r>
              <a:rPr lang="en-GB" sz="850" spc="-10" noProof="0" dirty="0">
                <a:latin typeface="Arial"/>
                <a:cs typeface="Arial"/>
              </a:rPr>
              <a:t>services</a:t>
            </a:r>
            <a:endParaRPr lang="en-GB" sz="850" noProof="0" dirty="0">
              <a:latin typeface="Arial"/>
              <a:cs typeface="Arial"/>
            </a:endParaRPr>
          </a:p>
        </p:txBody>
      </p:sp>
      <p:sp>
        <p:nvSpPr>
          <p:cNvPr id="47" name="text_q54">
            <a:extLst>
              <a:ext uri="{FF2B5EF4-FFF2-40B4-BE49-F238E27FC236}">
                <a16:creationId xmlns:a16="http://schemas.microsoft.com/office/drawing/2014/main" id="{FD7E27E8-72DE-5F39-19D4-E2008D339932}"/>
              </a:ext>
            </a:extLst>
          </p:cNvPr>
          <p:cNvSpPr txBox="1"/>
          <p:nvPr/>
        </p:nvSpPr>
        <p:spPr>
          <a:xfrm>
            <a:off x="455762" y="3643347"/>
            <a:ext cx="6505970" cy="423193"/>
          </a:xfrm>
          <a:prstGeom prst="rect">
            <a:avLst/>
          </a:prstGeom>
        </p:spPr>
        <p:txBody>
          <a:bodyPr vert="horz" wrap="square" lIns="0" tIns="86360" rIns="0" bIns="0" rtlCol="0">
            <a:spAutoFit/>
          </a:bodyPr>
          <a:lstStyle/>
          <a:p>
            <a:pPr marL="27940" marR="0" lvl="0" indent="0" defTabSz="914400" eaLnBrk="1" fontAlgn="auto" latinLnBrk="0" hangingPunct="1">
              <a:lnSpc>
                <a:spcPct val="100000"/>
              </a:lnSpc>
              <a:spcBef>
                <a:spcPts val="70"/>
              </a:spcBef>
              <a:spcAft>
                <a:spcPts val="0"/>
              </a:spcAft>
              <a:buClrTx/>
              <a:buSzTx/>
              <a:buFontTx/>
              <a:buNone/>
              <a:tabLst/>
              <a:defRPr/>
            </a:pPr>
            <a:r>
              <a:rPr lang="en-GB" sz="850" noProof="0" dirty="0">
                <a:latin typeface="Arial"/>
                <a:cs typeface="Arial"/>
              </a:rPr>
              <a:t>Q54.</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right</a:t>
            </a:r>
            <a:r>
              <a:rPr lang="en-GB" sz="850" spc="-20" noProof="0" dirty="0">
                <a:latin typeface="Arial"/>
                <a:cs typeface="Arial"/>
              </a:rPr>
              <a:t> </a:t>
            </a:r>
            <a:r>
              <a:rPr lang="en-GB" sz="850" noProof="0" dirty="0">
                <a:latin typeface="Arial"/>
                <a:cs typeface="Arial"/>
              </a:rPr>
              <a:t>amount</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support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offered</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between</a:t>
            </a:r>
            <a:r>
              <a:rPr lang="en-GB" sz="850" spc="-20" noProof="0" dirty="0">
                <a:latin typeface="Arial"/>
                <a:cs typeface="Arial"/>
              </a:rPr>
              <a:t> </a:t>
            </a:r>
            <a:r>
              <a:rPr lang="en-GB" sz="850" noProof="0" dirty="0">
                <a:latin typeface="Arial"/>
                <a:cs typeface="Arial"/>
              </a:rPr>
              <a:t>final</a:t>
            </a:r>
            <a:r>
              <a:rPr lang="en-GB" sz="850" spc="-20" noProof="0" dirty="0">
                <a:latin typeface="Arial"/>
                <a:cs typeface="Arial"/>
              </a:rPr>
              <a:t> </a:t>
            </a:r>
            <a:r>
              <a:rPr lang="en-GB" sz="850" noProof="0" dirty="0">
                <a:latin typeface="Arial"/>
                <a:cs typeface="Arial"/>
              </a:rPr>
              <a:t>treatment</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the</a:t>
            </a:r>
            <a:r>
              <a:rPr lang="en-GB" sz="850" spc="-20" noProof="0" dirty="0">
                <a:latin typeface="Arial"/>
                <a:cs typeface="Arial"/>
              </a:rPr>
              <a:t> </a:t>
            </a:r>
            <a:r>
              <a:rPr lang="en-GB" sz="850" noProof="0" dirty="0">
                <a:latin typeface="Arial"/>
                <a:cs typeface="Arial"/>
              </a:rPr>
              <a:t>follow</a:t>
            </a:r>
            <a:r>
              <a:rPr lang="en-GB" sz="850" spc="-20" noProof="0" dirty="0">
                <a:latin typeface="Arial"/>
                <a:cs typeface="Arial"/>
              </a:rPr>
              <a:t> </a:t>
            </a:r>
            <a:r>
              <a:rPr lang="en-GB" sz="850" noProof="0" dirty="0">
                <a:latin typeface="Arial"/>
                <a:cs typeface="Arial"/>
              </a:rPr>
              <a:t>up</a:t>
            </a:r>
            <a:r>
              <a:rPr lang="en-GB" sz="850" spc="-20" noProof="0" dirty="0">
                <a:latin typeface="Arial"/>
                <a:cs typeface="Arial"/>
              </a:rPr>
              <a:t> </a:t>
            </a:r>
            <a:r>
              <a:rPr lang="en-GB" sz="850" spc="-10" noProof="0" dirty="0">
                <a:latin typeface="Arial"/>
                <a:cs typeface="Arial"/>
              </a:rPr>
              <a:t>appointment</a:t>
            </a:r>
            <a:endParaRPr lang="en-GB" sz="750" noProof="0" dirty="0">
              <a:latin typeface="Arial"/>
              <a:cs typeface="Arial"/>
            </a:endParaRPr>
          </a:p>
          <a:p>
            <a:pPr marL="57785" marR="0" lvl="0" indent="0" defTabSz="914400" eaLnBrk="1" fontAlgn="auto" latinLnBrk="0" hangingPunct="1">
              <a:lnSpc>
                <a:spcPct val="100000"/>
              </a:lnSpc>
              <a:spcBef>
                <a:spcPts val="670"/>
              </a:spcBef>
              <a:spcAft>
                <a:spcPts val="0"/>
              </a:spcAft>
              <a:buClrTx/>
              <a:buSzTx/>
              <a:buFontTx/>
              <a:buNone/>
              <a:tabLst/>
              <a:defRPr/>
            </a:pPr>
            <a:endParaRPr kumimoji="0" lang="en-GB" sz="750" b="0" i="0" u="none" strike="noStrike" kern="0" cap="none" spc="0" normalizeH="0" baseline="0" noProof="0" dirty="0">
              <a:ln>
                <a:noFill/>
              </a:ln>
              <a:solidFill>
                <a:sysClr val="windowText" lastClr="000000"/>
              </a:solidFill>
              <a:effectLst/>
              <a:uLnTx/>
              <a:uFillTx/>
              <a:latin typeface="Arial"/>
              <a:cs typeface="Arial"/>
            </a:endParaRPr>
          </a:p>
        </p:txBody>
      </p:sp>
      <p:sp>
        <p:nvSpPr>
          <p:cNvPr id="39" name="text_q55">
            <a:extLst>
              <a:ext uri="{FF2B5EF4-FFF2-40B4-BE49-F238E27FC236}">
                <a16:creationId xmlns:a16="http://schemas.microsoft.com/office/drawing/2014/main" id="{A5498FA9-C2AC-FDF3-326E-AB72D775A494}"/>
              </a:ext>
            </a:extLst>
          </p:cNvPr>
          <p:cNvSpPr txBox="1"/>
          <p:nvPr/>
        </p:nvSpPr>
        <p:spPr>
          <a:xfrm>
            <a:off x="455787" y="5270500"/>
            <a:ext cx="6741097"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Q55.</a:t>
            </a:r>
            <a:r>
              <a:rPr lang="en-GB" sz="850" spc="-25" noProof="0" dirty="0">
                <a:latin typeface="Arial"/>
                <a:cs typeface="Arial"/>
              </a:rPr>
              <a:t> </a:t>
            </a:r>
            <a:r>
              <a:rPr lang="en-GB" sz="850" noProof="0" dirty="0">
                <a:latin typeface="Arial"/>
                <a:cs typeface="Arial"/>
              </a:rPr>
              <a:t>Patient</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given</a:t>
            </a:r>
            <a:r>
              <a:rPr lang="en-GB" sz="850" spc="-25" noProof="0" dirty="0">
                <a:latin typeface="Arial"/>
                <a:cs typeface="Arial"/>
              </a:rPr>
              <a:t> </a:t>
            </a:r>
            <a:r>
              <a:rPr lang="en-GB" sz="850" noProof="0" dirty="0">
                <a:latin typeface="Arial"/>
                <a:cs typeface="Arial"/>
              </a:rPr>
              <a:t>enough</a:t>
            </a:r>
            <a:r>
              <a:rPr lang="en-GB" sz="850" spc="-20" noProof="0" dirty="0">
                <a:latin typeface="Arial"/>
                <a:cs typeface="Arial"/>
              </a:rPr>
              <a:t> </a:t>
            </a:r>
            <a:r>
              <a:rPr lang="en-GB" sz="850" noProof="0" dirty="0">
                <a:latin typeface="Arial"/>
                <a:cs typeface="Arial"/>
              </a:rPr>
              <a:t>information</a:t>
            </a:r>
            <a:r>
              <a:rPr lang="en-GB" sz="850" spc="-20" noProof="0" dirty="0">
                <a:latin typeface="Arial"/>
                <a:cs typeface="Arial"/>
              </a:rPr>
              <a:t> </a:t>
            </a:r>
            <a:r>
              <a:rPr lang="en-GB" sz="850" noProof="0" dirty="0">
                <a:latin typeface="Arial"/>
                <a:cs typeface="Arial"/>
              </a:rPr>
              <a:t>about</a:t>
            </a:r>
            <a:r>
              <a:rPr lang="en-GB" sz="850" spc="-20" noProof="0" dirty="0">
                <a:latin typeface="Arial"/>
                <a:cs typeface="Arial"/>
              </a:rPr>
              <a:t> </a:t>
            </a:r>
            <a:r>
              <a:rPr lang="en-GB" sz="850" noProof="0" dirty="0">
                <a:latin typeface="Arial"/>
                <a:cs typeface="Arial"/>
              </a:rPr>
              <a:t>the</a:t>
            </a:r>
            <a:r>
              <a:rPr lang="en-GB" sz="850" spc="-25" noProof="0" dirty="0">
                <a:latin typeface="Arial"/>
                <a:cs typeface="Arial"/>
              </a:rPr>
              <a:t> </a:t>
            </a:r>
            <a:r>
              <a:rPr lang="en-GB" sz="850" noProof="0" dirty="0">
                <a:latin typeface="Arial"/>
                <a:cs typeface="Arial"/>
              </a:rPr>
              <a:t>possibility</a:t>
            </a:r>
            <a:r>
              <a:rPr lang="en-GB" sz="850" spc="-20" noProof="0" dirty="0">
                <a:latin typeface="Arial"/>
                <a:cs typeface="Arial"/>
              </a:rPr>
              <a:t> </a:t>
            </a:r>
            <a:r>
              <a:rPr lang="en-GB" sz="850" noProof="0" dirty="0">
                <a:latin typeface="Arial"/>
                <a:cs typeface="Arial"/>
              </a:rPr>
              <a:t>and</a:t>
            </a:r>
            <a:r>
              <a:rPr lang="en-GB" sz="850" spc="-20" noProof="0" dirty="0">
                <a:latin typeface="Arial"/>
                <a:cs typeface="Arial"/>
              </a:rPr>
              <a:t> </a:t>
            </a:r>
            <a:r>
              <a:rPr lang="en-GB" sz="850" noProof="0" dirty="0">
                <a:latin typeface="Arial"/>
                <a:cs typeface="Arial"/>
              </a:rPr>
              <a:t>signs</a:t>
            </a:r>
            <a:r>
              <a:rPr lang="en-GB" sz="850" spc="-20" noProof="0" dirty="0">
                <a:latin typeface="Arial"/>
                <a:cs typeface="Arial"/>
              </a:rPr>
              <a:t> </a:t>
            </a:r>
            <a:r>
              <a:rPr lang="en-GB" sz="850" noProof="0" dirty="0">
                <a:latin typeface="Arial"/>
                <a:cs typeface="Arial"/>
              </a:rPr>
              <a:t>of</a:t>
            </a:r>
            <a:r>
              <a:rPr lang="en-GB" sz="850" spc="-25" noProof="0" dirty="0">
                <a:latin typeface="Arial"/>
                <a:cs typeface="Arial"/>
              </a:rPr>
              <a:t> </a:t>
            </a:r>
            <a:r>
              <a:rPr lang="en-GB" sz="850" noProof="0" dirty="0">
                <a:latin typeface="Arial"/>
                <a:cs typeface="Arial"/>
              </a:rPr>
              <a:t>cancer</a:t>
            </a:r>
            <a:r>
              <a:rPr lang="en-GB" sz="850" spc="-20" noProof="0" dirty="0">
                <a:latin typeface="Arial"/>
                <a:cs typeface="Arial"/>
              </a:rPr>
              <a:t> </a:t>
            </a:r>
            <a:r>
              <a:rPr lang="en-GB" sz="850" noProof="0" dirty="0">
                <a:latin typeface="Arial"/>
                <a:cs typeface="Arial"/>
              </a:rPr>
              <a:t>coming</a:t>
            </a:r>
            <a:r>
              <a:rPr lang="en-GB" sz="850" spc="-20" noProof="0" dirty="0">
                <a:latin typeface="Arial"/>
                <a:cs typeface="Arial"/>
              </a:rPr>
              <a:t> </a:t>
            </a:r>
            <a:r>
              <a:rPr lang="en-GB" sz="850" noProof="0" dirty="0">
                <a:latin typeface="Arial"/>
                <a:cs typeface="Arial"/>
              </a:rPr>
              <a:t>back</a:t>
            </a:r>
            <a:r>
              <a:rPr lang="en-GB" sz="850" spc="-20" noProof="0" dirty="0">
                <a:latin typeface="Arial"/>
                <a:cs typeface="Arial"/>
              </a:rPr>
              <a:t> </a:t>
            </a:r>
            <a:r>
              <a:rPr lang="en-GB" sz="850" noProof="0" dirty="0">
                <a:latin typeface="Arial"/>
                <a:cs typeface="Arial"/>
              </a:rPr>
              <a:t>or</a:t>
            </a:r>
            <a:r>
              <a:rPr lang="en-GB" sz="850" spc="-25" noProof="0" dirty="0">
                <a:latin typeface="Arial"/>
                <a:cs typeface="Arial"/>
              </a:rPr>
              <a:t> </a:t>
            </a:r>
            <a:r>
              <a:rPr lang="en-GB" sz="850" spc="-10" noProof="0" dirty="0">
                <a:latin typeface="Arial"/>
                <a:cs typeface="Arial"/>
              </a:rPr>
              <a:t>spreading</a:t>
            </a:r>
            <a:endParaRPr lang="en-GB" sz="850" noProof="0" dirty="0">
              <a:latin typeface="Arial"/>
              <a:cs typeface="Arial"/>
            </a:endParaRPr>
          </a:p>
        </p:txBody>
      </p:sp>
      <p:sp>
        <p:nvSpPr>
          <p:cNvPr id="54" name="object 8">
            <a:extLst>
              <a:ext uri="{FF2B5EF4-FFF2-40B4-BE49-F238E27FC236}">
                <a16:creationId xmlns:a16="http://schemas.microsoft.com/office/drawing/2014/main" id="{C14D4CEE-4243-8285-C088-63BAFC520719}"/>
              </a:ext>
            </a:extLst>
          </p:cNvPr>
          <p:cNvSpPr txBox="1"/>
          <p:nvPr/>
        </p:nvSpPr>
        <p:spPr>
          <a:xfrm>
            <a:off x="428814" y="6946900"/>
            <a:ext cx="6696000" cy="167354"/>
          </a:xfrm>
          <a:prstGeom prst="rect">
            <a:avLst/>
          </a:prstGeom>
          <a:ln w="6350">
            <a:solidFill>
              <a:srgbClr val="939598"/>
            </a:solidFill>
          </a:ln>
        </p:spPr>
        <p:txBody>
          <a:bodyPr vert="horz" wrap="square" lIns="0" tIns="5715" rIns="0" bIns="0" rtlCol="0">
            <a:spAutoFit/>
          </a:bodyPr>
          <a:lstStyle/>
          <a:p>
            <a:pPr marL="12700" marR="0" lvl="0" indent="0" defTabSz="914400" eaLnBrk="1" fontAlgn="auto" latinLnBrk="0" hangingPunct="1">
              <a:lnSpc>
                <a:spcPct val="100000"/>
              </a:lnSpc>
              <a:spcBef>
                <a:spcPts val="405"/>
              </a:spcBef>
              <a:spcAft>
                <a:spcPts val="0"/>
              </a:spcAft>
              <a:buClrTx/>
              <a:buSzTx/>
              <a:buFontTx/>
              <a:buNone/>
              <a:tabLst/>
              <a:defRPr/>
            </a:pPr>
            <a:r>
              <a:rPr lang="en-GB" sz="1050" b="1" spc="-20" noProof="0" dirty="0">
                <a:solidFill>
                  <a:srgbClr val="336E9F"/>
                </a:solidFill>
                <a:latin typeface="Arial"/>
                <a:cs typeface="Arial"/>
              </a:rPr>
              <a:t>YOUR</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OVERALL</a:t>
            </a:r>
            <a:r>
              <a:rPr lang="en-GB" sz="1050" b="1" spc="-40" noProof="0" dirty="0">
                <a:solidFill>
                  <a:srgbClr val="336E9F"/>
                </a:solidFill>
                <a:latin typeface="Arial"/>
                <a:cs typeface="Arial"/>
              </a:rPr>
              <a:t> </a:t>
            </a:r>
            <a:r>
              <a:rPr lang="en-GB" sz="1050" b="1" spc="-20" noProof="0" dirty="0">
                <a:solidFill>
                  <a:srgbClr val="336E9F"/>
                </a:solidFill>
                <a:latin typeface="Arial"/>
                <a:cs typeface="Arial"/>
              </a:rPr>
              <a:t>NHS</a:t>
            </a:r>
            <a:r>
              <a:rPr lang="en-GB" sz="1050" b="1" spc="-35" noProof="0" dirty="0">
                <a:solidFill>
                  <a:srgbClr val="336E9F"/>
                </a:solidFill>
                <a:latin typeface="Arial"/>
                <a:cs typeface="Arial"/>
              </a:rPr>
              <a:t> </a:t>
            </a:r>
            <a:r>
              <a:rPr lang="en-GB" sz="1050" b="1" spc="-20" noProof="0" dirty="0">
                <a:solidFill>
                  <a:srgbClr val="336E9F"/>
                </a:solidFill>
                <a:latin typeface="Arial"/>
                <a:cs typeface="Arial"/>
              </a:rPr>
              <a:t>CARE</a:t>
            </a:r>
            <a:endParaRPr lang="en-GB" sz="1050" noProof="0" dirty="0">
              <a:latin typeface="Arial"/>
              <a:cs typeface="Arial"/>
            </a:endParaRPr>
          </a:p>
        </p:txBody>
      </p:sp>
      <p:sp>
        <p:nvSpPr>
          <p:cNvPr id="59" name="text_q56">
            <a:extLst>
              <a:ext uri="{FF2B5EF4-FFF2-40B4-BE49-F238E27FC236}">
                <a16:creationId xmlns:a16="http://schemas.microsoft.com/office/drawing/2014/main" id="{3271805D-25DB-E2A3-58CA-C5C692DB61B4}"/>
              </a:ext>
            </a:extLst>
          </p:cNvPr>
          <p:cNvSpPr txBox="1"/>
          <p:nvPr/>
        </p:nvSpPr>
        <p:spPr>
          <a:xfrm>
            <a:off x="460446" y="7052323"/>
            <a:ext cx="482400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250"/>
              </a:spcBef>
              <a:spcAft>
                <a:spcPts val="0"/>
              </a:spcAft>
              <a:buClrTx/>
              <a:buSzTx/>
              <a:buFontTx/>
              <a:buNone/>
              <a:tabLst/>
              <a:defRPr/>
            </a:pPr>
            <a:r>
              <a:rPr lang="en-GB" sz="850" noProof="0" dirty="0">
                <a:latin typeface="Arial"/>
                <a:cs typeface="Arial"/>
              </a:rPr>
              <a:t>Q56.</a:t>
            </a:r>
            <a:r>
              <a:rPr lang="en-GB" sz="850" spc="-20" noProof="0" dirty="0">
                <a:latin typeface="Arial"/>
                <a:cs typeface="Arial"/>
              </a:rPr>
              <a:t> </a:t>
            </a:r>
            <a:r>
              <a:rPr lang="en-GB" sz="850" noProof="0" dirty="0">
                <a:latin typeface="Arial"/>
                <a:cs typeface="Arial"/>
              </a:rPr>
              <a:t>The</a:t>
            </a:r>
            <a:r>
              <a:rPr lang="en-GB" sz="850" spc="-15" noProof="0" dirty="0">
                <a:latin typeface="Arial"/>
                <a:cs typeface="Arial"/>
              </a:rPr>
              <a:t> </a:t>
            </a:r>
            <a:r>
              <a:rPr lang="en-GB" sz="850" noProof="0" dirty="0">
                <a:latin typeface="Arial"/>
                <a:cs typeface="Arial"/>
              </a:rPr>
              <a:t>whole</a:t>
            </a:r>
            <a:r>
              <a:rPr lang="en-GB" sz="850" spc="-20" noProof="0" dirty="0">
                <a:latin typeface="Arial"/>
                <a:cs typeface="Arial"/>
              </a:rPr>
              <a:t> </a:t>
            </a:r>
            <a:r>
              <a:rPr lang="en-GB" sz="850" noProof="0" dirty="0">
                <a:latin typeface="Arial"/>
                <a:cs typeface="Arial"/>
              </a:rPr>
              <a:t>care</a:t>
            </a:r>
            <a:r>
              <a:rPr lang="en-GB" sz="850" spc="-15" noProof="0" dirty="0">
                <a:latin typeface="Arial"/>
                <a:cs typeface="Arial"/>
              </a:rPr>
              <a:t> </a:t>
            </a:r>
            <a:r>
              <a:rPr lang="en-GB" sz="850" noProof="0" dirty="0">
                <a:latin typeface="Arial"/>
                <a:cs typeface="Arial"/>
              </a:rPr>
              <a:t>team</a:t>
            </a:r>
            <a:r>
              <a:rPr lang="en-GB" sz="850" spc="-15" noProof="0" dirty="0">
                <a:latin typeface="Arial"/>
                <a:cs typeface="Arial"/>
              </a:rPr>
              <a:t> </a:t>
            </a:r>
            <a:r>
              <a:rPr lang="en-GB" sz="850" noProof="0" dirty="0">
                <a:latin typeface="Arial"/>
                <a:cs typeface="Arial"/>
              </a:rPr>
              <a:t>worked</a:t>
            </a:r>
            <a:r>
              <a:rPr lang="en-GB" sz="850" spc="-20" noProof="0" dirty="0">
                <a:latin typeface="Arial"/>
                <a:cs typeface="Arial"/>
              </a:rPr>
              <a:t> </a:t>
            </a:r>
            <a:r>
              <a:rPr lang="en-GB" sz="850" noProof="0" dirty="0">
                <a:latin typeface="Arial"/>
                <a:cs typeface="Arial"/>
              </a:rPr>
              <a:t>well</a:t>
            </a:r>
            <a:r>
              <a:rPr lang="en-GB" sz="850" spc="-15" noProof="0" dirty="0">
                <a:latin typeface="Arial"/>
                <a:cs typeface="Arial"/>
              </a:rPr>
              <a:t> </a:t>
            </a:r>
            <a:r>
              <a:rPr lang="en-GB" sz="850" spc="-10" noProof="0" dirty="0">
                <a:latin typeface="Arial"/>
                <a:cs typeface="Arial"/>
              </a:rPr>
              <a:t>together</a:t>
            </a:r>
            <a:endParaRPr lang="en-GB" sz="850" noProof="0" dirty="0">
              <a:latin typeface="Arial"/>
              <a:cs typeface="Arial"/>
            </a:endParaRPr>
          </a:p>
        </p:txBody>
      </p:sp>
      <p:sp>
        <p:nvSpPr>
          <p:cNvPr id="100" name="text_q57">
            <a:extLst>
              <a:ext uri="{FF2B5EF4-FFF2-40B4-BE49-F238E27FC236}">
                <a16:creationId xmlns:a16="http://schemas.microsoft.com/office/drawing/2014/main" id="{8ECA45BF-37D8-AF5E-9ABF-852DE79F479D}"/>
              </a:ext>
            </a:extLst>
          </p:cNvPr>
          <p:cNvSpPr txBox="1"/>
          <p:nvPr/>
        </p:nvSpPr>
        <p:spPr>
          <a:xfrm>
            <a:off x="478662" y="8699500"/>
            <a:ext cx="6695346" cy="222199"/>
          </a:xfrm>
          <a:prstGeom prst="rect">
            <a:avLst/>
          </a:prstGeom>
        </p:spPr>
        <p:txBody>
          <a:bodyPr vert="horz" wrap="square" lIns="0" tIns="86360" rIns="0" bIns="0" rtlCol="0">
            <a:spAutoFit/>
          </a:bodyPr>
          <a:lstStyle/>
          <a:p>
            <a:pPr marL="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Q57.</a:t>
            </a:r>
            <a:r>
              <a:rPr lang="en-GB" sz="850" spc="-20" noProof="0" dirty="0">
                <a:latin typeface="Arial"/>
                <a:cs typeface="Arial"/>
              </a:rPr>
              <a:t> </a:t>
            </a:r>
            <a:r>
              <a:rPr lang="en-GB" sz="850" noProof="0" dirty="0">
                <a:latin typeface="Arial"/>
                <a:cs typeface="Arial"/>
              </a:rPr>
              <a:t>Administration</a:t>
            </a:r>
            <a:r>
              <a:rPr lang="en-GB" sz="850" spc="-20" noProof="0" dirty="0">
                <a:latin typeface="Arial"/>
                <a:cs typeface="Arial"/>
              </a:rPr>
              <a:t> </a:t>
            </a:r>
            <a:r>
              <a:rPr lang="en-GB" sz="850" noProof="0" dirty="0">
                <a:latin typeface="Arial"/>
                <a:cs typeface="Arial"/>
              </a:rPr>
              <a:t>of</a:t>
            </a:r>
            <a:r>
              <a:rPr lang="en-GB" sz="850" spc="-20"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was</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a:t>
            </a:r>
            <a:r>
              <a:rPr lang="en-GB" sz="850" noProof="0" dirty="0">
                <a:latin typeface="Arial"/>
                <a:cs typeface="Arial"/>
              </a:rPr>
              <a:t>good</a:t>
            </a:r>
            <a:r>
              <a:rPr lang="en-GB" sz="850" spc="-15" noProof="0" dirty="0">
                <a:latin typeface="Arial"/>
                <a:cs typeface="Arial"/>
              </a:rPr>
              <a:t> </a:t>
            </a:r>
            <a:r>
              <a:rPr lang="en-GB" sz="850" noProof="0" dirty="0">
                <a:latin typeface="Arial"/>
                <a:cs typeface="Arial"/>
              </a:rPr>
              <a:t>or</a:t>
            </a:r>
            <a:r>
              <a:rPr lang="en-GB" sz="850" spc="-20" noProof="0" dirty="0">
                <a:latin typeface="Arial"/>
                <a:cs typeface="Arial"/>
              </a:rPr>
              <a:t> good</a:t>
            </a:r>
            <a:endParaRPr lang="en-GB" sz="850" noProof="0" dirty="0">
              <a:latin typeface="Arial"/>
              <a:cs typeface="Arial"/>
            </a:endParaRPr>
          </a:p>
        </p:txBody>
      </p:sp>
      <p:graphicFrame>
        <p:nvGraphicFramePr>
          <p:cNvPr id="29" name="his_years_q57">
            <a:extLst>
              <a:ext uri="{FF2B5EF4-FFF2-40B4-BE49-F238E27FC236}">
                <a16:creationId xmlns:a16="http://schemas.microsoft.com/office/drawing/2014/main" id="{3F7248AF-BC7E-99D2-D31E-11D24FA37886}"/>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97037859"/>
              </p:ext>
            </p:extLst>
          </p:nvPr>
        </p:nvGraphicFramePr>
        <p:xfrm>
          <a:off x="1472487" y="9931814"/>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1832443"/>
                  </a:ext>
                </a:extLst>
              </a:tr>
            </a:tbl>
          </a:graphicData>
        </a:graphic>
      </p:graphicFrame>
      <p:graphicFrame>
        <p:nvGraphicFramePr>
          <p:cNvPr id="20" name="chart_his_q57">
            <a:extLst>
              <a:ext uri="{FF2B5EF4-FFF2-40B4-BE49-F238E27FC236}">
                <a16:creationId xmlns:a16="http://schemas.microsoft.com/office/drawing/2014/main" id="{03E3ED35-9FC0-7961-FBED-CF043A7C2EB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565683600"/>
              </p:ext>
            </p:extLst>
          </p:nvPr>
        </p:nvGraphicFramePr>
        <p:xfrm>
          <a:off x="368726" y="8962156"/>
          <a:ext cx="6694169" cy="1180317"/>
        </p:xfrm>
        <a:graphic>
          <a:graphicData uri="http://schemas.openxmlformats.org/drawingml/2006/chart">
            <c:chart xmlns:c="http://schemas.openxmlformats.org/drawingml/2006/chart" xmlns:r="http://schemas.openxmlformats.org/officeDocument/2006/relationships" r:id="rId3"/>
          </a:graphicData>
        </a:graphic>
      </p:graphicFrame>
      <p:sp>
        <p:nvSpPr>
          <p:cNvPr id="21" name="object 10">
            <a:extLst>
              <a:ext uri="{FF2B5EF4-FFF2-40B4-BE49-F238E27FC236}">
                <a16:creationId xmlns:a16="http://schemas.microsoft.com/office/drawing/2014/main" id="{6CA14194-B110-5BA5-A481-06EBD66FE7F0}"/>
              </a:ext>
              <a:ext uri="{C183D7F6-B498-43B3-948B-1728B52AA6E4}">
                <adec:decorative xmlns:adec="http://schemas.microsoft.com/office/drawing/2017/decorative" val="1"/>
              </a:ext>
            </a:extLst>
          </p:cNvPr>
          <p:cNvSpPr/>
          <p:nvPr/>
        </p:nvSpPr>
        <p:spPr>
          <a:xfrm>
            <a:off x="423367" y="8733556"/>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9" name="his_years_q56">
            <a:extLst>
              <a:ext uri="{FF2B5EF4-FFF2-40B4-BE49-F238E27FC236}">
                <a16:creationId xmlns:a16="http://schemas.microsoft.com/office/drawing/2014/main" id="{1CEAF882-9CC0-C67F-FAA9-79AC85F4351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4107065784"/>
              </p:ext>
            </p:extLst>
          </p:nvPr>
        </p:nvGraphicFramePr>
        <p:xfrm>
          <a:off x="1472487" y="83108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90641676"/>
                  </a:ext>
                </a:extLst>
              </a:tr>
            </a:tbl>
          </a:graphicData>
        </a:graphic>
      </p:graphicFrame>
      <p:graphicFrame>
        <p:nvGraphicFramePr>
          <p:cNvPr id="13" name="chart_his_q56">
            <a:extLst>
              <a:ext uri="{FF2B5EF4-FFF2-40B4-BE49-F238E27FC236}">
                <a16:creationId xmlns:a16="http://schemas.microsoft.com/office/drawing/2014/main" id="{F2FFB4E7-7E9D-8C7D-E0B1-96AAB9FDF8F5}"/>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401992284"/>
              </p:ext>
            </p:extLst>
          </p:nvPr>
        </p:nvGraphicFramePr>
        <p:xfrm>
          <a:off x="364045" y="7337435"/>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14" name="object 9">
            <a:extLst>
              <a:ext uri="{FF2B5EF4-FFF2-40B4-BE49-F238E27FC236}">
                <a16:creationId xmlns:a16="http://schemas.microsoft.com/office/drawing/2014/main" id="{B401C242-89B2-B4A9-FF67-A4979062DCD8}"/>
              </a:ext>
              <a:ext uri="{C183D7F6-B498-43B3-948B-1728B52AA6E4}">
                <adec:decorative xmlns:adec="http://schemas.microsoft.com/office/drawing/2017/decorative" val="1"/>
              </a:ext>
            </a:extLst>
          </p:cNvPr>
          <p:cNvSpPr/>
          <p:nvPr/>
        </p:nvSpPr>
        <p:spPr>
          <a:xfrm>
            <a:off x="428814" y="711432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8" name="his_years_q55">
            <a:extLst>
              <a:ext uri="{FF2B5EF4-FFF2-40B4-BE49-F238E27FC236}">
                <a16:creationId xmlns:a16="http://schemas.microsoft.com/office/drawing/2014/main" id="{CD84E692-F05A-D931-3837-91F95493515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57824615"/>
              </p:ext>
            </p:extLst>
          </p:nvPr>
        </p:nvGraphicFramePr>
        <p:xfrm>
          <a:off x="1472487" y="6532966"/>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60789467"/>
                  </a:ext>
                </a:extLst>
              </a:tr>
            </a:tbl>
          </a:graphicData>
        </a:graphic>
      </p:graphicFrame>
      <p:graphicFrame>
        <p:nvGraphicFramePr>
          <p:cNvPr id="11" name="chart_his_q55">
            <a:extLst>
              <a:ext uri="{FF2B5EF4-FFF2-40B4-BE49-F238E27FC236}">
                <a16:creationId xmlns:a16="http://schemas.microsoft.com/office/drawing/2014/main" id="{CE057B42-D71C-0FBA-A3FD-48F68582086F}"/>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52202298"/>
              </p:ext>
            </p:extLst>
          </p:nvPr>
        </p:nvGraphicFramePr>
        <p:xfrm>
          <a:off x="355901" y="5566817"/>
          <a:ext cx="6694169" cy="1180317"/>
        </p:xfrm>
        <a:graphic>
          <a:graphicData uri="http://schemas.openxmlformats.org/drawingml/2006/chart">
            <c:chart xmlns:c="http://schemas.openxmlformats.org/drawingml/2006/chart" xmlns:r="http://schemas.openxmlformats.org/officeDocument/2006/relationships" r:id="rId5"/>
          </a:graphicData>
        </a:graphic>
      </p:graphicFrame>
      <p:sp>
        <p:nvSpPr>
          <p:cNvPr id="12" name="object 7">
            <a:extLst>
              <a:ext uri="{FF2B5EF4-FFF2-40B4-BE49-F238E27FC236}">
                <a16:creationId xmlns:a16="http://schemas.microsoft.com/office/drawing/2014/main" id="{1A3CFBF7-E5D3-6791-FA4F-D3036FBA6DD0}"/>
              </a:ext>
              <a:ext uri="{C183D7F6-B498-43B3-948B-1728B52AA6E4}">
                <adec:decorative xmlns:adec="http://schemas.microsoft.com/office/drawing/2017/decorative" val="1"/>
              </a:ext>
            </a:extLst>
          </p:cNvPr>
          <p:cNvSpPr/>
          <p:nvPr/>
        </p:nvSpPr>
        <p:spPr>
          <a:xfrm>
            <a:off x="420672" y="5326900"/>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7" name="his_years_q54">
            <a:extLst>
              <a:ext uri="{FF2B5EF4-FFF2-40B4-BE49-F238E27FC236}">
                <a16:creationId xmlns:a16="http://schemas.microsoft.com/office/drawing/2014/main" id="{D16DAC9E-BF04-A91B-CC55-052F0E436165}"/>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594715888"/>
              </p:ext>
            </p:extLst>
          </p:nvPr>
        </p:nvGraphicFramePr>
        <p:xfrm>
          <a:off x="1474570" y="488950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78702075"/>
                  </a:ext>
                </a:extLst>
              </a:tr>
            </a:tbl>
          </a:graphicData>
        </a:graphic>
      </p:graphicFrame>
      <p:graphicFrame>
        <p:nvGraphicFramePr>
          <p:cNvPr id="2" name="chart_his_q54">
            <a:extLst>
              <a:ext uri="{FF2B5EF4-FFF2-40B4-BE49-F238E27FC236}">
                <a16:creationId xmlns:a16="http://schemas.microsoft.com/office/drawing/2014/main" id="{A3AAC5CB-87BE-BD54-19B1-D69E1A571A58}"/>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67838760"/>
              </p:ext>
            </p:extLst>
          </p:nvPr>
        </p:nvGraphicFramePr>
        <p:xfrm>
          <a:off x="360679" y="3926850"/>
          <a:ext cx="6694169" cy="1180317"/>
        </p:xfrm>
        <a:graphic>
          <a:graphicData uri="http://schemas.openxmlformats.org/drawingml/2006/chart">
            <c:chart xmlns:c="http://schemas.openxmlformats.org/drawingml/2006/chart" xmlns:r="http://schemas.openxmlformats.org/officeDocument/2006/relationships" r:id="rId6"/>
          </a:graphicData>
        </a:graphic>
      </p:graphicFrame>
      <p:sp>
        <p:nvSpPr>
          <p:cNvPr id="3" name="object 6">
            <a:extLst>
              <a:ext uri="{FF2B5EF4-FFF2-40B4-BE49-F238E27FC236}">
                <a16:creationId xmlns:a16="http://schemas.microsoft.com/office/drawing/2014/main" id="{E25F3F39-052A-F655-E6AB-5B9A091FCCDC}"/>
              </a:ext>
              <a:ext uri="{C183D7F6-B498-43B3-948B-1728B52AA6E4}">
                <adec:decorative xmlns:adec="http://schemas.microsoft.com/office/drawing/2017/decorative" val="1"/>
              </a:ext>
            </a:extLst>
          </p:cNvPr>
          <p:cNvSpPr/>
          <p:nvPr/>
        </p:nvSpPr>
        <p:spPr>
          <a:xfrm>
            <a:off x="428814" y="3682447"/>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txt_org_name">
            <a:extLst>
              <a:ext uri="{FF2B5EF4-FFF2-40B4-BE49-F238E27FC236}">
                <a16:creationId xmlns:a16="http://schemas.microsoft.com/office/drawing/2014/main" id="{B6CF115A-59E4-1D4D-0FB9-722D4BDD93FD}"/>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28" name="txt_survey">
            <a:extLst>
              <a:ext uri="{FF2B5EF4-FFF2-40B4-BE49-F238E27FC236}">
                <a16:creationId xmlns:a16="http://schemas.microsoft.com/office/drawing/2014/main" id="{2F6EE88D-3134-BB4B-A2B6-AB316F07E4A4}"/>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
            <a:extLst>
              <a:ext uri="{FF2B5EF4-FFF2-40B4-BE49-F238E27FC236}">
                <a16:creationId xmlns:a16="http://schemas.microsoft.com/office/drawing/2014/main" id="{D7B7ECEF-0090-09C9-C246-4B1D13F6124B}"/>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17" name="object 5">
              <a:extLst>
                <a:ext uri="{FF2B5EF4-FFF2-40B4-BE49-F238E27FC236}">
                  <a16:creationId xmlns:a16="http://schemas.microsoft.com/office/drawing/2014/main" id="{619D26C8-52E8-5DE2-3373-FE51EE6CEDAE}"/>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19" name="object 4">
              <a:extLst>
                <a:ext uri="{FF2B5EF4-FFF2-40B4-BE49-F238E27FC236}">
                  <a16:creationId xmlns:a16="http://schemas.microsoft.com/office/drawing/2014/main" id="{D73DAD36-317C-78BD-1A50-F1EE73456349}"/>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31" name="object 3">
              <a:extLst>
                <a:ext uri="{FF2B5EF4-FFF2-40B4-BE49-F238E27FC236}">
                  <a16:creationId xmlns:a16="http://schemas.microsoft.com/office/drawing/2014/main" id="{4D6812C0-0E11-4D6F-C071-CFEDE21733A4}"/>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32" name="object 2">
              <a:extLst>
                <a:ext uri="{FF2B5EF4-FFF2-40B4-BE49-F238E27FC236}">
                  <a16:creationId xmlns:a16="http://schemas.microsoft.com/office/drawing/2014/main" id="{C3C639E8-0FEE-2889-2D08-94AC4CF31FB8}"/>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
        <p:nvSpPr>
          <p:cNvPr id="34" name="TextBox 33">
            <a:extLst>
              <a:ext uri="{FF2B5EF4-FFF2-40B4-BE49-F238E27FC236}">
                <a16:creationId xmlns:a16="http://schemas.microsoft.com/office/drawing/2014/main" id="{7D2CEF90-C5FB-DF41-3D1E-E47FFAB84618}"/>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10" name="object 13">
            <a:extLst>
              <a:ext uri="{FF2B5EF4-FFF2-40B4-BE49-F238E27FC236}">
                <a16:creationId xmlns:a16="http://schemas.microsoft.com/office/drawing/2014/main" id="{52981DDE-18D9-609D-0501-EB905BF73766}"/>
              </a:ext>
              <a:ext uri="{C183D7F6-B498-43B3-948B-1728B52AA6E4}">
                <adec:decorative xmlns:adec="http://schemas.microsoft.com/office/drawing/2017/decorative" val="1"/>
              </a:ext>
            </a:extLst>
          </p:cNvPr>
          <p:cNvSpPr/>
          <p:nvPr/>
        </p:nvSpPr>
        <p:spPr>
          <a:xfrm>
            <a:off x="434476" y="2027402"/>
            <a:ext cx="6696000" cy="1513390"/>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aphicFrame>
        <p:nvGraphicFramePr>
          <p:cNvPr id="33" name="his_years_q53">
            <a:extLst>
              <a:ext uri="{FF2B5EF4-FFF2-40B4-BE49-F238E27FC236}">
                <a16:creationId xmlns:a16="http://schemas.microsoft.com/office/drawing/2014/main" id="{0A7DE2F9-107C-4CE1-CD92-BAB6F91C9F8C}"/>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1435915711"/>
              </p:ext>
            </p:extLst>
          </p:nvPr>
        </p:nvGraphicFramePr>
        <p:xfrm>
          <a:off x="1474682" y="324358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26717019"/>
                  </a:ext>
                </a:extLst>
              </a:tr>
            </a:tbl>
          </a:graphicData>
        </a:graphic>
      </p:graphicFrame>
      <p:graphicFrame>
        <p:nvGraphicFramePr>
          <p:cNvPr id="4" name="chart_his_q53">
            <a:extLst>
              <a:ext uri="{FF2B5EF4-FFF2-40B4-BE49-F238E27FC236}">
                <a16:creationId xmlns:a16="http://schemas.microsoft.com/office/drawing/2014/main" id="{5AB28E20-D0BC-8F2E-61A8-D9CEA66B44B1}"/>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678556354"/>
              </p:ext>
            </p:extLst>
          </p:nvPr>
        </p:nvGraphicFramePr>
        <p:xfrm>
          <a:off x="360679" y="2267696"/>
          <a:ext cx="6694169" cy="1180317"/>
        </p:xfrm>
        <a:graphic>
          <a:graphicData uri="http://schemas.openxmlformats.org/drawingml/2006/chart">
            <c:chart xmlns:c="http://schemas.openxmlformats.org/drawingml/2006/chart" xmlns:r="http://schemas.openxmlformats.org/officeDocument/2006/relationships" r:id="rId7"/>
          </a:graphicData>
        </a:graphic>
      </p:graphicFrame>
    </p:spTree>
    <p:extLst>
      <p:ext uri="{BB962C8B-B14F-4D97-AF65-F5344CB8AC3E}">
        <p14:creationId xmlns:p14="http://schemas.microsoft.com/office/powerpoint/2010/main" val="7881706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3524A4-586E-F791-F204-774AC3C60826}"/>
            </a:ext>
          </a:extLst>
        </p:cNvPr>
        <p:cNvGrpSpPr/>
        <p:nvPr/>
      </p:nvGrpSpPr>
      <p:grpSpPr>
        <a:xfrm>
          <a:off x="0" y="0"/>
          <a:ext cx="0" cy="0"/>
          <a:chOff x="0" y="0"/>
          <a:chExt cx="0" cy="0"/>
        </a:xfrm>
      </p:grpSpPr>
      <p:sp>
        <p:nvSpPr>
          <p:cNvPr id="83" name="Slide Number Placeholder 1">
            <a:extLst>
              <a:ext uri="{FF2B5EF4-FFF2-40B4-BE49-F238E27FC236}">
                <a16:creationId xmlns:a16="http://schemas.microsoft.com/office/drawing/2014/main" id="{5BA4F63E-B7E1-CA2C-67D6-35459C7EF0B9}"/>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6034258D-1B64-464C-8D86-ECF8812D52F2}" type="slidenum">
              <a:rPr lang="en-GB" spc="-25" noProof="0" smtClean="0"/>
              <a:t>63</a:t>
            </a:fld>
            <a:endParaRPr lang="en-GB" spc="-25" noProof="0" dirty="0"/>
          </a:p>
        </p:txBody>
      </p:sp>
      <p:sp>
        <p:nvSpPr>
          <p:cNvPr id="12" name="object 1">
            <a:extLst>
              <a:ext uri="{FF2B5EF4-FFF2-40B4-BE49-F238E27FC236}">
                <a16:creationId xmlns:a16="http://schemas.microsoft.com/office/drawing/2014/main" id="{A066908D-E5E3-C6BA-3213-D0AADABED790}"/>
              </a:ext>
            </a:extLst>
          </p:cNvPr>
          <p:cNvSpPr txBox="1">
            <a:spLocks noGrp="1"/>
          </p:cNvSpPr>
          <p:nvPr>
            <p:ph type="title" idx="4294967295"/>
          </p:nvPr>
        </p:nvSpPr>
        <p:spPr>
          <a:xfrm>
            <a:off x="428814" y="850900"/>
            <a:ext cx="4111435"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409"/>
              </a:spcBef>
              <a:spcAft>
                <a:spcPts val="0"/>
              </a:spcAft>
              <a:buClrTx/>
              <a:buSzTx/>
              <a:buFontTx/>
              <a:buNone/>
              <a:tabLst/>
              <a:defRPr/>
            </a:pPr>
            <a:r>
              <a:rPr kumimoji="0" lang="en-GB" sz="1800" b="1" i="0" u="none" strike="noStrike" kern="0" cap="none" spc="-10" normalizeH="0" baseline="0" noProof="0" dirty="0">
                <a:ln>
                  <a:noFill/>
                </a:ln>
                <a:solidFill>
                  <a:srgbClr val="336E9F"/>
                </a:solidFill>
                <a:effectLst/>
                <a:uLnTx/>
                <a:uFillTx/>
                <a:latin typeface="Arial"/>
                <a:cs typeface="Arial"/>
              </a:rPr>
              <a:t>Year on year charts</a:t>
            </a:r>
            <a:r>
              <a:rPr lang="en-GB" sz="1800" spc="-10" noProof="0" dirty="0"/>
              <a:t> </a:t>
            </a:r>
            <a:r>
              <a:rPr lang="en-GB" sz="1800" spc="-10" noProof="0" dirty="0">
                <a:solidFill>
                  <a:schemeClr val="bg1"/>
                </a:solidFill>
              </a:rPr>
              <a:t>(13)</a:t>
            </a:r>
            <a:endParaRPr kumimoji="0" lang="en-GB" sz="1800" b="0" i="0" u="none" strike="noStrike" kern="0" cap="none" spc="0" normalizeH="0" baseline="0" noProof="0" dirty="0">
              <a:ln>
                <a:noFill/>
              </a:ln>
              <a:solidFill>
                <a:schemeClr val="bg1"/>
              </a:solidFill>
              <a:effectLst/>
              <a:uLnTx/>
              <a:uFillTx/>
              <a:latin typeface="Arial"/>
              <a:cs typeface="Arial"/>
            </a:endParaRPr>
          </a:p>
        </p:txBody>
      </p:sp>
      <p:graphicFrame>
        <p:nvGraphicFramePr>
          <p:cNvPr id="7" name="his_years_q59">
            <a:extLst>
              <a:ext uri="{FF2B5EF4-FFF2-40B4-BE49-F238E27FC236}">
                <a16:creationId xmlns:a16="http://schemas.microsoft.com/office/drawing/2014/main" id="{A3D6ABD4-3AB5-10E5-0377-38BE88BA9B37}"/>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317118547"/>
              </p:ext>
            </p:extLst>
          </p:nvPr>
        </p:nvGraphicFramePr>
        <p:xfrm>
          <a:off x="1477414" y="4717913"/>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08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08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019638735"/>
                  </a:ext>
                </a:extLst>
              </a:tr>
            </a:tbl>
          </a:graphicData>
        </a:graphic>
      </p:graphicFrame>
      <p:graphicFrame>
        <p:nvGraphicFramePr>
          <p:cNvPr id="2" name="chart_his_q59">
            <a:extLst>
              <a:ext uri="{FF2B5EF4-FFF2-40B4-BE49-F238E27FC236}">
                <a16:creationId xmlns:a16="http://schemas.microsoft.com/office/drawing/2014/main" id="{10E4F6CE-8735-5E9D-0CC8-8863552E332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3320958998"/>
              </p:ext>
            </p:extLst>
          </p:nvPr>
        </p:nvGraphicFramePr>
        <p:xfrm>
          <a:off x="360681" y="3735476"/>
          <a:ext cx="6694169" cy="1180317"/>
        </p:xfrm>
        <a:graphic>
          <a:graphicData uri="http://schemas.openxmlformats.org/drawingml/2006/chart">
            <c:chart xmlns:c="http://schemas.openxmlformats.org/drawingml/2006/chart" xmlns:r="http://schemas.openxmlformats.org/officeDocument/2006/relationships" r:id="rId2"/>
          </a:graphicData>
        </a:graphic>
      </p:graphicFrame>
      <p:sp>
        <p:nvSpPr>
          <p:cNvPr id="111" name="text_q58">
            <a:extLst>
              <a:ext uri="{FF2B5EF4-FFF2-40B4-BE49-F238E27FC236}">
                <a16:creationId xmlns:a16="http://schemas.microsoft.com/office/drawing/2014/main" id="{5AB40A56-8A61-AD15-BE1E-EE5047F90514}"/>
              </a:ext>
            </a:extLst>
          </p:cNvPr>
          <p:cNvSpPr txBox="1"/>
          <p:nvPr/>
        </p:nvSpPr>
        <p:spPr>
          <a:xfrm>
            <a:off x="486471" y="1799307"/>
            <a:ext cx="4053779" cy="221212"/>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Q58.</a:t>
            </a:r>
            <a:r>
              <a:rPr lang="en-GB" sz="850" spc="-30" noProof="0" dirty="0">
                <a:latin typeface="Arial"/>
                <a:cs typeface="Arial"/>
              </a:rPr>
              <a:t> </a:t>
            </a:r>
            <a:r>
              <a:rPr lang="en-GB" sz="850" noProof="0" dirty="0">
                <a:latin typeface="Arial"/>
                <a:cs typeface="Arial"/>
              </a:rPr>
              <a:t>Cancer</a:t>
            </a:r>
            <a:r>
              <a:rPr lang="en-GB" sz="850" spc="-30" noProof="0" dirty="0">
                <a:latin typeface="Arial"/>
                <a:cs typeface="Arial"/>
              </a:rPr>
              <a:t> </a:t>
            </a:r>
            <a:r>
              <a:rPr lang="en-GB" sz="850" noProof="0" dirty="0">
                <a:latin typeface="Arial"/>
                <a:cs typeface="Arial"/>
              </a:rPr>
              <a:t>research</a:t>
            </a:r>
            <a:r>
              <a:rPr lang="en-GB" sz="850" spc="-30" noProof="0" dirty="0">
                <a:latin typeface="Arial"/>
                <a:cs typeface="Arial"/>
              </a:rPr>
              <a:t> </a:t>
            </a:r>
            <a:r>
              <a:rPr lang="en-GB" sz="850" noProof="0" dirty="0">
                <a:latin typeface="Arial"/>
                <a:cs typeface="Arial"/>
              </a:rPr>
              <a:t>opportunities</a:t>
            </a:r>
            <a:r>
              <a:rPr lang="en-GB" sz="850" spc="-25" noProof="0" dirty="0">
                <a:latin typeface="Arial"/>
                <a:cs typeface="Arial"/>
              </a:rPr>
              <a:t> </a:t>
            </a:r>
            <a:r>
              <a:rPr lang="en-GB" sz="850" noProof="0" dirty="0">
                <a:latin typeface="Arial"/>
                <a:cs typeface="Arial"/>
              </a:rPr>
              <a:t>were</a:t>
            </a:r>
            <a:r>
              <a:rPr lang="en-GB" sz="850" spc="-30" noProof="0" dirty="0">
                <a:latin typeface="Arial"/>
                <a:cs typeface="Arial"/>
              </a:rPr>
              <a:t> </a:t>
            </a:r>
            <a:r>
              <a:rPr lang="en-GB" sz="850" noProof="0" dirty="0">
                <a:latin typeface="Arial"/>
                <a:cs typeface="Arial"/>
              </a:rPr>
              <a:t>discussed</a:t>
            </a:r>
            <a:r>
              <a:rPr lang="en-GB" sz="850" spc="-30" noProof="0" dirty="0">
                <a:latin typeface="Arial"/>
                <a:cs typeface="Arial"/>
              </a:rPr>
              <a:t> </a:t>
            </a:r>
            <a:r>
              <a:rPr lang="en-GB" sz="850" noProof="0" dirty="0">
                <a:latin typeface="Arial"/>
                <a:cs typeface="Arial"/>
              </a:rPr>
              <a:t>with</a:t>
            </a:r>
            <a:r>
              <a:rPr lang="en-GB" sz="850" spc="-25" noProof="0" dirty="0">
                <a:latin typeface="Arial"/>
                <a:cs typeface="Arial"/>
              </a:rPr>
              <a:t> </a:t>
            </a:r>
            <a:r>
              <a:rPr lang="en-GB" sz="850" spc="-10" noProof="0" dirty="0">
                <a:latin typeface="Arial"/>
                <a:cs typeface="Arial"/>
              </a:rPr>
              <a:t>patient</a:t>
            </a:r>
            <a:endParaRPr lang="en-GB" sz="850" noProof="0" dirty="0">
              <a:latin typeface="Arial"/>
              <a:cs typeface="Arial"/>
            </a:endParaRPr>
          </a:p>
        </p:txBody>
      </p:sp>
      <p:sp>
        <p:nvSpPr>
          <p:cNvPr id="47" name="text_q59">
            <a:extLst>
              <a:ext uri="{FF2B5EF4-FFF2-40B4-BE49-F238E27FC236}">
                <a16:creationId xmlns:a16="http://schemas.microsoft.com/office/drawing/2014/main" id="{CDAF180F-396A-F86A-EF3A-B8EFB5F4C226}"/>
              </a:ext>
            </a:extLst>
          </p:cNvPr>
          <p:cNvSpPr txBox="1"/>
          <p:nvPr/>
        </p:nvSpPr>
        <p:spPr>
          <a:xfrm>
            <a:off x="472680" y="3441700"/>
            <a:ext cx="6505970" cy="218008"/>
          </a:xfrm>
          <a:prstGeom prst="rect">
            <a:avLst/>
          </a:prstGeom>
        </p:spPr>
        <p:txBody>
          <a:bodyPr vert="horz" wrap="square" lIns="0" tIns="86360" rIns="0" bIns="0" rtlCol="0">
            <a:spAutoFit/>
          </a:bodyPr>
          <a:lstStyle/>
          <a:p>
            <a:pPr marL="12700" marR="0" lvl="0" indent="0" defTabSz="914400" eaLnBrk="1" fontAlgn="auto" latinLnBrk="0" hangingPunct="1">
              <a:lnSpc>
                <a:spcPct val="100000"/>
              </a:lnSpc>
              <a:spcBef>
                <a:spcPts val="680"/>
              </a:spcBef>
              <a:spcAft>
                <a:spcPts val="0"/>
              </a:spcAft>
              <a:buClrTx/>
              <a:buSzTx/>
              <a:buFontTx/>
              <a:buNone/>
              <a:tabLst/>
              <a:defRPr/>
            </a:pPr>
            <a:r>
              <a:rPr lang="en-GB" sz="850" noProof="0" dirty="0">
                <a:latin typeface="Arial"/>
                <a:cs typeface="Arial"/>
              </a:rPr>
              <a:t>Q59.</a:t>
            </a:r>
            <a:r>
              <a:rPr lang="en-GB" sz="850" spc="-20" noProof="0" dirty="0">
                <a:latin typeface="Arial"/>
                <a:cs typeface="Arial"/>
              </a:rPr>
              <a:t> </a:t>
            </a:r>
            <a:r>
              <a:rPr lang="en-GB" sz="850" noProof="0" dirty="0">
                <a:latin typeface="Arial"/>
                <a:cs typeface="Arial"/>
              </a:rPr>
              <a:t>Patient's</a:t>
            </a:r>
            <a:r>
              <a:rPr lang="en-GB" sz="850" spc="-20" noProof="0" dirty="0">
                <a:latin typeface="Arial"/>
                <a:cs typeface="Arial"/>
              </a:rPr>
              <a:t> </a:t>
            </a:r>
            <a:r>
              <a:rPr lang="en-GB" sz="850" noProof="0" dirty="0">
                <a:latin typeface="Arial"/>
                <a:cs typeface="Arial"/>
              </a:rPr>
              <a:t>average</a:t>
            </a:r>
            <a:r>
              <a:rPr lang="en-GB" sz="850" spc="-20" noProof="0" dirty="0">
                <a:latin typeface="Arial"/>
                <a:cs typeface="Arial"/>
              </a:rPr>
              <a:t> </a:t>
            </a:r>
            <a:r>
              <a:rPr lang="en-GB" sz="850" noProof="0" dirty="0">
                <a:latin typeface="Arial"/>
                <a:cs typeface="Arial"/>
              </a:rPr>
              <a:t>rating</a:t>
            </a:r>
            <a:r>
              <a:rPr lang="en-GB" sz="850" spc="-20" noProof="0" dirty="0">
                <a:latin typeface="Arial"/>
                <a:cs typeface="Arial"/>
              </a:rPr>
              <a:t> </a:t>
            </a:r>
            <a:r>
              <a:rPr lang="en-GB" sz="850" noProof="0" dirty="0">
                <a:latin typeface="Arial"/>
                <a:cs typeface="Arial"/>
              </a:rPr>
              <a:t>of</a:t>
            </a:r>
            <a:r>
              <a:rPr lang="en-GB" sz="850" spc="-15" noProof="0" dirty="0">
                <a:latin typeface="Arial"/>
                <a:cs typeface="Arial"/>
              </a:rPr>
              <a:t> </a:t>
            </a:r>
            <a:r>
              <a:rPr lang="en-GB" sz="850" noProof="0" dirty="0">
                <a:latin typeface="Arial"/>
                <a:cs typeface="Arial"/>
              </a:rPr>
              <a:t>care</a:t>
            </a:r>
            <a:r>
              <a:rPr lang="en-GB" sz="850" spc="-20" noProof="0" dirty="0">
                <a:latin typeface="Arial"/>
                <a:cs typeface="Arial"/>
              </a:rPr>
              <a:t> </a:t>
            </a:r>
            <a:r>
              <a:rPr lang="en-GB" sz="850" noProof="0" dirty="0">
                <a:latin typeface="Arial"/>
                <a:cs typeface="Arial"/>
              </a:rPr>
              <a:t>scored</a:t>
            </a:r>
            <a:r>
              <a:rPr lang="en-GB" sz="850" spc="-20" noProof="0" dirty="0">
                <a:latin typeface="Arial"/>
                <a:cs typeface="Arial"/>
              </a:rPr>
              <a:t> </a:t>
            </a:r>
            <a:r>
              <a:rPr lang="en-GB" sz="850" noProof="0" dirty="0">
                <a:latin typeface="Arial"/>
                <a:cs typeface="Arial"/>
              </a:rPr>
              <a:t>from</a:t>
            </a:r>
            <a:r>
              <a:rPr lang="en-GB" sz="850" spc="-20" noProof="0" dirty="0">
                <a:latin typeface="Arial"/>
                <a:cs typeface="Arial"/>
              </a:rPr>
              <a:t> </a:t>
            </a:r>
            <a:r>
              <a:rPr lang="en-GB" sz="850" noProof="0" dirty="0">
                <a:latin typeface="Arial"/>
                <a:cs typeface="Arial"/>
              </a:rPr>
              <a:t>very</a:t>
            </a:r>
            <a:r>
              <a:rPr lang="en-GB" sz="850" spc="-15" noProof="0" dirty="0">
                <a:latin typeface="Arial"/>
                <a:cs typeface="Arial"/>
              </a:rPr>
              <a:t> </a:t>
            </a:r>
            <a:r>
              <a:rPr lang="en-GB" sz="850" noProof="0" dirty="0">
                <a:latin typeface="Arial"/>
                <a:cs typeface="Arial"/>
              </a:rPr>
              <a:t>poor</a:t>
            </a:r>
            <a:r>
              <a:rPr lang="en-GB" sz="850" spc="-20" noProof="0" dirty="0">
                <a:latin typeface="Arial"/>
                <a:cs typeface="Arial"/>
              </a:rPr>
              <a:t> </a:t>
            </a:r>
            <a:r>
              <a:rPr lang="en-GB" sz="850" noProof="0" dirty="0">
                <a:latin typeface="Arial"/>
                <a:cs typeface="Arial"/>
              </a:rPr>
              <a:t>to</a:t>
            </a:r>
            <a:r>
              <a:rPr lang="en-GB" sz="850" spc="-20" noProof="0" dirty="0">
                <a:latin typeface="Arial"/>
                <a:cs typeface="Arial"/>
              </a:rPr>
              <a:t> </a:t>
            </a:r>
            <a:r>
              <a:rPr lang="en-GB" sz="850" noProof="0" dirty="0">
                <a:latin typeface="Arial"/>
                <a:cs typeface="Arial"/>
              </a:rPr>
              <a:t>very</a:t>
            </a:r>
            <a:r>
              <a:rPr lang="en-GB" sz="850" spc="-20" noProof="0" dirty="0">
                <a:latin typeface="Arial"/>
                <a:cs typeface="Arial"/>
              </a:rPr>
              <a:t> good</a:t>
            </a:r>
            <a:endParaRPr lang="en-GB" sz="850" noProof="0" dirty="0">
              <a:latin typeface="Arial"/>
              <a:cs typeface="Arial"/>
            </a:endParaRPr>
          </a:p>
        </p:txBody>
      </p:sp>
      <p:sp>
        <p:nvSpPr>
          <p:cNvPr id="3" name="object 6">
            <a:extLst>
              <a:ext uri="{FF2B5EF4-FFF2-40B4-BE49-F238E27FC236}">
                <a16:creationId xmlns:a16="http://schemas.microsoft.com/office/drawing/2014/main" id="{AC23CACF-7CEB-8FE5-3AE6-F57E4D224C42}"/>
              </a:ext>
              <a:ext uri="{C183D7F6-B498-43B3-948B-1728B52AA6E4}">
                <adec:decorative xmlns:adec="http://schemas.microsoft.com/office/drawing/2017/decorative" val="1"/>
              </a:ext>
            </a:extLst>
          </p:cNvPr>
          <p:cNvSpPr/>
          <p:nvPr/>
        </p:nvSpPr>
        <p:spPr>
          <a:xfrm>
            <a:off x="431658" y="3480799"/>
            <a:ext cx="6696000" cy="1527093"/>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xt_org_name">
            <a:extLst>
              <a:ext uri="{FF2B5EF4-FFF2-40B4-BE49-F238E27FC236}">
                <a16:creationId xmlns:a16="http://schemas.microsoft.com/office/drawing/2014/main" id="{EB3AC9AE-C1F4-AB30-AA98-76FDC94679A9}"/>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14" name="txt_survey">
            <a:extLst>
              <a:ext uri="{FF2B5EF4-FFF2-40B4-BE49-F238E27FC236}">
                <a16:creationId xmlns:a16="http://schemas.microsoft.com/office/drawing/2014/main" id="{B5FA9AC8-6028-D9D4-5B92-1952172B0AF3}"/>
              </a:ext>
              <a:ext uri="{C183D7F6-B498-43B3-948B-1728B52AA6E4}">
                <adec:decorative xmlns:adec="http://schemas.microsoft.com/office/drawing/2017/decorative" val="1"/>
              </a:ext>
            </a:extLst>
          </p:cNvPr>
          <p:cNvSpPr txBox="1"/>
          <p:nvPr/>
        </p:nvSpPr>
        <p:spPr>
          <a:xfrm>
            <a:off x="3582739" y="416491"/>
            <a:ext cx="3695884"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15" name="Group 14">
            <a:extLst>
              <a:ext uri="{FF2B5EF4-FFF2-40B4-BE49-F238E27FC236}">
                <a16:creationId xmlns:a16="http://schemas.microsoft.com/office/drawing/2014/main" id="{FB8D1023-A71A-E9C4-646F-DAA2C8EFF0B0}"/>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6" name="object 4">
              <a:hlinkClick r:id="rId3" action="ppaction://hlinksldjump"/>
              <a:extLst>
                <a:ext uri="{FF2B5EF4-FFF2-40B4-BE49-F238E27FC236}">
                  <a16:creationId xmlns:a16="http://schemas.microsoft.com/office/drawing/2014/main" id="{05AC3EA3-07BE-937F-DB04-9945A7C76DA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8" name="object 3">
              <a:hlinkClick r:id="rId3" action="ppaction://hlinksldjump"/>
              <a:extLst>
                <a:ext uri="{FF2B5EF4-FFF2-40B4-BE49-F238E27FC236}">
                  <a16:creationId xmlns:a16="http://schemas.microsoft.com/office/drawing/2014/main" id="{BDB1D4D9-841A-52AE-C6F6-BBB6A81C8C9D}"/>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graphicFrame>
        <p:nvGraphicFramePr>
          <p:cNvPr id="30" name="his_years_q58">
            <a:extLst>
              <a:ext uri="{FF2B5EF4-FFF2-40B4-BE49-F238E27FC236}">
                <a16:creationId xmlns:a16="http://schemas.microsoft.com/office/drawing/2014/main" id="{07253990-58E8-CF5C-40DA-F4AE3B857E43}"/>
              </a:ext>
              <a:ext uri="{C183D7F6-B498-43B3-948B-1728B52AA6E4}">
                <adec:decorative xmlns:adec="http://schemas.microsoft.com/office/drawing/2017/decorative" val="1"/>
              </a:ext>
            </a:extLst>
          </p:cNvPr>
          <p:cNvGraphicFramePr>
            <a:graphicFrameLocks noGrp="1"/>
          </p:cNvGraphicFramePr>
          <p:nvPr>
            <p:extLst>
              <p:ext uri="{D42A27DB-BD31-4B8C-83A1-F6EECF244321}">
                <p14:modId xmlns:p14="http://schemas.microsoft.com/office/powerpoint/2010/main" val="3061747801"/>
              </p:ext>
            </p:extLst>
          </p:nvPr>
        </p:nvGraphicFramePr>
        <p:xfrm>
          <a:off x="1477414" y="3049770"/>
          <a:ext cx="4894480" cy="274320"/>
        </p:xfrm>
        <a:graphic>
          <a:graphicData uri="http://schemas.openxmlformats.org/drawingml/2006/table">
            <a:tbl>
              <a:tblPr firstRow="1" bandRow="1">
                <a:tableStyleId>{5C22544A-7EE6-4342-B048-85BDC9FD1C3A}</a:tableStyleId>
              </a:tblPr>
              <a:tblGrid>
                <a:gridCol w="978896">
                  <a:extLst>
                    <a:ext uri="{9D8B030D-6E8A-4147-A177-3AD203B41FA5}">
                      <a16:colId xmlns:a16="http://schemas.microsoft.com/office/drawing/2014/main" val="3067006060"/>
                    </a:ext>
                  </a:extLst>
                </a:gridCol>
                <a:gridCol w="978896">
                  <a:extLst>
                    <a:ext uri="{9D8B030D-6E8A-4147-A177-3AD203B41FA5}">
                      <a16:colId xmlns:a16="http://schemas.microsoft.com/office/drawing/2014/main" val="1239682205"/>
                    </a:ext>
                  </a:extLst>
                </a:gridCol>
                <a:gridCol w="978896">
                  <a:extLst>
                    <a:ext uri="{9D8B030D-6E8A-4147-A177-3AD203B41FA5}">
                      <a16:colId xmlns:a16="http://schemas.microsoft.com/office/drawing/2014/main" val="2709244201"/>
                    </a:ext>
                  </a:extLst>
                </a:gridCol>
                <a:gridCol w="978896">
                  <a:extLst>
                    <a:ext uri="{9D8B030D-6E8A-4147-A177-3AD203B41FA5}">
                      <a16:colId xmlns:a16="http://schemas.microsoft.com/office/drawing/2014/main" val="2324620774"/>
                    </a:ext>
                  </a:extLst>
                </a:gridCol>
                <a:gridCol w="978896">
                  <a:extLst>
                    <a:ext uri="{9D8B030D-6E8A-4147-A177-3AD203B41FA5}">
                      <a16:colId xmlns:a16="http://schemas.microsoft.com/office/drawing/2014/main" val="450023491"/>
                    </a:ext>
                  </a:extLst>
                </a:gridCol>
              </a:tblGrid>
              <a:tr h="126000">
                <a:tc>
                  <a:txBody>
                    <a:bodyPr/>
                    <a:lstStyle/>
                    <a:p>
                      <a:pPr algn="ctr"/>
                      <a:r>
                        <a:rPr lang="en-GB" sz="900" noProof="0">
                          <a:solidFill>
                            <a:srgbClr val="414042"/>
                          </a:solidFill>
                          <a:latin typeface="Arial" panose="020B0604020202020204" pitchFamily="34" charset="0"/>
                          <a:cs typeface="Arial" panose="020B0604020202020204" pitchFamily="34" charset="0"/>
                        </a:rPr>
                        <a:t>2021</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2022</a:t>
                      </a: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2023</a:t>
                      </a: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2024</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900" noProof="0">
                          <a:solidFill>
                            <a:srgbClr val="414042"/>
                          </a:solidFill>
                          <a:latin typeface="Arial" panose="020B0604020202020204" pitchFamily="34" charset="0"/>
                          <a:cs typeface="Arial" panose="020B0604020202020204" pitchFamily="34" charset="0"/>
                        </a:rPr>
                        <a:t>2025</a:t>
                      </a: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05282409"/>
                  </a:ext>
                </a:extLst>
              </a:tr>
              <a:tr h="126000">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36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GB" sz="900" noProof="0" dirty="0">
                        <a:solidFill>
                          <a:srgbClr val="414042"/>
                        </a:solidFill>
                        <a:latin typeface="Arial" panose="020B0604020202020204" pitchFamily="34" charset="0"/>
                        <a:cs typeface="Arial" panose="020B0604020202020204" pitchFamily="34" charset="0"/>
                      </a:endParaRPr>
                    </a:p>
                  </a:txBody>
                  <a:tcPr marR="108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9244177"/>
                  </a:ext>
                </a:extLst>
              </a:tr>
            </a:tbl>
          </a:graphicData>
        </a:graphic>
      </p:graphicFrame>
      <p:graphicFrame>
        <p:nvGraphicFramePr>
          <p:cNvPr id="4" name="chart_his_q58">
            <a:extLst>
              <a:ext uri="{FF2B5EF4-FFF2-40B4-BE49-F238E27FC236}">
                <a16:creationId xmlns:a16="http://schemas.microsoft.com/office/drawing/2014/main" id="{A7F7E5FC-119E-1961-A1C9-70A176349004}"/>
              </a:ext>
              <a:ext uri="{C183D7F6-B498-43B3-948B-1728B52AA6E4}">
                <adec:decorative xmlns:adec="http://schemas.microsoft.com/office/drawing/2017/decorative" val="1"/>
              </a:ext>
            </a:extLst>
          </p:cNvPr>
          <p:cNvGraphicFramePr/>
          <p:nvPr>
            <p:extLst>
              <p:ext uri="{D42A27DB-BD31-4B8C-83A1-F6EECF244321}">
                <p14:modId xmlns:p14="http://schemas.microsoft.com/office/powerpoint/2010/main" val="233928383"/>
              </p:ext>
            </p:extLst>
          </p:nvPr>
        </p:nvGraphicFramePr>
        <p:xfrm>
          <a:off x="360681" y="2082328"/>
          <a:ext cx="6694169" cy="1180317"/>
        </p:xfrm>
        <a:graphic>
          <a:graphicData uri="http://schemas.openxmlformats.org/drawingml/2006/chart">
            <c:chart xmlns:c="http://schemas.openxmlformats.org/drawingml/2006/chart" xmlns:r="http://schemas.openxmlformats.org/officeDocument/2006/relationships" r:id="rId4"/>
          </a:graphicData>
        </a:graphic>
      </p:graphicFrame>
      <p:sp>
        <p:nvSpPr>
          <p:cNvPr id="28" name="TextBox 27">
            <a:extLst>
              <a:ext uri="{FF2B5EF4-FFF2-40B4-BE49-F238E27FC236}">
                <a16:creationId xmlns:a16="http://schemas.microsoft.com/office/drawing/2014/main" id="{A686EBED-C67A-0633-B6C6-6F1BDA8B00C7}"/>
              </a:ext>
              <a:ext uri="{C183D7F6-B498-43B3-948B-1728B52AA6E4}">
                <adec:decorative xmlns:adec="http://schemas.microsoft.com/office/drawing/2017/decorative" val="1"/>
              </a:ext>
            </a:extLst>
          </p:cNvPr>
          <p:cNvSpPr txBox="1"/>
          <p:nvPr/>
        </p:nvSpPr>
        <p:spPr>
          <a:xfrm>
            <a:off x="4768850" y="1164939"/>
            <a:ext cx="2408129" cy="618118"/>
          </a:xfrm>
          <a:prstGeom prst="rect">
            <a:avLst/>
          </a:prstGeom>
          <a:noFill/>
        </p:spPr>
        <p:txBody>
          <a:bodyPr wrap="square" rtlCol="0">
            <a:spAutoFit/>
          </a:bodyPr>
          <a:lstStyle/>
          <a:p>
            <a:pPr>
              <a:lnSpc>
                <a:spcPts val="900"/>
              </a:lnSpc>
              <a:spcAft>
                <a:spcPts val="500"/>
              </a:spcAft>
            </a:pPr>
            <a:r>
              <a:rPr lang="en-GB" sz="800" noProof="0" dirty="0"/>
              <a:t>▲ or ▼ </a:t>
            </a:r>
            <a:r>
              <a:rPr lang="en-GB" sz="800" noProof="0" dirty="0">
                <a:latin typeface="Arial"/>
                <a:cs typeface="Arial"/>
              </a:rPr>
              <a:t>Statistically significant increase or decrease between 2024 and 2025</a:t>
            </a:r>
          </a:p>
          <a:p>
            <a:pPr>
              <a:lnSpc>
                <a:spcPts val="900"/>
              </a:lnSpc>
              <a:spcAft>
                <a:spcPts val="500"/>
              </a:spcAft>
            </a:pPr>
            <a:r>
              <a:rPr lang="en-GB" sz="800" noProof="0" dirty="0"/>
              <a:t>△ or ▽ </a:t>
            </a:r>
            <a:r>
              <a:rPr lang="en-GB" sz="800" noProof="0" dirty="0">
                <a:latin typeface="Arial"/>
                <a:cs typeface="Arial"/>
              </a:rPr>
              <a:t>Statistically significant increase or decrease from 2021 to 2025</a:t>
            </a:r>
          </a:p>
        </p:txBody>
      </p:sp>
      <p:sp>
        <p:nvSpPr>
          <p:cNvPr id="5" name="object 11">
            <a:extLst>
              <a:ext uri="{FF2B5EF4-FFF2-40B4-BE49-F238E27FC236}">
                <a16:creationId xmlns:a16="http://schemas.microsoft.com/office/drawing/2014/main" id="{3E0ADF45-CA06-947F-37DC-FA1F337E42DA}"/>
              </a:ext>
              <a:ext uri="{C183D7F6-B498-43B3-948B-1728B52AA6E4}">
                <adec:decorative xmlns:adec="http://schemas.microsoft.com/office/drawing/2017/decorative" val="1"/>
              </a:ext>
            </a:extLst>
          </p:cNvPr>
          <p:cNvSpPr/>
          <p:nvPr/>
        </p:nvSpPr>
        <p:spPr>
          <a:xfrm>
            <a:off x="425450" y="1848431"/>
            <a:ext cx="6696000" cy="1480386"/>
          </a:xfrm>
          <a:prstGeom prst="rect">
            <a:avLst/>
          </a:prstGeom>
          <a:noFill/>
          <a:ln w="6350">
            <a:solidFill>
              <a:srgbClr val="93959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22" name="Group 1">
            <a:extLst>
              <a:ext uri="{FF2B5EF4-FFF2-40B4-BE49-F238E27FC236}">
                <a16:creationId xmlns:a16="http://schemas.microsoft.com/office/drawing/2014/main" id="{DB786ACE-E41D-5E7C-74EF-38069B8346AC}"/>
              </a:ext>
              <a:ext uri="{C183D7F6-B498-43B3-948B-1728B52AA6E4}">
                <adec:decorative xmlns:adec="http://schemas.microsoft.com/office/drawing/2017/decorative" val="1"/>
              </a:ext>
            </a:extLst>
          </p:cNvPr>
          <p:cNvGrpSpPr/>
          <p:nvPr/>
        </p:nvGrpSpPr>
        <p:grpSpPr>
          <a:xfrm>
            <a:off x="425450" y="1155700"/>
            <a:ext cx="6699585" cy="611507"/>
            <a:chOff x="345548" y="81891"/>
            <a:chExt cx="6779338" cy="611507"/>
          </a:xfrm>
        </p:grpSpPr>
        <p:sp>
          <p:nvSpPr>
            <p:cNvPr id="23" name="object 5">
              <a:extLst>
                <a:ext uri="{FF2B5EF4-FFF2-40B4-BE49-F238E27FC236}">
                  <a16:creationId xmlns:a16="http://schemas.microsoft.com/office/drawing/2014/main" id="{64F11B80-C84E-A140-714C-0C022FEFC608}"/>
                </a:ext>
              </a:extLst>
            </p:cNvPr>
            <p:cNvSpPr txBox="1"/>
            <p:nvPr/>
          </p:nvSpPr>
          <p:spPr>
            <a:xfrm>
              <a:off x="2986433" y="109369"/>
              <a:ext cx="1361004" cy="339837"/>
            </a:xfrm>
            <a:prstGeom prst="rect">
              <a:avLst/>
            </a:prstGeom>
          </p:spPr>
          <p:txBody>
            <a:bodyPr vert="horz" wrap="square" lIns="0" tIns="31750" rIns="0" bIns="0" rtlCol="0">
              <a:spAutoFit/>
            </a:bodyPr>
            <a:lstStyle/>
            <a:p>
              <a:pPr marL="0" marR="5080" lvl="0" indent="0" defTabSz="914400" eaLnBrk="1" fontAlgn="auto" latinLnBrk="0" hangingPunct="1">
                <a:lnSpc>
                  <a:spcPts val="810"/>
                </a:lnSpc>
                <a:spcBef>
                  <a:spcPts val="250"/>
                </a:spcBef>
                <a:spcAft>
                  <a:spcPts val="0"/>
                </a:spcAft>
                <a:buClrTx/>
                <a:buSzTx/>
                <a:buFontTx/>
                <a:buNone/>
                <a:tabLst/>
                <a:defRPr/>
              </a:pPr>
              <a:r>
                <a:rPr kumimoji="0" lang="en-GB" sz="800" b="0" i="0" u="none" strike="noStrike" kern="0" cap="none" spc="0" normalizeH="0" baseline="0" noProof="0" dirty="0">
                  <a:ln>
                    <a:noFill/>
                  </a:ln>
                  <a:solidFill>
                    <a:sysClr val="windowText" lastClr="000000"/>
                  </a:solidFill>
                  <a:effectLst/>
                  <a:uLnTx/>
                  <a:uFillTx/>
                  <a:latin typeface="Arial"/>
                  <a:cs typeface="Arial"/>
                </a:rPr>
                <a:t>The</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are</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unadjusted</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and</a:t>
              </a:r>
              <a:r>
                <a:rPr kumimoji="0" lang="en-GB" sz="800" b="0" i="0" u="none" strike="noStrike" kern="0" cap="none" spc="-2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based</a:t>
              </a:r>
              <a:r>
                <a:rPr kumimoji="0" lang="en-GB" sz="800" b="0" i="0" u="none" strike="noStrike" kern="0" cap="none" spc="-25" normalizeH="0" baseline="0" noProof="0" dirty="0">
                  <a:ln>
                    <a:noFill/>
                  </a:ln>
                  <a:solidFill>
                    <a:sysClr val="windowText" lastClr="000000"/>
                  </a:solidFill>
                  <a:effectLst/>
                  <a:uLnTx/>
                  <a:uFillTx/>
                  <a:latin typeface="Arial"/>
                  <a:cs typeface="Arial"/>
                </a:rPr>
                <a:t> on</a:t>
              </a:r>
              <a:r>
                <a:rPr kumimoji="0" lang="en-GB" sz="800" b="0" i="0" u="none" strike="noStrike" kern="0" cap="none" spc="0" normalizeH="0" baseline="0" noProof="0" dirty="0">
                  <a:ln>
                    <a:noFill/>
                  </a:ln>
                  <a:solidFill>
                    <a:sysClr val="windowText" lastClr="000000"/>
                  </a:solidFill>
                  <a:effectLst/>
                  <a:uLnTx/>
                  <a:uFillTx/>
                  <a:latin typeface="Arial"/>
                  <a:cs typeface="Arial"/>
                </a:rPr>
                <a:t> England</a:t>
              </a:r>
              <a:r>
                <a:rPr kumimoji="0" lang="en-GB" sz="800" b="0" i="0" u="none" strike="noStrike" kern="0" cap="none" spc="-30" normalizeH="0" baseline="0" noProof="0" dirty="0">
                  <a:ln>
                    <a:noFill/>
                  </a:ln>
                  <a:solidFill>
                    <a:sysClr val="windowText" lastClr="000000"/>
                  </a:solidFill>
                  <a:effectLst/>
                  <a:uLnTx/>
                  <a:uFillTx/>
                  <a:latin typeface="Arial"/>
                  <a:cs typeface="Arial"/>
                </a:rPr>
                <a:t> </a:t>
              </a:r>
              <a:r>
                <a:rPr kumimoji="0" lang="en-GB" sz="800" b="0" i="0" u="none" strike="noStrike" kern="0" cap="none" spc="0" normalizeH="0" baseline="0" noProof="0" dirty="0">
                  <a:ln>
                    <a:noFill/>
                  </a:ln>
                  <a:solidFill>
                    <a:sysClr val="windowText" lastClr="000000"/>
                  </a:solidFill>
                  <a:effectLst/>
                  <a:uLnTx/>
                  <a:uFillTx/>
                  <a:latin typeface="Arial"/>
                  <a:cs typeface="Arial"/>
                </a:rPr>
                <a:t>scores</a:t>
              </a:r>
              <a:r>
                <a:rPr kumimoji="0" lang="en-GB" sz="800" b="0" i="0" u="none" strike="noStrike" kern="0" cap="none" spc="-25" normalizeH="0" baseline="0" noProof="0" dirty="0">
                  <a:ln>
                    <a:noFill/>
                  </a:ln>
                  <a:solidFill>
                    <a:sysClr val="windowText" lastClr="000000"/>
                  </a:solidFill>
                  <a:effectLst/>
                  <a:uLnTx/>
                  <a:uFillTx/>
                  <a:latin typeface="Arial"/>
                  <a:cs typeface="Arial"/>
                </a:rPr>
                <a:t> </a:t>
              </a:r>
              <a:r>
                <a:rPr kumimoji="0" lang="en-GB" sz="800" b="0" i="0" u="none" strike="noStrike" kern="0" cap="none" spc="-10" normalizeH="0" baseline="0" noProof="0" dirty="0">
                  <a:ln>
                    <a:noFill/>
                  </a:ln>
                  <a:solidFill>
                    <a:sysClr val="windowText" lastClr="000000"/>
                  </a:solidFill>
                  <a:effectLst/>
                  <a:uLnTx/>
                  <a:uFillTx/>
                  <a:latin typeface="Arial"/>
                  <a:cs typeface="Arial"/>
                </a:rPr>
                <a:t>only.</a:t>
              </a:r>
              <a:endParaRPr kumimoji="0" lang="en-GB" sz="800" b="0" i="0" u="none" strike="noStrike" kern="0" cap="none" spc="0" normalizeH="0" baseline="0" noProof="0" dirty="0">
                <a:ln>
                  <a:noFill/>
                </a:ln>
                <a:solidFill>
                  <a:sysClr val="windowText" lastClr="000000"/>
                </a:solidFill>
                <a:effectLst/>
                <a:uLnTx/>
                <a:uFillTx/>
                <a:latin typeface="Arial"/>
                <a:cs typeface="Arial"/>
              </a:endParaRPr>
            </a:p>
          </p:txBody>
        </p:sp>
        <p:sp>
          <p:nvSpPr>
            <p:cNvPr id="24" name="object 4">
              <a:extLst>
                <a:ext uri="{FF2B5EF4-FFF2-40B4-BE49-F238E27FC236}">
                  <a16:creationId xmlns:a16="http://schemas.microsoft.com/office/drawing/2014/main" id="{B1B80A7F-2450-0565-B866-8C39A88941AF}"/>
                </a:ext>
              </a:extLst>
            </p:cNvPr>
            <p:cNvSpPr txBox="1"/>
            <p:nvPr/>
          </p:nvSpPr>
          <p:spPr>
            <a:xfrm>
              <a:off x="345548" y="429005"/>
              <a:ext cx="1697347" cy="215444"/>
            </a:xfrm>
            <a:prstGeom prst="rect">
              <a:avLst/>
            </a:prstGeom>
            <a:noFill/>
          </p:spPr>
          <p:txBody>
            <a:bodyPr wrap="square">
              <a:spAutoFit/>
            </a:bodyPr>
            <a:lstStyle/>
            <a:p>
              <a:pPr marL="0" marR="0" lvl="0" indent="0" defTabSz="914400" eaLnBrk="1" fontAlgn="auto" latinLnBrk="0" hangingPunct="1">
                <a:lnSpc>
                  <a:spcPct val="100000"/>
                </a:lnSpc>
                <a:spcBef>
                  <a:spcPts val="215"/>
                </a:spcBef>
                <a:spcAft>
                  <a:spcPts val="0"/>
                </a:spcAft>
                <a:buClrTx/>
                <a:buSzTx/>
                <a:buFontTx/>
                <a:buNone/>
                <a:tabLst/>
                <a:defRPr/>
              </a:pPr>
              <a:r>
                <a:rPr lang="en-GB" sz="800" spc="260" noProof="0" dirty="0">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No</a:t>
              </a:r>
              <a:r>
                <a:rPr kumimoji="0" lang="en-GB" sz="1200" b="0" i="0" u="none" strike="noStrike" kern="0" cap="none" spc="-22"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score</a:t>
              </a:r>
              <a:r>
                <a:rPr kumimoji="0" lang="en-GB" sz="1200" b="0" i="0" u="none" strike="noStrike" kern="0" cap="none" spc="-15" normalizeH="0" baseline="3472" noProof="0" dirty="0">
                  <a:ln>
                    <a:noFill/>
                  </a:ln>
                  <a:solidFill>
                    <a:sysClr val="windowText" lastClr="000000"/>
                  </a:solidFill>
                  <a:effectLst/>
                  <a:uLnTx/>
                  <a:uFillTx/>
                  <a:latin typeface="Arial"/>
                  <a:cs typeface="Arial"/>
                </a:rPr>
                <a:t> </a:t>
              </a:r>
              <a:r>
                <a:rPr kumimoji="0" lang="en-GB" sz="1200" b="0" i="0" u="none" strike="noStrike" kern="0" cap="none" spc="0" normalizeH="0" baseline="3472" noProof="0" dirty="0">
                  <a:ln>
                    <a:noFill/>
                  </a:ln>
                  <a:solidFill>
                    <a:sysClr val="windowText" lastClr="000000"/>
                  </a:solidFill>
                  <a:effectLst/>
                  <a:uLnTx/>
                  <a:uFillTx/>
                  <a:latin typeface="Arial"/>
                  <a:cs typeface="Arial"/>
                </a:rPr>
                <a:t>available</a:t>
              </a:r>
              <a:r>
                <a:rPr kumimoji="0" lang="en-GB" sz="1200" b="0" i="0" u="none" strike="noStrike" kern="0" cap="none" spc="-15" normalizeH="0" baseline="3472" noProof="0" dirty="0">
                  <a:ln>
                    <a:noFill/>
                  </a:ln>
                  <a:solidFill>
                    <a:sysClr val="windowText" lastClr="000000"/>
                  </a:solidFill>
                  <a:effectLst/>
                  <a:uLnTx/>
                  <a:uFillTx/>
                  <a:latin typeface="Arial"/>
                  <a:cs typeface="Arial"/>
                </a:rPr>
                <a:t>.</a:t>
              </a:r>
              <a:endParaRPr kumimoji="0" lang="en-GB" sz="1200" b="0" i="0" u="none" strike="noStrike" kern="0" cap="none" spc="0" normalizeH="0" baseline="3472" noProof="0" dirty="0">
                <a:ln>
                  <a:noFill/>
                </a:ln>
                <a:solidFill>
                  <a:sysClr val="windowText" lastClr="000000"/>
                </a:solidFill>
                <a:effectLst/>
                <a:uLnTx/>
                <a:uFillTx/>
                <a:latin typeface="Arial"/>
                <a:cs typeface="Arial"/>
              </a:endParaRPr>
            </a:p>
          </p:txBody>
        </p:sp>
        <p:sp>
          <p:nvSpPr>
            <p:cNvPr id="25" name="object 3">
              <a:extLst>
                <a:ext uri="{FF2B5EF4-FFF2-40B4-BE49-F238E27FC236}">
                  <a16:creationId xmlns:a16="http://schemas.microsoft.com/office/drawing/2014/main" id="{CFFC05D8-878A-B48A-8533-1C1D1BF69F2D}"/>
                </a:ext>
              </a:extLst>
            </p:cNvPr>
            <p:cNvSpPr txBox="1"/>
            <p:nvPr/>
          </p:nvSpPr>
          <p:spPr>
            <a:xfrm>
              <a:off x="430484" y="116978"/>
              <a:ext cx="2518746" cy="117098"/>
            </a:xfrm>
            <a:prstGeom prst="rect">
              <a:avLst/>
            </a:prstGeom>
          </p:spPr>
          <p:txBody>
            <a:bodyPr vert="horz" wrap="square" lIns="0" tIns="31750" rIns="0" bIns="0" rtlCol="0">
              <a:spAutoFit/>
            </a:bodyPr>
            <a:lstStyle/>
            <a:p>
              <a:pPr marL="143510" marR="324485" indent="-144145" algn="l">
                <a:lnSpc>
                  <a:spcPts val="810"/>
                </a:lnSpc>
                <a:spcBef>
                  <a:spcPts val="250"/>
                </a:spcBef>
              </a:pPr>
              <a:r>
                <a:rPr lang="en-GB" sz="1200" baseline="3472" noProof="0" dirty="0">
                  <a:latin typeface="Arial"/>
                  <a:cs typeface="Arial"/>
                </a:rPr>
                <a:t>*</a:t>
              </a:r>
              <a:r>
                <a:rPr lang="en-GB" sz="1200" spc="254" baseline="3472" noProof="0" dirty="0">
                  <a:latin typeface="Arial"/>
                  <a:cs typeface="Arial"/>
                </a:rPr>
                <a:t>  </a:t>
              </a:r>
              <a:r>
                <a:rPr lang="en-GB" sz="800" noProof="0" dirty="0">
                  <a:latin typeface="Arial"/>
                  <a:cs typeface="Arial"/>
                </a:rPr>
                <a:t>Indicates</a:t>
              </a:r>
              <a:r>
                <a:rPr lang="en-GB" sz="800" spc="-10" noProof="0" dirty="0">
                  <a:latin typeface="Arial"/>
                  <a:cs typeface="Arial"/>
                </a:rPr>
                <a:t> </a:t>
              </a:r>
              <a:r>
                <a:rPr lang="en-GB" sz="800" noProof="0" dirty="0">
                  <a:latin typeface="Arial"/>
                  <a:cs typeface="Arial"/>
                </a:rPr>
                <a:t>where</a:t>
              </a:r>
              <a:r>
                <a:rPr lang="en-GB" sz="800" spc="-10" noProof="0" dirty="0">
                  <a:latin typeface="Arial"/>
                  <a:cs typeface="Arial"/>
                </a:rPr>
                <a:t> </a:t>
              </a:r>
              <a:r>
                <a:rPr lang="en-GB" sz="800" noProof="0" dirty="0">
                  <a:latin typeface="Arial"/>
                  <a:cs typeface="Arial"/>
                </a:rPr>
                <a:t>a</a:t>
              </a:r>
              <a:r>
                <a:rPr lang="en-GB" sz="800" spc="-10" noProof="0" dirty="0">
                  <a:latin typeface="Arial"/>
                  <a:cs typeface="Arial"/>
                </a:rPr>
                <a:t> </a:t>
              </a:r>
              <a:r>
                <a:rPr lang="en-GB" sz="800" noProof="0" dirty="0">
                  <a:latin typeface="Arial"/>
                  <a:cs typeface="Arial"/>
                </a:rPr>
                <a:t>score</a:t>
              </a:r>
              <a:r>
                <a:rPr lang="en-GB" sz="800" spc="-10" noProof="0" dirty="0">
                  <a:latin typeface="Arial"/>
                  <a:cs typeface="Arial"/>
                </a:rPr>
                <a:t> </a:t>
              </a:r>
              <a:r>
                <a:rPr lang="en-GB" sz="800" noProof="0" dirty="0">
                  <a:latin typeface="Arial"/>
                  <a:cs typeface="Arial"/>
                </a:rPr>
                <a:t>is</a:t>
              </a:r>
              <a:r>
                <a:rPr lang="en-GB" sz="800" spc="-10" noProof="0" dirty="0">
                  <a:latin typeface="Arial"/>
                  <a:cs typeface="Arial"/>
                </a:rPr>
                <a:t> </a:t>
              </a:r>
              <a:r>
                <a:rPr lang="en-GB" sz="800" spc="-25" noProof="0" dirty="0">
                  <a:latin typeface="Arial"/>
                  <a:cs typeface="Arial"/>
                </a:rPr>
                <a:t>not</a:t>
              </a:r>
              <a:r>
                <a:rPr lang="en-GB" sz="800" noProof="0" dirty="0">
                  <a:latin typeface="Arial"/>
                  <a:cs typeface="Arial"/>
                </a:rPr>
                <a:t> available</a:t>
              </a:r>
              <a:r>
                <a:rPr lang="en-GB" sz="800" spc="-25" noProof="0" dirty="0">
                  <a:latin typeface="Arial"/>
                  <a:cs typeface="Arial"/>
                </a:rPr>
                <a:t> </a:t>
              </a:r>
              <a:r>
                <a:rPr lang="en-GB" sz="800" noProof="0" dirty="0">
                  <a:latin typeface="Arial"/>
                  <a:cs typeface="Arial"/>
                </a:rPr>
                <a:t>due</a:t>
              </a:r>
              <a:r>
                <a:rPr lang="en-GB" sz="800" spc="-25" noProof="0" dirty="0">
                  <a:latin typeface="Arial"/>
                  <a:cs typeface="Arial"/>
                </a:rPr>
                <a:t> </a:t>
              </a:r>
              <a:r>
                <a:rPr lang="en-GB" sz="800" noProof="0" dirty="0">
                  <a:latin typeface="Arial"/>
                  <a:cs typeface="Arial"/>
                </a:rPr>
                <a:t>to</a:t>
              </a:r>
              <a:r>
                <a:rPr lang="en-GB" sz="800" spc="-25" noProof="0" dirty="0">
                  <a:latin typeface="Arial"/>
                  <a:cs typeface="Arial"/>
                </a:rPr>
                <a:t> </a:t>
              </a:r>
              <a:r>
                <a:rPr lang="en-GB" sz="800" noProof="0" dirty="0">
                  <a:latin typeface="Arial"/>
                  <a:cs typeface="Arial"/>
                </a:rPr>
                <a:t>suppression</a:t>
              </a:r>
              <a:r>
                <a:rPr lang="en-GB" sz="800" spc="-25" noProof="0" dirty="0">
                  <a:latin typeface="Arial"/>
                  <a:cs typeface="Arial"/>
                </a:rPr>
                <a:t> </a:t>
              </a:r>
              <a:r>
                <a:rPr lang="en-GB" sz="800" noProof="0" dirty="0">
                  <a:latin typeface="Arial"/>
                  <a:cs typeface="Arial"/>
                </a:rPr>
                <a:t>or</a:t>
              </a:r>
              <a:r>
                <a:rPr lang="en-GB" sz="800" spc="-25" noProof="0" dirty="0">
                  <a:latin typeface="Arial"/>
                  <a:cs typeface="Arial"/>
                </a:rPr>
                <a:t> </a:t>
              </a:r>
              <a:r>
                <a:rPr lang="en-GB" sz="800" spc="-50" noProof="0" dirty="0">
                  <a:latin typeface="Arial"/>
                  <a:cs typeface="Arial"/>
                </a:rPr>
                <a:t>a </a:t>
              </a:r>
              <a:r>
                <a:rPr lang="en-GB" sz="1200" baseline="6944" noProof="0" dirty="0">
                  <a:latin typeface="Arial"/>
                  <a:cs typeface="Arial"/>
                </a:rPr>
                <a:t>low</a:t>
              </a:r>
              <a:r>
                <a:rPr lang="en-GB" sz="1200" spc="-15" baseline="6944" noProof="0" dirty="0">
                  <a:latin typeface="Arial"/>
                  <a:cs typeface="Arial"/>
                </a:rPr>
                <a:t> </a:t>
              </a:r>
              <a:r>
                <a:rPr lang="en-GB" sz="1200" baseline="6944" noProof="0" dirty="0">
                  <a:latin typeface="Arial"/>
                  <a:cs typeface="Arial"/>
                </a:rPr>
                <a:t>base</a:t>
              </a:r>
              <a:r>
                <a:rPr lang="en-GB" sz="1200" spc="-15" baseline="6944" noProof="0" dirty="0">
                  <a:latin typeface="Arial"/>
                  <a:cs typeface="Arial"/>
                </a:rPr>
                <a:t> size.</a:t>
              </a:r>
              <a:r>
                <a:rPr lang="en-GB" sz="1200" baseline="6944" noProof="0" dirty="0">
                  <a:latin typeface="Arial"/>
                  <a:cs typeface="Arial"/>
                </a:rPr>
                <a:t>	</a:t>
              </a:r>
              <a:endParaRPr lang="en-GB" sz="800" noProof="0" dirty="0">
                <a:latin typeface="Arial"/>
                <a:cs typeface="Arial"/>
              </a:endParaRPr>
            </a:p>
          </p:txBody>
        </p:sp>
        <p:sp>
          <p:nvSpPr>
            <p:cNvPr id="26" name="object 2">
              <a:extLst>
                <a:ext uri="{FF2B5EF4-FFF2-40B4-BE49-F238E27FC236}">
                  <a16:creationId xmlns:a16="http://schemas.microsoft.com/office/drawing/2014/main" id="{358561E6-E123-3F56-0F26-99BB57726D81}"/>
                </a:ext>
              </a:extLst>
            </p:cNvPr>
            <p:cNvSpPr/>
            <p:nvPr/>
          </p:nvSpPr>
          <p:spPr>
            <a:xfrm>
              <a:off x="349101" y="81891"/>
              <a:ext cx="6775785" cy="611507"/>
            </a:xfrm>
            <a:prstGeom prst="rect">
              <a:avLst/>
            </a:prstGeom>
            <a:noFill/>
            <a:ln w="9525">
              <a:solidFill>
                <a:srgbClr val="939598">
                  <a:alpha val="80000"/>
                </a:srgbClr>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en-GB" noProof="0" dirty="0">
                <a:latin typeface="Arial" panose="020B0604020202020204" pitchFamily="34" charset="0"/>
              </a:endParaRPr>
            </a:p>
          </p:txBody>
        </p:sp>
      </p:grpSp>
    </p:spTree>
    <p:extLst>
      <p:ext uri="{BB962C8B-B14F-4D97-AF65-F5344CB8AC3E}">
        <p14:creationId xmlns:p14="http://schemas.microsoft.com/office/powerpoint/2010/main" val="1300468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Slide Number Placeholder 1">
            <a:extLst>
              <a:ext uri="{FF2B5EF4-FFF2-40B4-BE49-F238E27FC236}">
                <a16:creationId xmlns:a16="http://schemas.microsoft.com/office/drawing/2014/main" id="{66D4124B-8182-9246-B561-62F7866D8D38}"/>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370BC18B-7157-4180-88CF-4DC40B8E0442}" type="slidenum">
              <a:rPr lang="en-GB" spc="-25" noProof="0" smtClean="0"/>
              <a:t>7</a:t>
            </a:fld>
            <a:endParaRPr lang="en-GB" spc="-25" noProof="0" dirty="0"/>
          </a:p>
        </p:txBody>
      </p:sp>
      <p:sp>
        <p:nvSpPr>
          <p:cNvPr id="3" name="TextBox 2">
            <a:extLst>
              <a:ext uri="{FF2B5EF4-FFF2-40B4-BE49-F238E27FC236}">
                <a16:creationId xmlns:a16="http://schemas.microsoft.com/office/drawing/2014/main" id="{FB5FDD66-8B51-973C-2E3D-F4769B8456FE}"/>
              </a:ext>
            </a:extLst>
          </p:cNvPr>
          <p:cNvSpPr txBox="1"/>
          <p:nvPr/>
        </p:nvSpPr>
        <p:spPr>
          <a:xfrm>
            <a:off x="349250" y="998106"/>
            <a:ext cx="6781800" cy="2123658"/>
          </a:xfrm>
          <a:prstGeom prst="rect">
            <a:avLst/>
          </a:prstGeom>
          <a:noFill/>
        </p:spPr>
        <p:txBody>
          <a:bodyPr wrap="square" rtlCol="0">
            <a:spAutoFit/>
          </a:bodyPr>
          <a:lstStyle/>
          <a:p>
            <a:pPr marL="12700" algn="l">
              <a:spcBef>
                <a:spcPts val="600"/>
              </a:spcBef>
            </a:pPr>
            <a:r>
              <a:rPr lang="en-GB" sz="1200" b="1" noProof="0" dirty="0">
                <a:solidFill>
                  <a:srgbClr val="336E9F"/>
                </a:solidFill>
                <a:latin typeface="Arial"/>
                <a:cs typeface="Arial"/>
              </a:rPr>
              <a:t>Additional suppression</a:t>
            </a:r>
          </a:p>
          <a:p>
            <a:pPr marL="12700" marR="100965" algn="l">
              <a:spcBef>
                <a:spcPts val="600"/>
              </a:spcBef>
            </a:pPr>
            <a:r>
              <a:rPr lang="en-GB" sz="1150" noProof="0" dirty="0">
                <a:latin typeface="Arial"/>
                <a:cs typeface="Arial"/>
              </a:rPr>
              <a:t>Additional suppression happens if only one trust has a score suppressed. If this happens, we will suppress another trust’s results (both the trust level and subgroup results for the question) based on the next lowest number of respondents for the score. We do this so that the national score cannot be used to work out the score for the individual trust.</a:t>
            </a:r>
          </a:p>
          <a:p>
            <a:pPr marL="12700" marR="307340" algn="l">
              <a:spcBef>
                <a:spcPts val="600"/>
              </a:spcBef>
            </a:pPr>
            <a:r>
              <a:rPr lang="en-GB" sz="1150" noProof="0" dirty="0">
                <a:latin typeface="Arial"/>
                <a:cs typeface="Arial"/>
              </a:rPr>
              <a:t>The same rule applies to groups in each subgroup breakdown. For example, if only one trust has the 85+ age group suppressed for Q25 we will need to suppress another trust’s results for the 85+ age group on Q25. This suppression is based on the 85+ age group with the next lowest number of respondents for Q25.</a:t>
            </a:r>
          </a:p>
          <a:p>
            <a:endParaRPr lang="en-GB" noProof="0" dirty="0"/>
          </a:p>
        </p:txBody>
      </p:sp>
      <p:sp>
        <p:nvSpPr>
          <p:cNvPr id="8" name="object 1">
            <a:extLst>
              <a:ext uri="{FF2B5EF4-FFF2-40B4-BE49-F238E27FC236}">
                <a16:creationId xmlns:a16="http://schemas.microsoft.com/office/drawing/2014/main" id="{AC1B8498-ECD7-014A-EB16-838F0FD70EE5}"/>
              </a:ext>
            </a:extLst>
          </p:cNvPr>
          <p:cNvSpPr txBox="1">
            <a:spLocks noGrp="1"/>
          </p:cNvSpPr>
          <p:nvPr>
            <p:ph type="title" idx="4294967295"/>
          </p:nvPr>
        </p:nvSpPr>
        <p:spPr>
          <a:xfrm>
            <a:off x="425450" y="2851016"/>
            <a:ext cx="6448424"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4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Understanding the </a:t>
            </a:r>
            <a:r>
              <a:rPr kumimoji="0" lang="en-GB" sz="1800" b="1" i="0" u="none" strike="noStrike" kern="0" cap="none" spc="-10" normalizeH="0" baseline="0" noProof="0" dirty="0">
                <a:ln>
                  <a:noFill/>
                </a:ln>
                <a:solidFill>
                  <a:srgbClr val="336E9F"/>
                </a:solidFill>
                <a:effectLst/>
                <a:uLnTx/>
                <a:uFillTx/>
                <a:latin typeface="Arial"/>
                <a:cs typeface="Arial"/>
              </a:rPr>
              <a:t>results</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0" name="object 2">
            <a:extLst>
              <a:ext uri="{FF2B5EF4-FFF2-40B4-BE49-F238E27FC236}">
                <a16:creationId xmlns:a16="http://schemas.microsoft.com/office/drawing/2014/main" id="{9382BCA1-0F37-116F-8572-7C1C2DD81B9B}"/>
              </a:ext>
            </a:extLst>
          </p:cNvPr>
          <p:cNvSpPr txBox="1"/>
          <p:nvPr/>
        </p:nvSpPr>
        <p:spPr>
          <a:xfrm>
            <a:off x="349250" y="3155816"/>
            <a:ext cx="6696000" cy="7340471"/>
          </a:xfrm>
          <a:prstGeom prst="rect">
            <a:avLst/>
          </a:prstGeom>
          <a:noFill/>
        </p:spPr>
        <p:txBody>
          <a:bodyPr wrap="square">
            <a:spAutoFit/>
          </a:bodyPr>
          <a:lstStyle/>
          <a:p>
            <a:pPr marL="12700" marR="3619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5" noProof="0" dirty="0">
                <a:latin typeface="Arial"/>
                <a:cs typeface="Arial"/>
              </a:rPr>
              <a:t> </a:t>
            </a:r>
            <a:r>
              <a:rPr lang="en-GB" sz="1150" noProof="0" dirty="0">
                <a:latin typeface="Arial"/>
                <a:cs typeface="Arial"/>
              </a:rPr>
              <a:t>shows</a:t>
            </a:r>
            <a:r>
              <a:rPr lang="en-GB" sz="1150" spc="-10" noProof="0" dirty="0">
                <a:latin typeface="Arial"/>
                <a:cs typeface="Arial"/>
              </a:rPr>
              <a:t> </a:t>
            </a:r>
            <a:r>
              <a:rPr lang="en-GB" sz="1150" noProof="0" dirty="0">
                <a:latin typeface="Arial"/>
                <a:cs typeface="Arial"/>
              </a:rPr>
              <a:t>how</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t</a:t>
            </a:r>
            <a:r>
              <a:rPr lang="en-GB" sz="1150" noProof="0" dirty="0">
                <a:latin typeface="Arial"/>
                <a:cs typeface="Arial"/>
              </a:rPr>
              <a:t>rust</a:t>
            </a:r>
            <a:r>
              <a:rPr lang="en-GB" sz="1150" spc="-5"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survey</a:t>
            </a:r>
            <a:r>
              <a:rPr lang="en-GB" sz="1150" spc="-10" noProof="0" dirty="0">
                <a:latin typeface="Arial"/>
                <a:cs typeface="Arial"/>
              </a:rPr>
              <a:t> </a:t>
            </a:r>
            <a:r>
              <a:rPr lang="en-GB" sz="1150" noProof="0" dirty="0">
                <a:latin typeface="Arial"/>
                <a:cs typeface="Arial"/>
              </a:rPr>
              <a:t>compared</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spc="-10" noProof="0" dirty="0">
                <a:latin typeface="Arial"/>
                <a:cs typeface="Arial"/>
              </a:rPr>
              <a:t>results. </a:t>
            </a:r>
            <a:r>
              <a:rPr lang="en-GB" sz="1150" noProof="0" dirty="0">
                <a:latin typeface="Arial"/>
                <a:cs typeface="Arial"/>
              </a:rPr>
              <a:t>It</a:t>
            </a:r>
            <a:r>
              <a:rPr lang="en-GB" sz="1150" spc="-15"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aimed</a:t>
            </a:r>
            <a:r>
              <a:rPr lang="en-GB" sz="1150" spc="-10" noProof="0" dirty="0">
                <a:latin typeface="Arial"/>
                <a:cs typeface="Arial"/>
              </a:rPr>
              <a:t> </a:t>
            </a:r>
            <a:r>
              <a:rPr lang="en-GB" sz="1150" noProof="0" dirty="0">
                <a:latin typeface="Arial"/>
                <a:cs typeface="Arial"/>
              </a:rPr>
              <a:t>at</a:t>
            </a:r>
            <a:r>
              <a:rPr lang="en-GB" sz="1150" spc="-10" noProof="0" dirty="0">
                <a:latin typeface="Arial"/>
                <a:cs typeface="Arial"/>
              </a:rPr>
              <a:t> </a:t>
            </a:r>
            <a:r>
              <a:rPr lang="en-GB" sz="1150" noProof="0" dirty="0">
                <a:latin typeface="Arial"/>
                <a:cs typeface="Arial"/>
              </a:rPr>
              <a:t>helping</a:t>
            </a:r>
            <a:r>
              <a:rPr lang="en-GB" sz="1150" spc="-10" noProof="0" dirty="0">
                <a:latin typeface="Arial"/>
                <a:cs typeface="Arial"/>
              </a:rPr>
              <a:t> </a:t>
            </a:r>
            <a:r>
              <a:rPr lang="en-GB" sz="1150" noProof="0" dirty="0">
                <a:latin typeface="Arial"/>
                <a:cs typeface="Arial"/>
              </a:rPr>
              <a:t>individual</a:t>
            </a:r>
            <a:r>
              <a:rPr lang="en-GB" sz="1150" spc="-15" noProof="0" dirty="0">
                <a:latin typeface="Arial"/>
                <a:cs typeface="Arial"/>
              </a:rPr>
              <a:t> t</a:t>
            </a:r>
            <a:r>
              <a:rPr lang="en-GB" sz="1150" noProof="0" dirty="0">
                <a:latin typeface="Arial"/>
                <a:cs typeface="Arial"/>
              </a:rPr>
              <a:t>rusts</a:t>
            </a:r>
            <a:r>
              <a:rPr lang="en-GB" sz="1150" spc="-10" noProof="0" dirty="0">
                <a:latin typeface="Arial"/>
                <a:cs typeface="Arial"/>
              </a:rPr>
              <a:t> </a:t>
            </a:r>
            <a:r>
              <a:rPr lang="en-GB" sz="1150" noProof="0" dirty="0">
                <a:latin typeface="Arial"/>
                <a:cs typeface="Arial"/>
              </a:rPr>
              <a:t>to</a:t>
            </a:r>
            <a:r>
              <a:rPr lang="en-GB" sz="1150" spc="-10" noProof="0" dirty="0">
                <a:latin typeface="Arial"/>
                <a:cs typeface="Arial"/>
              </a:rPr>
              <a:t> </a:t>
            </a:r>
            <a:r>
              <a:rPr lang="en-GB" sz="1150" noProof="0" dirty="0">
                <a:latin typeface="Arial"/>
                <a:cs typeface="Arial"/>
              </a:rPr>
              <a:t>understand</a:t>
            </a:r>
            <a:r>
              <a:rPr lang="en-GB" sz="1150" spc="-10" noProof="0" dirty="0">
                <a:latin typeface="Arial"/>
                <a:cs typeface="Arial"/>
              </a:rPr>
              <a:t> </a:t>
            </a:r>
            <a:r>
              <a:rPr lang="en-GB" sz="1150" noProof="0" dirty="0">
                <a:latin typeface="Arial"/>
                <a:cs typeface="Arial"/>
              </a:rPr>
              <a:t>their</a:t>
            </a:r>
            <a:r>
              <a:rPr lang="en-GB" sz="1150" spc="-10" noProof="0" dirty="0">
                <a:latin typeface="Arial"/>
                <a:cs typeface="Arial"/>
              </a:rPr>
              <a:t> </a:t>
            </a:r>
            <a:r>
              <a:rPr lang="en-GB" sz="1150" noProof="0" dirty="0">
                <a:latin typeface="Arial"/>
                <a:cs typeface="Arial"/>
              </a:rPr>
              <a:t>performance</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identify</a:t>
            </a:r>
            <a:r>
              <a:rPr lang="en-GB" sz="1150" spc="-10" noProof="0" dirty="0">
                <a:latin typeface="Arial"/>
                <a:cs typeface="Arial"/>
              </a:rPr>
              <a:t> </a:t>
            </a:r>
            <a:r>
              <a:rPr lang="en-GB" sz="1150" noProof="0" dirty="0">
                <a:latin typeface="Arial"/>
                <a:cs typeface="Arial"/>
              </a:rPr>
              <a:t>areas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local </a:t>
            </a:r>
            <a:r>
              <a:rPr lang="en-GB" sz="1150" noProof="0" dirty="0">
                <a:latin typeface="Arial"/>
                <a:cs typeface="Arial"/>
              </a:rPr>
              <a:t>improvement.</a:t>
            </a:r>
            <a:r>
              <a:rPr lang="en-GB" sz="1150" spc="-15" noProof="0" dirty="0">
                <a:latin typeface="Arial"/>
                <a:cs typeface="Arial"/>
              </a:rPr>
              <a:t> </a:t>
            </a:r>
            <a:r>
              <a:rPr lang="en-GB" sz="1150" noProof="0" dirty="0">
                <a:latin typeface="Arial"/>
                <a:cs typeface="Arial"/>
              </a:rPr>
              <a:t>Below</a:t>
            </a:r>
            <a:r>
              <a:rPr lang="en-GB" sz="1150" spc="-10"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description</a:t>
            </a:r>
            <a:r>
              <a:rPr lang="en-GB" sz="1150" spc="-10" noProof="0" dirty="0">
                <a:latin typeface="Arial"/>
                <a:cs typeface="Arial"/>
              </a:rPr>
              <a:t> </a:t>
            </a:r>
            <a:r>
              <a:rPr lang="en-GB" sz="1150" noProof="0" dirty="0">
                <a:latin typeface="Arial"/>
                <a:cs typeface="Arial"/>
              </a:rPr>
              <a:t>of</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type</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results</a:t>
            </a:r>
            <a:r>
              <a:rPr lang="en-GB" sz="1150" spc="-10" noProof="0" dirty="0">
                <a:latin typeface="Arial"/>
                <a:cs typeface="Arial"/>
              </a:rPr>
              <a:t> </a:t>
            </a:r>
            <a:r>
              <a:rPr lang="en-GB" sz="1150" noProof="0" dirty="0">
                <a:latin typeface="Arial"/>
                <a:cs typeface="Arial"/>
              </a:rPr>
              <a:t>presented</a:t>
            </a:r>
            <a:r>
              <a:rPr lang="en-GB" sz="1150" spc="-15"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report</a:t>
            </a:r>
            <a:r>
              <a:rPr lang="en-GB" sz="1150" spc="-1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how</a:t>
            </a:r>
            <a:r>
              <a:rPr lang="en-GB" sz="1150" spc="-15" noProof="0" dirty="0">
                <a:latin typeface="Arial"/>
                <a:cs typeface="Arial"/>
              </a:rPr>
              <a:t> </a:t>
            </a:r>
            <a:r>
              <a:rPr lang="en-GB" sz="1150" spc="-25" noProof="0" dirty="0">
                <a:latin typeface="Arial"/>
                <a:cs typeface="Arial"/>
              </a:rPr>
              <a:t>to </a:t>
            </a:r>
            <a:r>
              <a:rPr lang="en-GB" sz="1150" noProof="0" dirty="0">
                <a:latin typeface="Arial"/>
                <a:cs typeface="Arial"/>
              </a:rPr>
              <a:t>understand </a:t>
            </a:r>
            <a:r>
              <a:rPr lang="en-GB" sz="1150" spc="-10" noProof="0" dirty="0">
                <a:latin typeface="Arial"/>
                <a:cs typeface="Arial"/>
              </a:rPr>
              <a:t>them.</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Expected range </a:t>
            </a:r>
            <a:r>
              <a:rPr lang="en-GB" sz="1200" b="1" spc="-10" noProof="0" dirty="0">
                <a:solidFill>
                  <a:srgbClr val="336E9F"/>
                </a:solidFill>
                <a:latin typeface="Arial"/>
                <a:cs typeface="Arial"/>
              </a:rPr>
              <a:t>charts</a:t>
            </a:r>
            <a:endParaRPr lang="en-GB" sz="1200" noProof="0" dirty="0">
              <a:latin typeface="Arial"/>
              <a:cs typeface="Arial"/>
            </a:endParaRPr>
          </a:p>
          <a:p>
            <a:pPr marL="12700" marR="18161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charts</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report</a:t>
            </a:r>
            <a:r>
              <a:rPr lang="en-GB" sz="1150" spc="-10" noProof="0" dirty="0">
                <a:latin typeface="Arial"/>
                <a:cs typeface="Arial"/>
              </a:rPr>
              <a:t> </a:t>
            </a:r>
            <a:r>
              <a:rPr lang="en-GB" sz="1150" noProof="0" dirty="0">
                <a:latin typeface="Arial"/>
                <a:cs typeface="Arial"/>
              </a:rPr>
              <a:t>show</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noProof="0" dirty="0">
                <a:latin typeface="Arial"/>
                <a:cs typeface="Arial"/>
              </a:rPr>
              <a:t>bar</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lowest</a:t>
            </a:r>
            <a:r>
              <a:rPr lang="en-GB" sz="1150" spc="-5"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highest</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received</a:t>
            </a:r>
            <a:r>
              <a:rPr lang="en-GB" sz="1150" spc="-5" noProof="0" dirty="0">
                <a:latin typeface="Arial"/>
                <a:cs typeface="Arial"/>
              </a:rPr>
              <a:t> </a:t>
            </a:r>
            <a:r>
              <a:rPr lang="en-GB" sz="1150" spc="-25" noProof="0" dirty="0">
                <a:latin typeface="Arial"/>
                <a:cs typeface="Arial"/>
              </a:rPr>
              <a:t>for </a:t>
            </a:r>
            <a:r>
              <a:rPr lang="en-GB" sz="1150" noProof="0" dirty="0">
                <a:latin typeface="Arial"/>
                <a:cs typeface="Arial"/>
              </a:rPr>
              <a:t>each</a:t>
            </a:r>
            <a:r>
              <a:rPr lang="en-GB" sz="1150" spc="-5"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nationally.</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this</a:t>
            </a:r>
            <a:r>
              <a:rPr lang="en-GB" sz="1150" spc="-5" noProof="0" dirty="0">
                <a:latin typeface="Arial"/>
                <a:cs typeface="Arial"/>
              </a:rPr>
              <a:t> </a:t>
            </a:r>
            <a:r>
              <a:rPr lang="en-GB" sz="1150" noProof="0" dirty="0">
                <a:latin typeface="Arial"/>
                <a:cs typeface="Arial"/>
              </a:rPr>
              <a:t>bar,</a:t>
            </a:r>
            <a:r>
              <a:rPr lang="en-GB" sz="1150" spc="-5" noProof="0" dirty="0">
                <a:latin typeface="Arial"/>
                <a:cs typeface="Arial"/>
              </a:rPr>
              <a:t> </a:t>
            </a:r>
            <a:r>
              <a:rPr lang="en-GB" sz="1150" noProof="0" dirty="0">
                <a:latin typeface="Arial"/>
                <a:cs typeface="Arial"/>
              </a:rPr>
              <a:t>an</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given</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grey bar)</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a</a:t>
            </a:r>
            <a:r>
              <a:rPr lang="en-GB" sz="1150" spc="-5" noProof="0" dirty="0">
                <a:latin typeface="Arial"/>
                <a:cs typeface="Arial"/>
              </a:rPr>
              <a:t> </a:t>
            </a:r>
            <a:r>
              <a:rPr lang="en-GB" sz="1150" spc="-10" noProof="0" dirty="0">
                <a:latin typeface="Arial"/>
                <a:cs typeface="Arial"/>
              </a:rPr>
              <a:t>black </a:t>
            </a:r>
            <a:r>
              <a:rPr lang="en-GB" sz="1150" noProof="0" dirty="0">
                <a:latin typeface="Arial"/>
                <a:cs typeface="Arial"/>
              </a:rPr>
              <a:t>diamond</a:t>
            </a:r>
            <a:r>
              <a:rPr lang="en-GB" sz="1150" spc="-20" noProof="0" dirty="0">
                <a:latin typeface="Arial"/>
                <a:cs typeface="Arial"/>
              </a:rPr>
              <a:t> </a:t>
            </a:r>
            <a:r>
              <a:rPr lang="en-GB" sz="1150" noProof="0" dirty="0">
                <a:latin typeface="Arial"/>
                <a:cs typeface="Arial"/>
              </a:rPr>
              <a:t>represents</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actual</a:t>
            </a:r>
            <a:r>
              <a:rPr lang="en-GB" sz="1150" spc="-15" noProof="0" dirty="0">
                <a:latin typeface="Arial"/>
                <a:cs typeface="Arial"/>
              </a:rPr>
              <a:t> </a:t>
            </a:r>
            <a:r>
              <a:rPr lang="en-GB" sz="1150" noProof="0" dirty="0">
                <a:latin typeface="Arial"/>
                <a:cs typeface="Arial"/>
              </a:rPr>
              <a:t>score</a:t>
            </a:r>
            <a:r>
              <a:rPr lang="en-GB" sz="1150" spc="-15" noProof="0" dirty="0">
                <a:latin typeface="Arial"/>
                <a:cs typeface="Arial"/>
              </a:rPr>
              <a:t> </a:t>
            </a:r>
            <a:r>
              <a:rPr lang="en-GB" sz="1150" noProof="0" dirty="0">
                <a:latin typeface="Arial"/>
                <a:cs typeface="Arial"/>
              </a:rPr>
              <a:t>for</a:t>
            </a:r>
            <a:r>
              <a:rPr lang="en-GB" sz="1150" spc="-20" noProof="0" dirty="0">
                <a:latin typeface="Arial"/>
                <a:cs typeface="Arial"/>
              </a:rPr>
              <a:t> </a:t>
            </a:r>
            <a:r>
              <a:rPr lang="en-GB" sz="1150" noProof="0" dirty="0">
                <a:latin typeface="Arial"/>
                <a:cs typeface="Arial"/>
              </a:rPr>
              <a:t>this</a:t>
            </a:r>
            <a:r>
              <a:rPr lang="en-GB" sz="1150" spc="-15" noProof="0" dirty="0">
                <a:latin typeface="Arial"/>
                <a:cs typeface="Arial"/>
              </a:rPr>
              <a:t> </a:t>
            </a:r>
            <a:r>
              <a:rPr lang="en-GB" sz="1150" spc="-10" noProof="0" dirty="0">
                <a:latin typeface="Arial"/>
                <a:cs typeface="Arial"/>
              </a:rPr>
              <a:t>trust.</a:t>
            </a:r>
            <a:endParaRPr lang="en-GB" sz="1150" noProof="0" dirty="0">
              <a:latin typeface="Arial"/>
              <a:cs typeface="Arial"/>
            </a:endParaRPr>
          </a:p>
          <a:p>
            <a:pPr marL="12700" marR="149860" algn="l">
              <a:spcBef>
                <a:spcPts val="600"/>
              </a:spcBef>
            </a:pPr>
            <a:r>
              <a:rPr lang="en-GB" sz="1150" noProof="0" dirty="0">
                <a:latin typeface="Arial"/>
                <a:cs typeface="Arial"/>
              </a:rPr>
              <a:t>Trusts</a:t>
            </a:r>
            <a:r>
              <a:rPr lang="en-GB" sz="1150" spc="-10" noProof="0" dirty="0">
                <a:latin typeface="Arial"/>
                <a:cs typeface="Arial"/>
              </a:rPr>
              <a:t> </a:t>
            </a:r>
            <a:r>
              <a:rPr lang="en-GB" sz="1150" noProof="0" dirty="0">
                <a:latin typeface="Arial"/>
                <a:cs typeface="Arial"/>
              </a:rPr>
              <a:t>whose</a:t>
            </a:r>
            <a:r>
              <a:rPr lang="en-GB" sz="1150" spc="-10"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above</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dark</a:t>
            </a:r>
            <a:r>
              <a:rPr lang="en-GB" sz="1150" spc="-10" noProof="0" dirty="0">
                <a:latin typeface="Arial"/>
                <a:cs typeface="Arial"/>
              </a:rPr>
              <a:t> </a:t>
            </a:r>
            <a:r>
              <a:rPr lang="en-GB" sz="1150" noProof="0" dirty="0">
                <a:latin typeface="Arial"/>
                <a:cs typeface="Arial"/>
              </a:rPr>
              <a:t>blue)</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positive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a</a:t>
            </a:r>
            <a:r>
              <a:rPr lang="en-GB" sz="1150" spc="-10"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statistically</a:t>
            </a:r>
            <a:r>
              <a:rPr lang="en-GB" sz="1150" spc="-5" noProof="0" dirty="0">
                <a:latin typeface="Arial"/>
                <a:cs typeface="Arial"/>
              </a:rPr>
              <a:t> </a:t>
            </a:r>
            <a:r>
              <a:rPr lang="en-GB" sz="1150" noProof="0" dirty="0">
                <a:latin typeface="Arial"/>
                <a:cs typeface="Arial"/>
              </a:rPr>
              <a:t>significantly</a:t>
            </a:r>
            <a:r>
              <a:rPr lang="en-GB" sz="1150" spc="-10" noProof="0" dirty="0">
                <a:latin typeface="Arial"/>
                <a:cs typeface="Arial"/>
              </a:rPr>
              <a:t> </a:t>
            </a:r>
            <a:r>
              <a:rPr lang="en-GB" sz="1150" noProof="0" dirty="0">
                <a:latin typeface="Arial"/>
                <a:cs typeface="Arial"/>
              </a:rPr>
              <a:t>higher</a:t>
            </a:r>
            <a:r>
              <a:rPr lang="en-GB" sz="1150" spc="-5" noProof="0" dirty="0">
                <a:latin typeface="Arial"/>
                <a:cs typeface="Arial"/>
              </a:rPr>
              <a:t> </a:t>
            </a:r>
            <a:r>
              <a:rPr lang="en-GB" sz="1150" noProof="0" dirty="0">
                <a:latin typeface="Arial"/>
                <a:cs typeface="Arial"/>
              </a:rPr>
              <a:t>than</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national</a:t>
            </a:r>
            <a:r>
              <a:rPr lang="en-GB" sz="1150" spc="-5" noProof="0" dirty="0">
                <a:latin typeface="Arial"/>
                <a:cs typeface="Arial"/>
              </a:rPr>
              <a:t> </a:t>
            </a:r>
            <a:r>
              <a:rPr lang="en-GB" sz="1150" noProof="0" dirty="0">
                <a:latin typeface="Arial"/>
                <a:cs typeface="Arial"/>
              </a:rPr>
              <a:t>mean.</a:t>
            </a:r>
            <a:r>
              <a:rPr lang="en-GB" sz="1150" spc="-5" noProof="0" dirty="0">
                <a:latin typeface="Arial"/>
                <a:cs typeface="Arial"/>
              </a:rPr>
              <a:t> </a:t>
            </a: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indicates</a:t>
            </a:r>
            <a:r>
              <a:rPr lang="en-GB" sz="1150" spc="-5" noProof="0" dirty="0">
                <a:latin typeface="Arial"/>
                <a:cs typeface="Arial"/>
              </a:rPr>
              <a:t> </a:t>
            </a:r>
            <a:r>
              <a:rPr lang="en-GB" sz="1150" noProof="0" dirty="0">
                <a:latin typeface="Arial"/>
                <a:cs typeface="Arial"/>
              </a:rPr>
              <a:t>that</a:t>
            </a:r>
            <a:r>
              <a:rPr lang="en-GB" sz="1150" spc="-10" noProof="0" dirty="0">
                <a:latin typeface="Arial"/>
                <a:cs typeface="Arial"/>
              </a:rPr>
              <a:t> </a:t>
            </a:r>
            <a:r>
              <a:rPr lang="en-GB" sz="1150" spc="-25" noProof="0" dirty="0">
                <a:latin typeface="Arial"/>
                <a:cs typeface="Arial"/>
              </a:rPr>
              <a:t>the t</a:t>
            </a:r>
            <a:r>
              <a:rPr lang="en-GB" sz="1150" noProof="0" dirty="0">
                <a:latin typeface="Arial"/>
                <a:cs typeface="Arial"/>
              </a:rPr>
              <a:t>rust</a:t>
            </a:r>
            <a:r>
              <a:rPr lang="en-GB" sz="1150" spc="-15" noProof="0" dirty="0">
                <a:latin typeface="Arial"/>
                <a:cs typeface="Arial"/>
              </a:rPr>
              <a:t> </a:t>
            </a:r>
            <a:r>
              <a:rPr lang="en-GB" sz="1150" noProof="0" dirty="0">
                <a:latin typeface="Arial"/>
                <a:cs typeface="Arial"/>
              </a:rPr>
              <a:t>performs</a:t>
            </a:r>
            <a:r>
              <a:rPr lang="en-GB" sz="1150" spc="-15" noProof="0" dirty="0">
                <a:latin typeface="Arial"/>
                <a:cs typeface="Arial"/>
              </a:rPr>
              <a:t> </a:t>
            </a:r>
            <a:r>
              <a:rPr lang="en-GB" sz="1150" noProof="0" dirty="0">
                <a:latin typeface="Arial"/>
                <a:cs typeface="Arial"/>
              </a:rPr>
              <a:t>better</a:t>
            </a:r>
            <a:r>
              <a:rPr lang="en-GB" sz="1150" spc="-15" noProof="0" dirty="0">
                <a:latin typeface="Arial"/>
                <a:cs typeface="Arial"/>
              </a:rPr>
              <a:t> </a:t>
            </a:r>
            <a:r>
              <a:rPr lang="en-GB" sz="1150" noProof="0" dirty="0">
                <a:latin typeface="Arial"/>
                <a:cs typeface="Arial"/>
              </a:rPr>
              <a:t>than</a:t>
            </a:r>
            <a:r>
              <a:rPr lang="en-GB" sz="1150" spc="-15" noProof="0" dirty="0">
                <a:latin typeface="Arial"/>
                <a:cs typeface="Arial"/>
              </a:rPr>
              <a:t> how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same</a:t>
            </a:r>
            <a:r>
              <a:rPr lang="en-GB" sz="1150" spc="-15" noProof="0" dirty="0">
                <a:latin typeface="Arial"/>
                <a:cs typeface="Arial"/>
              </a:rPr>
              <a:t> </a:t>
            </a:r>
            <a:r>
              <a:rPr lang="en-GB" sz="1150" noProof="0" dirty="0">
                <a:latin typeface="Arial"/>
                <a:cs typeface="Arial"/>
              </a:rPr>
              <a:t>size</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demographics</a:t>
            </a:r>
            <a:r>
              <a:rPr lang="en-GB" sz="1150" spc="-15"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expected</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spc="-10" noProof="0" dirty="0">
                <a:latin typeface="Arial"/>
                <a:cs typeface="Arial"/>
              </a:rPr>
              <a:t>perform.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opposite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true</a:t>
            </a:r>
            <a:r>
              <a:rPr lang="en-GB" sz="1150" spc="-5" noProof="0" dirty="0">
                <a:latin typeface="Arial"/>
                <a:cs typeface="Arial"/>
              </a:rPr>
              <a:t> </a:t>
            </a:r>
            <a:r>
              <a:rPr lang="en-GB" sz="1150" noProof="0" dirty="0">
                <a:latin typeface="Arial"/>
                <a:cs typeface="Arial"/>
              </a:rPr>
              <a:t>if</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is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light</a:t>
            </a:r>
            <a:r>
              <a:rPr lang="en-GB" sz="1150" spc="-10"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spc="-10" noProof="0" dirty="0">
                <a:latin typeface="Arial"/>
                <a:cs typeface="Arial"/>
              </a:rPr>
              <a:t>these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negative</a:t>
            </a:r>
            <a:r>
              <a:rPr lang="en-GB" sz="1150" spc="-10" noProof="0" dirty="0">
                <a:latin typeface="Arial"/>
                <a:cs typeface="Arial"/>
              </a:rPr>
              <a:t> </a:t>
            </a:r>
            <a:r>
              <a:rPr lang="en-GB" sz="1150" noProof="0" dirty="0">
                <a:latin typeface="Arial"/>
                <a:cs typeface="Arial"/>
              </a:rPr>
              <a:t>outliers.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within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10" noProof="0" dirty="0">
                <a:latin typeface="Arial"/>
                <a:cs typeface="Arial"/>
              </a:rPr>
              <a:t> </a:t>
            </a:r>
            <a:r>
              <a:rPr lang="en-GB" sz="1150" noProof="0" dirty="0">
                <a:latin typeface="Arial"/>
                <a:cs typeface="Arial"/>
              </a:rPr>
              <a:t>range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grey),</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score</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what</a:t>
            </a:r>
            <a:r>
              <a:rPr lang="en-GB" sz="1150" spc="-10" noProof="0" dirty="0">
                <a:latin typeface="Arial"/>
                <a:cs typeface="Arial"/>
              </a:rPr>
              <a:t> </a:t>
            </a:r>
            <a:r>
              <a:rPr lang="en-GB" sz="1150" noProof="0" dirty="0">
                <a:latin typeface="Arial"/>
                <a:cs typeface="Arial"/>
              </a:rPr>
              <a:t>we</a:t>
            </a:r>
            <a:r>
              <a:rPr lang="en-GB" sz="1150" spc="-10" noProof="0" dirty="0">
                <a:latin typeface="Arial"/>
                <a:cs typeface="Arial"/>
              </a:rPr>
              <a:t> would </a:t>
            </a:r>
            <a:r>
              <a:rPr lang="en-GB" sz="1150" noProof="0" dirty="0">
                <a:latin typeface="Arial"/>
                <a:cs typeface="Arial"/>
              </a:rPr>
              <a:t>expect</a:t>
            </a:r>
            <a:r>
              <a:rPr lang="en-GB" sz="1150" spc="-10" noProof="0" dirty="0">
                <a:latin typeface="Arial"/>
                <a:cs typeface="Arial"/>
              </a:rPr>
              <a:t> </a:t>
            </a:r>
            <a:r>
              <a:rPr lang="en-GB" sz="1150" noProof="0" dirty="0">
                <a:latin typeface="Arial"/>
                <a:cs typeface="Arial"/>
              </a:rPr>
              <a:t>given</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t</a:t>
            </a:r>
            <a:r>
              <a:rPr lang="en-GB" sz="1150" noProof="0" dirty="0">
                <a:latin typeface="Arial"/>
                <a:cs typeface="Arial"/>
              </a:rPr>
              <a:t>rust's</a:t>
            </a:r>
            <a:r>
              <a:rPr lang="en-GB" sz="1150" spc="-5" noProof="0" dirty="0">
                <a:latin typeface="Arial"/>
                <a:cs typeface="Arial"/>
              </a:rPr>
              <a:t> </a:t>
            </a:r>
            <a:r>
              <a:rPr lang="en-GB" sz="1150" noProof="0" dirty="0">
                <a:latin typeface="Arial"/>
                <a:cs typeface="Arial"/>
              </a:rPr>
              <a:t>size</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demographics.</a:t>
            </a:r>
          </a:p>
          <a:p>
            <a:pPr marL="12700" algn="l">
              <a:spcBef>
                <a:spcPts val="600"/>
              </a:spcBef>
            </a:pPr>
            <a:r>
              <a:rPr lang="en-GB" sz="1200" b="1" noProof="0" dirty="0">
                <a:solidFill>
                  <a:srgbClr val="336E9F"/>
                </a:solidFill>
                <a:latin typeface="Arial"/>
                <a:cs typeface="Arial"/>
              </a:rPr>
              <a:t>Comparability </a:t>
            </a:r>
            <a:r>
              <a:rPr lang="en-GB" sz="1200" b="1" spc="-10" noProof="0" dirty="0">
                <a:solidFill>
                  <a:srgbClr val="336E9F"/>
                </a:solidFill>
                <a:latin typeface="Arial"/>
                <a:cs typeface="Arial"/>
              </a:rPr>
              <a:t>tables</a:t>
            </a:r>
            <a:endParaRPr lang="en-GB" sz="1200" noProof="0" dirty="0">
              <a:latin typeface="Arial"/>
              <a:cs typeface="Arial"/>
            </a:endParaRPr>
          </a:p>
          <a:p>
            <a:pPr marL="12700" marR="271145" algn="l">
              <a:spcBef>
                <a:spcPts val="600"/>
              </a:spcBef>
            </a:pPr>
            <a:r>
              <a:rPr lang="en-GB" sz="1150" noProof="0" dirty="0">
                <a:latin typeface="Arial"/>
                <a:cs typeface="Arial"/>
              </a:rPr>
              <a:t>The comparability tables show the 2024 and 2025 unadjusted scores for this trust for each scored question. The columns 'Change 2024-2025' and 'Change overall' include arrows to show if there is statistically significant variation between years. An upwards arrow indicates a statistically significant increase, a downwards arrow indicates a statistically significant decrease, and no arrow indicates no statistically significant change.</a:t>
            </a:r>
          </a:p>
          <a:p>
            <a:pPr marL="12700" marR="271145" algn="l">
              <a:spcBef>
                <a:spcPts val="600"/>
              </a:spcBef>
            </a:pP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adjusted</a:t>
            </a:r>
            <a:r>
              <a:rPr lang="en-GB" sz="1150" spc="-5" noProof="0" dirty="0">
                <a:latin typeface="Arial"/>
                <a:cs typeface="Arial"/>
              </a:rPr>
              <a:t> </a:t>
            </a:r>
            <a:r>
              <a:rPr lang="en-GB" sz="1150" noProof="0" dirty="0">
                <a:latin typeface="Arial"/>
                <a:cs typeface="Arial"/>
              </a:rPr>
              <a:t>2025 score</a:t>
            </a:r>
            <a:r>
              <a:rPr lang="en-GB" sz="1150" spc="-5" noProof="0" dirty="0">
                <a:latin typeface="Arial"/>
                <a:cs typeface="Arial"/>
              </a:rPr>
              <a:t> </a:t>
            </a:r>
            <a:r>
              <a:rPr lang="en-GB" sz="1150" noProof="0" dirty="0">
                <a:latin typeface="Arial"/>
                <a:cs typeface="Arial"/>
              </a:rPr>
              <a:t>will also</a:t>
            </a:r>
            <a:r>
              <a:rPr lang="en-GB" sz="1150" spc="-5" noProof="0" dirty="0">
                <a:latin typeface="Arial"/>
                <a:cs typeface="Arial"/>
              </a:rPr>
              <a:t> </a:t>
            </a:r>
            <a:r>
              <a:rPr lang="en-GB" sz="1150" noProof="0" dirty="0">
                <a:latin typeface="Arial"/>
                <a:cs typeface="Arial"/>
              </a:rPr>
              <a:t>be presented</a:t>
            </a:r>
            <a:r>
              <a:rPr lang="en-GB" sz="1150" spc="-5" noProof="0" dirty="0">
                <a:latin typeface="Arial"/>
                <a:cs typeface="Arial"/>
              </a:rPr>
              <a:t> </a:t>
            </a:r>
            <a:r>
              <a:rPr lang="en-GB" sz="1150" noProof="0" dirty="0">
                <a:latin typeface="Arial"/>
                <a:cs typeface="Arial"/>
              </a:rPr>
              <a:t>for each</a:t>
            </a:r>
            <a:r>
              <a:rPr lang="en-GB" sz="1150" spc="-5" noProof="0" dirty="0">
                <a:latin typeface="Arial"/>
                <a:cs typeface="Arial"/>
              </a:rPr>
              <a:t> </a:t>
            </a:r>
            <a:r>
              <a:rPr lang="en-GB" sz="1150" noProof="0" dirty="0">
                <a:latin typeface="Arial"/>
                <a:cs typeface="Arial"/>
              </a:rPr>
              <a:t>scored question</a:t>
            </a:r>
            <a:r>
              <a:rPr lang="en-GB" sz="1150" spc="-5" noProof="0" dirty="0">
                <a:latin typeface="Arial"/>
                <a:cs typeface="Arial"/>
              </a:rPr>
              <a:t> </a:t>
            </a:r>
            <a:r>
              <a:rPr lang="en-GB" sz="1150" noProof="0" dirty="0">
                <a:latin typeface="Arial"/>
                <a:cs typeface="Arial"/>
              </a:rPr>
              <a:t>along with</a:t>
            </a:r>
            <a:r>
              <a:rPr lang="en-GB" sz="1150" spc="-5" noProof="0" dirty="0">
                <a:latin typeface="Arial"/>
                <a:cs typeface="Arial"/>
              </a:rPr>
              <a:t> </a:t>
            </a:r>
            <a:r>
              <a:rPr lang="en-GB" sz="1150" noProof="0" dirty="0">
                <a:latin typeface="Arial"/>
                <a:cs typeface="Arial"/>
              </a:rPr>
              <a:t>the lower</a:t>
            </a:r>
            <a:r>
              <a:rPr lang="en-GB" sz="1150" spc="-5" noProof="0" dirty="0">
                <a:latin typeface="Arial"/>
                <a:cs typeface="Arial"/>
              </a:rPr>
              <a:t> </a:t>
            </a:r>
            <a:r>
              <a:rPr lang="en-GB" sz="1150" spc="-25" noProof="0" dirty="0">
                <a:latin typeface="Arial"/>
                <a:cs typeface="Arial"/>
              </a:rPr>
              <a:t>and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and national</a:t>
            </a:r>
            <a:r>
              <a:rPr lang="en-GB" sz="1150" spc="-5" noProof="0" dirty="0">
                <a:latin typeface="Arial"/>
                <a:cs typeface="Arial"/>
              </a:rPr>
              <a:t> </a:t>
            </a:r>
            <a:r>
              <a:rPr lang="en-GB" sz="1150" noProof="0" dirty="0">
                <a:latin typeface="Arial"/>
                <a:cs typeface="Arial"/>
              </a:rPr>
              <a:t>score.</a:t>
            </a:r>
            <a:r>
              <a:rPr lang="en-GB" sz="1150" spc="-5" noProof="0" dirty="0">
                <a:latin typeface="Arial"/>
                <a:cs typeface="Arial"/>
              </a:rPr>
              <a:t> </a:t>
            </a:r>
            <a:r>
              <a:rPr lang="en-GB" sz="1150" noProof="0" dirty="0">
                <a:latin typeface="Arial"/>
                <a:cs typeface="Arial"/>
              </a:rPr>
              <a:t>Scores above</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 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 will</a:t>
            </a:r>
            <a:r>
              <a:rPr lang="en-GB" sz="1150" spc="-5" noProof="0" dirty="0">
                <a:latin typeface="Arial"/>
                <a:cs typeface="Arial"/>
              </a:rPr>
              <a:t> </a:t>
            </a:r>
            <a:r>
              <a:rPr lang="en-GB" sz="1150" spc="-25" noProof="0" dirty="0">
                <a:latin typeface="Arial"/>
                <a:cs typeface="Arial"/>
              </a:rPr>
              <a:t>be </a:t>
            </a:r>
            <a:r>
              <a:rPr lang="en-GB" sz="1150" noProof="0" dirty="0">
                <a:latin typeface="Arial"/>
                <a:cs typeface="Arial"/>
              </a:rPr>
              <a:t>highlighted</a:t>
            </a:r>
            <a:r>
              <a:rPr lang="en-GB" sz="1150" spc="-10" noProof="0" dirty="0">
                <a:latin typeface="Arial"/>
                <a:cs typeface="Arial"/>
              </a:rPr>
              <a:t> </a:t>
            </a:r>
            <a:r>
              <a:rPr lang="en-GB" sz="1150" noProof="0" dirty="0">
                <a:latin typeface="Arial"/>
                <a:cs typeface="Arial"/>
              </a:rPr>
              <a:t>dark</a:t>
            </a:r>
            <a:r>
              <a:rPr lang="en-GB" sz="1150" spc="-5" noProof="0" dirty="0">
                <a:latin typeface="Arial"/>
                <a:cs typeface="Arial"/>
              </a:rPr>
              <a:t> </a:t>
            </a:r>
            <a:r>
              <a:rPr lang="en-GB" sz="1150" noProof="0" dirty="0">
                <a:latin typeface="Arial"/>
                <a:cs typeface="Arial"/>
              </a:rPr>
              <a:t>blue,</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below</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expected</a:t>
            </a:r>
            <a:r>
              <a:rPr lang="en-GB" sz="1150" spc="-5" noProof="0" dirty="0">
                <a:latin typeface="Arial"/>
                <a:cs typeface="Arial"/>
              </a:rPr>
              <a:t> </a:t>
            </a:r>
            <a:r>
              <a:rPr lang="en-GB" sz="1150" noProof="0" dirty="0">
                <a:latin typeface="Arial"/>
                <a:cs typeface="Arial"/>
              </a:rPr>
              <a:t>range</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a:t>
            </a:r>
            <a:r>
              <a:rPr lang="en-GB" sz="1150" spc="-5" noProof="0" dirty="0">
                <a:latin typeface="Arial"/>
                <a:cs typeface="Arial"/>
              </a:rPr>
              <a:t> </a:t>
            </a:r>
            <a:r>
              <a:rPr lang="en-GB" sz="1150" noProof="0" dirty="0">
                <a:latin typeface="Arial"/>
                <a:cs typeface="Arial"/>
              </a:rPr>
              <a:t>light</a:t>
            </a:r>
            <a:r>
              <a:rPr lang="en-GB" sz="1150" spc="-5" noProof="0" dirty="0">
                <a:latin typeface="Arial"/>
                <a:cs typeface="Arial"/>
              </a:rPr>
              <a:t> </a:t>
            </a:r>
            <a:r>
              <a:rPr lang="en-GB" sz="1150" spc="-10" noProof="0" dirty="0">
                <a:latin typeface="Arial"/>
                <a:cs typeface="Arial"/>
              </a:rPr>
              <a:t>blue,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within</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lower and</a:t>
            </a:r>
            <a:r>
              <a:rPr lang="en-GB" sz="1150" spc="-5" noProof="0" dirty="0">
                <a:latin typeface="Arial"/>
                <a:cs typeface="Arial"/>
              </a:rPr>
              <a:t> </a:t>
            </a:r>
            <a:r>
              <a:rPr lang="en-GB" sz="1150" noProof="0" dirty="0">
                <a:latin typeface="Arial"/>
                <a:cs typeface="Arial"/>
              </a:rPr>
              <a:t>upper</a:t>
            </a:r>
            <a:r>
              <a:rPr lang="en-GB" sz="1150" spc="-5" noProof="0" dirty="0">
                <a:latin typeface="Arial"/>
                <a:cs typeface="Arial"/>
              </a:rPr>
              <a:t> </a:t>
            </a:r>
            <a:r>
              <a:rPr lang="en-GB" sz="1150" noProof="0" dirty="0">
                <a:latin typeface="Arial"/>
                <a:cs typeface="Arial"/>
              </a:rPr>
              <a:t>limit</a:t>
            </a:r>
            <a:r>
              <a:rPr lang="en-GB" sz="1150" spc="-5"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 expected</a:t>
            </a:r>
            <a:r>
              <a:rPr lang="en-GB" sz="1150" spc="-5" noProof="0" dirty="0">
                <a:latin typeface="Arial"/>
                <a:cs typeface="Arial"/>
              </a:rPr>
              <a:t> </a:t>
            </a:r>
            <a:r>
              <a:rPr lang="en-GB" sz="1150" noProof="0" dirty="0">
                <a:latin typeface="Arial"/>
                <a:cs typeface="Arial"/>
              </a:rPr>
              <a:t>ranges</a:t>
            </a:r>
            <a:r>
              <a:rPr lang="en-GB" sz="1150" spc="-5" noProof="0" dirty="0">
                <a:latin typeface="Arial"/>
                <a:cs typeface="Arial"/>
              </a:rPr>
              <a:t> </a:t>
            </a:r>
            <a:r>
              <a:rPr lang="en-GB" sz="1150" noProof="0" dirty="0">
                <a:latin typeface="Arial"/>
                <a:cs typeface="Arial"/>
              </a:rPr>
              <a:t>will</a:t>
            </a:r>
            <a:r>
              <a:rPr lang="en-GB" sz="1150" spc="-5" noProof="0" dirty="0">
                <a:latin typeface="Arial"/>
                <a:cs typeface="Arial"/>
              </a:rPr>
              <a:t> </a:t>
            </a:r>
            <a:r>
              <a:rPr lang="en-GB" sz="1150" noProof="0" dirty="0">
                <a:latin typeface="Arial"/>
                <a:cs typeface="Arial"/>
              </a:rPr>
              <a:t>be</a:t>
            </a:r>
            <a:r>
              <a:rPr lang="en-GB" sz="1150" spc="-5" noProof="0" dirty="0">
                <a:latin typeface="Arial"/>
                <a:cs typeface="Arial"/>
              </a:rPr>
              <a:t> </a:t>
            </a:r>
            <a:r>
              <a:rPr lang="en-GB" sz="1150" noProof="0" dirty="0">
                <a:latin typeface="Arial"/>
                <a:cs typeface="Arial"/>
              </a:rPr>
              <a:t>highlighted </a:t>
            </a:r>
            <a:r>
              <a:rPr lang="en-GB" sz="1150" spc="-10" noProof="0" dirty="0">
                <a:latin typeface="Arial"/>
                <a:cs typeface="Arial"/>
              </a:rPr>
              <a:t>grey.</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Sub</a:t>
            </a:r>
            <a:r>
              <a:rPr lang="en-GB" sz="1200" b="1" noProof="0" dirty="0">
                <a:solidFill>
                  <a:srgbClr val="336E9F"/>
                </a:solidFill>
                <a:latin typeface="Arial"/>
                <a:cs typeface="Arial"/>
              </a:rPr>
              <a:t>group</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breakdowns</a:t>
            </a:r>
            <a:endParaRPr lang="en-GB" sz="1200" noProof="0" dirty="0">
              <a:latin typeface="Arial"/>
              <a:cs typeface="Arial"/>
            </a:endParaRPr>
          </a:p>
          <a:p>
            <a:pPr marL="12700" algn="l">
              <a:spcBef>
                <a:spcPts val="600"/>
              </a:spcBef>
            </a:pPr>
            <a:r>
              <a:rPr lang="en-GB" sz="1150" noProof="0" dirty="0">
                <a:latin typeface="Arial"/>
                <a:cs typeface="Arial"/>
              </a:rPr>
              <a:t>Unadjusted</a:t>
            </a:r>
            <a:r>
              <a:rPr lang="en-GB" sz="1150" spc="-20" noProof="0" dirty="0">
                <a:latin typeface="Arial"/>
                <a:cs typeface="Arial"/>
              </a:rPr>
              <a:t> </a:t>
            </a:r>
            <a:r>
              <a:rPr lang="en-GB" sz="1150" noProof="0" dirty="0">
                <a:latin typeface="Arial"/>
                <a:cs typeface="Arial"/>
              </a:rPr>
              <a:t>scores</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shown</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 age,</a:t>
            </a:r>
            <a:r>
              <a:rPr lang="en-GB" sz="1150" spc="-15" noProof="0" dirty="0">
                <a:latin typeface="Arial"/>
                <a:cs typeface="Arial"/>
              </a:rPr>
              <a:t> ‘Which of the following best describes you?’</a:t>
            </a:r>
            <a:r>
              <a:rPr lang="en-GB" sz="1150" noProof="0" dirty="0">
                <a:latin typeface="Arial"/>
                <a:cs typeface="Arial"/>
              </a:rPr>
              <a:t>,</a:t>
            </a:r>
            <a:r>
              <a:rPr lang="en-GB" sz="1150" spc="-15" noProof="0" dirty="0">
                <a:latin typeface="Arial"/>
                <a:cs typeface="Arial"/>
              </a:rPr>
              <a:t> ethnicity, </a:t>
            </a:r>
            <a:r>
              <a:rPr lang="en-GB" sz="1150" noProof="0" dirty="0">
                <a:latin typeface="Arial"/>
                <a:cs typeface="Arial"/>
              </a:rPr>
              <a:t>IMD</a:t>
            </a:r>
            <a:r>
              <a:rPr lang="en-GB" sz="1150" spc="-15" noProof="0" dirty="0">
                <a:latin typeface="Arial"/>
                <a:cs typeface="Arial"/>
              </a:rPr>
              <a:t> </a:t>
            </a:r>
            <a:r>
              <a:rPr lang="en-GB" sz="1150" spc="-10" noProof="0" dirty="0">
                <a:latin typeface="Arial"/>
                <a:cs typeface="Arial"/>
              </a:rPr>
              <a:t>quintile, long-</a:t>
            </a:r>
            <a:r>
              <a:rPr lang="en-GB" sz="1150" noProof="0" dirty="0">
                <a:latin typeface="Arial"/>
                <a:cs typeface="Arial"/>
              </a:rPr>
              <a:t>term</a:t>
            </a:r>
            <a:r>
              <a:rPr lang="en-GB" sz="1150" spc="-15"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 and </a:t>
            </a:r>
            <a:r>
              <a:rPr lang="en-US" sz="1150" noProof="0" dirty="0">
                <a:latin typeface="Arial"/>
                <a:cs typeface="Arial"/>
              </a:rPr>
              <a:t>impact of long-term conditions(s) on day-to-day activities</a:t>
            </a:r>
            <a:r>
              <a:rPr lang="en-GB" sz="1150" noProof="0" dirty="0">
                <a:latin typeface="Arial"/>
                <a:cs typeface="Arial"/>
              </a:rPr>
              <a:t>.</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same</a:t>
            </a:r>
            <a:r>
              <a:rPr lang="en-GB" sz="1150" spc="-10" noProof="0" dirty="0">
                <a:latin typeface="Arial"/>
                <a:cs typeface="Arial"/>
              </a:rPr>
              <a:t> </a:t>
            </a:r>
            <a:r>
              <a:rPr lang="en-GB" sz="1150" noProof="0" dirty="0">
                <a:latin typeface="Arial"/>
                <a:cs typeface="Arial"/>
              </a:rPr>
              <a:t>subgroup</a:t>
            </a:r>
            <a:r>
              <a:rPr lang="en-GB" sz="1150" spc="-10" noProof="0" dirty="0">
                <a:latin typeface="Arial"/>
                <a:cs typeface="Arial"/>
              </a:rPr>
              <a:t> across </a:t>
            </a:r>
            <a:r>
              <a:rPr lang="en-GB" sz="1150" noProof="0" dirty="0">
                <a:latin typeface="Arial"/>
                <a:cs typeface="Arial"/>
              </a:rPr>
              <a:t>different</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noProof="0" dirty="0">
                <a:latin typeface="Arial"/>
                <a:cs typeface="Arial"/>
              </a:rPr>
              <a:t>may</a:t>
            </a:r>
            <a:r>
              <a:rPr lang="en-GB" sz="1150" spc="-15" noProof="0" dirty="0">
                <a:latin typeface="Arial"/>
                <a:cs typeface="Arial"/>
              </a:rPr>
              <a:t> </a:t>
            </a:r>
            <a:r>
              <a:rPr lang="en-GB" sz="1150" noProof="0" dirty="0">
                <a:latin typeface="Arial"/>
                <a:cs typeface="Arial"/>
              </a:rPr>
              <a:t>not</a:t>
            </a:r>
            <a:r>
              <a:rPr lang="en-GB" sz="1150" spc="-15" noProof="0" dirty="0">
                <a:latin typeface="Arial"/>
                <a:cs typeface="Arial"/>
              </a:rPr>
              <a:t> </a:t>
            </a:r>
            <a:r>
              <a:rPr lang="en-GB" sz="1150" noProof="0" dirty="0">
                <a:latin typeface="Arial"/>
                <a:cs typeface="Arial"/>
              </a:rPr>
              <a:t>be</a:t>
            </a:r>
            <a:r>
              <a:rPr lang="en-GB" sz="1150" spc="-15" noProof="0" dirty="0">
                <a:latin typeface="Arial"/>
                <a:cs typeface="Arial"/>
              </a:rPr>
              <a:t> </a:t>
            </a:r>
            <a:r>
              <a:rPr lang="en-GB" sz="1150" noProof="0" dirty="0">
                <a:latin typeface="Arial"/>
                <a:cs typeface="Arial"/>
              </a:rPr>
              <a:t>comparable,</a:t>
            </a:r>
            <a:r>
              <a:rPr lang="en-GB" sz="1150" spc="-15" noProof="0" dirty="0">
                <a:latin typeface="Arial"/>
                <a:cs typeface="Arial"/>
              </a:rPr>
              <a:t> </a:t>
            </a:r>
            <a:r>
              <a:rPr lang="en-GB" sz="1150" noProof="0" dirty="0">
                <a:latin typeface="Arial"/>
                <a:cs typeface="Arial"/>
              </a:rPr>
              <a:t>as</a:t>
            </a:r>
            <a:r>
              <a:rPr lang="en-GB" sz="1150" spc="-15" noProof="0" dirty="0">
                <a:latin typeface="Arial"/>
                <a:cs typeface="Arial"/>
              </a:rPr>
              <a:t> </a:t>
            </a:r>
            <a:r>
              <a:rPr lang="en-GB" sz="1150" noProof="0" dirty="0">
                <a:latin typeface="Arial"/>
                <a:cs typeface="Arial"/>
              </a:rPr>
              <a:t>they</a:t>
            </a:r>
            <a:r>
              <a:rPr lang="en-GB" sz="1150" spc="-15" noProof="0" dirty="0">
                <a:latin typeface="Arial"/>
                <a:cs typeface="Arial"/>
              </a:rPr>
              <a:t> </a:t>
            </a:r>
            <a:r>
              <a:rPr lang="en-GB" sz="1150" noProof="0" dirty="0">
                <a:latin typeface="Arial"/>
                <a:cs typeface="Arial"/>
              </a:rPr>
              <a:t>do</a:t>
            </a:r>
            <a:r>
              <a:rPr lang="en-GB" sz="1150" spc="-15" noProof="0" dirty="0">
                <a:latin typeface="Arial"/>
                <a:cs typeface="Arial"/>
              </a:rPr>
              <a:t> </a:t>
            </a:r>
            <a:r>
              <a:rPr lang="en-GB" sz="1150" noProof="0" dirty="0">
                <a:latin typeface="Arial"/>
                <a:cs typeface="Arial"/>
              </a:rPr>
              <a:t>not</a:t>
            </a:r>
            <a:r>
              <a:rPr lang="en-GB" sz="1150" spc="-10" noProof="0" dirty="0">
                <a:latin typeface="Arial"/>
                <a:cs typeface="Arial"/>
              </a:rPr>
              <a:t> </a:t>
            </a:r>
            <a:r>
              <a:rPr lang="en-GB" sz="1150" noProof="0" dirty="0">
                <a:latin typeface="Arial"/>
                <a:cs typeface="Arial"/>
              </a:rPr>
              <a:t>account</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impact</a:t>
            </a:r>
            <a:r>
              <a:rPr lang="en-GB" sz="1150" spc="-15" noProof="0" dirty="0">
                <a:latin typeface="Arial"/>
                <a:cs typeface="Arial"/>
              </a:rPr>
              <a:t> </a:t>
            </a:r>
            <a:r>
              <a:rPr lang="en-GB" sz="1150" noProof="0" dirty="0">
                <a:latin typeface="Arial"/>
                <a:cs typeface="Arial"/>
              </a:rPr>
              <a:t>that</a:t>
            </a:r>
            <a:r>
              <a:rPr lang="en-GB" sz="1150" spc="-15" noProof="0" dirty="0">
                <a:latin typeface="Arial"/>
                <a:cs typeface="Arial"/>
              </a:rPr>
              <a:t> </a:t>
            </a:r>
            <a:r>
              <a:rPr lang="en-GB" sz="1150" noProof="0" dirty="0">
                <a:latin typeface="Arial"/>
                <a:cs typeface="Arial"/>
              </a:rPr>
              <a:t>differing</a:t>
            </a:r>
            <a:r>
              <a:rPr lang="en-GB" sz="1150" spc="-15" noProof="0" dirty="0">
                <a:latin typeface="Arial"/>
                <a:cs typeface="Arial"/>
              </a:rPr>
              <a:t> </a:t>
            </a:r>
            <a:r>
              <a:rPr lang="en-GB" sz="1150" spc="-10" noProof="0" dirty="0">
                <a:latin typeface="Arial"/>
                <a:cs typeface="Arial"/>
              </a:rPr>
              <a:t>patient </a:t>
            </a:r>
            <a:r>
              <a:rPr lang="en-GB" sz="1150" noProof="0" dirty="0">
                <a:latin typeface="Arial"/>
                <a:cs typeface="Arial"/>
              </a:rPr>
              <a:t>populations</a:t>
            </a:r>
            <a:r>
              <a:rPr lang="en-GB" sz="1150" spc="-10" noProof="0" dirty="0">
                <a:latin typeface="Arial"/>
                <a:cs typeface="Arial"/>
              </a:rPr>
              <a:t> </a:t>
            </a:r>
            <a:r>
              <a:rPr lang="en-GB" sz="1150" noProof="0" dirty="0">
                <a:latin typeface="Arial"/>
                <a:cs typeface="Arial"/>
              </a:rPr>
              <a:t>might</a:t>
            </a:r>
            <a:r>
              <a:rPr lang="en-GB" sz="1150" spc="-5" noProof="0" dirty="0">
                <a:latin typeface="Arial"/>
                <a:cs typeface="Arial"/>
              </a:rPr>
              <a:t> </a:t>
            </a:r>
            <a:r>
              <a:rPr lang="en-GB" sz="1150" noProof="0" dirty="0">
                <a:latin typeface="Arial"/>
                <a:cs typeface="Arial"/>
              </a:rPr>
              <a:t>have</a:t>
            </a:r>
            <a:r>
              <a:rPr lang="en-GB" sz="1150" spc="-10"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spc="-10" noProof="0" dirty="0">
                <a:latin typeface="Arial"/>
                <a:cs typeface="Arial"/>
              </a:rPr>
              <a:t>results.</a:t>
            </a:r>
            <a:endParaRPr lang="en-GB" sz="1150" noProof="0" dirty="0">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lang="en-GB" sz="1200" b="1" noProof="0" dirty="0">
                <a:solidFill>
                  <a:srgbClr val="336E9F"/>
                </a:solidFill>
                <a:latin typeface="Arial"/>
                <a:cs typeface="Arial"/>
              </a:rPr>
              <a:t>Tumour</a:t>
            </a:r>
            <a:r>
              <a:rPr lang="en-GB" sz="1200" b="1" spc="-40" noProof="0" dirty="0">
                <a:solidFill>
                  <a:srgbClr val="336E9F"/>
                </a:solidFill>
                <a:latin typeface="Arial"/>
                <a:cs typeface="Arial"/>
              </a:rPr>
              <a:t> </a:t>
            </a:r>
            <a:r>
              <a:rPr lang="en-GB" sz="1200" b="1" noProof="0" dirty="0">
                <a:solidFill>
                  <a:srgbClr val="336E9F"/>
                </a:solidFill>
                <a:latin typeface="Arial"/>
                <a:cs typeface="Arial"/>
              </a:rPr>
              <a:t>group</a:t>
            </a:r>
            <a:r>
              <a:rPr lang="en-GB" sz="1200" b="1" spc="-4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417830" lvl="0" indent="0" algn="l" defTabSz="914400" eaLnBrk="1" fontAlgn="auto" latinLnBrk="0" hangingPunct="1">
              <a:lnSpc>
                <a:spcPct val="100000"/>
              </a:lnSpc>
              <a:spcBef>
                <a:spcPts val="600"/>
              </a:spcBef>
              <a:spcAft>
                <a:spcPts val="0"/>
              </a:spcAft>
              <a:buClrTx/>
              <a:buSzTx/>
              <a:buFontTx/>
              <a:buNone/>
              <a:tabLst/>
              <a:defRPr/>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tumour</a:t>
            </a:r>
            <a:r>
              <a:rPr lang="en-GB" sz="1150" spc="-10" noProof="0" dirty="0">
                <a:latin typeface="Arial"/>
                <a:cs typeface="Arial"/>
              </a:rPr>
              <a:t> </a:t>
            </a:r>
            <a:r>
              <a:rPr lang="en-GB" sz="1150" noProof="0" dirty="0">
                <a:latin typeface="Arial"/>
                <a:cs typeface="Arial"/>
              </a:rPr>
              <a:t>group</a:t>
            </a:r>
            <a:r>
              <a:rPr lang="en-GB" sz="1150" spc="-10"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10"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scored</a:t>
            </a:r>
            <a:r>
              <a:rPr lang="en-GB" sz="1150" spc="-10" noProof="0" dirty="0">
                <a:latin typeface="Arial"/>
                <a:cs typeface="Arial"/>
              </a:rPr>
              <a:t> </a:t>
            </a:r>
            <a:r>
              <a:rPr lang="en-GB" sz="1150" noProof="0" dirty="0">
                <a:latin typeface="Arial"/>
                <a:cs typeface="Arial"/>
              </a:rPr>
              <a:t>question</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each</a:t>
            </a:r>
            <a:r>
              <a:rPr lang="en-GB" sz="1150" spc="-10" noProof="0" dirty="0">
                <a:latin typeface="Arial"/>
                <a:cs typeface="Arial"/>
              </a:rPr>
              <a:t> </a:t>
            </a:r>
            <a:r>
              <a:rPr lang="en-GB" sz="1150" noProof="0" dirty="0">
                <a:latin typeface="Arial"/>
                <a:cs typeface="Arial"/>
              </a:rPr>
              <a:t>of</a:t>
            </a:r>
            <a:r>
              <a:rPr lang="en-GB" sz="1150" spc="-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spc="-25" noProof="0" dirty="0">
                <a:latin typeface="Arial"/>
                <a:cs typeface="Arial"/>
              </a:rPr>
              <a:t>13 </a:t>
            </a:r>
            <a:r>
              <a:rPr lang="en-GB" sz="1150" noProof="0" dirty="0">
                <a:latin typeface="Arial"/>
                <a:cs typeface="Arial"/>
              </a:rPr>
              <a:t>tumour</a:t>
            </a:r>
            <a:r>
              <a:rPr lang="en-GB" sz="1150" spc="-15"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Central</a:t>
            </a:r>
            <a:r>
              <a:rPr lang="en-GB" sz="1150" spc="-10" noProof="0" dirty="0">
                <a:latin typeface="Arial"/>
                <a:cs typeface="Arial"/>
              </a:rPr>
              <a:t> </a:t>
            </a:r>
            <a:r>
              <a:rPr lang="en-GB" sz="1150" noProof="0" dirty="0">
                <a:latin typeface="Arial"/>
                <a:cs typeface="Arial"/>
              </a:rPr>
              <a:t>nervous</a:t>
            </a:r>
            <a:r>
              <a:rPr lang="en-GB" sz="1150" spc="-10" noProof="0" dirty="0">
                <a:latin typeface="Arial"/>
                <a:cs typeface="Arial"/>
              </a:rPr>
              <a:t> </a:t>
            </a:r>
            <a:r>
              <a:rPr lang="en-GB" sz="1150" noProof="0" dirty="0">
                <a:latin typeface="Arial"/>
                <a:cs typeface="Arial"/>
              </a:rPr>
              <a:t>system</a:t>
            </a:r>
            <a:r>
              <a:rPr lang="en-GB" sz="1150" spc="-10" noProof="0" dirty="0">
                <a:latin typeface="Arial"/>
                <a:cs typeface="Arial"/>
              </a:rPr>
              <a:t> </a:t>
            </a:r>
            <a:r>
              <a:rPr lang="en-GB" sz="1150" noProof="0" dirty="0">
                <a:latin typeface="Arial"/>
                <a:cs typeface="Arial"/>
              </a:rPr>
              <a:t>is</a:t>
            </a:r>
            <a:r>
              <a:rPr lang="en-GB" sz="1150" spc="-10" noProof="0" dirty="0">
                <a:latin typeface="Arial"/>
                <a:cs typeface="Arial"/>
              </a:rPr>
              <a:t> </a:t>
            </a:r>
            <a:r>
              <a:rPr lang="en-GB" sz="1150" noProof="0" dirty="0">
                <a:latin typeface="Arial"/>
                <a:cs typeface="Arial"/>
              </a:rPr>
              <a:t>abbreviated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‘CNS’</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lower</a:t>
            </a:r>
            <a:r>
              <a:rPr lang="en-GB" sz="1150" spc="-10" noProof="0" dirty="0">
                <a:latin typeface="Arial"/>
                <a:cs typeface="Arial"/>
              </a:rPr>
              <a:t> </a:t>
            </a:r>
            <a:r>
              <a:rPr lang="en-GB" sz="1150" noProof="0" dirty="0">
                <a:latin typeface="Arial"/>
                <a:cs typeface="Arial"/>
              </a:rPr>
              <a:t>gastrointestinal</a:t>
            </a:r>
            <a:r>
              <a:rPr lang="en-GB" sz="1150" spc="-10" noProof="0" dirty="0">
                <a:latin typeface="Arial"/>
                <a:cs typeface="Arial"/>
              </a:rPr>
              <a:t> </a:t>
            </a:r>
            <a:r>
              <a:rPr lang="en-GB" sz="1150" noProof="0" dirty="0">
                <a:latin typeface="Arial"/>
                <a:cs typeface="Arial"/>
              </a:rPr>
              <a:t>tract</a:t>
            </a:r>
            <a:r>
              <a:rPr lang="en-GB" sz="1150" spc="-10" noProof="0" dirty="0">
                <a:latin typeface="Arial"/>
                <a:cs typeface="Arial"/>
              </a:rPr>
              <a:t> </a:t>
            </a:r>
            <a:r>
              <a:rPr lang="en-GB" sz="1150" spc="-25" noProof="0" dirty="0">
                <a:latin typeface="Arial"/>
                <a:cs typeface="Arial"/>
              </a:rPr>
              <a:t>is </a:t>
            </a:r>
            <a:r>
              <a:rPr lang="en-GB" sz="1150" noProof="0" dirty="0">
                <a:latin typeface="Arial"/>
                <a:cs typeface="Arial"/>
              </a:rPr>
              <a:t>abbreviated</a:t>
            </a:r>
            <a:r>
              <a:rPr lang="en-GB" sz="1150" spc="-15"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‘LGT’</a:t>
            </a:r>
            <a:r>
              <a:rPr lang="en-GB" sz="1150" spc="-10" noProof="0" dirty="0">
                <a:latin typeface="Arial"/>
                <a:cs typeface="Arial"/>
              </a:rPr>
              <a:t> </a:t>
            </a:r>
            <a:r>
              <a:rPr lang="en-GB" sz="1150" noProof="0" dirty="0">
                <a:latin typeface="Arial"/>
                <a:cs typeface="Arial"/>
              </a:rPr>
              <a:t>throughout</a:t>
            </a:r>
            <a:r>
              <a:rPr lang="en-GB" sz="1150" spc="-10" noProof="0" dirty="0">
                <a:latin typeface="Arial"/>
                <a:cs typeface="Arial"/>
              </a:rPr>
              <a:t> </a:t>
            </a:r>
            <a:r>
              <a:rPr lang="en-GB" sz="1150" noProof="0" dirty="0">
                <a:latin typeface="Arial"/>
                <a:cs typeface="Arial"/>
              </a:rPr>
              <a:t>this</a:t>
            </a:r>
            <a:r>
              <a:rPr lang="en-GB" sz="1150" spc="-10" noProof="0" dirty="0">
                <a:latin typeface="Arial"/>
                <a:cs typeface="Arial"/>
              </a:rPr>
              <a:t> report.</a:t>
            </a:r>
          </a:p>
          <a:p>
            <a:pPr marL="12700" marR="149860">
              <a:spcBef>
                <a:spcPts val="600"/>
              </a:spcBef>
            </a:pPr>
            <a:endParaRPr lang="en-GB" sz="1150" noProof="0" dirty="0">
              <a:latin typeface="Arial"/>
              <a:cs typeface="Arial"/>
            </a:endParaRPr>
          </a:p>
        </p:txBody>
      </p:sp>
      <p:sp>
        <p:nvSpPr>
          <p:cNvPr id="6" name="txt_org_name">
            <a:extLst>
              <a:ext uri="{FF2B5EF4-FFF2-40B4-BE49-F238E27FC236}">
                <a16:creationId xmlns:a16="http://schemas.microsoft.com/office/drawing/2014/main" id="{6DB33098-2F4C-4198-9D50-DFD965A6ECC2}"/>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C806AE22-0ED0-EB08-F3A3-A81B96BCE841}"/>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2" name="Group 1">
            <a:extLst>
              <a:ext uri="{FF2B5EF4-FFF2-40B4-BE49-F238E27FC236}">
                <a16:creationId xmlns:a16="http://schemas.microsoft.com/office/drawing/2014/main" id="{4A51546A-EAC6-D768-DFB5-C5C7613CEB5B}"/>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9" name="object 4">
              <a:hlinkClick r:id="rId2" action="ppaction://hlinksldjump"/>
              <a:extLst>
                <a:ext uri="{FF2B5EF4-FFF2-40B4-BE49-F238E27FC236}">
                  <a16:creationId xmlns:a16="http://schemas.microsoft.com/office/drawing/2014/main" id="{AC83AB0B-E591-C192-9308-597CBBCF26C0}"/>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2" name="object 3">
              <a:hlinkClick r:id="rId2" action="ppaction://hlinksldjump"/>
              <a:extLst>
                <a:ext uri="{FF2B5EF4-FFF2-40B4-BE49-F238E27FC236}">
                  <a16:creationId xmlns:a16="http://schemas.microsoft.com/office/drawing/2014/main" id="{98829960-7D57-0FB4-FE62-E0D5F278D2F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EC22F7DC-B4EA-4F64-36BE-9691DB141062}"/>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8</a:t>
            </a:fld>
            <a:endParaRPr lang="en-GB" spc="-25" noProof="0" dirty="0"/>
          </a:p>
        </p:txBody>
      </p:sp>
      <p:sp>
        <p:nvSpPr>
          <p:cNvPr id="13" name="object 1"/>
          <p:cNvSpPr txBox="1"/>
          <p:nvPr/>
        </p:nvSpPr>
        <p:spPr>
          <a:xfrm>
            <a:off x="461095" y="980777"/>
            <a:ext cx="6696000" cy="5301451"/>
          </a:xfrm>
          <a:prstGeom prst="rect">
            <a:avLst/>
          </a:prstGeom>
        </p:spPr>
        <p:txBody>
          <a:bodyPr vert="horz" wrap="square" lIns="0" tIns="0" rIns="0" bIns="0" rtlCol="0">
            <a:spAutoFit/>
          </a:bodyPr>
          <a:lstStyle/>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0" normalizeH="0" baseline="0" noProof="0" dirty="0">
                <a:ln>
                  <a:noFill/>
                </a:ln>
                <a:solidFill>
                  <a:srgbClr val="336E9F"/>
                </a:solidFill>
                <a:effectLst/>
                <a:uLnTx/>
                <a:uFillTx/>
                <a:latin typeface="Arial"/>
                <a:cs typeface="Arial"/>
              </a:rPr>
              <a:t>Age</a:t>
            </a:r>
            <a:r>
              <a:rPr kumimoji="0" lang="en-GB" sz="1200" b="1" i="0" u="none" strike="noStrike" kern="0" cap="none" spc="-20" normalizeH="0" baseline="0" noProof="0" dirty="0">
                <a:ln>
                  <a:noFill/>
                </a:ln>
                <a:solidFill>
                  <a:srgbClr val="336E9F"/>
                </a:solidFill>
                <a:effectLst/>
                <a:uLnTx/>
                <a:uFillTx/>
                <a:latin typeface="Arial"/>
                <a:cs typeface="Arial"/>
              </a:rPr>
              <a:t> </a:t>
            </a:r>
            <a:r>
              <a:rPr kumimoji="0" lang="en-GB" sz="1200" b="1" i="0" u="none" strike="noStrike" kern="0" cap="none" spc="0" normalizeH="0" baseline="0" noProof="0" dirty="0">
                <a:ln>
                  <a:noFill/>
                </a:ln>
                <a:solidFill>
                  <a:srgbClr val="336E9F"/>
                </a:solidFill>
                <a:effectLst/>
                <a:uLnTx/>
                <a:uFillTx/>
                <a:latin typeface="Arial"/>
                <a:cs typeface="Arial"/>
              </a:rPr>
              <a:t>group</a:t>
            </a:r>
            <a:r>
              <a:rPr kumimoji="0" lang="en-GB" sz="1200" b="1" i="0" u="none" strike="noStrike" kern="0" cap="none" spc="-15" normalizeH="0" baseline="0" noProof="0" dirty="0">
                <a:ln>
                  <a:noFill/>
                </a:ln>
                <a:solidFill>
                  <a:srgbClr val="336E9F"/>
                </a:solidFill>
                <a:effectLst/>
                <a:uLnTx/>
                <a:uFillTx/>
                <a:latin typeface="Arial"/>
                <a:cs typeface="Arial"/>
              </a:rPr>
              <a:t> </a:t>
            </a:r>
            <a:r>
              <a:rPr kumimoji="0" lang="en-GB" sz="1200" b="1" i="0" u="none" strike="noStrike" kern="0" cap="none" spc="-10" normalizeH="0" baseline="0" noProof="0" dirty="0">
                <a:ln>
                  <a:noFill/>
                </a:ln>
                <a:solidFill>
                  <a:srgbClr val="336E9F"/>
                </a:solidFill>
                <a:effectLst/>
                <a:uLnTx/>
                <a:uFillTx/>
                <a:latin typeface="Arial"/>
                <a:cs typeface="Arial"/>
              </a:rPr>
              <a:t>tables</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21399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age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scored</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question</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each</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of</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eight</a:t>
            </a:r>
            <a:r>
              <a:rPr kumimoji="0" lang="en-GB" sz="1150" b="0" i="0" u="none" strike="noStrike" kern="0" cap="none" spc="-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age </a:t>
            </a:r>
            <a:r>
              <a:rPr kumimoji="0" lang="en-GB" sz="1150" b="0" i="0" u="none" strike="noStrike" kern="0" cap="none" spc="-10" normalizeH="0" baseline="0" noProof="0" dirty="0">
                <a:ln>
                  <a:noFill/>
                </a:ln>
                <a:solidFill>
                  <a:sysClr val="windowText" lastClr="000000"/>
                </a:solidFill>
                <a:effectLst/>
                <a:uLnTx/>
                <a:uFillTx/>
                <a:latin typeface="Arial"/>
                <a:cs typeface="Arial"/>
              </a:rPr>
              <a:t>groups.</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marR="0" lvl="0" indent="0" algn="l" defTabSz="914400" eaLnBrk="1" fontAlgn="auto" latinLnBrk="0" hangingPunct="1">
              <a:lnSpc>
                <a:spcPct val="100000"/>
              </a:lnSpc>
              <a:spcBef>
                <a:spcPts val="600"/>
              </a:spcBef>
              <a:spcAft>
                <a:spcPts val="0"/>
              </a:spcAft>
              <a:buClrTx/>
              <a:buSzTx/>
              <a:buFontTx/>
              <a:buNone/>
              <a:tabLst/>
              <a:defRPr/>
            </a:pPr>
            <a:r>
              <a:rPr kumimoji="0" lang="en-GB" sz="1200" b="1" i="0" u="none" strike="noStrike" kern="0" cap="none" spc="-10" normalizeH="0" baseline="0" noProof="0" dirty="0">
                <a:ln>
                  <a:noFill/>
                </a:ln>
                <a:solidFill>
                  <a:srgbClr val="336E9F"/>
                </a:solidFill>
                <a:effectLst/>
                <a:uLnTx/>
                <a:uFillTx/>
                <a:latin typeface="Arial"/>
                <a:cs typeface="Arial"/>
              </a:rPr>
              <a:t>‘Which of the following best describes you?’</a:t>
            </a:r>
            <a:endParaRPr kumimoji="0" lang="en-GB" sz="1200" b="0" i="0" u="none" strike="noStrike" kern="0" cap="none" spc="0" normalizeH="0" baseline="0" noProof="0" dirty="0">
              <a:ln>
                <a:noFill/>
              </a:ln>
              <a:solidFill>
                <a:sysClr val="windowText" lastClr="000000"/>
              </a:solidFill>
              <a:effectLst/>
              <a:uLnTx/>
              <a:uFillTx/>
              <a:latin typeface="Arial"/>
              <a:cs typeface="Arial"/>
            </a:endParaRPr>
          </a:p>
          <a:p>
            <a:pPr marL="12700" marR="189865" lvl="0" indent="0" algn="l" defTabSz="914400" eaLnBrk="1" fontAlgn="auto" latinLnBrk="0" hangingPunct="1">
              <a:lnSpc>
                <a:spcPct val="100000"/>
              </a:lnSpc>
              <a:spcBef>
                <a:spcPts val="600"/>
              </a:spcBef>
              <a:spcAft>
                <a:spcPts val="0"/>
              </a:spcAft>
              <a:buClrTx/>
              <a:buSzTx/>
              <a:buFontTx/>
              <a:buNone/>
              <a:tabLst/>
              <a:defRPr/>
            </a:pPr>
            <a:r>
              <a:rPr kumimoji="0" lang="en-GB" sz="1150" b="0" i="0" u="none" strike="noStrike" kern="0" cap="none" spc="0" normalizeH="0" baseline="0" noProof="0" dirty="0">
                <a:ln>
                  <a:noFill/>
                </a:ln>
                <a:solidFill>
                  <a:sysClr val="windowText" lastClr="000000"/>
                </a:solidFill>
                <a:effectLst/>
                <a:uLnTx/>
                <a:uFillTx/>
                <a:latin typeface="Arial"/>
                <a:cs typeface="Arial"/>
              </a:rPr>
              <a:t>These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tables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show</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unadjusted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scores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the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following</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groups</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male;</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female;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non-binary;</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5" normalizeH="0" baseline="0" noProof="0" dirty="0">
                <a:ln>
                  <a:noFill/>
                </a:ln>
                <a:solidFill>
                  <a:sysClr val="windowText" lastClr="000000"/>
                </a:solidFill>
                <a:effectLst/>
                <a:uLnTx/>
                <a:uFillTx/>
                <a:latin typeface="Arial"/>
                <a:cs typeface="Arial"/>
              </a:rPr>
              <a:t>to </a:t>
            </a:r>
            <a:r>
              <a:rPr kumimoji="0" lang="en-GB" sz="1150" b="0" i="0" u="none" strike="noStrike" kern="0" cap="none" spc="0" normalizeH="0" baseline="0" noProof="0" dirty="0">
                <a:ln>
                  <a:noFill/>
                </a:ln>
                <a:solidFill>
                  <a:sysClr val="windowText" lastClr="000000"/>
                </a:solidFill>
                <a:effectLst/>
                <a:uLnTx/>
                <a:uFillTx/>
                <a:latin typeface="Arial"/>
                <a:cs typeface="Arial"/>
              </a:rPr>
              <a:t>self-describe;</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and</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prefer</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not</a:t>
            </a:r>
            <a:r>
              <a:rPr kumimoji="0" lang="en-GB" sz="1150" b="0" i="0" u="none" strike="noStrike" kern="0" cap="none" spc="-10" normalizeH="0" baseline="0" noProof="0" dirty="0">
                <a:ln>
                  <a:noFill/>
                </a:ln>
                <a:solidFill>
                  <a:sysClr val="windowText" lastClr="000000"/>
                </a:solidFill>
                <a:effectLst/>
                <a:uLnTx/>
                <a:uFillTx/>
                <a:latin typeface="Arial"/>
                <a:cs typeface="Arial"/>
              </a:rPr>
              <a:t> </a:t>
            </a:r>
            <a:r>
              <a:rPr kumimoji="0" lang="en-GB" sz="1150" b="0" i="0" u="none" strike="noStrike" kern="0" cap="none" spc="0" normalizeH="0" baseline="0" noProof="0" dirty="0">
                <a:ln>
                  <a:noFill/>
                </a:ln>
                <a:solidFill>
                  <a:sysClr val="windowText" lastClr="000000"/>
                </a:solidFill>
                <a:effectLst/>
                <a:uLnTx/>
                <a:uFillTx/>
                <a:latin typeface="Arial"/>
                <a:cs typeface="Arial"/>
              </a:rPr>
              <a:t>to</a:t>
            </a:r>
            <a:r>
              <a:rPr kumimoji="0" lang="en-GB" sz="1150" b="0" i="0" u="none" strike="noStrike" kern="0" cap="none" spc="-15" normalizeH="0" baseline="0" noProof="0" dirty="0">
                <a:ln>
                  <a:noFill/>
                </a:ln>
                <a:solidFill>
                  <a:sysClr val="windowText" lastClr="000000"/>
                </a:solidFill>
                <a:effectLst/>
                <a:uLnTx/>
                <a:uFillTx/>
                <a:latin typeface="Arial"/>
                <a:cs typeface="Arial"/>
              </a:rPr>
              <a:t> </a:t>
            </a:r>
            <a:r>
              <a:rPr kumimoji="0" lang="en-GB" sz="1150" b="0" i="0" u="none" strike="noStrike" kern="0" cap="none" spc="-20" normalizeH="0" baseline="0" noProof="0" dirty="0">
                <a:ln>
                  <a:noFill/>
                </a:ln>
                <a:solidFill>
                  <a:sysClr val="windowText" lastClr="000000"/>
                </a:solidFill>
                <a:effectLst/>
                <a:uLnTx/>
                <a:uFillTx/>
                <a:latin typeface="Arial"/>
                <a:cs typeface="Arial"/>
              </a:rPr>
              <a:t>say.</a:t>
            </a:r>
            <a:endParaRPr kumimoji="0" lang="en-GB" sz="1150" b="0" i="0" u="none" strike="noStrike" kern="0" cap="none" spc="0" normalizeH="0" baseline="0" noProof="0" dirty="0">
              <a:ln>
                <a:noFill/>
              </a:ln>
              <a:solidFill>
                <a:sysClr val="windowText" lastClr="000000"/>
              </a:solidFill>
              <a:effectLst/>
              <a:uLnTx/>
              <a:uFillTx/>
              <a:latin typeface="Arial"/>
              <a:cs typeface="Arial"/>
            </a:endParaRPr>
          </a:p>
          <a:p>
            <a:pPr marL="12700" algn="l">
              <a:spcBef>
                <a:spcPts val="600"/>
              </a:spcBef>
            </a:pPr>
            <a:r>
              <a:rPr lang="en-GB" sz="1200" b="1" noProof="0" dirty="0">
                <a:solidFill>
                  <a:srgbClr val="336E9F"/>
                </a:solidFill>
                <a:latin typeface="Arial"/>
                <a:cs typeface="Arial"/>
              </a:rPr>
              <a:t>Ethnicity</a:t>
            </a:r>
            <a:r>
              <a:rPr lang="en-GB" sz="1200" b="1" spc="-55"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six</a:t>
            </a:r>
            <a:r>
              <a:rPr lang="en-GB" sz="1150" spc="-5" noProof="0" dirty="0">
                <a:latin typeface="Arial"/>
                <a:cs typeface="Arial"/>
              </a:rPr>
              <a:t> </a:t>
            </a:r>
            <a:r>
              <a:rPr lang="en-GB" sz="1150" noProof="0" dirty="0">
                <a:latin typeface="Arial"/>
                <a:cs typeface="Arial"/>
              </a:rPr>
              <a:t>ethnicity</a:t>
            </a:r>
            <a:r>
              <a:rPr lang="en-GB" sz="1150" spc="-5" noProof="0" dirty="0">
                <a:latin typeface="Arial"/>
                <a:cs typeface="Arial"/>
              </a:rPr>
              <a:t> </a:t>
            </a:r>
            <a:r>
              <a:rPr lang="en-GB" sz="1150" spc="-10" noProof="0" dirty="0">
                <a:latin typeface="Arial"/>
                <a:cs typeface="Arial"/>
              </a:rPr>
              <a:t>groups.</a:t>
            </a:r>
            <a:endParaRPr lang="en-GB" sz="1150" noProof="0" dirty="0">
              <a:latin typeface="Arial"/>
              <a:cs typeface="Arial"/>
            </a:endParaRPr>
          </a:p>
          <a:p>
            <a:pPr marL="12700" algn="l">
              <a:spcBef>
                <a:spcPts val="600"/>
              </a:spcBef>
            </a:pPr>
            <a:r>
              <a:rPr lang="en-GB" sz="1200" b="1" spc="-10" noProof="0" dirty="0">
                <a:solidFill>
                  <a:srgbClr val="336E9F"/>
                </a:solidFill>
                <a:latin typeface="Arial"/>
                <a:cs typeface="Arial"/>
              </a:rPr>
              <a:t>Long-</a:t>
            </a:r>
            <a:r>
              <a:rPr lang="en-GB" sz="1200" b="1" noProof="0" dirty="0">
                <a:solidFill>
                  <a:srgbClr val="336E9F"/>
                </a:solidFill>
                <a:latin typeface="Arial"/>
                <a:cs typeface="Arial"/>
              </a:rPr>
              <a:t>term</a:t>
            </a:r>
            <a:r>
              <a:rPr lang="en-GB" sz="1200" b="1" spc="-25" noProof="0" dirty="0">
                <a:solidFill>
                  <a:srgbClr val="336E9F"/>
                </a:solidFill>
                <a:latin typeface="Arial"/>
                <a:cs typeface="Arial"/>
              </a:rPr>
              <a:t> </a:t>
            </a:r>
            <a:r>
              <a:rPr lang="en-GB" sz="1200" b="1" noProof="0" dirty="0">
                <a:solidFill>
                  <a:srgbClr val="336E9F"/>
                </a:solidFill>
                <a:latin typeface="Arial"/>
                <a:cs typeface="Arial"/>
              </a:rPr>
              <a:t>condition</a:t>
            </a:r>
            <a:r>
              <a:rPr lang="en-GB" sz="1200" b="1" spc="-20" noProof="0" dirty="0">
                <a:solidFill>
                  <a:srgbClr val="336E9F"/>
                </a:solidFill>
                <a:latin typeface="Arial"/>
                <a:cs typeface="Arial"/>
              </a:rPr>
              <a:t> </a:t>
            </a:r>
            <a:r>
              <a:rPr lang="en-GB" sz="1200" b="1" noProof="0" dirty="0">
                <a:solidFill>
                  <a:srgbClr val="336E9F"/>
                </a:solidFill>
                <a:latin typeface="Arial"/>
                <a:cs typeface="Arial"/>
              </a:rPr>
              <a:t>status</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long-</a:t>
            </a:r>
            <a:r>
              <a:rPr lang="en-GB" sz="1150" noProof="0" dirty="0">
                <a:latin typeface="Arial"/>
                <a:cs typeface="Arial"/>
              </a:rPr>
              <a:t>term</a:t>
            </a:r>
            <a:r>
              <a:rPr lang="en-GB" sz="1150" spc="-10" noProof="0" dirty="0">
                <a:latin typeface="Arial"/>
                <a:cs typeface="Arial"/>
              </a:rPr>
              <a:t> </a:t>
            </a:r>
            <a:r>
              <a:rPr lang="en-GB" sz="1150" noProof="0" dirty="0">
                <a:latin typeface="Arial"/>
                <a:cs typeface="Arial"/>
              </a:rPr>
              <a:t>condition</a:t>
            </a:r>
            <a:r>
              <a:rPr lang="en-GB" sz="1150" spc="-10" noProof="0" dirty="0">
                <a:latin typeface="Arial"/>
                <a:cs typeface="Arial"/>
              </a:rPr>
              <a:t> </a:t>
            </a:r>
            <a:r>
              <a:rPr lang="en-GB" sz="1150" noProof="0" dirty="0">
                <a:latin typeface="Arial"/>
                <a:cs typeface="Arial"/>
              </a:rPr>
              <a:t>status</a:t>
            </a:r>
            <a:r>
              <a:rPr lang="en-GB" sz="1150" spc="-10" noProof="0" dirty="0">
                <a:latin typeface="Arial"/>
                <a:cs typeface="Arial"/>
              </a:rPr>
              <a:t> </a:t>
            </a:r>
            <a:r>
              <a:rPr lang="en-GB" sz="1150" noProof="0" dirty="0">
                <a:latin typeface="Arial"/>
                <a:cs typeface="Arial"/>
              </a:rPr>
              <a:t>tables</a:t>
            </a:r>
            <a:r>
              <a:rPr lang="en-GB" sz="1150" spc="-10"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10" noProof="0" dirty="0">
                <a:latin typeface="Arial"/>
                <a:cs typeface="Arial"/>
              </a:rPr>
              <a:t> </a:t>
            </a:r>
            <a:r>
              <a:rPr lang="en-GB" sz="1150" noProof="0" dirty="0">
                <a:latin typeface="Arial"/>
                <a:cs typeface="Arial"/>
              </a:rPr>
              <a:t>for</a:t>
            </a:r>
            <a:r>
              <a:rPr lang="en-GB" sz="1150" spc="-10" noProof="0" dirty="0">
                <a:latin typeface="Arial"/>
                <a:cs typeface="Arial"/>
              </a:rPr>
              <a:t> </a:t>
            </a:r>
            <a:r>
              <a:rPr lang="en-GB" sz="1150" noProof="0" dirty="0">
                <a:latin typeface="Arial"/>
                <a:cs typeface="Arial"/>
              </a:rPr>
              <a:t>two</a:t>
            </a:r>
            <a:r>
              <a:rPr lang="en-GB" sz="1150" spc="-10" noProof="0" dirty="0">
                <a:latin typeface="Arial"/>
                <a:cs typeface="Arial"/>
              </a:rPr>
              <a:t> </a:t>
            </a:r>
            <a:r>
              <a:rPr lang="en-GB" sz="1150" noProof="0" dirty="0">
                <a:latin typeface="Arial"/>
                <a:cs typeface="Arial"/>
              </a:rPr>
              <a:t>groups:</a:t>
            </a:r>
            <a:r>
              <a:rPr lang="en-GB" sz="1150" spc="-10" noProof="0" dirty="0">
                <a:latin typeface="Arial"/>
                <a:cs typeface="Arial"/>
              </a:rPr>
              <a:t> </a:t>
            </a:r>
            <a:r>
              <a:rPr lang="en-GB" sz="1150" noProof="0" dirty="0">
                <a:latin typeface="Arial"/>
                <a:cs typeface="Arial"/>
              </a:rPr>
              <a:t>those</a:t>
            </a:r>
            <a:r>
              <a:rPr lang="en-GB" sz="1150" spc="-10" noProof="0" dirty="0">
                <a:latin typeface="Arial"/>
                <a:cs typeface="Arial"/>
              </a:rPr>
              <a:t> </a:t>
            </a:r>
            <a:r>
              <a:rPr lang="en-GB" sz="1150" noProof="0" dirty="0">
                <a:latin typeface="Arial"/>
                <a:cs typeface="Arial"/>
              </a:rPr>
              <a:t>who</a:t>
            </a:r>
            <a:r>
              <a:rPr lang="en-GB" sz="1150" spc="-10" noProof="0" dirty="0">
                <a:latin typeface="Arial"/>
                <a:cs typeface="Arial"/>
              </a:rPr>
              <a:t> indicate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one</a:t>
            </a:r>
            <a:r>
              <a:rPr lang="en-GB" sz="1150" spc="-5" noProof="0" dirty="0">
                <a:latin typeface="Arial"/>
                <a:cs typeface="Arial"/>
              </a:rPr>
              <a:t> </a:t>
            </a:r>
            <a:r>
              <a:rPr lang="en-GB" sz="1150" noProof="0" dirty="0">
                <a:latin typeface="Arial"/>
                <a:cs typeface="Arial"/>
              </a:rPr>
              <a:t>or</a:t>
            </a:r>
            <a:r>
              <a:rPr lang="en-GB" sz="1150" spc="-5" noProof="0" dirty="0">
                <a:latin typeface="Arial"/>
                <a:cs typeface="Arial"/>
              </a:rPr>
              <a:t> </a:t>
            </a:r>
            <a:r>
              <a:rPr lang="en-GB" sz="1150" noProof="0" dirty="0">
                <a:solidFill>
                  <a:srgbClr val="000000"/>
                </a:solidFill>
                <a:latin typeface="Arial"/>
                <a:cs typeface="Arial"/>
              </a:rPr>
              <a:t>more</a:t>
            </a:r>
            <a:r>
              <a:rPr lang="en-GB" sz="1150" spc="-5" noProof="0" dirty="0">
                <a:solidFill>
                  <a:srgbClr val="000000"/>
                </a:solidFill>
                <a:latin typeface="Arial"/>
                <a:cs typeface="Arial"/>
              </a:rPr>
              <a:t> </a:t>
            </a:r>
            <a:r>
              <a:rPr lang="en-GB" sz="1150" spc="-10" noProof="0" dirty="0">
                <a:solidFill>
                  <a:srgbClr val="000000"/>
                </a:solidFill>
                <a:latin typeface="Arial"/>
                <a:cs typeface="Arial"/>
              </a:rPr>
              <a:t>long-</a:t>
            </a:r>
            <a:r>
              <a:rPr lang="en-GB" sz="1150" noProof="0" dirty="0">
                <a:solidFill>
                  <a:srgbClr val="000000"/>
                </a:solidFill>
                <a:latin typeface="Arial"/>
                <a:cs typeface="Arial"/>
              </a:rPr>
              <a:t>term</a:t>
            </a:r>
            <a:r>
              <a:rPr lang="en-GB" sz="1150" spc="-5" noProof="0" dirty="0">
                <a:solidFill>
                  <a:srgbClr val="000000"/>
                </a:solidFill>
                <a:latin typeface="Arial"/>
                <a:cs typeface="Arial"/>
              </a:rPr>
              <a:t> </a:t>
            </a:r>
            <a:r>
              <a:rPr lang="en-GB" sz="1150" noProof="0" dirty="0">
                <a:solidFill>
                  <a:srgbClr val="000000"/>
                </a:solidFill>
                <a:latin typeface="Arial"/>
                <a:cs typeface="Arial"/>
              </a:rPr>
              <a:t>conditions</a:t>
            </a:r>
            <a:r>
              <a:rPr lang="en-GB" sz="1150" spc="-5" noProof="0" dirty="0">
                <a:solidFill>
                  <a:srgbClr val="000000"/>
                </a:solidFill>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those</a:t>
            </a:r>
            <a:r>
              <a:rPr lang="en-GB" sz="1150" spc="-5" noProof="0" dirty="0">
                <a:latin typeface="Arial"/>
                <a:cs typeface="Arial"/>
              </a:rPr>
              <a:t> </a:t>
            </a:r>
            <a:r>
              <a:rPr lang="en-GB" sz="1150" noProof="0" dirty="0">
                <a:latin typeface="Arial"/>
                <a:cs typeface="Arial"/>
              </a:rPr>
              <a:t>who</a:t>
            </a:r>
            <a:r>
              <a:rPr lang="en-GB" sz="1150" spc="-5" noProof="0" dirty="0">
                <a:latin typeface="Arial"/>
                <a:cs typeface="Arial"/>
              </a:rPr>
              <a:t> </a:t>
            </a:r>
            <a:r>
              <a:rPr lang="en-GB" sz="1150" noProof="0" dirty="0">
                <a:latin typeface="Arial"/>
                <a:cs typeface="Arial"/>
              </a:rPr>
              <a:t>indicate</a:t>
            </a:r>
            <a:r>
              <a:rPr lang="en-GB" sz="1150" spc="-5" noProof="0" dirty="0">
                <a:latin typeface="Arial"/>
                <a:cs typeface="Arial"/>
              </a:rPr>
              <a:t> </a:t>
            </a:r>
            <a:r>
              <a:rPr lang="en-GB" sz="1150" noProof="0" dirty="0">
                <a:latin typeface="Arial"/>
                <a:cs typeface="Arial"/>
              </a:rPr>
              <a:t>that</a:t>
            </a:r>
            <a:r>
              <a:rPr lang="en-GB" sz="1150" spc="-5" noProof="0" dirty="0">
                <a:latin typeface="Arial"/>
                <a:cs typeface="Arial"/>
              </a:rPr>
              <a:t> </a:t>
            </a:r>
            <a:r>
              <a:rPr lang="en-GB" sz="1150" noProof="0" dirty="0">
                <a:latin typeface="Arial"/>
                <a:cs typeface="Arial"/>
              </a:rPr>
              <a:t>they</a:t>
            </a:r>
            <a:r>
              <a:rPr lang="en-GB" sz="1150" spc="-5" noProof="0" dirty="0">
                <a:latin typeface="Arial"/>
                <a:cs typeface="Arial"/>
              </a:rPr>
              <a:t> </a:t>
            </a:r>
            <a:r>
              <a:rPr lang="en-GB" sz="1150" noProof="0" dirty="0">
                <a:latin typeface="Arial"/>
                <a:cs typeface="Arial"/>
              </a:rPr>
              <a:t>have</a:t>
            </a:r>
            <a:r>
              <a:rPr lang="en-GB" sz="1150" spc="-5" noProof="0" dirty="0">
                <a:latin typeface="Arial"/>
                <a:cs typeface="Arial"/>
              </a:rPr>
              <a:t> </a:t>
            </a:r>
            <a:r>
              <a:rPr lang="en-GB" sz="1150" noProof="0" dirty="0">
                <a:latin typeface="Arial"/>
                <a:cs typeface="Arial"/>
              </a:rPr>
              <a:t>no</a:t>
            </a:r>
            <a:r>
              <a:rPr lang="en-GB" sz="1150" spc="-5" noProof="0" dirty="0">
                <a:latin typeface="Arial"/>
                <a:cs typeface="Arial"/>
              </a:rPr>
              <a:t> </a:t>
            </a:r>
            <a:r>
              <a:rPr lang="en-GB" sz="1150" spc="-10" noProof="0" dirty="0">
                <a:latin typeface="Arial"/>
                <a:cs typeface="Arial"/>
              </a:rPr>
              <a:t>long-</a:t>
            </a:r>
            <a:r>
              <a:rPr lang="en-GB" sz="1150" spc="-20" noProof="0" dirty="0">
                <a:latin typeface="Arial"/>
                <a:cs typeface="Arial"/>
              </a:rPr>
              <a:t>term </a:t>
            </a:r>
            <a:r>
              <a:rPr lang="en-GB" sz="1150" spc="-10" noProof="0" dirty="0">
                <a:latin typeface="Arial"/>
                <a:cs typeface="Arial"/>
              </a:rPr>
              <a:t>conditions.</a:t>
            </a:r>
          </a:p>
          <a:p>
            <a:pPr marL="12700" marR="198120" algn="l">
              <a:spcBef>
                <a:spcPts val="600"/>
              </a:spcBef>
            </a:pPr>
            <a:r>
              <a:rPr lang="en-GB" sz="1200" b="1" noProof="0" dirty="0">
                <a:solidFill>
                  <a:srgbClr val="336E9F"/>
                </a:solidFill>
                <a:latin typeface="Arial"/>
                <a:cs typeface="Arial"/>
              </a:rPr>
              <a:t>Impact of long-term condition(s) (excluding cancer) on day-to-day activities tables</a:t>
            </a:r>
          </a:p>
          <a:p>
            <a:pPr marL="12700" marR="198120" algn="l">
              <a:spcBef>
                <a:spcPts val="600"/>
              </a:spcBef>
            </a:pPr>
            <a:r>
              <a:rPr lang="en-US" sz="1150" noProof="0" dirty="0">
                <a:latin typeface="Arial"/>
                <a:cs typeface="Arial"/>
              </a:rPr>
              <a:t>The impact of long-term condition(s) tables show unadjusted scores for respondents with an additional long-term condition(s) and whether these affect their day-to-day activities. </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IMD</a:t>
            </a:r>
            <a:r>
              <a:rPr lang="en-GB" sz="1200" b="1" spc="-35" noProof="0" dirty="0">
                <a:solidFill>
                  <a:srgbClr val="336E9F"/>
                </a:solidFill>
                <a:latin typeface="Arial"/>
                <a:cs typeface="Arial"/>
              </a:rPr>
              <a:t> </a:t>
            </a:r>
            <a:r>
              <a:rPr lang="en-GB" sz="1200" b="1" noProof="0" dirty="0">
                <a:solidFill>
                  <a:srgbClr val="336E9F"/>
                </a:solidFill>
                <a:latin typeface="Arial"/>
                <a:cs typeface="Arial"/>
              </a:rPr>
              <a:t>quintile</a:t>
            </a:r>
            <a:r>
              <a:rPr lang="en-GB" sz="1200" b="1" spc="-30" noProof="0" dirty="0">
                <a:solidFill>
                  <a:srgbClr val="336E9F"/>
                </a:solidFill>
                <a:latin typeface="Arial"/>
                <a:cs typeface="Arial"/>
              </a:rPr>
              <a:t> </a:t>
            </a:r>
            <a:r>
              <a:rPr lang="en-GB" sz="1200" b="1" spc="-10" noProof="0" dirty="0">
                <a:solidFill>
                  <a:srgbClr val="336E9F"/>
                </a:solidFill>
                <a:latin typeface="Arial"/>
                <a:cs typeface="Arial"/>
              </a:rPr>
              <a:t>tables</a:t>
            </a:r>
            <a:endParaRPr lang="en-GB" sz="1200" noProof="0" dirty="0">
              <a:latin typeface="Arial"/>
              <a:cs typeface="Arial"/>
            </a:endParaRPr>
          </a:p>
          <a:p>
            <a:pPr marL="12700" marR="198120" algn="l">
              <a:spcBef>
                <a:spcPts val="600"/>
              </a:spcBef>
            </a:pP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IMD</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tables</a:t>
            </a:r>
            <a:r>
              <a:rPr lang="en-GB" sz="1150" spc="-5" noProof="0" dirty="0">
                <a:latin typeface="Arial"/>
                <a:cs typeface="Arial"/>
              </a:rPr>
              <a:t> </a:t>
            </a:r>
            <a:r>
              <a:rPr lang="en-GB" sz="1150" noProof="0" dirty="0">
                <a:latin typeface="Arial"/>
                <a:cs typeface="Arial"/>
              </a:rPr>
              <a:t>show</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unadjusted</a:t>
            </a:r>
            <a:r>
              <a:rPr lang="en-GB" sz="1150" spc="-5" noProof="0" dirty="0">
                <a:latin typeface="Arial"/>
                <a:cs typeface="Arial"/>
              </a:rPr>
              <a:t> </a:t>
            </a:r>
            <a:r>
              <a:rPr lang="en-GB" sz="1150" noProof="0" dirty="0">
                <a:latin typeface="Arial"/>
                <a:cs typeface="Arial"/>
              </a:rPr>
              <a:t>scores</a:t>
            </a:r>
            <a:r>
              <a:rPr lang="en-GB" sz="1150" spc="-5" noProof="0" dirty="0">
                <a:latin typeface="Arial"/>
                <a:cs typeface="Arial"/>
              </a:rPr>
              <a:t> </a:t>
            </a:r>
            <a:r>
              <a:rPr lang="en-GB" sz="1150" noProof="0" dirty="0">
                <a:latin typeface="Arial"/>
                <a:cs typeface="Arial"/>
              </a:rPr>
              <a:t>for</a:t>
            </a:r>
            <a:r>
              <a:rPr lang="en-GB" sz="1150" spc="-5" noProof="0" dirty="0">
                <a:latin typeface="Arial"/>
                <a:cs typeface="Arial"/>
              </a:rPr>
              <a:t> </a:t>
            </a:r>
            <a:r>
              <a:rPr lang="en-GB" sz="1150" noProof="0" dirty="0">
                <a:latin typeface="Arial"/>
                <a:cs typeface="Arial"/>
              </a:rPr>
              <a:t>five</a:t>
            </a:r>
            <a:r>
              <a:rPr lang="en-GB" sz="1150" spc="-10" noProof="0" dirty="0">
                <a:latin typeface="Arial"/>
                <a:cs typeface="Arial"/>
              </a:rPr>
              <a:t> </a:t>
            </a:r>
            <a:r>
              <a:rPr lang="en-GB" sz="1150" noProof="0" dirty="0">
                <a:latin typeface="Arial"/>
                <a:cs typeface="Arial"/>
              </a:rPr>
              <a:t>quintiles</a:t>
            </a:r>
            <a:r>
              <a:rPr lang="en-GB" sz="1150" spc="-5" noProof="0" dirty="0">
                <a:latin typeface="Arial"/>
                <a:cs typeface="Arial"/>
              </a:rPr>
              <a:t> </a:t>
            </a:r>
            <a:r>
              <a:rPr lang="en-GB" sz="1150" noProof="0" dirty="0">
                <a:latin typeface="Arial"/>
                <a:cs typeface="Arial"/>
              </a:rPr>
              <a:t>based</a:t>
            </a:r>
            <a:r>
              <a:rPr lang="en-GB" sz="1150" spc="-5" noProof="0" dirty="0">
                <a:latin typeface="Arial"/>
                <a:cs typeface="Arial"/>
              </a:rPr>
              <a:t> </a:t>
            </a:r>
            <a:r>
              <a:rPr lang="en-GB" sz="1150" noProof="0" dirty="0">
                <a:latin typeface="Arial"/>
                <a:cs typeface="Arial"/>
              </a:rPr>
              <a:t>on</a:t>
            </a:r>
            <a:r>
              <a:rPr lang="en-GB" sz="1150" spc="-5" noProof="0" dirty="0">
                <a:latin typeface="Arial"/>
                <a:cs typeface="Arial"/>
              </a:rPr>
              <a:t> </a:t>
            </a:r>
            <a:r>
              <a:rPr lang="en-GB" sz="1150" noProof="0" dirty="0">
                <a:latin typeface="Arial"/>
                <a:cs typeface="Arial"/>
              </a:rPr>
              <a:t>relative</a:t>
            </a:r>
            <a:r>
              <a:rPr lang="en-GB" sz="1150" spc="-5" noProof="0" dirty="0">
                <a:latin typeface="Arial"/>
                <a:cs typeface="Arial"/>
              </a:rPr>
              <a:t> </a:t>
            </a:r>
            <a:r>
              <a:rPr lang="en-GB" sz="1150" spc="-10" noProof="0" dirty="0">
                <a:latin typeface="Arial"/>
                <a:cs typeface="Arial"/>
              </a:rPr>
              <a:t>disadvantage, </a:t>
            </a:r>
            <a:r>
              <a:rPr lang="en-GB" sz="1150" noProof="0" dirty="0">
                <a:latin typeface="Arial"/>
                <a:cs typeface="Arial"/>
              </a:rPr>
              <a:t>with</a:t>
            </a:r>
            <a:r>
              <a:rPr lang="en-GB" sz="1150" spc="-5" noProof="0" dirty="0">
                <a:latin typeface="Arial"/>
                <a:cs typeface="Arial"/>
              </a:rPr>
              <a:t> </a:t>
            </a:r>
            <a:r>
              <a:rPr lang="en-GB" sz="1150" noProof="0" dirty="0">
                <a:latin typeface="Arial"/>
                <a:cs typeface="Arial"/>
              </a:rPr>
              <a:t>quintile</a:t>
            </a:r>
            <a:r>
              <a:rPr lang="en-GB" sz="1150" spc="-5" noProof="0" dirty="0">
                <a:latin typeface="Arial"/>
                <a:cs typeface="Arial"/>
              </a:rPr>
              <a:t> </a:t>
            </a:r>
            <a:r>
              <a:rPr lang="en-GB" sz="1150" noProof="0" dirty="0">
                <a:latin typeface="Arial"/>
                <a:cs typeface="Arial"/>
              </a:rPr>
              <a:t>1</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most</a:t>
            </a:r>
            <a:r>
              <a:rPr lang="en-GB" sz="1150" spc="-5" noProof="0" dirty="0">
                <a:latin typeface="Arial"/>
                <a:cs typeface="Arial"/>
              </a:rPr>
              <a:t> </a:t>
            </a:r>
            <a:r>
              <a:rPr lang="en-GB" sz="1150" noProof="0" dirty="0">
                <a:latin typeface="Arial"/>
                <a:cs typeface="Arial"/>
              </a:rPr>
              <a:t>deprived</a:t>
            </a:r>
            <a:r>
              <a:rPr lang="en-GB" sz="1150" spc="-5" noProof="0" dirty="0">
                <a:latin typeface="Arial"/>
                <a:cs typeface="Arial"/>
              </a:rPr>
              <a:t> </a:t>
            </a:r>
            <a:r>
              <a:rPr lang="en-GB" sz="1150" noProof="0" dirty="0">
                <a:latin typeface="Arial"/>
                <a:cs typeface="Arial"/>
              </a:rPr>
              <a:t>and</a:t>
            </a:r>
            <a:r>
              <a:rPr lang="en-GB" sz="1150" spc="-5" noProof="0" dirty="0">
                <a:latin typeface="Arial"/>
                <a:cs typeface="Arial"/>
              </a:rPr>
              <a:t> </a:t>
            </a:r>
            <a:r>
              <a:rPr lang="en-GB" sz="1150" noProof="0" dirty="0">
                <a:latin typeface="Arial"/>
                <a:cs typeface="Arial"/>
              </a:rPr>
              <a:t>quintile 5</a:t>
            </a:r>
            <a:r>
              <a:rPr lang="en-GB" sz="1150" spc="-5" noProof="0" dirty="0">
                <a:latin typeface="Arial"/>
                <a:cs typeface="Arial"/>
              </a:rPr>
              <a:t> </a:t>
            </a:r>
            <a:r>
              <a:rPr lang="en-GB" sz="1150" noProof="0" dirty="0">
                <a:latin typeface="Arial"/>
                <a:cs typeface="Arial"/>
              </a:rPr>
              <a:t>being</a:t>
            </a:r>
            <a:r>
              <a:rPr lang="en-GB" sz="1150" spc="-5"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least</a:t>
            </a:r>
            <a:r>
              <a:rPr lang="en-GB" sz="1150" spc="-5" noProof="0" dirty="0">
                <a:latin typeface="Arial"/>
                <a:cs typeface="Arial"/>
              </a:rPr>
              <a:t> </a:t>
            </a:r>
            <a:r>
              <a:rPr lang="en-GB" sz="1150" spc="-10" noProof="0" dirty="0">
                <a:latin typeface="Arial"/>
                <a:cs typeface="Arial"/>
              </a:rPr>
              <a:t>deprived.</a:t>
            </a:r>
            <a:endParaRPr lang="en-GB" sz="1150" noProof="0" dirty="0">
              <a:latin typeface="Arial"/>
              <a:cs typeface="Arial"/>
            </a:endParaRPr>
          </a:p>
          <a:p>
            <a:pPr marL="12700" algn="l">
              <a:spcBef>
                <a:spcPts val="600"/>
              </a:spcBef>
            </a:pP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noProof="0" dirty="0">
                <a:solidFill>
                  <a:srgbClr val="336E9F"/>
                </a:solidFill>
                <a:latin typeface="Arial"/>
                <a:cs typeface="Arial"/>
              </a:rPr>
              <a:t>on</a:t>
            </a:r>
            <a:r>
              <a:rPr lang="en-GB" sz="1200" b="1" spc="-5" noProof="0" dirty="0">
                <a:solidFill>
                  <a:srgbClr val="336E9F"/>
                </a:solidFill>
                <a:latin typeface="Arial"/>
                <a:cs typeface="Arial"/>
              </a:rPr>
              <a:t> </a:t>
            </a:r>
            <a:r>
              <a:rPr lang="en-GB" sz="1200" b="1" noProof="0" dirty="0">
                <a:solidFill>
                  <a:srgbClr val="336E9F"/>
                </a:solidFill>
                <a:latin typeface="Arial"/>
                <a:cs typeface="Arial"/>
              </a:rPr>
              <a:t>year</a:t>
            </a:r>
            <a:r>
              <a:rPr lang="en-GB" sz="1200" b="1" spc="-5" noProof="0" dirty="0">
                <a:solidFill>
                  <a:srgbClr val="336E9F"/>
                </a:solidFill>
                <a:latin typeface="Arial"/>
                <a:cs typeface="Arial"/>
              </a:rPr>
              <a:t> </a:t>
            </a:r>
            <a:r>
              <a:rPr lang="en-GB" sz="1200" b="1" spc="-10" noProof="0" dirty="0">
                <a:solidFill>
                  <a:srgbClr val="336E9F"/>
                </a:solidFill>
                <a:latin typeface="Arial"/>
                <a:cs typeface="Arial"/>
              </a:rPr>
              <a:t>charts</a:t>
            </a:r>
            <a:endParaRPr lang="en-GB" sz="1200" noProof="0" dirty="0">
              <a:latin typeface="Arial"/>
              <a:cs typeface="Arial"/>
            </a:endParaRPr>
          </a:p>
          <a:p>
            <a:pPr marL="12700" marR="52069" algn="l">
              <a:spcBef>
                <a:spcPts val="600"/>
              </a:spcBef>
            </a:pPr>
            <a:r>
              <a:rPr lang="en-GB" sz="1150" noProof="0" dirty="0">
                <a:latin typeface="Arial"/>
                <a:cs typeface="Arial"/>
              </a:rPr>
              <a:t>The year on year charts show five columns representing the unadjusted scores of the last five years (2021, 2022, 2023, 2024 and 2025) for each scored question. Arrows are included to show if there is statistically significant variation between 2024 and 2025 or overall between 2021 and 2025. An upwards arrow indicates a statistically significant increase, a downwards arrow indicates a statistically significant decrease, and no arrow indicates no statistically significant change.</a:t>
            </a:r>
          </a:p>
        </p:txBody>
      </p:sp>
      <p:sp>
        <p:nvSpPr>
          <p:cNvPr id="3" name="object 2">
            <a:extLst>
              <a:ext uri="{FF2B5EF4-FFF2-40B4-BE49-F238E27FC236}">
                <a16:creationId xmlns:a16="http://schemas.microsoft.com/office/drawing/2014/main" id="{4E518D06-315A-C91C-DF9B-173C144C05B9}"/>
              </a:ext>
            </a:extLst>
          </p:cNvPr>
          <p:cNvSpPr txBox="1">
            <a:spLocks noGrp="1"/>
          </p:cNvSpPr>
          <p:nvPr>
            <p:ph type="title" idx="4294967295"/>
          </p:nvPr>
        </p:nvSpPr>
        <p:spPr>
          <a:xfrm>
            <a:off x="437743" y="6337300"/>
            <a:ext cx="4810949"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algn="just" defTabSz="914400" eaLnBrk="1" fontAlgn="auto" latinLnBrk="0" hangingPunct="1">
              <a:lnSpc>
                <a:spcPct val="100000"/>
              </a:lnSpc>
              <a:spcBef>
                <a:spcPts val="106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National</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and</a:t>
            </a:r>
            <a:r>
              <a:rPr kumimoji="0" lang="en-GB" sz="1800" b="1" i="0" u="none" strike="noStrike" kern="0" cap="none" spc="-30"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England</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0" normalizeH="0" baseline="0" noProof="0" dirty="0">
                <a:ln>
                  <a:noFill/>
                </a:ln>
                <a:solidFill>
                  <a:srgbClr val="336E9F"/>
                </a:solidFill>
                <a:effectLst/>
                <a:uLnTx/>
                <a:uFillTx/>
                <a:latin typeface="Arial"/>
                <a:cs typeface="Arial"/>
              </a:rPr>
              <a:t>level</a:t>
            </a:r>
            <a:r>
              <a:rPr kumimoji="0" lang="en-GB" sz="1800" b="1" i="0" u="none" strike="noStrike" kern="0" cap="none" spc="-25" normalizeH="0" baseline="0" noProof="0" dirty="0">
                <a:ln>
                  <a:noFill/>
                </a:ln>
                <a:solidFill>
                  <a:srgbClr val="336E9F"/>
                </a:solidFill>
                <a:effectLst/>
                <a:uLnTx/>
                <a:uFillTx/>
                <a:latin typeface="Arial"/>
                <a:cs typeface="Arial"/>
              </a:rPr>
              <a:t> </a:t>
            </a:r>
            <a:r>
              <a:rPr kumimoji="0" lang="en-GB" sz="1800" b="1" i="0" u="none" strike="noStrike" kern="0" cap="none" spc="-20" normalizeH="0" baseline="0" noProof="0" dirty="0">
                <a:ln>
                  <a:noFill/>
                </a:ln>
                <a:solidFill>
                  <a:srgbClr val="336E9F"/>
                </a:solidFill>
                <a:effectLst/>
                <a:uLnTx/>
                <a:uFillTx/>
                <a:latin typeface="Arial"/>
                <a:cs typeface="Arial"/>
              </a:rPr>
              <a:t>data</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12" name="object 3">
            <a:extLst>
              <a:ext uri="{FF2B5EF4-FFF2-40B4-BE49-F238E27FC236}">
                <a16:creationId xmlns:a16="http://schemas.microsoft.com/office/drawing/2014/main" id="{8583BC63-4738-267F-3382-5E988339CF57}"/>
              </a:ext>
            </a:extLst>
          </p:cNvPr>
          <p:cNvSpPr txBox="1"/>
          <p:nvPr/>
        </p:nvSpPr>
        <p:spPr>
          <a:xfrm>
            <a:off x="437743" y="6712666"/>
            <a:ext cx="6719352" cy="2931572"/>
          </a:xfrm>
          <a:prstGeom prst="rect">
            <a:avLst/>
          </a:prstGeom>
          <a:noFill/>
        </p:spPr>
        <p:txBody>
          <a:bodyPr wrap="square" lIns="0" tIns="0" rIns="0" bIns="0">
            <a:spAutoFit/>
          </a:bodyPr>
          <a:lstStyle/>
          <a:p>
            <a:pPr marL="12700" marR="482600" algn="l">
              <a:spcBef>
                <a:spcPts val="600"/>
              </a:spcBef>
            </a:pP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some</a:t>
            </a:r>
            <a:r>
              <a:rPr lang="en-GB" sz="1150" spc="-10" noProof="0" dirty="0">
                <a:latin typeface="Arial"/>
                <a:cs typeface="Arial"/>
              </a:rPr>
              <a:t> </a:t>
            </a:r>
            <a:r>
              <a:rPr lang="en-GB" sz="1150" noProof="0" dirty="0">
                <a:latin typeface="Arial"/>
                <a:cs typeface="Arial"/>
              </a:rPr>
              <a:t>cases</a:t>
            </a:r>
            <a:r>
              <a:rPr lang="en-GB" sz="1150" spc="-10" noProof="0" dirty="0">
                <a:latin typeface="Arial"/>
                <a:cs typeface="Arial"/>
              </a:rPr>
              <a:t> </a:t>
            </a:r>
            <a:r>
              <a:rPr lang="en-GB" sz="1150" noProof="0" dirty="0">
                <a:latin typeface="Arial"/>
                <a:cs typeface="Arial"/>
              </a:rPr>
              <a:t>(</a:t>
            </a:r>
            <a:r>
              <a:rPr lang="en-GB" sz="1150" noProof="0" dirty="0">
                <a:solidFill>
                  <a:schemeClr val="tx1"/>
                </a:solidFill>
                <a:latin typeface="Arial"/>
                <a:cs typeface="Arial"/>
              </a:rPr>
              <a:t>333</a:t>
            </a:r>
            <a:r>
              <a:rPr lang="en-GB" sz="1150" spc="-10" noProof="0" dirty="0">
                <a:latin typeface="Arial"/>
                <a:cs typeface="Arial"/>
              </a:rPr>
              <a:t> </a:t>
            </a:r>
            <a:r>
              <a:rPr lang="en-GB" sz="1150" noProof="0" dirty="0">
                <a:latin typeface="Arial"/>
                <a:cs typeface="Arial"/>
              </a:rPr>
              <a:t>respondents</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2025),</a:t>
            </a:r>
            <a:r>
              <a:rPr lang="en-GB" sz="1150" spc="-5"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outside</a:t>
            </a:r>
            <a:r>
              <a:rPr lang="en-GB" sz="1150" spc="-10" noProof="0" dirty="0">
                <a:latin typeface="Arial"/>
                <a:cs typeface="Arial"/>
              </a:rPr>
              <a:t> </a:t>
            </a:r>
            <a:r>
              <a:rPr lang="en-GB" sz="1150" noProof="0" dirty="0">
                <a:latin typeface="Arial"/>
                <a:cs typeface="Arial"/>
              </a:rPr>
              <a:t>England</a:t>
            </a:r>
            <a:r>
              <a:rPr lang="en-GB" sz="1150" spc="-10" noProof="0" dirty="0">
                <a:latin typeface="Arial"/>
                <a:cs typeface="Arial"/>
              </a:rPr>
              <a:t> </a:t>
            </a:r>
            <a:r>
              <a:rPr lang="en-GB" sz="1150" noProof="0" dirty="0">
                <a:latin typeface="Arial"/>
                <a:cs typeface="Arial"/>
              </a:rPr>
              <a:t>(from</a:t>
            </a:r>
            <a:r>
              <a:rPr lang="en-GB" sz="1150" spc="-10" noProof="0" dirty="0">
                <a:latin typeface="Arial"/>
                <a:cs typeface="Arial"/>
              </a:rPr>
              <a:t> </a:t>
            </a:r>
            <a:r>
              <a:rPr lang="en-GB" sz="1150" noProof="0" dirty="0">
                <a:latin typeface="Arial"/>
                <a:cs typeface="Arial"/>
              </a:rPr>
              <a:t>Wales,</a:t>
            </a:r>
            <a:r>
              <a:rPr lang="en-GB" sz="1150" spc="-10" noProof="0" dirty="0">
                <a:latin typeface="Arial"/>
                <a:cs typeface="Arial"/>
              </a:rPr>
              <a:t> Scotland, </a:t>
            </a:r>
            <a:r>
              <a:rPr lang="en-GB" sz="1150" noProof="0" dirty="0">
                <a:latin typeface="Arial"/>
                <a:cs typeface="Arial"/>
              </a:rPr>
              <a:t>Northern</a:t>
            </a:r>
            <a:r>
              <a:rPr lang="en-GB" sz="1150" spc="-20" noProof="0" dirty="0">
                <a:latin typeface="Arial"/>
                <a:cs typeface="Arial"/>
              </a:rPr>
              <a:t> </a:t>
            </a:r>
            <a:r>
              <a:rPr lang="en-GB" sz="1150" noProof="0" dirty="0">
                <a:latin typeface="Arial"/>
                <a:cs typeface="Arial"/>
              </a:rPr>
              <a:t>Ireland,</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Channel</a:t>
            </a:r>
            <a:r>
              <a:rPr lang="en-GB" sz="1150" spc="-15" noProof="0" dirty="0">
                <a:latin typeface="Arial"/>
                <a:cs typeface="Arial"/>
              </a:rPr>
              <a:t> </a:t>
            </a:r>
            <a:r>
              <a:rPr lang="en-GB" sz="1150" noProof="0" dirty="0">
                <a:latin typeface="Arial"/>
                <a:cs typeface="Arial"/>
              </a:rPr>
              <a:t>Islands</a:t>
            </a:r>
            <a:r>
              <a:rPr lang="en-GB" sz="1150" spc="-20" noProof="0" dirty="0">
                <a:latin typeface="Arial"/>
                <a:cs typeface="Arial"/>
              </a:rPr>
              <a:t> </a:t>
            </a:r>
            <a:r>
              <a:rPr lang="en-GB" sz="1150" noProof="0" dirty="0">
                <a:latin typeface="Arial"/>
                <a:cs typeface="Arial"/>
              </a:rPr>
              <a:t>or</a:t>
            </a:r>
            <a:r>
              <a:rPr lang="en-GB" sz="1150" spc="-15"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Isle</a:t>
            </a:r>
            <a:r>
              <a:rPr lang="en-GB" sz="1150" spc="-15" noProof="0" dirty="0">
                <a:latin typeface="Arial"/>
                <a:cs typeface="Arial"/>
              </a:rPr>
              <a:t> </a:t>
            </a:r>
            <a:r>
              <a:rPr lang="en-GB" sz="1150" noProof="0" dirty="0">
                <a:latin typeface="Arial"/>
                <a:cs typeface="Arial"/>
              </a:rPr>
              <a:t>of</a:t>
            </a:r>
            <a:r>
              <a:rPr lang="en-GB" sz="1150" spc="-20" noProof="0" dirty="0">
                <a:latin typeface="Arial"/>
                <a:cs typeface="Arial"/>
              </a:rPr>
              <a:t> </a:t>
            </a:r>
            <a:r>
              <a:rPr lang="en-GB" sz="1150" noProof="0" dirty="0">
                <a:latin typeface="Arial"/>
                <a:cs typeface="Arial"/>
              </a:rPr>
              <a:t>Man)</a:t>
            </a:r>
            <a:r>
              <a:rPr lang="en-GB" sz="1150" spc="-15" noProof="0" dirty="0">
                <a:latin typeface="Arial"/>
                <a:cs typeface="Arial"/>
              </a:rPr>
              <a:t> </a:t>
            </a:r>
            <a:r>
              <a:rPr lang="en-GB" sz="1150" noProof="0" dirty="0">
                <a:latin typeface="Arial"/>
                <a:cs typeface="Arial"/>
              </a:rPr>
              <a:t>are</a:t>
            </a:r>
            <a:r>
              <a:rPr lang="en-GB" sz="1150" spc="-15" noProof="0" dirty="0">
                <a:latin typeface="Arial"/>
                <a:cs typeface="Arial"/>
              </a:rPr>
              <a:t> </a:t>
            </a:r>
            <a:r>
              <a:rPr lang="en-GB" sz="1150" noProof="0" dirty="0">
                <a:latin typeface="Arial"/>
                <a:cs typeface="Arial"/>
              </a:rPr>
              <a:t>referred</a:t>
            </a:r>
            <a:r>
              <a:rPr lang="en-GB" sz="1150" spc="-15" noProof="0" dirty="0">
                <a:latin typeface="Arial"/>
                <a:cs typeface="Arial"/>
              </a:rPr>
              <a:t> </a:t>
            </a:r>
            <a:r>
              <a:rPr lang="en-GB" sz="1150" noProof="0" dirty="0">
                <a:latin typeface="Arial"/>
                <a:cs typeface="Arial"/>
              </a:rPr>
              <a:t>to</a:t>
            </a:r>
            <a:r>
              <a:rPr lang="en-GB" sz="1150" spc="-20" noProof="0" dirty="0">
                <a:latin typeface="Arial"/>
                <a:cs typeface="Arial"/>
              </a:rPr>
              <a:t> </a:t>
            </a:r>
            <a:r>
              <a:rPr lang="en-GB" sz="1150" noProof="0" dirty="0">
                <a:latin typeface="Arial"/>
                <a:cs typeface="Arial"/>
              </a:rPr>
              <a:t>English</a:t>
            </a:r>
            <a:r>
              <a:rPr lang="en-GB" sz="1150" spc="-15" noProof="0" dirty="0">
                <a:latin typeface="Arial"/>
                <a:cs typeface="Arial"/>
              </a:rPr>
              <a:t> </a:t>
            </a:r>
            <a:r>
              <a:rPr lang="en-GB" sz="1150" noProof="0" dirty="0">
                <a:latin typeface="Arial"/>
                <a:cs typeface="Arial"/>
              </a:rPr>
              <a:t>NHS</a:t>
            </a:r>
            <a:r>
              <a:rPr lang="en-GB" sz="1150" spc="-15" noProof="0" dirty="0">
                <a:latin typeface="Arial"/>
                <a:cs typeface="Arial"/>
              </a:rPr>
              <a:t> t</a:t>
            </a:r>
            <a:r>
              <a:rPr lang="en-GB" sz="1150" noProof="0" dirty="0">
                <a:latin typeface="Arial"/>
                <a:cs typeface="Arial"/>
              </a:rPr>
              <a:t>rusts</a:t>
            </a:r>
            <a:r>
              <a:rPr lang="en-GB" sz="1150" spc="-15" noProof="0" dirty="0">
                <a:latin typeface="Arial"/>
                <a:cs typeface="Arial"/>
              </a:rPr>
              <a:t> </a:t>
            </a:r>
            <a:r>
              <a:rPr lang="en-GB" sz="1150" spc="-25" noProof="0" dirty="0">
                <a:latin typeface="Arial"/>
                <a:cs typeface="Arial"/>
              </a:rPr>
              <a:t>for </a:t>
            </a:r>
            <a:r>
              <a:rPr lang="en-GB" sz="1150" noProof="0" dirty="0">
                <a:latin typeface="Arial"/>
                <a:cs typeface="Arial"/>
              </a:rPr>
              <a:t>treatment.</a:t>
            </a:r>
            <a:r>
              <a:rPr lang="en-GB" sz="1150" spc="-10"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patients</a:t>
            </a:r>
            <a:r>
              <a:rPr lang="en-GB" sz="1150" spc="-10" noProof="0" dirty="0">
                <a:latin typeface="Arial"/>
                <a:cs typeface="Arial"/>
              </a:rPr>
              <a:t> </a:t>
            </a:r>
            <a:r>
              <a:rPr lang="en-GB" sz="1150" noProof="0" dirty="0">
                <a:latin typeface="Arial"/>
                <a:cs typeface="Arial"/>
              </a:rPr>
              <a:t>are</a:t>
            </a:r>
            <a:r>
              <a:rPr lang="en-GB" sz="1150" spc="-10" noProof="0" dirty="0">
                <a:latin typeface="Arial"/>
                <a:cs typeface="Arial"/>
              </a:rPr>
              <a:t> </a:t>
            </a:r>
            <a:r>
              <a:rPr lang="en-GB" sz="1150" noProof="0" dirty="0">
                <a:latin typeface="Arial"/>
                <a:cs typeface="Arial"/>
              </a:rPr>
              <a:t>described</a:t>
            </a:r>
            <a:r>
              <a:rPr lang="en-GB" sz="1150" spc="-10" noProof="0" dirty="0">
                <a:latin typeface="Arial"/>
                <a:cs typeface="Arial"/>
              </a:rPr>
              <a:t> </a:t>
            </a:r>
            <a:r>
              <a:rPr lang="en-GB" sz="1150" noProof="0" dirty="0">
                <a:latin typeface="Arial"/>
                <a:cs typeface="Arial"/>
              </a:rPr>
              <a:t>as</a:t>
            </a:r>
            <a:r>
              <a:rPr lang="en-GB" sz="1150" spc="-10" noProof="0" dirty="0">
                <a:latin typeface="Arial"/>
                <a:cs typeface="Arial"/>
              </a:rPr>
              <a:t> </a:t>
            </a:r>
            <a:r>
              <a:rPr lang="en-GB" sz="1150" noProof="0" dirty="0">
                <a:latin typeface="Arial"/>
                <a:cs typeface="Arial"/>
              </a:rPr>
              <a:t>‘Non-England’</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spc="-10" noProof="0" dirty="0">
                <a:latin typeface="Arial"/>
                <a:cs typeface="Arial"/>
              </a:rPr>
              <a:t>data.</a:t>
            </a:r>
          </a:p>
          <a:p>
            <a:pPr marL="12700" algn="l">
              <a:spcBef>
                <a:spcPts val="600"/>
              </a:spcBef>
            </a:pPr>
            <a:r>
              <a:rPr lang="en-GB" sz="1200" b="1" noProof="0" dirty="0">
                <a:solidFill>
                  <a:srgbClr val="336E9F"/>
                </a:solidFill>
                <a:latin typeface="Arial"/>
                <a:cs typeface="Arial"/>
              </a:rPr>
              <a:t>National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20"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20" noProof="0" dirty="0">
                <a:solidFill>
                  <a:srgbClr val="336E9F"/>
                </a:solidFill>
                <a:latin typeface="Arial"/>
                <a:cs typeface="Arial"/>
              </a:rPr>
              <a:t> </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and</a:t>
            </a:r>
            <a:r>
              <a:rPr lang="en-GB" sz="1200" b="1" spc="-20" noProof="0" dirty="0">
                <a:solidFill>
                  <a:srgbClr val="336E9F"/>
                </a:solidFill>
                <a:latin typeface="Arial"/>
                <a:cs typeface="Arial"/>
              </a:rPr>
              <a:t> </a:t>
            </a:r>
            <a:r>
              <a:rPr lang="en-GB" sz="1200" b="1" spc="-10" noProof="0" dirty="0">
                <a:solidFill>
                  <a:srgbClr val="336E9F"/>
                </a:solidFill>
                <a:latin typeface="Arial"/>
                <a:cs typeface="Arial"/>
              </a:rPr>
              <a:t>Non-</a:t>
            </a:r>
            <a:r>
              <a:rPr lang="en-GB" sz="1200" b="1" noProof="0" dirty="0">
                <a:solidFill>
                  <a:srgbClr val="336E9F"/>
                </a:solidFill>
                <a:latin typeface="Arial"/>
                <a:cs typeface="Arial"/>
              </a:rPr>
              <a:t>England)</a:t>
            </a:r>
            <a:r>
              <a:rPr lang="en-GB" sz="1200" b="1" spc="-2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20"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20" noProof="0" dirty="0">
                <a:solidFill>
                  <a:srgbClr val="336E9F"/>
                </a:solidFill>
                <a:latin typeface="Arial"/>
                <a:cs typeface="Arial"/>
              </a:rPr>
              <a:t> for:</a:t>
            </a:r>
            <a:endParaRPr lang="en-GB" sz="1150"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Response rate section</a:t>
            </a:r>
            <a:endParaRPr lang="en-GB" sz="1150" baseline="2415" noProof="0" dirty="0">
              <a:latin typeface="Arial"/>
              <a:cs typeface="Arial"/>
            </a:endParaRPr>
          </a:p>
          <a:p>
            <a:pPr marL="330835" indent="-130175" algn="l">
              <a:spcBef>
                <a:spcPts val="600"/>
              </a:spcBef>
              <a:buSzPct val="104347"/>
              <a:buFont typeface="Arial"/>
              <a:buChar char="•"/>
              <a:tabLst>
                <a:tab pos="330835" algn="l"/>
              </a:tabLst>
            </a:pPr>
            <a:r>
              <a:rPr lang="en-GB" sz="1150" noProof="0" dirty="0">
                <a:latin typeface="Arial"/>
                <a:cs typeface="Arial"/>
              </a:rPr>
              <a:t>National column in comparability tables section</a:t>
            </a:r>
            <a:endParaRPr lang="en-GB" sz="1150" baseline="2415" noProof="0" dirty="0">
              <a:latin typeface="Arial"/>
              <a:cs typeface="Arial"/>
            </a:endParaRPr>
          </a:p>
          <a:p>
            <a:pPr marL="330200" marR="59690" indent="-129539" algn="l">
              <a:spcBef>
                <a:spcPts val="600"/>
              </a:spcBef>
              <a:buSzPct val="104347"/>
              <a:buFont typeface="Arial"/>
              <a:buChar char="•"/>
              <a:tabLst>
                <a:tab pos="330200" algn="l"/>
              </a:tabLst>
            </a:pPr>
            <a:r>
              <a:rPr lang="en-GB" sz="1150" noProof="0" dirty="0">
                <a:latin typeface="Arial"/>
                <a:cs typeface="Arial"/>
              </a:rPr>
              <a:t>Subgroup tables section (Tumour group tables, Age group tables, ‘Which of the following best describes you?’, Ethnicity tables, IMD quintile tables, Long-term condition status tables and </a:t>
            </a:r>
            <a:r>
              <a:rPr lang="en-US" sz="1150" noProof="0" dirty="0">
                <a:latin typeface="Arial"/>
                <a:cs typeface="Arial"/>
              </a:rPr>
              <a:t>Impact of long-term condition(s) (excluding cancer) on day-to-day activities tables)</a:t>
            </a:r>
            <a:r>
              <a:rPr lang="en-GB" sz="1150" noProof="0" dirty="0">
                <a:latin typeface="Arial"/>
                <a:cs typeface="Arial"/>
              </a:rPr>
              <a:t>.</a:t>
            </a:r>
          </a:p>
          <a:p>
            <a:pPr marL="12700" algn="l">
              <a:spcBef>
                <a:spcPts val="600"/>
              </a:spcBef>
            </a:pPr>
            <a:r>
              <a:rPr lang="en-GB" sz="1200" b="1" noProof="0" dirty="0">
                <a:solidFill>
                  <a:srgbClr val="336E9F"/>
                </a:solidFill>
                <a:latin typeface="Arial"/>
                <a:cs typeface="Arial"/>
              </a:rPr>
              <a:t>England</a:t>
            </a:r>
            <a:r>
              <a:rPr lang="en-GB" sz="1200" b="1" spc="-15" noProof="0" dirty="0">
                <a:solidFill>
                  <a:srgbClr val="336E9F"/>
                </a:solidFill>
                <a:latin typeface="Arial"/>
                <a:cs typeface="Arial"/>
              </a:rPr>
              <a:t> </a:t>
            </a:r>
            <a:r>
              <a:rPr lang="en-GB" sz="1200" b="1" noProof="0" dirty="0">
                <a:solidFill>
                  <a:srgbClr val="336E9F"/>
                </a:solidFill>
                <a:latin typeface="Arial"/>
                <a:cs typeface="Arial"/>
              </a:rPr>
              <a:t>only</a:t>
            </a:r>
            <a:r>
              <a:rPr lang="en-GB" sz="1200" b="1" spc="-10" noProof="0" dirty="0">
                <a:solidFill>
                  <a:srgbClr val="336E9F"/>
                </a:solidFill>
                <a:latin typeface="Arial"/>
                <a:cs typeface="Arial"/>
              </a:rPr>
              <a:t> </a:t>
            </a:r>
            <a:r>
              <a:rPr lang="en-GB" sz="1200" b="1" noProof="0" dirty="0">
                <a:solidFill>
                  <a:srgbClr val="336E9F"/>
                </a:solidFill>
                <a:latin typeface="Arial"/>
                <a:cs typeface="Arial"/>
              </a:rPr>
              <a:t>level</a:t>
            </a:r>
            <a:r>
              <a:rPr lang="en-GB" sz="1200" b="1" spc="-15" noProof="0" dirty="0">
                <a:solidFill>
                  <a:srgbClr val="336E9F"/>
                </a:solidFill>
                <a:latin typeface="Arial"/>
                <a:cs typeface="Arial"/>
              </a:rPr>
              <a:t> </a:t>
            </a:r>
            <a:r>
              <a:rPr lang="en-GB" sz="1200" b="1" noProof="0" dirty="0">
                <a:solidFill>
                  <a:srgbClr val="336E9F"/>
                </a:solidFill>
                <a:latin typeface="Arial"/>
                <a:cs typeface="Arial"/>
              </a:rPr>
              <a:t>data</a:t>
            </a:r>
            <a:r>
              <a:rPr lang="en-GB" sz="1200" b="1" spc="-10" noProof="0" dirty="0">
                <a:solidFill>
                  <a:srgbClr val="336E9F"/>
                </a:solidFill>
                <a:latin typeface="Arial"/>
                <a:cs typeface="Arial"/>
              </a:rPr>
              <a:t> </a:t>
            </a:r>
            <a:r>
              <a:rPr lang="en-GB" sz="1200" b="1" noProof="0" dirty="0">
                <a:solidFill>
                  <a:srgbClr val="336E9F"/>
                </a:solidFill>
                <a:latin typeface="Arial"/>
                <a:cs typeface="Arial"/>
              </a:rPr>
              <a:t>is</a:t>
            </a:r>
            <a:r>
              <a:rPr lang="en-GB" sz="1200" b="1" spc="-15" noProof="0" dirty="0">
                <a:solidFill>
                  <a:srgbClr val="336E9F"/>
                </a:solidFill>
                <a:latin typeface="Arial"/>
                <a:cs typeface="Arial"/>
              </a:rPr>
              <a:t> </a:t>
            </a:r>
            <a:r>
              <a:rPr lang="en-GB" sz="1200" b="1" noProof="0" dirty="0">
                <a:solidFill>
                  <a:srgbClr val="336E9F"/>
                </a:solidFill>
                <a:latin typeface="Arial"/>
                <a:cs typeface="Arial"/>
              </a:rPr>
              <a:t>used</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for:</a:t>
            </a:r>
            <a:endParaRPr lang="en-GB" sz="1200" noProof="0" dirty="0">
              <a:latin typeface="Arial"/>
              <a:cs typeface="Arial"/>
            </a:endParaRP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Expected range charts section (as case mix adjustment includes IMD data specific to England)</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Comparability tables section</a:t>
            </a:r>
          </a:p>
          <a:p>
            <a:pPr marL="330835" indent="-130175" algn="l">
              <a:spcBef>
                <a:spcPts val="600"/>
              </a:spcBef>
              <a:buSzPct val="104347"/>
              <a:buFont typeface="Arial"/>
              <a:buChar char="•"/>
              <a:tabLst>
                <a:tab pos="330835" algn="l"/>
              </a:tabLst>
            </a:pPr>
            <a:r>
              <a:rPr lang="en-GB" sz="1150" noProof="0" dirty="0">
                <a:solidFill>
                  <a:srgbClr val="000000"/>
                </a:solidFill>
                <a:latin typeface="Arial"/>
                <a:cs typeface="Arial"/>
              </a:rPr>
              <a:t>Year on year charts section.</a:t>
            </a:r>
          </a:p>
        </p:txBody>
      </p:sp>
      <p:sp>
        <p:nvSpPr>
          <p:cNvPr id="6" name="txt_org_name">
            <a:extLst>
              <a:ext uri="{FF2B5EF4-FFF2-40B4-BE49-F238E27FC236}">
                <a16:creationId xmlns:a16="http://schemas.microsoft.com/office/drawing/2014/main" id="{046FC857-A624-7E4A-2C38-EA29578A0519}"/>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784C5140-5A57-7A84-F4A4-B288E8640206}"/>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7B2D75D-91FA-BE1F-7722-E9E81B334524}"/>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2" action="ppaction://hlinksldjump"/>
              <a:extLst>
                <a:ext uri="{FF2B5EF4-FFF2-40B4-BE49-F238E27FC236}">
                  <a16:creationId xmlns:a16="http://schemas.microsoft.com/office/drawing/2014/main" id="{1A6EFC12-2137-8865-65D1-99044A4EC873}"/>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2" action="ppaction://hlinksldjump"/>
              <a:extLst>
                <a:ext uri="{FF2B5EF4-FFF2-40B4-BE49-F238E27FC236}">
                  <a16:creationId xmlns:a16="http://schemas.microsoft.com/office/drawing/2014/main" id="{03DA6BFB-F344-268D-3E1D-E664B6BE3109}"/>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628303FD-1E96-6190-9163-9485F484EDC2}"/>
            </a:ext>
          </a:extLst>
        </p:cNvPr>
        <p:cNvGrpSpPr/>
        <p:nvPr/>
      </p:nvGrpSpPr>
      <p:grpSpPr>
        <a:xfrm>
          <a:off x="0" y="0"/>
          <a:ext cx="0" cy="0"/>
          <a:chOff x="0" y="0"/>
          <a:chExt cx="0" cy="0"/>
        </a:xfrm>
      </p:grpSpPr>
      <p:sp>
        <p:nvSpPr>
          <p:cNvPr id="4" name="Slide Number Placeholder 1">
            <a:extLst>
              <a:ext uri="{FF2B5EF4-FFF2-40B4-BE49-F238E27FC236}">
                <a16:creationId xmlns:a16="http://schemas.microsoft.com/office/drawing/2014/main" id="{68105010-7CD0-6FE9-26A0-9E4FFB885B7E}"/>
              </a:ext>
            </a:extLst>
          </p:cNvPr>
          <p:cNvSpPr>
            <a:spLocks noGrp="1"/>
          </p:cNvSpPr>
          <p:nvPr>
            <p:ph type="sldNum" sz="quarter" idx="7"/>
          </p:nvPr>
        </p:nvSpPr>
        <p:spPr>
          <a:xfrm>
            <a:off x="7054850" y="10358279"/>
            <a:ext cx="465390" cy="123111"/>
          </a:xfrm>
        </p:spPr>
        <p:txBody>
          <a:bodyPr/>
          <a:lstStyle/>
          <a:p>
            <a:pPr marL="93980">
              <a:lnSpc>
                <a:spcPct val="100000"/>
              </a:lnSpc>
              <a:spcBef>
                <a:spcPts val="25"/>
              </a:spcBef>
            </a:pPr>
            <a:fld id="{92057904-03AD-4A4E-892C-C781AFF566A6}" type="slidenum">
              <a:rPr lang="en-GB" spc="-25" noProof="0"/>
              <a:t>9</a:t>
            </a:fld>
            <a:endParaRPr lang="en-GB" spc="-25" noProof="0" dirty="0"/>
          </a:p>
        </p:txBody>
      </p:sp>
      <p:sp>
        <p:nvSpPr>
          <p:cNvPr id="10" name="object 4">
            <a:extLst>
              <a:ext uri="{FF2B5EF4-FFF2-40B4-BE49-F238E27FC236}">
                <a16:creationId xmlns:a16="http://schemas.microsoft.com/office/drawing/2014/main" id="{2522AE9B-3EB1-B374-43C3-68B894159805}"/>
              </a:ext>
            </a:extLst>
          </p:cNvPr>
          <p:cNvSpPr txBox="1">
            <a:spLocks noGrp="1"/>
          </p:cNvSpPr>
          <p:nvPr>
            <p:ph type="title" idx="4294967295"/>
          </p:nvPr>
        </p:nvSpPr>
        <p:spPr>
          <a:xfrm>
            <a:off x="442436" y="1079500"/>
            <a:ext cx="3776662" cy="27699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12700" marR="0" lvl="0" indent="0" defTabSz="914400" eaLnBrk="1" fontAlgn="auto" latinLnBrk="0" hangingPunct="1">
              <a:lnSpc>
                <a:spcPct val="100000"/>
              </a:lnSpc>
              <a:spcBef>
                <a:spcPts val="1210"/>
              </a:spcBef>
              <a:spcAft>
                <a:spcPts val="0"/>
              </a:spcAft>
              <a:buClrTx/>
              <a:buSzTx/>
              <a:buFontTx/>
              <a:buNone/>
              <a:tabLst/>
              <a:defRPr/>
            </a:pPr>
            <a:r>
              <a:rPr kumimoji="0" lang="en-GB" sz="1800" b="1" i="0" u="none" strike="noStrike" kern="0" cap="none" spc="0" normalizeH="0" baseline="0" noProof="0" dirty="0">
                <a:ln>
                  <a:noFill/>
                </a:ln>
                <a:solidFill>
                  <a:srgbClr val="336E9F"/>
                </a:solidFill>
                <a:effectLst/>
                <a:uLnTx/>
                <a:uFillTx/>
                <a:latin typeface="Arial"/>
                <a:cs typeface="Arial"/>
              </a:rPr>
              <a:t>Further </a:t>
            </a:r>
            <a:r>
              <a:rPr kumimoji="0" lang="en-GB" sz="1800" b="1" i="0" u="none" strike="noStrike" kern="0" cap="none" spc="-10" normalizeH="0" baseline="0" noProof="0" dirty="0">
                <a:ln>
                  <a:noFill/>
                </a:ln>
                <a:solidFill>
                  <a:srgbClr val="336E9F"/>
                </a:solidFill>
                <a:effectLst/>
                <a:uLnTx/>
                <a:uFillTx/>
                <a:latin typeface="Arial"/>
                <a:cs typeface="Arial"/>
              </a:rPr>
              <a:t>information</a:t>
            </a:r>
            <a:endParaRPr kumimoji="0" lang="en-GB" sz="1800" b="0" i="0" u="none" strike="noStrike" kern="0" cap="none" spc="0" normalizeH="0" baseline="0" noProof="0" dirty="0">
              <a:ln>
                <a:noFill/>
              </a:ln>
              <a:solidFill>
                <a:sysClr val="windowText" lastClr="000000"/>
              </a:solidFill>
              <a:effectLst/>
              <a:uLnTx/>
              <a:uFillTx/>
              <a:latin typeface="Arial"/>
              <a:cs typeface="Arial"/>
            </a:endParaRPr>
          </a:p>
        </p:txBody>
      </p:sp>
      <p:sp>
        <p:nvSpPr>
          <p:cNvPr id="2" name="object 5">
            <a:extLst>
              <a:ext uri="{FF2B5EF4-FFF2-40B4-BE49-F238E27FC236}">
                <a16:creationId xmlns:a16="http://schemas.microsoft.com/office/drawing/2014/main" id="{DC65D71D-87DD-D70E-3992-40B0F2937524}"/>
              </a:ext>
            </a:extLst>
          </p:cNvPr>
          <p:cNvSpPr txBox="1"/>
          <p:nvPr/>
        </p:nvSpPr>
        <p:spPr>
          <a:xfrm>
            <a:off x="448040" y="1455965"/>
            <a:ext cx="6722109" cy="4078039"/>
          </a:xfrm>
          <a:prstGeom prst="rect">
            <a:avLst/>
          </a:prstGeom>
        </p:spPr>
        <p:txBody>
          <a:bodyPr vert="horz" wrap="square" lIns="0" tIns="0" rIns="0" bIns="0" rtlCol="0">
            <a:spAutoFit/>
          </a:bodyPr>
          <a:lstStyle/>
          <a:p>
            <a:pPr marL="12700" marR="231775" algn="l">
              <a:spcBef>
                <a:spcPts val="600"/>
              </a:spcBef>
            </a:pPr>
            <a:r>
              <a:rPr lang="en-GB" sz="1150" noProof="0" dirty="0">
                <a:latin typeface="Arial"/>
                <a:cs typeface="Arial"/>
              </a:rPr>
              <a:t>This</a:t>
            </a:r>
            <a:r>
              <a:rPr lang="en-GB" sz="1150" spc="-10" noProof="0" dirty="0">
                <a:latin typeface="Arial"/>
                <a:cs typeface="Arial"/>
              </a:rPr>
              <a:t> </a:t>
            </a:r>
            <a:r>
              <a:rPr lang="en-GB" sz="1150" noProof="0" dirty="0">
                <a:latin typeface="Arial"/>
                <a:cs typeface="Arial"/>
              </a:rPr>
              <a:t>research</a:t>
            </a:r>
            <a:r>
              <a:rPr lang="en-GB" sz="1150" spc="-5" noProof="0" dirty="0">
                <a:latin typeface="Arial"/>
                <a:cs typeface="Arial"/>
              </a:rPr>
              <a:t> </a:t>
            </a:r>
            <a:r>
              <a:rPr lang="en-GB" sz="1150" noProof="0" dirty="0">
                <a:latin typeface="Arial"/>
                <a:cs typeface="Arial"/>
              </a:rPr>
              <a:t>was</a:t>
            </a:r>
            <a:r>
              <a:rPr lang="en-GB" sz="1150" spc="-10" noProof="0" dirty="0">
                <a:latin typeface="Arial"/>
                <a:cs typeface="Arial"/>
              </a:rPr>
              <a:t> </a:t>
            </a:r>
            <a:r>
              <a:rPr lang="en-GB" sz="1150" noProof="0" dirty="0">
                <a:latin typeface="Arial"/>
                <a:cs typeface="Arial"/>
              </a:rPr>
              <a:t>carried</a:t>
            </a:r>
            <a:r>
              <a:rPr lang="en-GB" sz="1150" spc="-10" noProof="0" dirty="0">
                <a:latin typeface="Arial"/>
                <a:cs typeface="Arial"/>
              </a:rPr>
              <a:t> </a:t>
            </a:r>
            <a:r>
              <a:rPr lang="en-GB" sz="1150" noProof="0" dirty="0">
                <a:latin typeface="Arial"/>
                <a:cs typeface="Arial"/>
              </a:rPr>
              <a:t>out</a:t>
            </a:r>
            <a:r>
              <a:rPr lang="en-GB" sz="1150" spc="-5"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accordance</a:t>
            </a:r>
            <a:r>
              <a:rPr lang="en-GB" sz="1150" spc="-5" noProof="0" dirty="0">
                <a:latin typeface="Arial"/>
                <a:cs typeface="Arial"/>
              </a:rPr>
              <a:t> </a:t>
            </a:r>
            <a:r>
              <a:rPr lang="en-GB" sz="1150" noProof="0" dirty="0">
                <a:latin typeface="Arial"/>
                <a:cs typeface="Arial"/>
              </a:rPr>
              <a:t>with</a:t>
            </a:r>
            <a:r>
              <a:rPr lang="en-GB" sz="1150" spc="-10" noProof="0" dirty="0">
                <a:latin typeface="Arial"/>
                <a:cs typeface="Arial"/>
              </a:rPr>
              <a:t> </a:t>
            </a:r>
            <a:r>
              <a:rPr lang="en-GB" sz="1150" noProof="0" dirty="0">
                <a:latin typeface="Arial"/>
                <a:cs typeface="Arial"/>
              </a:rPr>
              <a:t>the</a:t>
            </a:r>
            <a:r>
              <a:rPr lang="en-GB" sz="1150" spc="-5" noProof="0" dirty="0">
                <a:latin typeface="Arial"/>
                <a:cs typeface="Arial"/>
              </a:rPr>
              <a:t> </a:t>
            </a:r>
            <a:r>
              <a:rPr lang="en-GB" sz="1150" noProof="0" dirty="0">
                <a:latin typeface="Arial"/>
                <a:cs typeface="Arial"/>
              </a:rPr>
              <a:t>international</a:t>
            </a:r>
            <a:r>
              <a:rPr lang="en-GB" sz="1150" spc="-10" noProof="0" dirty="0">
                <a:latin typeface="Arial"/>
                <a:cs typeface="Arial"/>
              </a:rPr>
              <a:t> </a:t>
            </a:r>
            <a:r>
              <a:rPr lang="en-GB" sz="1150" noProof="0" dirty="0">
                <a:latin typeface="Arial"/>
                <a:cs typeface="Arial"/>
              </a:rPr>
              <a:t>standard</a:t>
            </a:r>
            <a:r>
              <a:rPr lang="en-GB" sz="1150" spc="-5" noProof="0" dirty="0">
                <a:latin typeface="Arial"/>
                <a:cs typeface="Arial"/>
              </a:rPr>
              <a:t> </a:t>
            </a:r>
            <a:r>
              <a:rPr lang="en-GB" sz="1150" noProof="0" dirty="0">
                <a:latin typeface="Arial"/>
                <a:cs typeface="Arial"/>
              </a:rPr>
              <a:t>for</a:t>
            </a:r>
            <a:r>
              <a:rPr lang="en-GB" sz="1150" spc="-10" noProof="0" dirty="0">
                <a:latin typeface="Arial"/>
                <a:cs typeface="Arial"/>
              </a:rPr>
              <a:t> organisations </a:t>
            </a:r>
            <a:r>
              <a:rPr lang="en-GB" sz="1150" noProof="0" dirty="0">
                <a:latin typeface="Arial"/>
                <a:cs typeface="Arial"/>
              </a:rPr>
              <a:t>conducting</a:t>
            </a:r>
            <a:r>
              <a:rPr lang="en-GB" sz="1150" spc="-20" noProof="0" dirty="0">
                <a:latin typeface="Arial"/>
                <a:cs typeface="Arial"/>
              </a:rPr>
              <a:t> </a:t>
            </a:r>
            <a:r>
              <a:rPr lang="en-GB" sz="1150" noProof="0" dirty="0">
                <a:latin typeface="Arial"/>
                <a:cs typeface="Arial"/>
              </a:rPr>
              <a:t>market</a:t>
            </a:r>
            <a:r>
              <a:rPr lang="en-GB" sz="1150" spc="-15" noProof="0" dirty="0">
                <a:latin typeface="Arial"/>
                <a:cs typeface="Arial"/>
              </a:rPr>
              <a:t> </a:t>
            </a:r>
            <a:r>
              <a:rPr lang="en-GB" sz="1150" noProof="0" dirty="0">
                <a:latin typeface="Arial"/>
                <a:cs typeface="Arial"/>
              </a:rPr>
              <a:t>and</a:t>
            </a:r>
            <a:r>
              <a:rPr lang="en-GB" sz="1150" spc="-15" noProof="0" dirty="0">
                <a:latin typeface="Arial"/>
                <a:cs typeface="Arial"/>
              </a:rPr>
              <a:t> </a:t>
            </a:r>
            <a:r>
              <a:rPr lang="en-GB" sz="1150" noProof="0" dirty="0">
                <a:latin typeface="Arial"/>
                <a:cs typeface="Arial"/>
              </a:rPr>
              <a:t>social</a:t>
            </a:r>
            <a:r>
              <a:rPr lang="en-GB" sz="1150" spc="-15" noProof="0" dirty="0">
                <a:latin typeface="Arial"/>
                <a:cs typeface="Arial"/>
              </a:rPr>
              <a:t> </a:t>
            </a:r>
            <a:r>
              <a:rPr lang="en-GB" sz="1150" noProof="0" dirty="0">
                <a:latin typeface="Arial"/>
                <a:cs typeface="Arial"/>
              </a:rPr>
              <a:t>research</a:t>
            </a:r>
            <a:r>
              <a:rPr lang="en-GB" sz="1150" spc="-15" noProof="0" dirty="0">
                <a:latin typeface="Arial"/>
                <a:cs typeface="Arial"/>
              </a:rPr>
              <a:t> </a:t>
            </a:r>
            <a:r>
              <a:rPr lang="en-GB" sz="1150" noProof="0" dirty="0">
                <a:latin typeface="Arial"/>
                <a:cs typeface="Arial"/>
              </a:rPr>
              <a:t>(accreditation</a:t>
            </a:r>
            <a:r>
              <a:rPr lang="en-GB" sz="1150" spc="-15" noProof="0" dirty="0">
                <a:latin typeface="Arial"/>
                <a:cs typeface="Arial"/>
              </a:rPr>
              <a:t> </a:t>
            </a:r>
            <a:r>
              <a:rPr lang="en-GB" sz="1150" noProof="0" dirty="0">
                <a:latin typeface="Arial"/>
                <a:cs typeface="Arial"/>
              </a:rPr>
              <a:t>to</a:t>
            </a:r>
            <a:r>
              <a:rPr lang="en-GB" sz="1150" spc="-15" noProof="0" dirty="0">
                <a:latin typeface="Arial"/>
                <a:cs typeface="Arial"/>
              </a:rPr>
              <a:t> </a:t>
            </a:r>
            <a:r>
              <a:rPr lang="en-GB" sz="1150" noProof="0" dirty="0">
                <a:latin typeface="Arial"/>
                <a:cs typeface="Arial"/>
              </a:rPr>
              <a:t>ISO20252:2019;</a:t>
            </a:r>
            <a:r>
              <a:rPr lang="en-GB" sz="1150" spc="-15" noProof="0" dirty="0">
                <a:latin typeface="Arial"/>
                <a:cs typeface="Arial"/>
              </a:rPr>
              <a:t> </a:t>
            </a:r>
            <a:r>
              <a:rPr lang="en-GB" sz="1150" noProof="0" dirty="0">
                <a:latin typeface="Arial"/>
                <a:cs typeface="Arial"/>
              </a:rPr>
              <a:t>certificate</a:t>
            </a:r>
            <a:r>
              <a:rPr lang="en-GB" sz="1150" spc="-15" noProof="0" dirty="0">
                <a:latin typeface="Arial"/>
                <a:cs typeface="Arial"/>
              </a:rPr>
              <a:t> </a:t>
            </a:r>
            <a:r>
              <a:rPr lang="en-GB" sz="1150" spc="-10" noProof="0" dirty="0">
                <a:latin typeface="Arial"/>
                <a:cs typeface="Arial"/>
              </a:rPr>
              <a:t>number </a:t>
            </a:r>
            <a:r>
              <a:rPr lang="en-GB" sz="1150" noProof="0" dirty="0">
                <a:latin typeface="Arial"/>
                <a:cs typeface="Arial"/>
              </a:rPr>
              <a:t>GB08/74322).</a:t>
            </a:r>
            <a:r>
              <a:rPr lang="en-GB" sz="1150" spc="-15" noProof="0" dirty="0">
                <a:latin typeface="Arial"/>
                <a:cs typeface="Arial"/>
              </a:rPr>
              <a:t> </a:t>
            </a:r>
            <a:r>
              <a:rPr lang="en-GB" sz="1150" noProof="0" dirty="0">
                <a:latin typeface="Arial"/>
                <a:cs typeface="Arial"/>
              </a:rPr>
              <a:t>Our</a:t>
            </a:r>
            <a:r>
              <a:rPr lang="en-GB" sz="1150" spc="-15" noProof="0" dirty="0">
                <a:latin typeface="Arial"/>
                <a:cs typeface="Arial"/>
              </a:rPr>
              <a:t> </a:t>
            </a:r>
            <a:r>
              <a:rPr lang="en-GB" sz="1150" noProof="0" dirty="0">
                <a:latin typeface="Arial"/>
                <a:cs typeface="Arial"/>
              </a:rPr>
              <a:t>statistical</a:t>
            </a:r>
            <a:r>
              <a:rPr lang="en-GB" sz="1150" spc="-15" noProof="0" dirty="0">
                <a:latin typeface="Arial"/>
                <a:cs typeface="Arial"/>
              </a:rPr>
              <a:t> </a:t>
            </a:r>
            <a:r>
              <a:rPr lang="en-GB" sz="1150" noProof="0" dirty="0">
                <a:latin typeface="Arial"/>
                <a:cs typeface="Arial"/>
              </a:rPr>
              <a:t>practice</a:t>
            </a:r>
            <a:r>
              <a:rPr lang="en-GB" sz="1150" spc="-15" noProof="0" dirty="0">
                <a:latin typeface="Arial"/>
                <a:cs typeface="Arial"/>
              </a:rPr>
              <a:t> </a:t>
            </a:r>
            <a:r>
              <a:rPr lang="en-GB" sz="1150" noProof="0" dirty="0">
                <a:latin typeface="Arial"/>
                <a:cs typeface="Arial"/>
              </a:rPr>
              <a:t>is</a:t>
            </a:r>
            <a:r>
              <a:rPr lang="en-GB" sz="1150" spc="-15" noProof="0" dirty="0">
                <a:latin typeface="Arial"/>
                <a:cs typeface="Arial"/>
              </a:rPr>
              <a:t> </a:t>
            </a:r>
            <a:r>
              <a:rPr lang="en-GB" sz="1150" noProof="0" dirty="0">
                <a:latin typeface="Arial"/>
                <a:cs typeface="Arial"/>
              </a:rPr>
              <a:t>regulated</a:t>
            </a:r>
            <a:r>
              <a:rPr lang="en-GB" sz="1150" spc="-15" noProof="0" dirty="0">
                <a:latin typeface="Arial"/>
                <a:cs typeface="Arial"/>
              </a:rPr>
              <a:t> </a:t>
            </a:r>
            <a:r>
              <a:rPr lang="en-GB" sz="1150" noProof="0" dirty="0">
                <a:latin typeface="Arial"/>
                <a:cs typeface="Arial"/>
              </a:rPr>
              <a:t>by</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Office</a:t>
            </a:r>
            <a:r>
              <a:rPr lang="en-GB" sz="1150" spc="-15"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5" noProof="0" dirty="0">
                <a:latin typeface="Arial"/>
                <a:cs typeface="Arial"/>
              </a:rPr>
              <a:t> </a:t>
            </a:r>
            <a:r>
              <a:rPr lang="en-GB" sz="1150" noProof="0" dirty="0">
                <a:latin typeface="Arial"/>
                <a:cs typeface="Arial"/>
              </a:rPr>
              <a:t>Regulation</a:t>
            </a:r>
            <a:r>
              <a:rPr lang="en-GB" sz="1150" spc="-15"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spc="-25" noProof="0" dirty="0">
                <a:latin typeface="Arial"/>
                <a:cs typeface="Arial"/>
              </a:rPr>
              <a:t>OSR </a:t>
            </a:r>
            <a:r>
              <a:rPr lang="en-GB" sz="1150" noProof="0" dirty="0">
                <a:latin typeface="Arial"/>
                <a:cs typeface="Arial"/>
              </a:rPr>
              <a:t>sets</a:t>
            </a:r>
            <a:r>
              <a:rPr lang="en-GB" sz="1150" spc="-15" noProof="0" dirty="0">
                <a:latin typeface="Arial"/>
                <a:cs typeface="Arial"/>
              </a:rPr>
              <a:t> </a:t>
            </a:r>
            <a:r>
              <a:rPr lang="en-GB" sz="1150" noProof="0" dirty="0">
                <a:latin typeface="Arial"/>
                <a:cs typeface="Arial"/>
              </a:rPr>
              <a:t>the</a:t>
            </a:r>
            <a:r>
              <a:rPr lang="en-GB" sz="1150" spc="-10" noProof="0" dirty="0">
                <a:latin typeface="Arial"/>
                <a:cs typeface="Arial"/>
              </a:rPr>
              <a:t> </a:t>
            </a:r>
            <a:r>
              <a:rPr lang="en-GB" sz="1150" noProof="0" dirty="0">
                <a:latin typeface="Arial"/>
                <a:cs typeface="Arial"/>
              </a:rPr>
              <a:t>standards</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trustworthiness,</a:t>
            </a:r>
            <a:r>
              <a:rPr lang="en-GB" sz="1150" spc="-15" noProof="0" dirty="0">
                <a:latin typeface="Arial"/>
                <a:cs typeface="Arial"/>
              </a:rPr>
              <a:t> </a:t>
            </a:r>
            <a:r>
              <a:rPr lang="en-GB" sz="1150" noProof="0" dirty="0">
                <a:latin typeface="Arial"/>
                <a:cs typeface="Arial"/>
              </a:rPr>
              <a:t>quality,</a:t>
            </a:r>
            <a:r>
              <a:rPr lang="en-GB" sz="1150" spc="-10" noProof="0" dirty="0">
                <a:latin typeface="Arial"/>
                <a:cs typeface="Arial"/>
              </a:rPr>
              <a:t> </a:t>
            </a:r>
            <a:r>
              <a:rPr lang="en-GB" sz="1150" noProof="0" dirty="0">
                <a:latin typeface="Arial"/>
                <a:cs typeface="Arial"/>
              </a:rPr>
              <a:t>and</a:t>
            </a:r>
            <a:r>
              <a:rPr lang="en-GB" sz="1150" spc="-10" noProof="0" dirty="0">
                <a:latin typeface="Arial"/>
                <a:cs typeface="Arial"/>
              </a:rPr>
              <a:t> </a:t>
            </a:r>
            <a:r>
              <a:rPr lang="en-GB" sz="1150" noProof="0" dirty="0">
                <a:latin typeface="Arial"/>
                <a:cs typeface="Arial"/>
              </a:rPr>
              <a:t>value</a:t>
            </a:r>
            <a:r>
              <a:rPr lang="en-GB" sz="1150" spc="-10" noProof="0" dirty="0">
                <a:latin typeface="Arial"/>
                <a:cs typeface="Arial"/>
              </a:rPr>
              <a:t> </a:t>
            </a:r>
            <a:r>
              <a:rPr lang="en-GB" sz="1150" noProof="0" dirty="0">
                <a:latin typeface="Arial"/>
                <a:cs typeface="Arial"/>
              </a:rPr>
              <a:t>in</a:t>
            </a:r>
            <a:r>
              <a:rPr lang="en-GB" sz="1150" spc="-10" noProof="0" dirty="0">
                <a:latin typeface="Arial"/>
                <a:cs typeface="Arial"/>
              </a:rPr>
              <a:t> </a:t>
            </a:r>
            <a:r>
              <a:rPr lang="en-GB" sz="1150" noProof="0" dirty="0">
                <a:latin typeface="Arial"/>
                <a:cs typeface="Arial"/>
              </a:rPr>
              <a:t>the</a:t>
            </a:r>
            <a:r>
              <a:rPr lang="en-GB" sz="1150" spc="-15" noProof="0" dirty="0">
                <a:latin typeface="Arial"/>
                <a:cs typeface="Arial"/>
              </a:rPr>
              <a:t> </a:t>
            </a:r>
            <a:r>
              <a:rPr lang="en-GB" sz="1150" noProof="0" dirty="0">
                <a:latin typeface="Arial"/>
                <a:cs typeface="Arial"/>
              </a:rPr>
              <a:t>Code</a:t>
            </a:r>
            <a:r>
              <a:rPr lang="en-GB" sz="1150" spc="-10"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Practice</a:t>
            </a:r>
            <a:r>
              <a:rPr lang="en-GB" sz="1150" spc="-10" noProof="0" dirty="0">
                <a:latin typeface="Arial"/>
                <a:cs typeface="Arial"/>
              </a:rPr>
              <a:t> </a:t>
            </a:r>
            <a:r>
              <a:rPr lang="en-GB" sz="1150" noProof="0" dirty="0">
                <a:latin typeface="Arial"/>
                <a:cs typeface="Arial"/>
              </a:rPr>
              <a:t>for</a:t>
            </a:r>
            <a:r>
              <a:rPr lang="en-GB" sz="1150" spc="-1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spc="-20" noProof="0" dirty="0">
                <a:latin typeface="Arial"/>
                <a:cs typeface="Arial"/>
              </a:rPr>
              <a:t>that </a:t>
            </a:r>
            <a:r>
              <a:rPr lang="en-GB" sz="1150" noProof="0" dirty="0">
                <a:latin typeface="Arial"/>
                <a:cs typeface="Arial"/>
              </a:rPr>
              <a:t>all</a:t>
            </a:r>
            <a:r>
              <a:rPr lang="en-GB" sz="1150" spc="-10" noProof="0" dirty="0">
                <a:latin typeface="Arial"/>
                <a:cs typeface="Arial"/>
              </a:rPr>
              <a:t> </a:t>
            </a:r>
            <a:r>
              <a:rPr lang="en-GB" sz="1150" noProof="0" dirty="0">
                <a:latin typeface="Arial"/>
                <a:cs typeface="Arial"/>
              </a:rPr>
              <a:t>producers</a:t>
            </a:r>
            <a:r>
              <a:rPr lang="en-GB" sz="1150" spc="-5" noProof="0" dirty="0">
                <a:latin typeface="Arial"/>
                <a:cs typeface="Arial"/>
              </a:rPr>
              <a:t> </a:t>
            </a:r>
            <a:r>
              <a:rPr lang="en-GB" sz="1150" noProof="0" dirty="0">
                <a:latin typeface="Arial"/>
                <a:cs typeface="Arial"/>
              </a:rPr>
              <a:t>of</a:t>
            </a:r>
            <a:r>
              <a:rPr lang="en-GB" sz="1150" spc="-10" noProof="0" dirty="0">
                <a:latin typeface="Arial"/>
                <a:cs typeface="Arial"/>
              </a:rPr>
              <a:t> </a:t>
            </a:r>
            <a:r>
              <a:rPr lang="en-GB" sz="1150" noProof="0" dirty="0">
                <a:latin typeface="Arial"/>
                <a:cs typeface="Arial"/>
              </a:rPr>
              <a:t>official</a:t>
            </a:r>
            <a:r>
              <a:rPr lang="en-GB" sz="1150" spc="-5" noProof="0" dirty="0">
                <a:latin typeface="Arial"/>
                <a:cs typeface="Arial"/>
              </a:rPr>
              <a:t> </a:t>
            </a:r>
            <a:r>
              <a:rPr lang="en-GB" sz="1150" noProof="0" dirty="0">
                <a:latin typeface="Arial"/>
                <a:cs typeface="Arial"/>
              </a:rPr>
              <a:t>statistics</a:t>
            </a:r>
            <a:r>
              <a:rPr lang="en-GB" sz="1150" spc="-10" noProof="0" dirty="0">
                <a:latin typeface="Arial"/>
                <a:cs typeface="Arial"/>
              </a:rPr>
              <a:t> </a:t>
            </a:r>
            <a:r>
              <a:rPr lang="en-GB" sz="1150" noProof="0" dirty="0">
                <a:latin typeface="Arial"/>
                <a:cs typeface="Arial"/>
              </a:rPr>
              <a:t>should</a:t>
            </a:r>
            <a:r>
              <a:rPr lang="en-GB" sz="1150" spc="-5" noProof="0" dirty="0">
                <a:latin typeface="Arial"/>
                <a:cs typeface="Arial"/>
              </a:rPr>
              <a:t> </a:t>
            </a:r>
            <a:r>
              <a:rPr lang="en-GB" sz="1150" noProof="0" dirty="0">
                <a:latin typeface="Arial"/>
                <a:cs typeface="Arial"/>
              </a:rPr>
              <a:t>adhere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You</a:t>
            </a:r>
            <a:r>
              <a:rPr lang="en-GB" sz="1150" spc="-10" noProof="0" dirty="0">
                <a:latin typeface="Arial"/>
                <a:cs typeface="Arial"/>
              </a:rPr>
              <a:t> </a:t>
            </a:r>
            <a:r>
              <a:rPr lang="en-GB" sz="1150" noProof="0" dirty="0">
                <a:latin typeface="Arial"/>
                <a:cs typeface="Arial"/>
              </a:rPr>
              <a:t>are</a:t>
            </a:r>
            <a:r>
              <a:rPr lang="en-GB" sz="1150" spc="-5" noProof="0" dirty="0">
                <a:latin typeface="Arial"/>
                <a:cs typeface="Arial"/>
              </a:rPr>
              <a:t> </a:t>
            </a:r>
            <a:r>
              <a:rPr lang="en-GB" sz="1150" noProof="0" dirty="0">
                <a:latin typeface="Arial"/>
                <a:cs typeface="Arial"/>
              </a:rPr>
              <a:t>welcome</a:t>
            </a:r>
            <a:r>
              <a:rPr lang="en-GB" sz="1150" spc="-10" noProof="0" dirty="0">
                <a:latin typeface="Arial"/>
                <a:cs typeface="Arial"/>
              </a:rPr>
              <a:t> </a:t>
            </a:r>
            <a:r>
              <a:rPr lang="en-GB" sz="1150" noProof="0" dirty="0">
                <a:latin typeface="Arial"/>
                <a:cs typeface="Arial"/>
              </a:rPr>
              <a:t>to</a:t>
            </a:r>
            <a:r>
              <a:rPr lang="en-GB" sz="1150" spc="-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us</a:t>
            </a:r>
            <a:r>
              <a:rPr lang="en-GB" sz="1150" spc="-5" noProof="0" dirty="0">
                <a:latin typeface="Arial"/>
                <a:cs typeface="Arial"/>
              </a:rPr>
              <a:t> </a:t>
            </a:r>
            <a:r>
              <a:rPr lang="en-GB" sz="1150" noProof="0" dirty="0">
                <a:latin typeface="Arial"/>
                <a:cs typeface="Arial"/>
              </a:rPr>
              <a:t>directly</a:t>
            </a:r>
            <a:r>
              <a:rPr lang="en-GB" sz="1150" spc="-10" noProof="0" dirty="0">
                <a:latin typeface="Arial"/>
                <a:cs typeface="Arial"/>
              </a:rPr>
              <a:t> </a:t>
            </a:r>
            <a:r>
              <a:rPr lang="en-GB" sz="1150" noProof="0" dirty="0">
                <a:latin typeface="Arial"/>
                <a:cs typeface="Arial"/>
              </a:rPr>
              <a:t>with</a:t>
            </a:r>
            <a:r>
              <a:rPr lang="en-GB" sz="1150" spc="-5" noProof="0" dirty="0">
                <a:latin typeface="Arial"/>
                <a:cs typeface="Arial"/>
              </a:rPr>
              <a:t> </a:t>
            </a:r>
            <a:r>
              <a:rPr lang="en-GB" sz="1150" spc="-25" noProof="0" dirty="0">
                <a:latin typeface="Arial"/>
                <a:cs typeface="Arial"/>
              </a:rPr>
              <a:t>any </a:t>
            </a:r>
            <a:r>
              <a:rPr lang="en-GB" sz="1150" noProof="0" dirty="0">
                <a:latin typeface="Arial"/>
                <a:cs typeface="Arial"/>
              </a:rPr>
              <a:t>comments</a:t>
            </a:r>
            <a:r>
              <a:rPr lang="en-GB" sz="1150" spc="-15" noProof="0" dirty="0">
                <a:latin typeface="Arial"/>
                <a:cs typeface="Arial"/>
              </a:rPr>
              <a:t> </a:t>
            </a:r>
            <a:r>
              <a:rPr lang="en-GB" sz="1150" noProof="0" dirty="0">
                <a:latin typeface="Arial"/>
                <a:cs typeface="Arial"/>
              </a:rPr>
              <a:t>about</a:t>
            </a:r>
            <a:r>
              <a:rPr lang="en-GB" sz="1150" spc="-15" noProof="0" dirty="0">
                <a:latin typeface="Arial"/>
                <a:cs typeface="Arial"/>
              </a:rPr>
              <a:t> </a:t>
            </a:r>
            <a:r>
              <a:rPr lang="en-GB" sz="1150" noProof="0" dirty="0">
                <a:latin typeface="Arial"/>
                <a:cs typeface="Arial"/>
              </a:rPr>
              <a:t>how</a:t>
            </a:r>
            <a:r>
              <a:rPr lang="en-GB" sz="1150" spc="-10" noProof="0" dirty="0">
                <a:latin typeface="Arial"/>
                <a:cs typeface="Arial"/>
              </a:rPr>
              <a:t> </a:t>
            </a:r>
            <a:r>
              <a:rPr lang="en-GB" sz="1150" noProof="0" dirty="0">
                <a:latin typeface="Arial"/>
                <a:cs typeface="Arial"/>
              </a:rPr>
              <a:t>we</a:t>
            </a:r>
            <a:r>
              <a:rPr lang="en-GB" sz="1150" spc="-15" noProof="0" dirty="0">
                <a:latin typeface="Arial"/>
                <a:cs typeface="Arial"/>
              </a:rPr>
              <a:t> </a:t>
            </a:r>
            <a:r>
              <a:rPr lang="en-GB" sz="1150" noProof="0" dirty="0">
                <a:latin typeface="Arial"/>
                <a:cs typeface="Arial"/>
              </a:rPr>
              <a:t>meet</a:t>
            </a:r>
            <a:r>
              <a:rPr lang="en-GB" sz="1150" spc="-15" noProof="0" dirty="0">
                <a:latin typeface="Arial"/>
                <a:cs typeface="Arial"/>
              </a:rPr>
              <a:t> </a:t>
            </a:r>
            <a:r>
              <a:rPr lang="en-GB" sz="1150" noProof="0" dirty="0">
                <a:latin typeface="Arial"/>
                <a:cs typeface="Arial"/>
              </a:rPr>
              <a:t>these</a:t>
            </a:r>
            <a:r>
              <a:rPr lang="en-GB" sz="1150" spc="-10" noProof="0" dirty="0">
                <a:latin typeface="Arial"/>
                <a:cs typeface="Arial"/>
              </a:rPr>
              <a:t> </a:t>
            </a:r>
            <a:r>
              <a:rPr lang="en-GB" sz="1150" noProof="0" dirty="0">
                <a:latin typeface="Arial"/>
                <a:cs typeface="Arial"/>
              </a:rPr>
              <a:t>standards.</a:t>
            </a:r>
            <a:r>
              <a:rPr lang="en-GB" sz="1150" spc="-15" noProof="0" dirty="0">
                <a:latin typeface="Arial"/>
                <a:cs typeface="Arial"/>
              </a:rPr>
              <a:t> </a:t>
            </a:r>
            <a:r>
              <a:rPr lang="en-GB" sz="1150" noProof="0" dirty="0">
                <a:latin typeface="Arial"/>
                <a:cs typeface="Arial"/>
              </a:rPr>
              <a:t>Alternatively,</a:t>
            </a:r>
            <a:r>
              <a:rPr lang="en-GB" sz="1150" spc="-10" noProof="0" dirty="0">
                <a:latin typeface="Arial"/>
                <a:cs typeface="Arial"/>
              </a:rPr>
              <a:t> </a:t>
            </a:r>
            <a:r>
              <a:rPr lang="en-GB" sz="1150" noProof="0" dirty="0">
                <a:latin typeface="Arial"/>
                <a:cs typeface="Arial"/>
              </a:rPr>
              <a:t>you</a:t>
            </a:r>
            <a:r>
              <a:rPr lang="en-GB" sz="1150" spc="-15" noProof="0" dirty="0">
                <a:latin typeface="Arial"/>
                <a:cs typeface="Arial"/>
              </a:rPr>
              <a:t> </a:t>
            </a:r>
            <a:r>
              <a:rPr lang="en-GB" sz="1150" noProof="0" dirty="0">
                <a:latin typeface="Arial"/>
                <a:cs typeface="Arial"/>
              </a:rPr>
              <a:t>can</a:t>
            </a:r>
            <a:r>
              <a:rPr lang="en-GB" sz="1150" spc="-15" noProof="0" dirty="0">
                <a:latin typeface="Arial"/>
                <a:cs typeface="Arial"/>
              </a:rPr>
              <a:t> </a:t>
            </a:r>
            <a:r>
              <a:rPr lang="en-GB" sz="1150" noProof="0" dirty="0">
                <a:latin typeface="Arial"/>
                <a:cs typeface="Arial"/>
              </a:rPr>
              <a:t>contact</a:t>
            </a:r>
            <a:r>
              <a:rPr lang="en-GB" sz="1150" spc="-10" noProof="0" dirty="0">
                <a:latin typeface="Arial"/>
                <a:cs typeface="Arial"/>
              </a:rPr>
              <a:t> </a:t>
            </a:r>
            <a:r>
              <a:rPr lang="en-GB" sz="1150" noProof="0" dirty="0">
                <a:latin typeface="Arial"/>
                <a:cs typeface="Arial"/>
              </a:rPr>
              <a:t>OSR</a:t>
            </a:r>
            <a:r>
              <a:rPr lang="en-GB" sz="1150" spc="-15" noProof="0" dirty="0">
                <a:latin typeface="Arial"/>
                <a:cs typeface="Arial"/>
              </a:rPr>
              <a:t> </a:t>
            </a:r>
            <a:r>
              <a:rPr lang="en-GB" sz="1150" noProof="0" dirty="0">
                <a:latin typeface="Arial"/>
                <a:cs typeface="Arial"/>
              </a:rPr>
              <a:t>by</a:t>
            </a:r>
            <a:r>
              <a:rPr lang="en-GB" sz="1150" spc="-10" noProof="0" dirty="0">
                <a:latin typeface="Arial"/>
                <a:cs typeface="Arial"/>
              </a:rPr>
              <a:t> emailing </a:t>
            </a:r>
            <a:r>
              <a:rPr lang="en-GB" sz="1150" u="sng" noProof="0" dirty="0">
                <a:solidFill>
                  <a:srgbClr val="0000FF"/>
                </a:solidFill>
                <a:uFill>
                  <a:solidFill>
                    <a:srgbClr val="0000FF"/>
                  </a:solidFill>
                </a:uFill>
                <a:latin typeface="Arial"/>
                <a:cs typeface="Arial"/>
                <a:hlinkClick r:id="rId2">
                  <a:extLst>
                    <a:ext uri="{A12FA001-AC4F-418D-AE19-62706E023703}">
                      <ahyp:hlinkClr xmlns:ahyp="http://schemas.microsoft.com/office/drawing/2018/hyperlinkcolor" val="tx"/>
                    </a:ext>
                  </a:extLst>
                </a:hlinkClick>
              </a:rPr>
              <a:t>regulation@statistics.gov.uk</a:t>
            </a:r>
            <a:r>
              <a:rPr lang="en-GB" sz="1150" u="none" spc="-15" noProof="0" dirty="0">
                <a:solidFill>
                  <a:srgbClr val="0000FF"/>
                </a:solidFill>
                <a:latin typeface="Arial"/>
                <a:cs typeface="Arial"/>
              </a:rPr>
              <a:t> </a:t>
            </a:r>
            <a:r>
              <a:rPr lang="en-GB" sz="1150" u="none" noProof="0" dirty="0">
                <a:latin typeface="Arial"/>
                <a:cs typeface="Arial"/>
              </a:rPr>
              <a:t>or</a:t>
            </a:r>
            <a:r>
              <a:rPr lang="en-GB" sz="1150" u="none" spc="-5" noProof="0" dirty="0">
                <a:latin typeface="Arial"/>
                <a:cs typeface="Arial"/>
              </a:rPr>
              <a:t> </a:t>
            </a:r>
            <a:r>
              <a:rPr lang="en-GB" sz="1150" u="none" noProof="0" dirty="0">
                <a:latin typeface="Arial"/>
                <a:cs typeface="Arial"/>
              </a:rPr>
              <a:t>via</a:t>
            </a:r>
            <a:r>
              <a:rPr lang="en-GB" sz="1150" u="none" spc="-5" noProof="0" dirty="0">
                <a:latin typeface="Arial"/>
                <a:cs typeface="Arial"/>
              </a:rPr>
              <a:t> </a:t>
            </a:r>
            <a:r>
              <a:rPr lang="en-GB" sz="1150" u="none" noProof="0" dirty="0">
                <a:latin typeface="Arial"/>
                <a:cs typeface="Arial"/>
              </a:rPr>
              <a:t>the</a:t>
            </a:r>
            <a:r>
              <a:rPr lang="en-GB" sz="1150" u="none" spc="-5" noProof="0" dirty="0">
                <a:latin typeface="Arial"/>
                <a:cs typeface="Arial"/>
              </a:rPr>
              <a:t> </a:t>
            </a:r>
            <a:r>
              <a:rPr lang="en-GB" sz="1150" u="none" noProof="0" dirty="0">
                <a:latin typeface="Arial"/>
                <a:cs typeface="Arial"/>
              </a:rPr>
              <a:t>OSR</a:t>
            </a:r>
            <a:r>
              <a:rPr lang="en-GB" sz="1150" u="none" spc="-5" noProof="0" dirty="0">
                <a:latin typeface="Arial"/>
                <a:cs typeface="Arial"/>
              </a:rPr>
              <a:t> </a:t>
            </a:r>
            <a:r>
              <a:rPr lang="en-GB" sz="1150" u="none" spc="-10" noProof="0" dirty="0">
                <a:latin typeface="Arial"/>
                <a:cs typeface="Arial"/>
              </a:rPr>
              <a:t>website.</a:t>
            </a:r>
          </a:p>
          <a:p>
            <a:pPr marL="12700" marR="231775" algn="l">
              <a:spcBef>
                <a:spcPts val="600"/>
              </a:spcBef>
            </a:pPr>
            <a:r>
              <a:rPr lang="en-GB" sz="1150" noProof="0" dirty="0">
                <a:latin typeface="Arial"/>
                <a:cs typeface="Arial"/>
              </a:rPr>
              <a:t>To view all outputs and supporting materials for 2025 and previous years, please visit the website </a:t>
            </a:r>
            <a:r>
              <a:rPr lang="en-GB" sz="1150" noProof="0" dirty="0">
                <a:solidFill>
                  <a:srgbClr val="0000FF"/>
                </a:solidFill>
                <a:latin typeface="Arial"/>
                <a:cs typeface="Arial"/>
                <a:hlinkClick r:id="rId3">
                  <a:extLst>
                    <a:ext uri="{A12FA001-AC4F-418D-AE19-62706E023703}">
                      <ahyp:hlinkClr xmlns:ahyp="http://schemas.microsoft.com/office/drawing/2018/hyperlinkcolor" val="tx"/>
                    </a:ext>
                  </a:extLst>
                </a:hlinkClick>
              </a:rPr>
              <a:t>www.ncpes.co.uk</a:t>
            </a:r>
            <a:r>
              <a:rPr lang="en-GB" sz="1150" noProof="0" dirty="0">
                <a:latin typeface="Arial"/>
                <a:cs typeface="Arial"/>
              </a:rPr>
              <a:t>. This includes:</a:t>
            </a:r>
          </a:p>
          <a:p>
            <a:pPr marL="184150" marR="231775" lvl="2" indent="-171450" algn="l">
              <a:spcBef>
                <a:spcPts val="600"/>
              </a:spcBef>
              <a:buFont typeface="Arial" panose="020B0604020202020204" pitchFamily="34" charset="0"/>
              <a:buChar char="•"/>
            </a:pPr>
            <a:r>
              <a:rPr lang="en-GB" sz="1150" noProof="0" dirty="0">
                <a:latin typeface="Arial"/>
                <a:cs typeface="Arial"/>
              </a:rPr>
              <a:t>All Excel data tables, PDF reports and the interactive dashboard available at national, Integrated Care Board, Cancer Alliance and NHS trust level. </a:t>
            </a:r>
          </a:p>
          <a:p>
            <a:pPr marL="184150" marR="231775" lvl="2" indent="-171450" algn="l">
              <a:spcBef>
                <a:spcPts val="600"/>
              </a:spcBef>
              <a:buFont typeface="Arial" panose="020B0604020202020204" pitchFamily="34" charset="0"/>
              <a:buChar char="•"/>
            </a:pPr>
            <a:r>
              <a:rPr lang="en-GB" sz="1150" noProof="0" dirty="0">
                <a:latin typeface="Arial"/>
                <a:cs typeface="Arial"/>
              </a:rPr>
              <a:t>Analysis of free text data available in the national qualitative thematic report. Free text workbooks are also shared directly with the NHS trust and Cancer Alliance leads.</a:t>
            </a:r>
          </a:p>
          <a:p>
            <a:pPr marL="184150" marR="231775" lvl="2" indent="-171450" algn="l">
              <a:spcBef>
                <a:spcPts val="600"/>
              </a:spcBef>
              <a:buFont typeface="Arial" panose="020B0604020202020204" pitchFamily="34" charset="0"/>
              <a:buChar char="•"/>
            </a:pPr>
            <a:r>
              <a:rPr lang="en-GB" sz="1150" noProof="0" dirty="0">
                <a:latin typeface="Arial"/>
                <a:cs typeface="Arial"/>
              </a:rPr>
              <a:t>The Technical Document, providing more information about the methodology including significance testing, suppression and question comparability.</a:t>
            </a:r>
          </a:p>
          <a:p>
            <a:pPr marL="184150" marR="231775" lvl="2" indent="-171450" algn="l">
              <a:spcBef>
                <a:spcPts val="600"/>
              </a:spcBef>
              <a:buFont typeface="Arial" panose="020B0604020202020204" pitchFamily="34" charset="0"/>
              <a:buChar char="•"/>
            </a:pPr>
            <a:r>
              <a:rPr lang="en-GB" sz="1150" noProof="0" dirty="0">
                <a:latin typeface="Arial"/>
                <a:cs typeface="Arial"/>
              </a:rPr>
              <a:t>Additional resources, including reports which explore key driver analysis for a high rating of care, and a video demonstration on using the outputs.</a:t>
            </a:r>
          </a:p>
          <a:p>
            <a:pPr marL="184150" marR="231775" lvl="2" indent="-171450" algn="l">
              <a:spcBef>
                <a:spcPts val="600"/>
              </a:spcBef>
              <a:buFont typeface="Arial" panose="020B0604020202020204" pitchFamily="34" charset="0"/>
              <a:buChar char="•"/>
            </a:pPr>
            <a:r>
              <a:rPr lang="en-GB" sz="1150" noProof="0" dirty="0">
                <a:latin typeface="Arial"/>
                <a:cs typeface="Arial"/>
              </a:rPr>
              <a:t>The questionnaire, survey guidance and survey materials.</a:t>
            </a:r>
          </a:p>
          <a:p>
            <a:pPr marL="12700" marR="231775" algn="l">
              <a:spcBef>
                <a:spcPts val="600"/>
              </a:spcBef>
            </a:pPr>
            <a:r>
              <a:rPr lang="en-GB" sz="1150" noProof="0" dirty="0">
                <a:latin typeface="Arial"/>
                <a:cs typeface="Arial"/>
              </a:rPr>
              <a:t>These resources will help users to explore trends over time, analyse results by demographic and clinical subgroups, and benchmark organisations against national scores and other providers.</a:t>
            </a:r>
          </a:p>
        </p:txBody>
      </p:sp>
      <p:sp>
        <p:nvSpPr>
          <p:cNvPr id="6" name="txt_org_name">
            <a:extLst>
              <a:ext uri="{FF2B5EF4-FFF2-40B4-BE49-F238E27FC236}">
                <a16:creationId xmlns:a16="http://schemas.microsoft.com/office/drawing/2014/main" id="{B1A9648B-9C0D-9BBB-B32E-B5DD3D4AEF69}"/>
              </a:ext>
              <a:ext uri="{C183D7F6-B498-43B3-948B-1728B52AA6E4}">
                <adec:decorative xmlns:adec="http://schemas.microsoft.com/office/drawing/2017/decorative" val="1"/>
              </a:ext>
            </a:extLst>
          </p:cNvPr>
          <p:cNvSpPr txBox="1"/>
          <p:nvPr/>
        </p:nvSpPr>
        <p:spPr>
          <a:xfrm>
            <a:off x="4481061" y="622300"/>
            <a:ext cx="2797562" cy="276999"/>
          </a:xfrm>
          <a:prstGeom prst="rect">
            <a:avLst/>
          </a:prstGeom>
          <a:noFill/>
        </p:spPr>
        <p:txBody>
          <a:bodyPr wrap="none" rtlCol="0">
            <a:spAutoFit/>
          </a:bodyPr>
          <a:lstStyle/>
          <a:p>
            <a:pPr algn="r"/>
            <a:r>
              <a:rPr lang="en-GB" sz="1200" b="1" noProof="0">
                <a:solidFill>
                  <a:srgbClr val="336E9F"/>
                </a:solidFill>
                <a:latin typeface="Arial"/>
                <a:cs typeface="Arial"/>
              </a:rPr>
              <a:t>West Suffolk NHS Foundation Trust</a:t>
            </a:r>
            <a:endParaRPr lang="en-GB" sz="1200" noProof="0" dirty="0">
              <a:solidFill>
                <a:srgbClr val="336E9F"/>
              </a:solidFill>
            </a:endParaRPr>
          </a:p>
        </p:txBody>
      </p:sp>
      <p:sp>
        <p:nvSpPr>
          <p:cNvPr id="5" name="txt_survey">
            <a:extLst>
              <a:ext uri="{FF2B5EF4-FFF2-40B4-BE49-F238E27FC236}">
                <a16:creationId xmlns:a16="http://schemas.microsoft.com/office/drawing/2014/main" id="{EAF3C633-D908-8A1C-E417-04590EC4F984}"/>
              </a:ext>
              <a:ext uri="{C183D7F6-B498-43B3-948B-1728B52AA6E4}">
                <adec:decorative xmlns:adec="http://schemas.microsoft.com/office/drawing/2017/decorative" val="1"/>
              </a:ext>
            </a:extLst>
          </p:cNvPr>
          <p:cNvSpPr txBox="1"/>
          <p:nvPr/>
        </p:nvSpPr>
        <p:spPr>
          <a:xfrm>
            <a:off x="3582738" y="416491"/>
            <a:ext cx="3695885" cy="276999"/>
          </a:xfrm>
          <a:prstGeom prst="rect">
            <a:avLst/>
          </a:prstGeom>
          <a:noFill/>
        </p:spPr>
        <p:txBody>
          <a:bodyPr wrap="none" rtlCol="0">
            <a:spAutoFit/>
          </a:bodyPr>
          <a:lstStyle/>
          <a:p>
            <a:pPr algn="r"/>
            <a:r>
              <a:rPr lang="en-GB" sz="1200" b="1" noProof="0" dirty="0">
                <a:solidFill>
                  <a:srgbClr val="336E9F"/>
                </a:solidFill>
                <a:latin typeface="Arial"/>
                <a:cs typeface="Arial"/>
              </a:rPr>
              <a:t>National Cancer</a:t>
            </a:r>
            <a:r>
              <a:rPr lang="en-GB" sz="1200" b="1" spc="-10" noProof="0" dirty="0">
                <a:solidFill>
                  <a:srgbClr val="336E9F"/>
                </a:solidFill>
                <a:latin typeface="Arial"/>
                <a:cs typeface="Arial"/>
              </a:rPr>
              <a:t> </a:t>
            </a:r>
            <a:r>
              <a:rPr lang="en-GB" sz="1200" b="1" noProof="0" dirty="0">
                <a:solidFill>
                  <a:srgbClr val="336E9F"/>
                </a:solidFill>
                <a:latin typeface="Arial"/>
                <a:cs typeface="Arial"/>
              </a:rPr>
              <a:t>Patient</a:t>
            </a:r>
            <a:r>
              <a:rPr lang="en-GB" sz="1200" b="1" spc="-10" noProof="0" dirty="0">
                <a:solidFill>
                  <a:srgbClr val="336E9F"/>
                </a:solidFill>
                <a:latin typeface="Arial"/>
                <a:cs typeface="Arial"/>
              </a:rPr>
              <a:t> </a:t>
            </a:r>
            <a:r>
              <a:rPr lang="en-GB" sz="1200" b="1" noProof="0" dirty="0">
                <a:solidFill>
                  <a:srgbClr val="336E9F"/>
                </a:solidFill>
                <a:latin typeface="Arial"/>
                <a:cs typeface="Arial"/>
              </a:rPr>
              <a:t>Experience</a:t>
            </a:r>
            <a:r>
              <a:rPr lang="en-GB" sz="1200" b="1" spc="-10" noProof="0" dirty="0">
                <a:solidFill>
                  <a:srgbClr val="336E9F"/>
                </a:solidFill>
                <a:latin typeface="Arial"/>
                <a:cs typeface="Arial"/>
              </a:rPr>
              <a:t> </a:t>
            </a:r>
            <a:r>
              <a:rPr lang="en-GB" sz="1200" b="1" noProof="0" dirty="0">
                <a:solidFill>
                  <a:srgbClr val="336E9F"/>
                </a:solidFill>
                <a:latin typeface="Arial"/>
                <a:cs typeface="Arial"/>
              </a:rPr>
              <a:t>Survey</a:t>
            </a:r>
            <a:r>
              <a:rPr lang="en-GB" sz="1200" b="1" spc="-10" noProof="0" dirty="0">
                <a:solidFill>
                  <a:srgbClr val="336E9F"/>
                </a:solidFill>
                <a:latin typeface="Arial"/>
                <a:cs typeface="Arial"/>
              </a:rPr>
              <a:t> </a:t>
            </a:r>
            <a:r>
              <a:rPr lang="en-GB" sz="1200" b="1" spc="-20" noProof="0" dirty="0">
                <a:solidFill>
                  <a:srgbClr val="336E9F"/>
                </a:solidFill>
                <a:latin typeface="Arial"/>
                <a:cs typeface="Arial"/>
              </a:rPr>
              <a:t>2025</a:t>
            </a:r>
            <a:endParaRPr lang="en-GB" sz="1200" noProof="0" dirty="0">
              <a:solidFill>
                <a:srgbClr val="336E9F"/>
              </a:solidFill>
            </a:endParaRPr>
          </a:p>
        </p:txBody>
      </p:sp>
      <p:grpSp>
        <p:nvGrpSpPr>
          <p:cNvPr id="8" name="Group 7">
            <a:extLst>
              <a:ext uri="{FF2B5EF4-FFF2-40B4-BE49-F238E27FC236}">
                <a16:creationId xmlns:a16="http://schemas.microsoft.com/office/drawing/2014/main" id="{20539B69-A4FC-9505-734B-BB9EBBFDC60D}"/>
              </a:ext>
              <a:ext uri="{C183D7F6-B498-43B3-948B-1728B52AA6E4}">
                <adec:decorative xmlns:adec="http://schemas.microsoft.com/office/drawing/2017/decorative" val="1"/>
              </a:ext>
            </a:extLst>
          </p:cNvPr>
          <p:cNvGrpSpPr/>
          <p:nvPr/>
        </p:nvGrpSpPr>
        <p:grpSpPr>
          <a:xfrm>
            <a:off x="5988050" y="10229334"/>
            <a:ext cx="1143000" cy="381000"/>
            <a:chOff x="4540250" y="8699500"/>
            <a:chExt cx="1430882" cy="381000"/>
          </a:xfrm>
        </p:grpSpPr>
        <p:sp>
          <p:nvSpPr>
            <p:cNvPr id="14" name="object 4">
              <a:hlinkClick r:id="rId4" action="ppaction://hlinksldjump"/>
              <a:extLst>
                <a:ext uri="{FF2B5EF4-FFF2-40B4-BE49-F238E27FC236}">
                  <a16:creationId xmlns:a16="http://schemas.microsoft.com/office/drawing/2014/main" id="{2233ECA4-D8C5-D949-7673-B360B30E9D69}"/>
                </a:ext>
              </a:extLst>
            </p:cNvPr>
            <p:cNvSpPr/>
            <p:nvPr/>
          </p:nvSpPr>
          <p:spPr>
            <a:xfrm>
              <a:off x="4616450" y="8699500"/>
              <a:ext cx="1354682" cy="381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en-GB" sz="1100" noProof="0" dirty="0">
                  <a:solidFill>
                    <a:srgbClr val="336E9F"/>
                  </a:solidFill>
                  <a:latin typeface="Arial" panose="020B0604020202020204" pitchFamily="34" charset="0"/>
                  <a:cs typeface="Arial" panose="020B0604020202020204" pitchFamily="34" charset="0"/>
                </a:rPr>
                <a:t>Back to start</a:t>
              </a:r>
            </a:p>
          </p:txBody>
        </p:sp>
        <p:sp>
          <p:nvSpPr>
            <p:cNvPr id="15" name="object 3">
              <a:hlinkClick r:id="rId4" action="ppaction://hlinksldjump"/>
              <a:extLst>
                <a:ext uri="{FF2B5EF4-FFF2-40B4-BE49-F238E27FC236}">
                  <a16:creationId xmlns:a16="http://schemas.microsoft.com/office/drawing/2014/main" id="{CE96EA76-908B-E670-4ECB-6BD0E4CDF58C}"/>
                </a:ext>
                <a:ext uri="{C183D7F6-B498-43B3-948B-1728B52AA6E4}">
                  <adec:decorative xmlns:adec="http://schemas.microsoft.com/office/drawing/2017/decorative" val="1"/>
                </a:ext>
              </a:extLst>
            </p:cNvPr>
            <p:cNvSpPr/>
            <p:nvPr/>
          </p:nvSpPr>
          <p:spPr>
            <a:xfrm>
              <a:off x="4540250" y="8780031"/>
              <a:ext cx="195943" cy="219937"/>
            </a:xfrm>
            <a:prstGeom prst="chevron">
              <a:avLst/>
            </a:prstGeom>
            <a:solidFill>
              <a:srgbClr val="A8C7E9"/>
            </a:solidFill>
            <a:ln>
              <a:solidFill>
                <a:srgbClr val="0A74B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noProof="0" dirty="0">
                <a:solidFill>
                  <a:schemeClr val="tx1"/>
                </a:solidFill>
                <a:latin typeface="Arial" panose="020B0604020202020204" pitchFamily="34" charset="0"/>
              </a:endParaRPr>
            </a:p>
          </p:txBody>
        </p:sp>
      </p:grpSp>
    </p:spTree>
    <p:extLst>
      <p:ext uri="{BB962C8B-B14F-4D97-AF65-F5344CB8AC3E}">
        <p14:creationId xmlns:p14="http://schemas.microsoft.com/office/powerpoint/2010/main" val="221942828"/>
      </p:ext>
    </p:extLst>
  </p:cSld>
  <p:clrMapOvr>
    <a:masterClrMapping/>
  </p:clrMapOvr>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54E2E4AE6218043923DCFC0806D5AC6" ma:contentTypeVersion="10" ma:contentTypeDescription="Create a new document." ma:contentTypeScope="" ma:versionID="afbccaec58af269885fbf12e6849a2be">
  <xsd:schema xmlns:xsd="http://www.w3.org/2001/XMLSchema" xmlns:xs="http://www.w3.org/2001/XMLSchema" xmlns:p="http://schemas.microsoft.com/office/2006/metadata/properties" xmlns:ns2="0d6b2359-e109-417e-aba8-6bd18353f7ed" xmlns:ns3="342a9f74-5249-4894-a174-8dd88d1575fb" targetNamespace="http://schemas.microsoft.com/office/2006/metadata/properties" ma:root="true" ma:fieldsID="a6a36c7daa121c0be54b935ff2e96aa6" ns2:_="" ns3:_="">
    <xsd:import namespace="0d6b2359-e109-417e-aba8-6bd18353f7ed"/>
    <xsd:import namespace="342a9f74-5249-4894-a174-8dd88d1575f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ObjectDetectorVersions" minOccurs="0"/>
                <xsd:element ref="ns3:MediaServiceGenerationTime" minOccurs="0"/>
                <xsd:element ref="ns3:MediaServiceEventHashCode" minOccurs="0"/>
                <xsd:element ref="ns3:MediaLengthInSeconds" minOccurs="0"/>
                <xsd:element ref="ns3:MediaServiceSearchPropertie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6b2359-e109-417e-aba8-6bd18353f7ed"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342a9f74-5249-4894-a174-8dd88d1575f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SearchProperties" ma:index="16" nillable="true" ma:displayName="MediaServiceSearchProperties" ma:hidden="true" ma:internalName="MediaServiceSearchProperties" ma:readOnly="true">
      <xsd:simpleType>
        <xsd:restriction base="dms:Note"/>
      </xsd:simpleType>
    </xsd:element>
    <xsd:element name="MediaServiceDateTaken" ma:index="17" nillable="true" ma:displayName="MediaServiceDateTaken" ma:hidden="true" ma:indexed="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895F547-4B37-4FE5-B557-5DE6C9CEF20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d6b2359-e109-417e-aba8-6bd18353f7ed"/>
    <ds:schemaRef ds:uri="342a9f74-5249-4894-a174-8dd88d1575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E072700-065F-4514-8545-C3A04D92E4AE}">
  <ds:schemaRefs>
    <ds:schemaRef ds:uri="http://schemas.microsoft.com/sharepoint/v3/contenttype/forms"/>
  </ds:schemaRefs>
</ds:datastoreItem>
</file>

<file path=customXml/itemProps3.xml><?xml version="1.0" encoding="utf-8"?>
<ds:datastoreItem xmlns:ds="http://schemas.openxmlformats.org/officeDocument/2006/customXml" ds:itemID="{110DFC04-A889-4CD8-9030-88CCFBF5849C}">
  <ds:schemaRefs>
    <ds:schemaRef ds:uri="http://purl.org/dc/elements/1.1/"/>
    <ds:schemaRef ds:uri="342a9f74-5249-4894-a174-8dd88d1575fb"/>
    <ds:schemaRef ds:uri="http://schemas.microsoft.com/office/2006/documentManagement/types"/>
    <ds:schemaRef ds:uri="http://schemas.microsoft.com/office/infopath/2007/PartnerControls"/>
    <ds:schemaRef ds:uri="http://purl.org/dc/dcmitype/"/>
    <ds:schemaRef ds:uri="http://purl.org/dc/terms/"/>
    <ds:schemaRef ds:uri="http://schemas.openxmlformats.org/package/2006/metadata/core-properties"/>
    <ds:schemaRef ds:uri="0d6b2359-e109-417e-aba8-6bd18353f7ed"/>
    <ds:schemaRef ds:uri="http://schemas.microsoft.com/office/2006/metadata/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26980</TotalTime>
  <Words>25121</Words>
  <Application>Microsoft Office PowerPoint</Application>
  <PresentationFormat>Custom</PresentationFormat>
  <Paragraphs>6489</Paragraphs>
  <Slides>63</Slides>
  <Notes>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63</vt:i4>
      </vt:variant>
    </vt:vector>
  </HeadingPairs>
  <TitlesOfParts>
    <vt:vector size="68" baseType="lpstr">
      <vt:lpstr>Aptos</vt:lpstr>
      <vt:lpstr>Arial</vt:lpstr>
      <vt:lpstr>Times New Roman</vt:lpstr>
      <vt:lpstr>Office Theme</vt:lpstr>
      <vt:lpstr>1_Office Theme</vt:lpstr>
      <vt:lpstr>National Cancer Patient Experience Survey</vt:lpstr>
      <vt:lpstr>Contents</vt:lpstr>
      <vt:lpstr>Executive summary</vt:lpstr>
      <vt:lpstr>Executive summary (2)</vt:lpstr>
      <vt:lpstr>Introduction</vt:lpstr>
      <vt:lpstr>Methodology (2)</vt:lpstr>
      <vt:lpstr>Understanding the results</vt:lpstr>
      <vt:lpstr>National level and England level data</vt:lpstr>
      <vt:lpstr>Further information</vt:lpstr>
      <vt:lpstr>Response rate</vt:lpstr>
      <vt:lpstr>Respondents by ethnicity</vt:lpstr>
      <vt:lpstr>Expected range charts</vt:lpstr>
      <vt:lpstr>Expected range charts (2)</vt:lpstr>
      <vt:lpstr>Expected range charts (3)</vt:lpstr>
      <vt:lpstr>Expected range charts (4)</vt:lpstr>
      <vt:lpstr>Comparability tables</vt:lpstr>
      <vt:lpstr>Comparability tables (2)</vt:lpstr>
      <vt:lpstr>Comparability tables (3)</vt:lpstr>
      <vt:lpstr>Comparability tables (4) </vt:lpstr>
      <vt:lpstr>Comparability tables (5)</vt:lpstr>
      <vt:lpstr>Tumour group tables</vt:lpstr>
      <vt:lpstr>Tumour group tables (2)</vt:lpstr>
      <vt:lpstr>Tumour group tables (3)</vt:lpstr>
      <vt:lpstr>Tumour group tables (4)</vt:lpstr>
      <vt:lpstr>Tumour group tables (5)</vt:lpstr>
      <vt:lpstr>Age group tables</vt:lpstr>
      <vt:lpstr>Age group tables (2)</vt:lpstr>
      <vt:lpstr>Age group tables (3)</vt:lpstr>
      <vt:lpstr>Age group tables (4)</vt:lpstr>
      <vt:lpstr>‘Which of the following best describes you?’ tables</vt:lpstr>
      <vt:lpstr>‘Which of the following best describes you?’ tables (2)</vt:lpstr>
      <vt:lpstr>‘Which of the following best describes you?’ tables (3)</vt:lpstr>
      <vt:lpstr>‘Which of the following best describes you?’ tables (4)</vt:lpstr>
      <vt:lpstr>‘Which of the following best describes you?’ tables (5)</vt:lpstr>
      <vt:lpstr>Ethnicity tables</vt:lpstr>
      <vt:lpstr>Ethnicity tables (2)</vt:lpstr>
      <vt:lpstr>Ethnicity tables (3)</vt:lpstr>
      <vt:lpstr>Ethnicity tables (4)</vt:lpstr>
      <vt:lpstr>IMD quintile tables</vt:lpstr>
      <vt:lpstr>IMD quintile tables (2)</vt:lpstr>
      <vt:lpstr>IMD quintile tables (3)</vt:lpstr>
      <vt:lpstr>IMD quintile tables (4)</vt:lpstr>
      <vt:lpstr>Long-term condition status tables</vt:lpstr>
      <vt:lpstr>Long-term condition status tables (2)</vt:lpstr>
      <vt:lpstr>Long-term condition status tables (3)</vt:lpstr>
      <vt:lpstr>Long-term condition status tables (4)</vt:lpstr>
      <vt:lpstr>Impact of long-term condition(s) (excluding cancer) on day-to-day activities tables</vt:lpstr>
      <vt:lpstr>Impact of long-term condition(s) (excluding cancer) on day-to-day activities tables(2)</vt:lpstr>
      <vt:lpstr>Impact of long-term condition(s) (excluding cancer) on day-to-day activities tables(3)</vt:lpstr>
      <vt:lpstr>Impact of long-term condition(s) (excluding cancer) on day-to-day activities tables(4)</vt:lpstr>
      <vt:lpstr>Year on year charts</vt:lpstr>
      <vt:lpstr>Year on year charts (2)</vt:lpstr>
      <vt:lpstr>Year on year charts (3)</vt:lpstr>
      <vt:lpstr>Year on year charts (4)</vt:lpstr>
      <vt:lpstr>Year on year charts (5)</vt:lpstr>
      <vt:lpstr>Year on year charts (6)</vt:lpstr>
      <vt:lpstr>Year on year charts (7)</vt:lpstr>
      <vt:lpstr>Year on year charts (8)</vt:lpstr>
      <vt:lpstr>Year on year charts (9)</vt:lpstr>
      <vt:lpstr>Year on year charts (10)</vt:lpstr>
      <vt:lpstr>Year on year charts (11)</vt:lpstr>
      <vt:lpstr>Year on year charts (12)</vt:lpstr>
      <vt:lpstr>Year on year charts (13)</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Cancer Patient Experience</dc:title>
  <dc:creator>Savenet</dc:creator>
  <cp:keywords>National Cancer Patient Experience</cp:keywords>
  <cp:lastModifiedBy>Yang Liu</cp:lastModifiedBy>
  <cp:revision>378</cp:revision>
  <dcterms:created xsi:type="dcterms:W3CDTF">2024-10-14T12:39:43Z</dcterms:created>
  <dcterms:modified xsi:type="dcterms:W3CDTF">2026-06-26T16:13:34Z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2024-07-18T00:00:00Z</vt:filetime>
  </property>
  <property fmtid="{D5CDD505-2E9C-101B-9397-08002B2CF9AE}" pid="3" name="Creator">
    <vt:lpwstr>Survey Coordination Centre</vt:lpwstr>
  </property>
  <property fmtid="{D5CDD505-2E9C-101B-9397-08002B2CF9AE}" pid="4" name="Producer">
    <vt:lpwstr>Apache FOP Version 2.3</vt:lpwstr>
  </property>
  <property fmtid="{D5CDD505-2E9C-101B-9397-08002B2CF9AE}" pid="5" name="LastSaved">
    <vt:filetime>2024-07-18T00:00:00Z</vt:filetime>
  </property>
  <property fmtid="{D5CDD505-2E9C-101B-9397-08002B2CF9AE}" pid="6" name="ContentTypeId">
    <vt:lpwstr>0x010100B54E2E4AE6218043923DCFC0806D5AC6</vt:lpwstr>
  </property>
</Properties>
</file>