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258" r:id="rId8"/>
    <p:sldId id="348"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44" d="100"/>
          <a:sy n="44" d="100"/>
        </p:scale>
        <p:origin x="2331" y="65"/>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5.55294E-2</c:v>
                </c:pt>
                <c:pt idx="1">
                  <c:v>5.9652999999999998E-2</c:v>
                </c:pt>
                <c:pt idx="2">
                  <c:v>5.3610600000000001E-2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6.1112600000000003E-2</c:v>
                </c:pt>
                <c:pt idx="1">
                  <c:v>8.9518799999999996E-2</c:v>
                </c:pt>
                <c:pt idx="2">
                  <c:v>3.7343899999999999E-2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5.5681099999999997E-2</c:v>
                </c:pt>
                <c:pt idx="1">
                  <c:v>6.4610600000000004E-2</c:v>
                </c:pt>
                <c:pt idx="2">
                  <c:v>2.4980700000000002E-2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0.94668949999999996</c:v>
                </c:pt>
                <c:pt idx="1">
                  <c:v>0.8258335</c:v>
                </c:pt>
                <c:pt idx="2">
                  <c:v>0.95085940000000002</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0.6691821</c:v>
                </c:pt>
                <c:pt idx="4">
                  <c:v>0.6400325</c:v>
                </c:pt>
                <c:pt idx="5">
                  <c:v>0.75351000000000001</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2.7962399999999998E-2</c:v>
                </c:pt>
                <c:pt idx="1">
                  <c:v>0.1137621</c:v>
                </c:pt>
                <c:pt idx="2">
                  <c:v>0.32054199999999999</c:v>
                </c:pt>
                <c:pt idx="3">
                  <c:v>2.7628300000000001E-2</c:v>
                </c:pt>
                <c:pt idx="4">
                  <c:v>0.1222178</c:v>
                </c:pt>
                <c:pt idx="5">
                  <c:v>7.7186599999999994E-2</c:v>
                </c:pt>
                <c:pt idx="6">
                  <c:v>4.9677699999999998E-2</c:v>
                </c:pt>
                <c:pt idx="7">
                  <c:v>0.20235590000000001</c:v>
                </c:pt>
                <c:pt idx="8">
                  <c:v>8.22209E-2</c:v>
                </c:pt>
                <c:pt idx="9">
                  <c:v>0.1434638</c:v>
                </c:pt>
                <c:pt idx="10">
                  <c:v>0.10844910000000001</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6.9897000000000001E-2</c:v>
                </c:pt>
                <c:pt idx="1">
                  <c:v>8.2091399999999995E-2</c:v>
                </c:pt>
                <c:pt idx="2">
                  <c:v>9.9229200000000004E-2</c:v>
                </c:pt>
                <c:pt idx="3">
                  <c:v>0.17489080000000001</c:v>
                </c:pt>
                <c:pt idx="4">
                  <c:v>0.14427980000000001</c:v>
                </c:pt>
                <c:pt idx="5">
                  <c:v>7.9393199999999997E-2</c:v>
                </c:pt>
                <c:pt idx="6">
                  <c:v>9.0135300000000002E-2</c:v>
                </c:pt>
                <c:pt idx="7">
                  <c:v>0.113134</c:v>
                </c:pt>
                <c:pt idx="8">
                  <c:v>0.18503130000000001</c:v>
                </c:pt>
                <c:pt idx="9">
                  <c:v>0.15412580000000001</c:v>
                </c:pt>
                <c:pt idx="10">
                  <c:v>0.17900269999999999</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6.3044100000000006E-2</c:v>
                </c:pt>
                <c:pt idx="1">
                  <c:v>5.1293100000000001E-2</c:v>
                </c:pt>
                <c:pt idx="2">
                  <c:v>3.6519500000000003E-2</c:v>
                </c:pt>
                <c:pt idx="3">
                  <c:v>0.1282277</c:v>
                </c:pt>
                <c:pt idx="4">
                  <c:v>9.3332499999999999E-2</c:v>
                </c:pt>
                <c:pt idx="5">
                  <c:v>5.2209999999999999E-2</c:v>
                </c:pt>
                <c:pt idx="6">
                  <c:v>7.2770600000000005E-2</c:v>
                </c:pt>
                <c:pt idx="7">
                  <c:v>3.1553900000000003E-2</c:v>
                </c:pt>
                <c:pt idx="8">
                  <c:v>0.101269</c:v>
                </c:pt>
                <c:pt idx="9">
                  <c:v>0.11399670000000001</c:v>
                </c:pt>
                <c:pt idx="10">
                  <c:v>6.3998600000000003E-2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2.81801E-2</c:v>
                </c:pt>
                <c:pt idx="3">
                  <c:v>7.1099999999999994E-5</c:v>
                </c:pt>
                <c:pt idx="4">
                  <c:v>1.3740000000000001E-4</c:v>
                </c:pt>
                <c:pt idx="5">
                  <c:v>3.7700200000000003E-2</c:v>
                </c:pt>
                <c:pt idx="6">
                  <c:v>6.3685500000000006E-2</c:v>
                </c:pt>
                <c:pt idx="7">
                  <c:v>6.6591399999999995E-2</c:v>
                </c:pt>
                <c:pt idx="8">
                  <c:v>5.55369E-2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0.86677820000000005</c:v>
                </c:pt>
                <c:pt idx="1">
                  <c:v>0.81172480000000002</c:v>
                </c:pt>
                <c:pt idx="2">
                  <c:v>0.91073219999999999</c:v>
                </c:pt>
                <c:pt idx="3">
                  <c:v>0.79256689999999996</c:v>
                </c:pt>
                <c:pt idx="4">
                  <c:v>0.78392799999999996</c:v>
                </c:pt>
                <c:pt idx="5">
                  <c:v>0.85603090000000004</c:v>
                </c:pt>
                <c:pt idx="6">
                  <c:v>0.80626980000000004</c:v>
                </c:pt>
                <c:pt idx="7">
                  <c:v>0.89176880000000003</c:v>
                </c:pt>
                <c:pt idx="8">
                  <c:v>0.7432725</c:v>
                </c:pt>
                <c:pt idx="9">
                  <c:v>0.7727889</c:v>
                </c:pt>
                <c:pt idx="10">
                  <c:v>0.67895190000000005</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0.1445275</c:v>
                </c:pt>
                <c:pt idx="1">
                  <c:v>9.1638200000000003E-2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8.1068399999999999E-2</c:v>
                </c:pt>
                <c:pt idx="1">
                  <c:v>8.5475200000000001E-2</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7.5046399999999999E-2</c:v>
                </c:pt>
                <c:pt idx="1">
                  <c:v>0.1100645</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0.83949200000000002</c:v>
                </c:pt>
                <c:pt idx="1">
                  <c:v>0.73524840000000002</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0.2182714</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0.37674540000000001</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0.1849943</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8.6478864000000009</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4.2773800000000001E-2</c:v>
                </c:pt>
                <c:pt idx="1">
                  <c:v>6.6570099999999993E-2</c:v>
                </c:pt>
                <c:pt idx="2">
                  <c:v>0.13401660000000001</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5.3060700000000002E-2</c:v>
                </c:pt>
                <c:pt idx="1">
                  <c:v>6.7710199999999998E-2</c:v>
                </c:pt>
                <c:pt idx="2">
                  <c:v>0.20265140000000001</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3.8904899999999999E-2</c:v>
                </c:pt>
                <c:pt idx="1">
                  <c:v>3.7439500000000001E-2</c:v>
                </c:pt>
                <c:pt idx="2">
                  <c:v>0.17070730000000001</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0.85109040000000002</c:v>
                </c:pt>
                <c:pt idx="1">
                  <c:v>0.77719720000000003</c:v>
                </c:pt>
                <c:pt idx="2">
                  <c:v>0.33167550000000001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9.0110899999999994E-2</c:v>
                </c:pt>
                <c:pt idx="1">
                  <c:v>0.15916739999999999</c:v>
                </c:pt>
                <c:pt idx="2">
                  <c:v>0.1082852</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0.1647402</c:v>
                </c:pt>
                <c:pt idx="1">
                  <c:v>9.7120799999999993E-2</c:v>
                </c:pt>
                <c:pt idx="2">
                  <c:v>9.5250199999999993E-2</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0.1521052</c:v>
                </c:pt>
                <c:pt idx="1">
                  <c:v>5.7766600000000001E-2</c:v>
                </c:pt>
                <c:pt idx="2">
                  <c:v>9.1323000000000001E-2</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0.30010219999999999</c:v>
                </c:pt>
                <c:pt idx="1">
                  <c:v>0.79036399999999996</c:v>
                </c:pt>
                <c:pt idx="2">
                  <c:v>0.64258729999999997</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0.1564169</c:v>
                </c:pt>
                <c:pt idx="1">
                  <c:v>0.10372290000000001</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0.1119</c:v>
                </c:pt>
                <c:pt idx="1">
                  <c:v>0.23037079999999999</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0.1157864</c:v>
                </c:pt>
                <c:pt idx="1">
                  <c:v>0.3653786</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0.40478259999999999</c:v>
                </c:pt>
                <c:pt idx="1">
                  <c:v>0.4080857</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5.7188599999999999E-2</c:v>
                </c:pt>
                <c:pt idx="1">
                  <c:v>0.15420780000000001</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0.1154043</c:v>
                </c:pt>
                <c:pt idx="1">
                  <c:v>0.14013010000000001</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0.12651270000000001</c:v>
                </c:pt>
                <c:pt idx="1">
                  <c:v>9.8101800000000003E-2</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0.64677850000000003</c:v>
                </c:pt>
                <c:pt idx="1">
                  <c:v>0.49643480000000001</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0.7754491</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0.75935830000000004</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0.74168800000000001</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0.75633530000000004</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0.79649890000000001</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0.81681680000000001</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0.8135135</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0.81443299999999996</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0.79296880000000003</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0.79431070000000004</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0.89710610000000002</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0.88385270000000005</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0.91152820000000001</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0.90021229999999997</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0.88990829999999999</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0.1434192</c:v>
                </c:pt>
                <c:pt idx="1">
                  <c:v>0.26326549999999999</c:v>
                </c:pt>
                <c:pt idx="2">
                  <c:v>0.130714</c:v>
                </c:pt>
                <c:pt idx="3">
                  <c:v>0.13899839999999999</c:v>
                </c:pt>
                <c:pt idx="4">
                  <c:v>6.7423200000000003E-2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7.53529E-2</c:v>
                </c:pt>
                <c:pt idx="1">
                  <c:v>7.7211600000000005E-2</c:v>
                </c:pt>
                <c:pt idx="2">
                  <c:v>7.0830599999999994E-2</c:v>
                </c:pt>
                <c:pt idx="3">
                  <c:v>5.9040500000000003E-2</c:v>
                </c:pt>
                <c:pt idx="4">
                  <c:v>7.5177400000000005E-2</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6.8537699999999993E-2</c:v>
                </c:pt>
                <c:pt idx="1">
                  <c:v>7.3063000000000003E-2</c:v>
                </c:pt>
                <c:pt idx="2">
                  <c:v>9.5720100000000002E-2</c:v>
                </c:pt>
                <c:pt idx="3">
                  <c:v>6.2900300000000006E-2</c:v>
                </c:pt>
                <c:pt idx="4">
                  <c:v>6.6380400000000006E-2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0.84939690000000001</c:v>
                </c:pt>
                <c:pt idx="1">
                  <c:v>0.7161824</c:v>
                </c:pt>
                <c:pt idx="2">
                  <c:v>0.75123859999999998</c:v>
                </c:pt>
                <c:pt idx="3">
                  <c:v>0.85356770000000004</c:v>
                </c:pt>
                <c:pt idx="4">
                  <c:v>0.84262380000000003</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0.76847290000000001</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0.75652180000000002</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0.71691179999999999</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0.80408159999999995</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0.66530619999999996</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0.65384609999999999</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0.61952859999999998</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0.66745840000000001</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0.6224189</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0.73404250000000004</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0.72453699999999999</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0.75418059999999998</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0.74199619999999999</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0.6774194</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0.69675929999999997</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0.73363429999999996</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0.7169179</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0.70566039999999997</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0.66201109999999996</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0.69902909999999996</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0.84560139999999995</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0.84444450000000004</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0.93432839999999995</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0.92533330000000003</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0.93316200000000005</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0.921875</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0.93088559999999998</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0.7641791</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0.75265959999999998</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0.75063619999999998</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0.72941180000000005</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0.72077919999999995</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0.94512189999999996</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0.94545449999999998</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0.95238100000000003</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0.95542629999999995</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0.9478261</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0.82972140000000005</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0.80890050000000002</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0.82784809999999998</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0.82793519999999998</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0.81941310000000001</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0.92837460000000005</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0.94523809999999997</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0.94305240000000001</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0.92598970000000003</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0.94674559999999996</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3.3758999999999997E-2</c:v>
                </c:pt>
                <c:pt idx="1">
                  <c:v>4.5708400000000003E-2</c:v>
                </c:pt>
                <c:pt idx="2">
                  <c:v>6.8770600000000001E-2</c:v>
                </c:pt>
                <c:pt idx="3">
                  <c:v>8.8833899999999993E-2</c:v>
                </c:pt>
                <c:pt idx="4">
                  <c:v>3.1787599999999999E-2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4.8089800000000002E-2</c:v>
                </c:pt>
                <c:pt idx="1">
                  <c:v>6.6995700000000005E-2</c:v>
                </c:pt>
                <c:pt idx="2">
                  <c:v>0.1087557</c:v>
                </c:pt>
                <c:pt idx="3">
                  <c:v>7.7670199999999995E-2</c:v>
                </c:pt>
                <c:pt idx="4">
                  <c:v>4.1080400000000003E-2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2.44563E-2</c:v>
                </c:pt>
                <c:pt idx="1">
                  <c:v>8.6753300000000005E-2</c:v>
                </c:pt>
                <c:pt idx="2">
                  <c:v>0.11018070000000001</c:v>
                </c:pt>
                <c:pt idx="3">
                  <c:v>7.1580000000000005E-2</c:v>
                </c:pt>
                <c:pt idx="4">
                  <c:v>3.3197600000000001E-2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0.89009170000000004</c:v>
                </c:pt>
                <c:pt idx="1">
                  <c:v>0.79854720000000001</c:v>
                </c:pt>
                <c:pt idx="2">
                  <c:v>0.80536540000000001</c:v>
                </c:pt>
                <c:pt idx="3">
                  <c:v>0.73092420000000002</c:v>
                </c:pt>
                <c:pt idx="4">
                  <c:v>0.93564630000000004</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0.80118690000000004</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0.83597889999999997</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0.84303799999999995</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0.84482760000000001</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0.83823530000000002</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0.8016086</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0.80885779999999996</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0.85011179999999997</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0.84228190000000003</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0.84469700000000003</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0.70621469999999997</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0.70927320000000005</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0.71153840000000002</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0.70909089999999997</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0.73012549999999998</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0.55200000000000005</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0.51818180000000003</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0.59661019999999998</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0.68810289999999996</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0.78333339999999996</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0.83247420000000005</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0.81333330000000004</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0.83006539999999995</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0.77419349999999998</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0.7731481</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0.78004530000000005</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0.77186969999999999</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0.78776290000000004</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0.77715880000000004</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0.77723969999999998</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0.79672900000000002</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0.79500890000000002</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0.78174600000000005</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0.69662919999999995</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0.60287080000000004</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0.68584069999999997</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0.66438359999999996</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0.62093860000000001</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0.73513510000000004</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0.74358979999999997</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0.75501110000000005</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0.73355820000000005</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0.72053230000000001</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0.91475410000000001</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0.89684810000000004</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0.92010309999999995</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0.90438249999999998</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0.9105145</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0.1606062</c:v>
                </c:pt>
                <c:pt idx="1">
                  <c:v>0.1021531</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0.10356659999999999</c:v>
                </c:pt>
                <c:pt idx="1">
                  <c:v>9.9190399999999998E-2</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0.1074317</c:v>
                </c:pt>
                <c:pt idx="1">
                  <c:v>0.16133320000000001</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0.81745619999999997</c:v>
                </c:pt>
                <c:pt idx="1">
                  <c:v>0.62636460000000005</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1</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0.98404250000000004</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0.99492380000000002</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0.97551019999999999</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0.98660709999999996</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0.91286310000000004</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0.94573640000000003</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0.93770489999999995</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0.93425610000000003</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0.64361699999999999</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0.63084110000000004</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0.62679430000000003</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0.67307689999999998</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0.6202531</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0.74226800000000004</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0.72321429999999998</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0.7731481</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0.72426469999999998</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0.67479679999999997</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0.73333329999999997</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0.66666669999999995</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0.73113209999999995</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0.66786999999999996</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0.72244900000000001</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0.52941179999999999</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0.57831319999999997</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0.65193369999999995</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0.73109250000000003</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0.68599030000000005</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0.79081630000000003</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0.77876109999999998</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0.75688080000000002</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0.75357149999999995</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0.72177420000000003</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0.85844750000000003</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0.87148590000000004</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0.8828125</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0.85714290000000004</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0.85971220000000004</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0.76282050000000001</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0.77868850000000001</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0.80053189999999996</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0.75196850000000004</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0.73008850000000003</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0.90575919999999999</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0.86547079999999998</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0.86448599999999998</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0.84444450000000004</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0.84100419999999998</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0.13153909999999999</c:v>
                </c:pt>
                <c:pt idx="1">
                  <c:v>0.14381530000000001</c:v>
                </c:pt>
                <c:pt idx="2">
                  <c:v>0.1041121</c:v>
                </c:pt>
                <c:pt idx="3">
                  <c:v>6.43952E-2</c:v>
                </c:pt>
                <c:pt idx="4">
                  <c:v>8.3520800000000006E-2</c:v>
                </c:pt>
                <c:pt idx="5">
                  <c:v>0.14141860000000001</c:v>
                </c:pt>
                <c:pt idx="6">
                  <c:v>0.1022557</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0.10328759999999999</c:v>
                </c:pt>
                <c:pt idx="1">
                  <c:v>0.1221897</c:v>
                </c:pt>
                <c:pt idx="2">
                  <c:v>0.1126345</c:v>
                </c:pt>
                <c:pt idx="3">
                  <c:v>0.11320860000000001</c:v>
                </c:pt>
                <c:pt idx="4">
                  <c:v>0.12066730000000001</c:v>
                </c:pt>
                <c:pt idx="5">
                  <c:v>9.5749200000000007E-2</c:v>
                </c:pt>
                <c:pt idx="6">
                  <c:v>8.2012699999999994E-2</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0.16939609999999999</c:v>
                </c:pt>
                <c:pt idx="1">
                  <c:v>0.1213994</c:v>
                </c:pt>
                <c:pt idx="2">
                  <c:v>0.1235272</c:v>
                </c:pt>
                <c:pt idx="3">
                  <c:v>0.110289</c:v>
                </c:pt>
                <c:pt idx="4">
                  <c:v>0.22585069999999999</c:v>
                </c:pt>
                <c:pt idx="5">
                  <c:v>0.1075402</c:v>
                </c:pt>
                <c:pt idx="6">
                  <c:v>8.3485500000000004E-2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0.72350820000000005</c:v>
                </c:pt>
                <c:pt idx="1">
                  <c:v>0.69117819999999996</c:v>
                </c:pt>
                <c:pt idx="2">
                  <c:v>0.72191380000000005</c:v>
                </c:pt>
                <c:pt idx="3">
                  <c:v>0.67687929999999996</c:v>
                </c:pt>
                <c:pt idx="4">
                  <c:v>0.62253760000000002</c:v>
                </c:pt>
                <c:pt idx="5">
                  <c:v>0.81645820000000002</c:v>
                </c:pt>
                <c:pt idx="6">
                  <c:v>0.8556684</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0.9183673</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0.88888889999999998</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0.913242</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0.87813620000000003</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0.85542169999999995</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0.90116280000000004</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0.82291669999999995</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0.87765959999999998</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0.84773659999999995</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0.81818179999999996</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0.87148590000000004</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0.84727280000000005</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0.88095239999999997</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0.79245279999999996</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0.75609760000000004</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0.7843137</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0.80392160000000001</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0.67647060000000003</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0.82608689999999996</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0.77647060000000001</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0.84545459999999995</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0.9393939</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0.8823529</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0.88826819999999995</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0.90506330000000002</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0.83111109999999999</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0.86363639999999997</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0.8678572</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0.83841460000000001</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0.81184670000000003</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0.77322409999999997</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0.71462829999999999</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0.79310349999999996</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0.68150690000000003</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0.67754320000000001</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0.73076920000000001</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0.70731710000000003</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0.84848489999999999</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0.7816092</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0.72619040000000001</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5.9439499999999999E-2</c:v>
                </c:pt>
                <c:pt idx="1">
                  <c:v>6.4280299999999999E-2</c:v>
                </c:pt>
                <c:pt idx="2">
                  <c:v>0.27084429999999998</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4.91785E-2</c:v>
                </c:pt>
                <c:pt idx="1">
                  <c:v>9.0085399999999996E-2</c:v>
                </c:pt>
                <c:pt idx="2">
                  <c:v>0.14803459999999999</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5.15655E-2</c:v>
                </c:pt>
                <c:pt idx="1">
                  <c:v>8.1268199999999999E-2</c:v>
                </c:pt>
                <c:pt idx="2">
                  <c:v>0.11761770000000001</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0.91327970000000003</c:v>
                </c:pt>
                <c:pt idx="1">
                  <c:v>0.73112270000000001</c:v>
                </c:pt>
                <c:pt idx="2">
                  <c:v>0.62283390000000005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0.89795919999999996</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0.84357539999999998</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0.88535030000000003</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0.79562040000000001</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0.78834349999999997</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0.80427040000000005</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0.53264610000000001</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0.52753620000000001</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0.54596100000000003</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0.53711790000000004</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0.52873559999999997</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0.53709200000000001</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0.59750000000000003</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0.6183575</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0.58931860000000003</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0.59043659999999998</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0.8865248</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0.86075950000000001</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0.8947368</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0.86563880000000004</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0.85467979999999999</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0.71304350000000005</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0.6708229</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0.74514559999999996</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0.6691589</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0.65510199999999996</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0.71954669999999998</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0.71739129999999995</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0.75694439999999996</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0.73703039999999997</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0.73137249999999998</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0.39249149999999999</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0.4028986</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0.4899329</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0.48936170000000001</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0.508772</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0.46226420000000001</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0.49504949999999998</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0.1751085</c:v>
                </c:pt>
                <c:pt idx="1">
                  <c:v>9.5564700000000002E-2</c:v>
                </c:pt>
                <c:pt idx="2">
                  <c:v>4.6127500000000002E-2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8.1822000000000006E-2</c:v>
                </c:pt>
                <c:pt idx="1">
                  <c:v>5.5430599999999997E-2</c:v>
                </c:pt>
                <c:pt idx="2">
                  <c:v>2.54735E-2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7.5186799999999998E-2</c:v>
                </c:pt>
                <c:pt idx="1">
                  <c:v>3.3864900000000003E-2</c:v>
                </c:pt>
                <c:pt idx="2">
                  <c:v>0</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0.73653049999999998</c:v>
                </c:pt>
                <c:pt idx="1">
                  <c:v>0.93800019999999995</c:v>
                </c:pt>
                <c:pt idx="2">
                  <c:v>0.9882358</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0.52244900000000005</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0.54710139999999996</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0.59415580000000001</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0.57073169999999995</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0.63466670000000003</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0.79564029999999997</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0.82159629999999995</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0.82766439999999997</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0.81725890000000001</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0.77024479999999995</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0.87142850000000005</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0.88106790000000001</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0.88470590000000005</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0.87301589999999996</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0.84630349999999999</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0.5709571</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0.58923510000000001</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0.60734460000000001</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0.5838641</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0.62918660000000004</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0.7204969</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0.74736840000000004</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0.74626859999999995</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0.78125</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0.78682169999999996</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0.32876709999999998</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0.17441860000000001</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0.22222220000000001</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0.28688520000000001</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0.30399999999999999</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8.6462392999999995</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8.6913871999999994</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8.7653760999999992</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8.6982756000000006</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8.6209526000000007</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0.3565217</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0.30370370000000002</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0.38709680000000002</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0.35014010000000001</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0.32081910000000002</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3.4710600000000001E-2</c:v>
                </c:pt>
                <c:pt idx="1">
                  <c:v>4.0818399999999998E-2</c:v>
                </c:pt>
                <c:pt idx="2">
                  <c:v>5.00723E-2</c:v>
                </c:pt>
                <c:pt idx="3">
                  <c:v>0.123588</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6.5831700000000007E-2</c:v>
                </c:pt>
                <c:pt idx="1">
                  <c:v>6.8772299999999995E-2</c:v>
                </c:pt>
                <c:pt idx="2">
                  <c:v>6.8441199999999994E-2</c:v>
                </c:pt>
                <c:pt idx="3">
                  <c:v>0.11267870000000001</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7.9830799999999993E-2</c:v>
                </c:pt>
                <c:pt idx="1">
                  <c:v>0.13094900000000001</c:v>
                </c:pt>
                <c:pt idx="2">
                  <c:v>4.5826600000000002E-2</c:v>
                </c:pt>
                <c:pt idx="3">
                  <c:v>0.1511159</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0.78830929999999999</c:v>
                </c:pt>
                <c:pt idx="1">
                  <c:v>0.7947031</c:v>
                </c:pt>
                <c:pt idx="2">
                  <c:v>0.83709259999999996</c:v>
                </c:pt>
                <c:pt idx="3">
                  <c:v>0.60555780000000003</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8.0412600000000001E-2</c:v>
                </c:pt>
                <c:pt idx="1">
                  <c:v>0.15058550000000001</c:v>
                </c:pt>
                <c:pt idx="2">
                  <c:v>0.1315209</c:v>
                </c:pt>
                <c:pt idx="3">
                  <c:v>5.2386099999999998E-2</c:v>
                </c:pt>
                <c:pt idx="4">
                  <c:v>0.16470799999999999</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7.6079499999999994E-2</c:v>
                </c:pt>
                <c:pt idx="1">
                  <c:v>0.1022251</c:v>
                </c:pt>
                <c:pt idx="2">
                  <c:v>6.9153500000000007E-2</c:v>
                </c:pt>
                <c:pt idx="3">
                  <c:v>9.1045100000000004E-2</c:v>
                </c:pt>
                <c:pt idx="4">
                  <c:v>0.1011754</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4.7478699999999999E-2</c:v>
                </c:pt>
                <c:pt idx="1">
                  <c:v>8.3928900000000001E-2</c:v>
                </c:pt>
                <c:pt idx="2">
                  <c:v>5.1940600000000003E-2</c:v>
                </c:pt>
                <c:pt idx="3">
                  <c:v>0.22086639999999999</c:v>
                </c:pt>
                <c:pt idx="4">
                  <c:v>7.9714099999999996E-2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0.73349940000000002</c:v>
                </c:pt>
                <c:pt idx="1">
                  <c:v>0.66084109999999996</c:v>
                </c:pt>
                <c:pt idx="2">
                  <c:v>0.85520700000000005</c:v>
                </c:pt>
                <c:pt idx="3">
                  <c:v>0.59607180000000004</c:v>
                </c:pt>
                <c:pt idx="4">
                  <c:v>0.53463439999999995</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78226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Northampton General Hospital NHS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536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1,159</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46</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3533422014"/>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1,247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1,159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536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2211273985"/>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388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148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536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1779772238"/>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90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90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536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4065884" y="622300"/>
            <a:ext cx="3212739" cy="276999"/>
          </a:xfrm>
          <a:prstGeom prst="rect">
            <a:avLst/>
          </a:prstGeom>
          <a:noFill/>
        </p:spPr>
        <p:txBody>
          <a:bodyPr wrap="none" rtlCol="0">
            <a:spAutoFit/>
          </a:bodyPr>
          <a:lstStyle/>
          <a:p>
            <a:pPr algn="r"/>
            <a:r>
              <a:rPr lang="en-GB" sz="1200" b="1" noProof="0">
                <a:solidFill>
                  <a:srgbClr val="336E9F"/>
                </a:solidFill>
                <a:latin typeface="Arial"/>
                <a:cs typeface="Arial"/>
              </a:rPr>
              <a:t>Northampton General Hospital NHS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3504769205"/>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457</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14</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8</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29</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536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4065884" y="622300"/>
            <a:ext cx="3212739" cy="276999"/>
          </a:xfrm>
          <a:prstGeom prst="rect">
            <a:avLst/>
          </a:prstGeom>
          <a:noFill/>
        </p:spPr>
        <p:txBody>
          <a:bodyPr wrap="none" rtlCol="0">
            <a:spAutoFit/>
          </a:bodyPr>
          <a:lstStyle/>
          <a:p>
            <a:pPr algn="r"/>
            <a:r>
              <a:rPr lang="en-GB" sz="1200" b="1" noProof="0">
                <a:solidFill>
                  <a:srgbClr val="336E9F"/>
                </a:solidFill>
                <a:latin typeface="Arial"/>
                <a:cs typeface="Arial"/>
              </a:rPr>
              <a:t>Northampton General Hospital NHS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92119900"/>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00707725"/>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48160207"/>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80848383"/>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4065884" y="622300"/>
            <a:ext cx="3212739" cy="276999"/>
          </a:xfrm>
          <a:prstGeom prst="rect">
            <a:avLst/>
          </a:prstGeom>
          <a:noFill/>
        </p:spPr>
        <p:txBody>
          <a:bodyPr wrap="none" rtlCol="0">
            <a:spAutoFit/>
          </a:bodyPr>
          <a:lstStyle/>
          <a:p>
            <a:pPr algn="r"/>
            <a:r>
              <a:rPr lang="en-GB" sz="1200" b="1" noProof="0">
                <a:solidFill>
                  <a:srgbClr val="336E9F"/>
                </a:solidFill>
                <a:latin typeface="Arial"/>
                <a:cs typeface="Arial"/>
              </a:rPr>
              <a:t>Northampton General Hospital NHS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39291046"/>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36553951"/>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48010976"/>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40523372"/>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4065884" y="622300"/>
            <a:ext cx="3212739" cy="276999"/>
          </a:xfrm>
          <a:prstGeom prst="rect">
            <a:avLst/>
          </a:prstGeom>
          <a:noFill/>
        </p:spPr>
        <p:txBody>
          <a:bodyPr wrap="none" rtlCol="0">
            <a:spAutoFit/>
          </a:bodyPr>
          <a:lstStyle/>
          <a:p>
            <a:pPr algn="r"/>
            <a:r>
              <a:rPr lang="en-GB" sz="1200" b="1" noProof="0">
                <a:solidFill>
                  <a:srgbClr val="336E9F"/>
                </a:solidFill>
                <a:latin typeface="Arial"/>
                <a:cs typeface="Arial"/>
              </a:rPr>
              <a:t>Northampton General Hospital NHS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9302824"/>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60857795"/>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39725726"/>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4065884" y="622300"/>
            <a:ext cx="3212739" cy="276999"/>
          </a:xfrm>
          <a:prstGeom prst="rect">
            <a:avLst/>
          </a:prstGeom>
          <a:noFill/>
        </p:spPr>
        <p:txBody>
          <a:bodyPr wrap="none" rtlCol="0">
            <a:spAutoFit/>
          </a:bodyPr>
          <a:lstStyle/>
          <a:p>
            <a:pPr algn="r"/>
            <a:r>
              <a:rPr lang="en-GB" sz="1200" b="1" noProof="0">
                <a:solidFill>
                  <a:srgbClr val="336E9F"/>
                </a:solidFill>
                <a:latin typeface="Arial"/>
                <a:cs typeface="Arial"/>
              </a:rPr>
              <a:t>Northampton General Hospital NHS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60549350"/>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59329568"/>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3480213"/>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93635907"/>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72678954"/>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4065884" y="622300"/>
            <a:ext cx="3212739" cy="276999"/>
          </a:xfrm>
          <a:prstGeom prst="rect">
            <a:avLst/>
          </a:prstGeom>
          <a:noFill/>
        </p:spPr>
        <p:txBody>
          <a:bodyPr wrap="none" rtlCol="0">
            <a:spAutoFit/>
          </a:bodyPr>
          <a:lstStyle/>
          <a:p>
            <a:pPr algn="r"/>
            <a:r>
              <a:rPr lang="en-GB" sz="1200" b="1" noProof="0">
                <a:solidFill>
                  <a:srgbClr val="336E9F"/>
                </a:solidFill>
                <a:latin typeface="Arial"/>
                <a:cs typeface="Arial"/>
              </a:rPr>
              <a:t>Northampton General Hospital NHS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4069190714"/>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421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3504266693"/>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2659792662"/>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1838971495"/>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95%</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4065884" y="622300"/>
            <a:ext cx="3212739" cy="276999"/>
          </a:xfrm>
          <a:prstGeom prst="rect">
            <a:avLst/>
          </a:prstGeom>
          <a:noFill/>
        </p:spPr>
        <p:txBody>
          <a:bodyPr wrap="none" rtlCol="0">
            <a:spAutoFit/>
          </a:bodyPr>
          <a:lstStyle/>
          <a:p>
            <a:pPr algn="r"/>
            <a:r>
              <a:rPr lang="en-GB" sz="1200" b="1" noProof="0">
                <a:solidFill>
                  <a:srgbClr val="336E9F"/>
                </a:solidFill>
                <a:latin typeface="Arial"/>
                <a:cs typeface="Arial"/>
              </a:rPr>
              <a:t>Northampton General Hospital NHS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1240997521"/>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1645107182"/>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2841751891"/>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4065884" y="622300"/>
            <a:ext cx="3212739" cy="276999"/>
          </a:xfrm>
          <a:prstGeom prst="rect">
            <a:avLst/>
          </a:prstGeom>
          <a:noFill/>
        </p:spPr>
        <p:txBody>
          <a:bodyPr wrap="none" rtlCol="0">
            <a:spAutoFit/>
          </a:bodyPr>
          <a:lstStyle/>
          <a:p>
            <a:pPr algn="r"/>
            <a:r>
              <a:rPr lang="en-GB" sz="1200" b="1" noProof="0">
                <a:solidFill>
                  <a:srgbClr val="336E9F"/>
                </a:solidFill>
                <a:latin typeface="Arial"/>
                <a:cs typeface="Arial"/>
              </a:rPr>
              <a:t>Northampton General Hospital NHS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1473435057"/>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508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2735746702"/>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584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521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4065884" y="622300"/>
            <a:ext cx="3212739" cy="276999"/>
          </a:xfrm>
          <a:prstGeom prst="rect">
            <a:avLst/>
          </a:prstGeom>
          <a:noFill/>
        </p:spPr>
        <p:txBody>
          <a:bodyPr wrap="none" rtlCol="0">
            <a:spAutoFit/>
          </a:bodyPr>
          <a:lstStyle/>
          <a:p>
            <a:pPr algn="r"/>
            <a:r>
              <a:rPr lang="en-GB" sz="1200" b="1" noProof="0">
                <a:solidFill>
                  <a:srgbClr val="336E9F"/>
                </a:solidFill>
                <a:latin typeface="Arial"/>
                <a:cs typeface="Arial"/>
              </a:rPr>
              <a:t>Northampton General Hospital NHS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3597851057"/>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3430624969"/>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34319662"/>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1458175823"/>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29%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4065884" y="622300"/>
            <a:ext cx="3212739" cy="276999"/>
          </a:xfrm>
          <a:prstGeom prst="rect">
            <a:avLst/>
          </a:prstGeom>
          <a:noFill/>
        </p:spPr>
        <p:txBody>
          <a:bodyPr wrap="none" rtlCol="0">
            <a:spAutoFit/>
          </a:bodyPr>
          <a:lstStyle/>
          <a:p>
            <a:pPr algn="r"/>
            <a:r>
              <a:rPr lang="en-GB" sz="1200" b="1" noProof="0">
                <a:solidFill>
                  <a:srgbClr val="336E9F"/>
                </a:solidFill>
                <a:latin typeface="Arial"/>
                <a:cs typeface="Arial"/>
              </a:rPr>
              <a:t>Northampton General Hospital NHS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4065884" y="622300"/>
            <a:ext cx="3212739" cy="276999"/>
          </a:xfrm>
          <a:prstGeom prst="rect">
            <a:avLst/>
          </a:prstGeom>
          <a:noFill/>
        </p:spPr>
        <p:txBody>
          <a:bodyPr wrap="none" rtlCol="0">
            <a:spAutoFit/>
          </a:bodyPr>
          <a:lstStyle/>
          <a:p>
            <a:pPr algn="r"/>
            <a:r>
              <a:rPr lang="en-GB" sz="1200" b="1" noProof="0">
                <a:solidFill>
                  <a:srgbClr val="336E9F"/>
                </a:solidFill>
                <a:latin typeface="Arial"/>
                <a:cs typeface="Arial"/>
              </a:rPr>
              <a:t>Northampton General Hospital NHS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85351351"/>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Executive</a:t>
                      </a:r>
                      <a:r>
                        <a:rPr lang="en-GB" sz="1150" b="0" u="none" spc="120"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 </a:t>
                      </a:r>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summary</a:t>
                      </a:r>
                      <a:r>
                        <a:rPr lang="en-GB" sz="1150" b="0" u="none" baseline="0" noProof="0" dirty="0">
                          <a:solidFill>
                            <a:schemeClr val="tx1"/>
                          </a:solidFill>
                          <a:uFillTx/>
                          <a:latin typeface="Arial" panose="020B0604020202020204" pitchFamily="34" charset="0"/>
                          <a:cs typeface="Arial" panose="020B0604020202020204" pitchFamily="34" charset="0"/>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2243882684"/>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4065884" y="622300"/>
            <a:ext cx="3212739" cy="276999"/>
          </a:xfrm>
          <a:prstGeom prst="rect">
            <a:avLst/>
          </a:prstGeom>
          <a:noFill/>
        </p:spPr>
        <p:txBody>
          <a:bodyPr wrap="none" rtlCol="0">
            <a:spAutoFit/>
          </a:bodyPr>
          <a:lstStyle/>
          <a:p>
            <a:pPr algn="r"/>
            <a:r>
              <a:rPr lang="en-GB" sz="1200" b="1" noProof="0">
                <a:solidFill>
                  <a:srgbClr val="336E9F"/>
                </a:solidFill>
                <a:latin typeface="Arial"/>
                <a:cs typeface="Arial"/>
              </a:rPr>
              <a:t>Northampton General Hospital NHS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346544512"/>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3089634882"/>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528735539"/>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4065884" y="622300"/>
            <a:ext cx="3212739" cy="276999"/>
          </a:xfrm>
          <a:prstGeom prst="rect">
            <a:avLst/>
          </a:prstGeom>
          <a:noFill/>
        </p:spPr>
        <p:txBody>
          <a:bodyPr wrap="none" rtlCol="0">
            <a:spAutoFit/>
          </a:bodyPr>
          <a:lstStyle/>
          <a:p>
            <a:pPr algn="r"/>
            <a:r>
              <a:rPr lang="en-GB" sz="1200" b="1" noProof="0">
                <a:solidFill>
                  <a:srgbClr val="336E9F"/>
                </a:solidFill>
                <a:latin typeface="Arial"/>
                <a:cs typeface="Arial"/>
              </a:rPr>
              <a:t>Northampton General Hospital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3650934235"/>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4274893740"/>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2564752584"/>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2218142064"/>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4065884" y="622300"/>
            <a:ext cx="3212739" cy="276999"/>
          </a:xfrm>
          <a:prstGeom prst="rect">
            <a:avLst/>
          </a:prstGeom>
          <a:noFill/>
        </p:spPr>
        <p:txBody>
          <a:bodyPr wrap="none" rtlCol="0">
            <a:spAutoFit/>
          </a:bodyPr>
          <a:lstStyle/>
          <a:p>
            <a:pPr algn="r"/>
            <a:r>
              <a:rPr lang="en-GB" sz="1200" b="1" noProof="0">
                <a:solidFill>
                  <a:srgbClr val="336E9F"/>
                </a:solidFill>
                <a:latin typeface="Arial"/>
                <a:cs typeface="Arial"/>
              </a:rPr>
              <a:t>Northampton General Hospital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3129716294"/>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528920195"/>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4065884" y="622300"/>
            <a:ext cx="3212739" cy="276999"/>
          </a:xfrm>
          <a:prstGeom prst="rect">
            <a:avLst/>
          </a:prstGeom>
          <a:noFill/>
        </p:spPr>
        <p:txBody>
          <a:bodyPr wrap="none" rtlCol="0">
            <a:spAutoFit/>
          </a:bodyPr>
          <a:lstStyle/>
          <a:p>
            <a:pPr algn="r"/>
            <a:r>
              <a:rPr lang="en-GB" sz="1200" b="1" noProof="0">
                <a:solidFill>
                  <a:srgbClr val="336E9F"/>
                </a:solidFill>
                <a:latin typeface="Arial"/>
                <a:cs typeface="Arial"/>
              </a:rPr>
              <a:t>Northampton General Hospital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2270114315"/>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3637908098"/>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2567233453"/>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4065884" y="622300"/>
            <a:ext cx="3212739" cy="276999"/>
          </a:xfrm>
          <a:prstGeom prst="rect">
            <a:avLst/>
          </a:prstGeom>
          <a:noFill/>
        </p:spPr>
        <p:txBody>
          <a:bodyPr wrap="none" rtlCol="0">
            <a:spAutoFit/>
          </a:bodyPr>
          <a:lstStyle/>
          <a:p>
            <a:pPr algn="r"/>
            <a:r>
              <a:rPr lang="en-GB" sz="1200" b="1" noProof="0">
                <a:solidFill>
                  <a:srgbClr val="336E9F"/>
                </a:solidFill>
                <a:latin typeface="Arial"/>
                <a:cs typeface="Arial"/>
              </a:rPr>
              <a:t>Northampton General Hospital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3270570780"/>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2634841661"/>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65%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67%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4065884" y="622300"/>
            <a:ext cx="3212739" cy="276999"/>
          </a:xfrm>
          <a:prstGeom prst="rect">
            <a:avLst/>
          </a:prstGeom>
          <a:noFill/>
        </p:spPr>
        <p:txBody>
          <a:bodyPr wrap="none" rtlCol="0">
            <a:spAutoFit/>
          </a:bodyPr>
          <a:lstStyle/>
          <a:p>
            <a:pPr algn="r"/>
            <a:r>
              <a:rPr lang="en-GB" sz="1200" b="1" noProof="0">
                <a:solidFill>
                  <a:srgbClr val="336E9F"/>
                </a:solidFill>
                <a:latin typeface="Arial"/>
                <a:cs typeface="Arial"/>
              </a:rPr>
              <a:t>Northampton General Hospital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4244736569"/>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3582058255"/>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3241015389"/>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2030237694"/>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2700619358"/>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4065884" y="622300"/>
            <a:ext cx="3212739" cy="276999"/>
          </a:xfrm>
          <a:prstGeom prst="rect">
            <a:avLst/>
          </a:prstGeom>
          <a:noFill/>
        </p:spPr>
        <p:txBody>
          <a:bodyPr wrap="none" rtlCol="0">
            <a:spAutoFit/>
          </a:bodyPr>
          <a:lstStyle/>
          <a:p>
            <a:pPr algn="r"/>
            <a:r>
              <a:rPr lang="en-GB" sz="1200" b="1" noProof="0">
                <a:solidFill>
                  <a:srgbClr val="336E9F"/>
                </a:solidFill>
                <a:latin typeface="Arial"/>
                <a:cs typeface="Arial"/>
              </a:rPr>
              <a:t>Northampton General Hospital NHS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3942077610"/>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2500775607"/>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83727332"/>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4065884" y="622300"/>
            <a:ext cx="3212739" cy="276999"/>
          </a:xfrm>
          <a:prstGeom prst="rect">
            <a:avLst/>
          </a:prstGeom>
          <a:noFill/>
        </p:spPr>
        <p:txBody>
          <a:bodyPr wrap="none" rtlCol="0">
            <a:spAutoFit/>
          </a:bodyPr>
          <a:lstStyle/>
          <a:p>
            <a:pPr algn="r"/>
            <a:r>
              <a:rPr lang="en-GB" sz="1200" b="1" noProof="0">
                <a:solidFill>
                  <a:srgbClr val="336E9F"/>
                </a:solidFill>
                <a:latin typeface="Arial"/>
                <a:cs typeface="Arial"/>
              </a:rPr>
              <a:t>Northampton General Hospital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4016250685"/>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2034592454"/>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2343830693"/>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4073547724"/>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4065884" y="622300"/>
            <a:ext cx="3212739" cy="276999"/>
          </a:xfrm>
          <a:prstGeom prst="rect">
            <a:avLst/>
          </a:prstGeom>
          <a:noFill/>
        </p:spPr>
        <p:txBody>
          <a:bodyPr wrap="none" rtlCol="0">
            <a:spAutoFit/>
          </a:bodyPr>
          <a:lstStyle/>
          <a:p>
            <a:pPr algn="r"/>
            <a:r>
              <a:rPr lang="en-GB" sz="1200" b="1" noProof="0">
                <a:solidFill>
                  <a:srgbClr val="336E9F"/>
                </a:solidFill>
                <a:latin typeface="Arial"/>
                <a:cs typeface="Arial"/>
              </a:rPr>
              <a:t>Northampton General Hospital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677294773"/>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724954074"/>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4065884" y="622300"/>
            <a:ext cx="3212739" cy="276999"/>
          </a:xfrm>
          <a:prstGeom prst="rect">
            <a:avLst/>
          </a:prstGeom>
          <a:noFill/>
        </p:spPr>
        <p:txBody>
          <a:bodyPr wrap="none" rtlCol="0">
            <a:spAutoFit/>
          </a:bodyPr>
          <a:lstStyle/>
          <a:p>
            <a:pPr algn="r"/>
            <a:r>
              <a:rPr lang="en-GB" sz="1200" b="1" noProof="0">
                <a:solidFill>
                  <a:srgbClr val="336E9F"/>
                </a:solidFill>
                <a:latin typeface="Arial"/>
                <a:cs typeface="Arial"/>
              </a:rPr>
              <a:t>Northampton General Hospital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7631D4A7-C797-AD5D-F653-01DA86FB272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AAC0308-A936-442F-9A61-758D848716C2}" type="slidenum">
              <a:rPr lang="en-GB" spc="-25" noProof="0" smtClean="0"/>
              <a:t>3</a:t>
            </a:fld>
            <a:endParaRPr lang="en-GB" spc="-25" noProof="0" dirty="0"/>
          </a:p>
        </p:txBody>
      </p:sp>
      <p:grpSp>
        <p:nvGrpSpPr>
          <p:cNvPr id="2" name="Group 1">
            <a:extLst>
              <a:ext uri="{FF2B5EF4-FFF2-40B4-BE49-F238E27FC236}">
                <a16:creationId xmlns:a16="http://schemas.microsoft.com/office/drawing/2014/main" id="{E59BEEAA-8610-2CA3-30DA-78FFD55B12C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874C997A-897B-3B12-0071-81A04F558A0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59B7909-EFF7-12B9-A476-01327BBBF21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3" name="object 1"/>
          <p:cNvSpPr txBox="1">
            <a:spLocks noGrp="1"/>
          </p:cNvSpPr>
          <p:nvPr>
            <p:ph type="title" idx="4294967295"/>
          </p:nvPr>
        </p:nvSpPr>
        <p:spPr>
          <a:xfrm>
            <a:off x="419290" y="1003300"/>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19B85C79-B890-3EA0-CB4A-AF9F75D91D8C}"/>
              </a:ext>
            </a:extLst>
          </p:cNvPr>
          <p:cNvSpPr txBox="1"/>
          <p:nvPr/>
        </p:nvSpPr>
        <p:spPr>
          <a:xfrm>
            <a:off x="419290" y="1344916"/>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above_expected"/>
          <p:cNvGraphicFramePr>
            <a:graphicFrameLocks noGrp="1"/>
          </p:cNvGraphicFramePr>
          <p:nvPr>
            <p:extLst>
              <p:ext uri="{D42A27DB-BD31-4B8C-83A1-F6EECF244321}">
                <p14:modId xmlns:p14="http://schemas.microsoft.com/office/powerpoint/2010/main" val="3885225992"/>
              </p:ext>
            </p:extLst>
          </p:nvPr>
        </p:nvGraphicFramePr>
        <p:xfrm>
          <a:off x="428498" y="1242695"/>
          <a:ext cx="6732322" cy="10533380"/>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37795">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Q17. Patient had a main point of contact within the care team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95%</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10" name="txt_org_name">
            <a:extLst>
              <a:ext uri="{FF2B5EF4-FFF2-40B4-BE49-F238E27FC236}">
                <a16:creationId xmlns:a16="http://schemas.microsoft.com/office/drawing/2014/main" id="{64B04C02-065D-D2A3-A433-5256AD78F9B5}"/>
              </a:ext>
              <a:ext uri="{C183D7F6-B498-43B3-948B-1728B52AA6E4}">
                <adec:decorative xmlns:adec="http://schemas.microsoft.com/office/drawing/2017/decorative" val="1"/>
              </a:ext>
            </a:extLst>
          </p:cNvPr>
          <p:cNvSpPr txBox="1"/>
          <p:nvPr/>
        </p:nvSpPr>
        <p:spPr>
          <a:xfrm>
            <a:off x="4065884" y="622300"/>
            <a:ext cx="3212739" cy="276999"/>
          </a:xfrm>
          <a:prstGeom prst="rect">
            <a:avLst/>
          </a:prstGeom>
          <a:noFill/>
        </p:spPr>
        <p:txBody>
          <a:bodyPr wrap="none" rtlCol="0">
            <a:spAutoFit/>
          </a:bodyPr>
          <a:lstStyle/>
          <a:p>
            <a:pPr algn="r"/>
            <a:r>
              <a:rPr lang="en-GB" sz="1200" b="1" noProof="0">
                <a:solidFill>
                  <a:srgbClr val="336E9F"/>
                </a:solidFill>
                <a:latin typeface="Arial"/>
                <a:cs typeface="Arial"/>
              </a:rPr>
              <a:t>Northampton General Hospital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E6EB594A-1CB1-2C3B-185C-3B15988DAC3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1970845184"/>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74792698"/>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1161296960"/>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1022589726"/>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4065884" y="622300"/>
            <a:ext cx="3212739"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Northampton General Hospital NHS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2554019491"/>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1261752045"/>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65879300"/>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4065884" y="622300"/>
            <a:ext cx="3212739" cy="276999"/>
          </a:xfrm>
          <a:prstGeom prst="rect">
            <a:avLst/>
          </a:prstGeom>
          <a:noFill/>
        </p:spPr>
        <p:txBody>
          <a:bodyPr wrap="none" rtlCol="0">
            <a:spAutoFit/>
          </a:bodyPr>
          <a:lstStyle/>
          <a:p>
            <a:pPr algn="r"/>
            <a:r>
              <a:rPr lang="en-GB" sz="1200" b="1" noProof="0">
                <a:solidFill>
                  <a:srgbClr val="336E9F"/>
                </a:solidFill>
                <a:latin typeface="Arial"/>
                <a:cs typeface="Arial"/>
              </a:rPr>
              <a:t>Northampton General Hospital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2042510048"/>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1588013687"/>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4065884" y="622300"/>
            <a:ext cx="3212739" cy="276999"/>
          </a:xfrm>
          <a:prstGeom prst="rect">
            <a:avLst/>
          </a:prstGeom>
          <a:noFill/>
        </p:spPr>
        <p:txBody>
          <a:bodyPr wrap="none" rtlCol="0">
            <a:spAutoFit/>
          </a:bodyPr>
          <a:lstStyle/>
          <a:p>
            <a:pPr algn="r"/>
            <a:r>
              <a:rPr lang="en-GB" sz="1200" b="1" noProof="0">
                <a:solidFill>
                  <a:srgbClr val="336E9F"/>
                </a:solidFill>
                <a:latin typeface="Arial"/>
                <a:cs typeface="Arial"/>
              </a:rPr>
              <a:t>Northampton General Hospital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950178357"/>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910151017"/>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2541493611"/>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3692946598"/>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4065884" y="622300"/>
            <a:ext cx="3212739" cy="276999"/>
          </a:xfrm>
          <a:prstGeom prst="rect">
            <a:avLst/>
          </a:prstGeom>
          <a:noFill/>
        </p:spPr>
        <p:txBody>
          <a:bodyPr wrap="none" rtlCol="0">
            <a:spAutoFit/>
          </a:bodyPr>
          <a:lstStyle/>
          <a:p>
            <a:pPr algn="r"/>
            <a:r>
              <a:rPr lang="en-GB" sz="1200" b="1" noProof="0">
                <a:solidFill>
                  <a:srgbClr val="336E9F"/>
                </a:solidFill>
                <a:latin typeface="Arial"/>
                <a:cs typeface="Arial"/>
              </a:rPr>
              <a:t>Northampton General Hospital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4002383931"/>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76%</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78%</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75%</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77%</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4065884" y="622300"/>
            <a:ext cx="3212739" cy="276999"/>
          </a:xfrm>
          <a:prstGeom prst="rect">
            <a:avLst/>
          </a:prstGeom>
          <a:noFill/>
        </p:spPr>
        <p:txBody>
          <a:bodyPr wrap="none" rtlCol="0">
            <a:spAutoFit/>
          </a:bodyPr>
          <a:lstStyle/>
          <a:p>
            <a:pPr algn="r"/>
            <a:r>
              <a:rPr lang="en-GB" sz="1200" b="1" noProof="0">
                <a:solidFill>
                  <a:srgbClr val="336E9F"/>
                </a:solidFill>
                <a:latin typeface="Arial"/>
                <a:cs typeface="Arial"/>
              </a:rPr>
              <a:t>Northampton General Hospital NHS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544959898"/>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4257270301"/>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3337380048"/>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2328251826"/>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374444681"/>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4065884" y="622300"/>
            <a:ext cx="3212739" cy="276999"/>
          </a:xfrm>
          <a:prstGeom prst="rect">
            <a:avLst/>
          </a:prstGeom>
          <a:noFill/>
        </p:spPr>
        <p:txBody>
          <a:bodyPr wrap="none" rtlCol="0">
            <a:spAutoFit/>
          </a:bodyPr>
          <a:lstStyle/>
          <a:p>
            <a:pPr algn="r"/>
            <a:r>
              <a:rPr lang="en-GB" sz="1200" b="1" noProof="0">
                <a:solidFill>
                  <a:srgbClr val="336E9F"/>
                </a:solidFill>
                <a:latin typeface="Arial"/>
                <a:cs typeface="Arial"/>
              </a:rPr>
              <a:t>Northampton General Hospital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3711410081"/>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937943461"/>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307169265"/>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4065884" y="622300"/>
            <a:ext cx="3212739" cy="276999"/>
          </a:xfrm>
          <a:prstGeom prst="rect">
            <a:avLst/>
          </a:prstGeom>
          <a:noFill/>
        </p:spPr>
        <p:txBody>
          <a:bodyPr wrap="none" rtlCol="0">
            <a:spAutoFit/>
          </a:bodyPr>
          <a:lstStyle/>
          <a:p>
            <a:pPr algn="r"/>
            <a:r>
              <a:rPr lang="en-GB" sz="1200" b="1" noProof="0">
                <a:solidFill>
                  <a:srgbClr val="336E9F"/>
                </a:solidFill>
                <a:latin typeface="Arial"/>
                <a:cs typeface="Arial"/>
              </a:rPr>
              <a:t>Northampton General Hospital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3186117149"/>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1388254011"/>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3416466198"/>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3601271505"/>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4065884" y="622300"/>
            <a:ext cx="3212739" cy="276999"/>
          </a:xfrm>
          <a:prstGeom prst="rect">
            <a:avLst/>
          </a:prstGeom>
          <a:noFill/>
        </p:spPr>
        <p:txBody>
          <a:bodyPr wrap="none" rtlCol="0">
            <a:spAutoFit/>
          </a:bodyPr>
          <a:lstStyle/>
          <a:p>
            <a:pPr algn="r"/>
            <a:r>
              <a:rPr lang="en-GB" sz="1200" b="1" noProof="0">
                <a:solidFill>
                  <a:srgbClr val="336E9F"/>
                </a:solidFill>
                <a:latin typeface="Arial"/>
                <a:cs typeface="Arial"/>
              </a:rPr>
              <a:t>Northampton General Hospital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803946210"/>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1255157619"/>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4065884" y="622300"/>
            <a:ext cx="3212739" cy="276999"/>
          </a:xfrm>
          <a:prstGeom prst="rect">
            <a:avLst/>
          </a:prstGeom>
          <a:noFill/>
        </p:spPr>
        <p:txBody>
          <a:bodyPr wrap="none" rtlCol="0">
            <a:spAutoFit/>
          </a:bodyPr>
          <a:lstStyle/>
          <a:p>
            <a:pPr algn="r"/>
            <a:r>
              <a:rPr lang="en-GB" sz="1200" b="1" noProof="0">
                <a:solidFill>
                  <a:srgbClr val="336E9F"/>
                </a:solidFill>
                <a:latin typeface="Arial"/>
                <a:cs typeface="Arial"/>
              </a:rPr>
              <a:t>Northampton General Hospital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165682368"/>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1497909954"/>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2675249890"/>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3837434310"/>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4065884" y="622300"/>
            <a:ext cx="3212739" cy="276999"/>
          </a:xfrm>
          <a:prstGeom prst="rect">
            <a:avLst/>
          </a:prstGeom>
          <a:noFill/>
        </p:spPr>
        <p:txBody>
          <a:bodyPr wrap="none" rtlCol="0">
            <a:spAutoFit/>
          </a:bodyPr>
          <a:lstStyle/>
          <a:p>
            <a:pPr algn="r"/>
            <a:r>
              <a:rPr lang="en-GB" sz="1200" b="1" noProof="0">
                <a:solidFill>
                  <a:srgbClr val="336E9F"/>
                </a:solidFill>
                <a:latin typeface="Arial"/>
                <a:cs typeface="Arial"/>
              </a:rPr>
              <a:t>Northampton General Hospital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5AD3DB-8FCD-D52C-6930-66A54AC6E5B2}"/>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651F2BA-106D-0015-2D71-33CFDB0BAA7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9B082A9-BFFA-4C47-92B2-47DFCB5B6736}" type="slidenum">
              <a:rPr lang="en-GB" spc="-25" noProof="0" smtClean="0"/>
              <a:t>4</a:t>
            </a:fld>
            <a:endParaRPr lang="en-GB" spc="-25" noProof="0" dirty="0"/>
          </a:p>
        </p:txBody>
      </p:sp>
      <p:sp>
        <p:nvSpPr>
          <p:cNvPr id="3" name="object 1">
            <a:extLst>
              <a:ext uri="{FF2B5EF4-FFF2-40B4-BE49-F238E27FC236}">
                <a16:creationId xmlns:a16="http://schemas.microsoft.com/office/drawing/2014/main" id="{33AFB031-BE91-4C3F-9D34-3556E77ACD49}"/>
              </a:ext>
            </a:extLst>
          </p:cNvPr>
          <p:cNvSpPr txBox="1">
            <a:spLocks noGrp="1"/>
          </p:cNvSpPr>
          <p:nvPr>
            <p:ph type="title" idx="4294967295"/>
          </p:nvPr>
        </p:nvSpPr>
        <p:spPr>
          <a:xfrm>
            <a:off x="419290" y="1018655"/>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DFF674EC-1F30-3746-1771-BE2B604DB9A8}"/>
              </a:ext>
            </a:extLst>
          </p:cNvPr>
          <p:cNvSpPr txBox="1"/>
          <p:nvPr/>
        </p:nvSpPr>
        <p:spPr>
          <a:xfrm>
            <a:off x="419290" y="1373634"/>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below_expected">
            <a:extLst>
              <a:ext uri="{FF2B5EF4-FFF2-40B4-BE49-F238E27FC236}">
                <a16:creationId xmlns:a16="http://schemas.microsoft.com/office/drawing/2014/main" id="{DA16AE7C-0BE7-A9B9-D490-CBA8F07CA57E}"/>
              </a:ext>
            </a:extLst>
          </p:cNvPr>
          <p:cNvGraphicFramePr>
            <a:graphicFrameLocks noGrp="1"/>
          </p:cNvGraphicFramePr>
          <p:nvPr>
            <p:extLst>
              <p:ext uri="{D42A27DB-BD31-4B8C-83A1-F6EECF244321}">
                <p14:modId xmlns:p14="http://schemas.microsoft.com/office/powerpoint/2010/main" val="2175361979"/>
              </p:ext>
            </p:extLst>
          </p:nvPr>
        </p:nvGraphicFramePr>
        <p:xfrm>
          <a:off x="428498" y="1221235"/>
          <a:ext cx="6732322" cy="14563065"/>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08654">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59869">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Q03. Referral for diagnosis was explained in a way the patient could completely understand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Q05. Patient received all the information needed about the diagnostic test in advance</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4085931750"/>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Q06. Diagnostic test staff appeared to completely have all the information they needed about the patient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8804523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Q08. Diagnostic test results were explained in a way the patient could completely understand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05645588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Q20. Treatment options were explained in a way the patient could completely understand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551658128"/>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Q29. Patient was offered information about how to get financial help or benefits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28486842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Q31. Patient had confidence and trust in all of the team looking after them during their stay in hospital</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141660215"/>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Q34. Patient was always able to get help from ward staff when needed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773833483"/>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Q38. Patient received easily understandable information about what they should or should not do after leaving hospital</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300301493"/>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Q39. Patient was always able to discuss worries and fears with hospital staff while being treated as an outpatient or day case</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20682907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Q41_1. Beforehand patient completely had enough understandable information about surgery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489837949"/>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Q43. Patient felt the length of waiting time at clinic and day unit for cancer treatment was about right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503487968"/>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Q56. The whole care team worked well together</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799138907"/>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Q57. Administration of care was very good or good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Q58. Cancer research opportunities were discussed with patient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Q59. Patient's average rating of care scored from very poor to very good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4498F9A4-CB89-4796-A0DC-263DAD39BF83}"/>
              </a:ext>
              <a:ext uri="{C183D7F6-B498-43B3-948B-1728B52AA6E4}">
                <adec:decorative xmlns:adec="http://schemas.microsoft.com/office/drawing/2017/decorative" val="1"/>
              </a:ext>
            </a:extLst>
          </p:cNvPr>
          <p:cNvSpPr txBox="1"/>
          <p:nvPr/>
        </p:nvSpPr>
        <p:spPr>
          <a:xfrm>
            <a:off x="4065884" y="622300"/>
            <a:ext cx="3212739" cy="276999"/>
          </a:xfrm>
          <a:prstGeom prst="rect">
            <a:avLst/>
          </a:prstGeom>
          <a:noFill/>
        </p:spPr>
        <p:txBody>
          <a:bodyPr wrap="none" rtlCol="0">
            <a:spAutoFit/>
          </a:bodyPr>
          <a:lstStyle/>
          <a:p>
            <a:pPr algn="r"/>
            <a:r>
              <a:rPr lang="en-GB" sz="1200" b="1" noProof="0">
                <a:solidFill>
                  <a:srgbClr val="336E9F"/>
                </a:solidFill>
                <a:latin typeface="Arial"/>
                <a:cs typeface="Arial"/>
              </a:rPr>
              <a:t>Northampton General Hospital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6E63805E-7F2A-5424-DB8A-5E459F76167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05CA61-FA5B-1B7A-D7A3-3E3F13798E9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AEA923BE-6918-07DA-84F3-BF34A074338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7B4EB12-CB5B-C511-1638-DD534B88DBE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00682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1106459250"/>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3935901993"/>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217470181"/>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225819634"/>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4065884" y="622300"/>
            <a:ext cx="3212739" cy="276999"/>
          </a:xfrm>
          <a:prstGeom prst="rect">
            <a:avLst/>
          </a:prstGeom>
          <a:noFill/>
        </p:spPr>
        <p:txBody>
          <a:bodyPr wrap="none" rtlCol="0">
            <a:spAutoFit/>
          </a:bodyPr>
          <a:lstStyle/>
          <a:p>
            <a:pPr algn="r"/>
            <a:r>
              <a:rPr lang="en-GB" sz="1200" b="1" noProof="0">
                <a:solidFill>
                  <a:srgbClr val="336E9F"/>
                </a:solidFill>
                <a:latin typeface="Arial"/>
                <a:cs typeface="Arial"/>
              </a:rPr>
              <a:t>Northampton General Hospital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1296488760"/>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3637036991"/>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260022603"/>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2726034684"/>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4065884" y="622300"/>
            <a:ext cx="3212739" cy="276999"/>
          </a:xfrm>
          <a:prstGeom prst="rect">
            <a:avLst/>
          </a:prstGeom>
          <a:noFill/>
        </p:spPr>
        <p:txBody>
          <a:bodyPr wrap="none" rtlCol="0">
            <a:spAutoFit/>
          </a:bodyPr>
          <a:lstStyle/>
          <a:p>
            <a:pPr algn="r"/>
            <a:r>
              <a:rPr lang="en-GB" sz="1200" b="1" noProof="0">
                <a:solidFill>
                  <a:srgbClr val="336E9F"/>
                </a:solidFill>
                <a:latin typeface="Arial"/>
                <a:cs typeface="Arial"/>
              </a:rPr>
              <a:t>Northampton General Hospital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549506001"/>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898503674"/>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4065884" y="622300"/>
            <a:ext cx="3212739" cy="276999"/>
          </a:xfrm>
          <a:prstGeom prst="rect">
            <a:avLst/>
          </a:prstGeom>
          <a:noFill/>
        </p:spPr>
        <p:txBody>
          <a:bodyPr wrap="none" rtlCol="0">
            <a:spAutoFit/>
          </a:bodyPr>
          <a:lstStyle/>
          <a:p>
            <a:pPr algn="r"/>
            <a:r>
              <a:rPr lang="en-GB" sz="1200" b="1" noProof="0">
                <a:solidFill>
                  <a:srgbClr val="336E9F"/>
                </a:solidFill>
                <a:latin typeface="Arial"/>
                <a:cs typeface="Arial"/>
              </a:rPr>
              <a:t>Northampton General Hospital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3369883478"/>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726086853"/>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194167417"/>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804617258"/>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212712868"/>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4065884" y="622300"/>
            <a:ext cx="3212739" cy="276999"/>
          </a:xfrm>
          <a:prstGeom prst="rect">
            <a:avLst/>
          </a:prstGeom>
          <a:noFill/>
        </p:spPr>
        <p:txBody>
          <a:bodyPr wrap="none" rtlCol="0">
            <a:spAutoFit/>
          </a:bodyPr>
          <a:lstStyle/>
          <a:p>
            <a:pPr algn="r"/>
            <a:r>
              <a:rPr lang="en-GB" sz="1200" b="1" noProof="0">
                <a:solidFill>
                  <a:srgbClr val="336E9F"/>
                </a:solidFill>
                <a:latin typeface="Arial"/>
                <a:cs typeface="Arial"/>
              </a:rPr>
              <a:t>Northampton General Hospital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965888653"/>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2598800905"/>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1522440955"/>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4065884" y="622300"/>
            <a:ext cx="3212739" cy="276999"/>
          </a:xfrm>
          <a:prstGeom prst="rect">
            <a:avLst/>
          </a:prstGeom>
          <a:noFill/>
        </p:spPr>
        <p:txBody>
          <a:bodyPr wrap="none" rtlCol="0">
            <a:spAutoFit/>
          </a:bodyPr>
          <a:lstStyle/>
          <a:p>
            <a:pPr algn="r"/>
            <a:r>
              <a:rPr lang="en-GB" sz="1200" b="1" noProof="0">
                <a:solidFill>
                  <a:srgbClr val="336E9F"/>
                </a:solidFill>
                <a:latin typeface="Arial"/>
                <a:cs typeface="Arial"/>
              </a:rPr>
              <a:t>Northampton General Hospital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27658759"/>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578014006"/>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2749840854"/>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175002583"/>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4065884" y="622300"/>
            <a:ext cx="3212739" cy="276999"/>
          </a:xfrm>
          <a:prstGeom prst="rect">
            <a:avLst/>
          </a:prstGeom>
          <a:noFill/>
        </p:spPr>
        <p:txBody>
          <a:bodyPr wrap="none" rtlCol="0">
            <a:spAutoFit/>
          </a:bodyPr>
          <a:lstStyle/>
          <a:p>
            <a:pPr algn="r"/>
            <a:r>
              <a:rPr lang="en-GB" sz="1200" b="1" noProof="0">
                <a:solidFill>
                  <a:srgbClr val="336E9F"/>
                </a:solidFill>
                <a:latin typeface="Arial"/>
                <a:cs typeface="Arial"/>
              </a:rPr>
              <a:t>Northampton General Hospital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342255049"/>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356934088"/>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4065884" y="622300"/>
            <a:ext cx="3212739" cy="276999"/>
          </a:xfrm>
          <a:prstGeom prst="rect">
            <a:avLst/>
          </a:prstGeom>
          <a:noFill/>
        </p:spPr>
        <p:txBody>
          <a:bodyPr wrap="none" rtlCol="0">
            <a:spAutoFit/>
          </a:bodyPr>
          <a:lstStyle/>
          <a:p>
            <a:pPr algn="r"/>
            <a:r>
              <a:rPr lang="en-GB" sz="1200" b="1" noProof="0">
                <a:solidFill>
                  <a:srgbClr val="336E9F"/>
                </a:solidFill>
                <a:latin typeface="Arial"/>
                <a:cs typeface="Arial"/>
              </a:rPr>
              <a:t>Northampton General Hospital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1368824460"/>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3178480545"/>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1732098042"/>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776448193"/>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2290242300"/>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4065884" y="622300"/>
            <a:ext cx="3212739" cy="276999"/>
          </a:xfrm>
          <a:prstGeom prst="rect">
            <a:avLst/>
          </a:prstGeom>
          <a:noFill/>
        </p:spPr>
        <p:txBody>
          <a:bodyPr wrap="none" rtlCol="0">
            <a:spAutoFit/>
          </a:bodyPr>
          <a:lstStyle/>
          <a:p>
            <a:pPr algn="r"/>
            <a:r>
              <a:rPr lang="en-GB" sz="1200" b="1" noProof="0">
                <a:solidFill>
                  <a:srgbClr val="336E9F"/>
                </a:solidFill>
                <a:latin typeface="Arial"/>
                <a:cs typeface="Arial"/>
              </a:rPr>
              <a:t>Northampton General Hospital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2266995368"/>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1117580571"/>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1634325860"/>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4065884" y="622300"/>
            <a:ext cx="3212739" cy="276999"/>
          </a:xfrm>
          <a:prstGeom prst="rect">
            <a:avLst/>
          </a:prstGeom>
          <a:noFill/>
        </p:spPr>
        <p:txBody>
          <a:bodyPr wrap="none" rtlCol="0">
            <a:spAutoFit/>
          </a:bodyPr>
          <a:lstStyle/>
          <a:p>
            <a:pPr algn="r"/>
            <a:r>
              <a:rPr lang="en-GB" sz="1200" b="1" noProof="0">
                <a:solidFill>
                  <a:srgbClr val="336E9F"/>
                </a:solidFill>
                <a:latin typeface="Arial"/>
                <a:cs typeface="Arial"/>
              </a:rPr>
              <a:t>Northampton General Hospital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2338691503"/>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1960917587"/>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258912258"/>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4065884" y="622300"/>
            <a:ext cx="3212739" cy="276999"/>
          </a:xfrm>
          <a:prstGeom prst="rect">
            <a:avLst/>
          </a:prstGeom>
          <a:noFill/>
        </p:spPr>
        <p:txBody>
          <a:bodyPr wrap="none" rtlCol="0">
            <a:spAutoFit/>
          </a:bodyPr>
          <a:lstStyle/>
          <a:p>
            <a:pPr algn="r"/>
            <a:r>
              <a:rPr lang="en-GB" sz="1200" b="1" noProof="0">
                <a:solidFill>
                  <a:srgbClr val="336E9F"/>
                </a:solidFill>
                <a:latin typeface="Arial"/>
                <a:cs typeface="Arial"/>
              </a:rPr>
              <a:t>Northampton General Hospital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4065884" y="622300"/>
            <a:ext cx="3212739" cy="276999"/>
          </a:xfrm>
          <a:prstGeom prst="rect">
            <a:avLst/>
          </a:prstGeom>
          <a:noFill/>
        </p:spPr>
        <p:txBody>
          <a:bodyPr wrap="none" rtlCol="0">
            <a:spAutoFit/>
          </a:bodyPr>
          <a:lstStyle/>
          <a:p>
            <a:pPr algn="r"/>
            <a:r>
              <a:rPr lang="en-GB" sz="1200" b="1" noProof="0">
                <a:solidFill>
                  <a:srgbClr val="336E9F"/>
                </a:solidFill>
                <a:latin typeface="Arial"/>
                <a:cs typeface="Arial"/>
              </a:rPr>
              <a:t>Northampton General Hospital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2002157074"/>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3642150797"/>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690007847"/>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4065884" y="622300"/>
            <a:ext cx="3212739" cy="276999"/>
          </a:xfrm>
          <a:prstGeom prst="rect">
            <a:avLst/>
          </a:prstGeom>
          <a:noFill/>
        </p:spPr>
        <p:txBody>
          <a:bodyPr wrap="none" rtlCol="0">
            <a:spAutoFit/>
          </a:bodyPr>
          <a:lstStyle/>
          <a:p>
            <a:pPr algn="r"/>
            <a:r>
              <a:rPr lang="en-GB" sz="1200" b="1" noProof="0">
                <a:solidFill>
                  <a:srgbClr val="336E9F"/>
                </a:solidFill>
                <a:latin typeface="Arial"/>
                <a:cs typeface="Arial"/>
              </a:rPr>
              <a:t>Northampton General Hospital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55197493"/>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22280595"/>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03256750"/>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33749197"/>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29656014"/>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23884020"/>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34257086"/>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b="1" noProof="0">
                          <a:solidFill>
                            <a:schemeClr val="tx1"/>
                          </a:solidFill>
                          <a:latin typeface="Arial" panose="020B0604020202020204" pitchFamily="34" charset="0"/>
                          <a:cs typeface="Arial" panose="020B0604020202020204" pitchFamily="34" charset="0"/>
                        </a:rPr>
                        <a:t>▲</a:t>
                      </a: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88440862"/>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4065884" y="622300"/>
            <a:ext cx="3212739" cy="276999"/>
          </a:xfrm>
          <a:prstGeom prst="rect">
            <a:avLst/>
          </a:prstGeom>
          <a:noFill/>
        </p:spPr>
        <p:txBody>
          <a:bodyPr wrap="none" rtlCol="0">
            <a:spAutoFit/>
          </a:bodyPr>
          <a:lstStyle/>
          <a:p>
            <a:pPr algn="r"/>
            <a:r>
              <a:rPr lang="en-GB" sz="1200" b="1" noProof="0">
                <a:solidFill>
                  <a:srgbClr val="336E9F"/>
                </a:solidFill>
                <a:latin typeface="Arial"/>
                <a:cs typeface="Arial"/>
              </a:rPr>
              <a:t>Northampton General Hospital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94085327"/>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2629922799"/>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55179531"/>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21432452"/>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45377479"/>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99599652"/>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32956333"/>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50851484"/>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06420565"/>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94103419"/>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22743186"/>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86540602"/>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4065884" y="622300"/>
            <a:ext cx="3212739" cy="276999"/>
          </a:xfrm>
          <a:prstGeom prst="rect">
            <a:avLst/>
          </a:prstGeom>
          <a:noFill/>
        </p:spPr>
        <p:txBody>
          <a:bodyPr wrap="none" rtlCol="0">
            <a:spAutoFit/>
          </a:bodyPr>
          <a:lstStyle/>
          <a:p>
            <a:pPr algn="r"/>
            <a:r>
              <a:rPr lang="en-GB" sz="1200" b="1" noProof="0">
                <a:solidFill>
                  <a:srgbClr val="336E9F"/>
                </a:solidFill>
                <a:latin typeface="Arial"/>
                <a:cs typeface="Arial"/>
              </a:rPr>
              <a:t>Northampton General Hospital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56109521"/>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70939495"/>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25631297"/>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09272555"/>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53150225"/>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56304650"/>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93011830"/>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77702736"/>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20617451"/>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2186061"/>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4065884" y="622300"/>
            <a:ext cx="3212739" cy="276999"/>
          </a:xfrm>
          <a:prstGeom prst="rect">
            <a:avLst/>
          </a:prstGeom>
          <a:noFill/>
        </p:spPr>
        <p:txBody>
          <a:bodyPr wrap="none" rtlCol="0">
            <a:spAutoFit/>
          </a:bodyPr>
          <a:lstStyle/>
          <a:p>
            <a:pPr algn="r"/>
            <a:r>
              <a:rPr lang="en-GB" sz="1200" b="1" noProof="0">
                <a:solidFill>
                  <a:srgbClr val="336E9F"/>
                </a:solidFill>
                <a:latin typeface="Arial"/>
                <a:cs typeface="Arial"/>
              </a:rPr>
              <a:t>Northampton General Hospital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2117510"/>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60622684"/>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53959213"/>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88302555"/>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80492651"/>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74645753"/>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46367963"/>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33516518"/>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36487113"/>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79756453"/>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4065884" y="622300"/>
            <a:ext cx="3212739" cy="276999"/>
          </a:xfrm>
          <a:prstGeom prst="rect">
            <a:avLst/>
          </a:prstGeom>
          <a:noFill/>
        </p:spPr>
        <p:txBody>
          <a:bodyPr wrap="none" rtlCol="0">
            <a:spAutoFit/>
          </a:bodyPr>
          <a:lstStyle/>
          <a:p>
            <a:pPr algn="r"/>
            <a:r>
              <a:rPr lang="en-GB" sz="1200" b="1" noProof="0">
                <a:solidFill>
                  <a:srgbClr val="336E9F"/>
                </a:solidFill>
                <a:latin typeface="Arial"/>
                <a:cs typeface="Arial"/>
              </a:rPr>
              <a:t>Northampton General Hospital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34149396"/>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19981872"/>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73239259"/>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44290594"/>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20334400"/>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36087919"/>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86648534"/>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30223506"/>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59259048"/>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33667670"/>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4065884" y="622300"/>
            <a:ext cx="3212739" cy="276999"/>
          </a:xfrm>
          <a:prstGeom prst="rect">
            <a:avLst/>
          </a:prstGeom>
          <a:noFill/>
        </p:spPr>
        <p:txBody>
          <a:bodyPr wrap="none" rtlCol="0">
            <a:spAutoFit/>
          </a:bodyPr>
          <a:lstStyle/>
          <a:p>
            <a:pPr algn="r"/>
            <a:r>
              <a:rPr lang="en-GB" sz="1200" b="1" noProof="0">
                <a:solidFill>
                  <a:srgbClr val="336E9F"/>
                </a:solidFill>
                <a:latin typeface="Arial"/>
                <a:cs typeface="Arial"/>
              </a:rPr>
              <a:t>Northampton General Hospital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10769694"/>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89844806"/>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29522354"/>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37789092"/>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58444874"/>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61291210"/>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67817933"/>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61428094"/>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88531876"/>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31745387"/>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4065884" y="622300"/>
            <a:ext cx="3212739" cy="276999"/>
          </a:xfrm>
          <a:prstGeom prst="rect">
            <a:avLst/>
          </a:prstGeom>
          <a:noFill/>
        </p:spPr>
        <p:txBody>
          <a:bodyPr wrap="none" rtlCol="0">
            <a:spAutoFit/>
          </a:bodyPr>
          <a:lstStyle/>
          <a:p>
            <a:pPr algn="r"/>
            <a:r>
              <a:rPr lang="en-GB" sz="1200" b="1" noProof="0">
                <a:solidFill>
                  <a:srgbClr val="336E9F"/>
                </a:solidFill>
                <a:latin typeface="Arial"/>
                <a:cs typeface="Arial"/>
              </a:rPr>
              <a:t>Northampton General Hospital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91575916"/>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51020488"/>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44340689"/>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54505578"/>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87651991"/>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4775045"/>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347839"/>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24553958"/>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09472872"/>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36417801"/>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4065884" y="622300"/>
            <a:ext cx="3212739" cy="276999"/>
          </a:xfrm>
          <a:prstGeom prst="rect">
            <a:avLst/>
          </a:prstGeom>
          <a:noFill/>
        </p:spPr>
        <p:txBody>
          <a:bodyPr wrap="none" rtlCol="0">
            <a:spAutoFit/>
          </a:bodyPr>
          <a:lstStyle/>
          <a:p>
            <a:pPr algn="r"/>
            <a:r>
              <a:rPr lang="en-GB" sz="1200" b="1" noProof="0">
                <a:solidFill>
                  <a:srgbClr val="336E9F"/>
                </a:solidFill>
                <a:latin typeface="Arial"/>
                <a:cs typeface="Arial"/>
              </a:rPr>
              <a:t>Northampton General Hospital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89270892"/>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1973934"/>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21494254"/>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45494026"/>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49670236"/>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28154371"/>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95589005"/>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34749597"/>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60760714"/>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69042187"/>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4065884" y="622300"/>
            <a:ext cx="3212739" cy="276999"/>
          </a:xfrm>
          <a:prstGeom prst="rect">
            <a:avLst/>
          </a:prstGeom>
          <a:noFill/>
        </p:spPr>
        <p:txBody>
          <a:bodyPr wrap="none" rtlCol="0">
            <a:spAutoFit/>
          </a:bodyPr>
          <a:lstStyle/>
          <a:p>
            <a:pPr algn="r"/>
            <a:r>
              <a:rPr lang="en-GB" sz="1200" b="1" noProof="0">
                <a:solidFill>
                  <a:srgbClr val="336E9F"/>
                </a:solidFill>
                <a:latin typeface="Arial"/>
                <a:cs typeface="Arial"/>
              </a:rPr>
              <a:t>Northampton General Hospital NHS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95614724"/>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15443764"/>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72603036"/>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03165487"/>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84840721"/>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90910176"/>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3389197"/>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5599650"/>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42512583"/>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12313232"/>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4065884" y="622300"/>
            <a:ext cx="3212739" cy="276999"/>
          </a:xfrm>
          <a:prstGeom prst="rect">
            <a:avLst/>
          </a:prstGeom>
          <a:noFill/>
        </p:spPr>
        <p:txBody>
          <a:bodyPr wrap="none" rtlCol="0">
            <a:spAutoFit/>
          </a:bodyPr>
          <a:lstStyle/>
          <a:p>
            <a:pPr algn="r"/>
            <a:r>
              <a:rPr lang="en-GB" sz="1200" b="1" noProof="0">
                <a:solidFill>
                  <a:srgbClr val="336E9F"/>
                </a:solidFill>
                <a:latin typeface="Arial"/>
                <a:cs typeface="Arial"/>
              </a:rPr>
              <a:t>Northampton General Hospital NHS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4065884" y="622300"/>
            <a:ext cx="3212739" cy="276999"/>
          </a:xfrm>
          <a:prstGeom prst="rect">
            <a:avLst/>
          </a:prstGeom>
          <a:noFill/>
        </p:spPr>
        <p:txBody>
          <a:bodyPr wrap="none" rtlCol="0">
            <a:spAutoFit/>
          </a:bodyPr>
          <a:lstStyle/>
          <a:p>
            <a:pPr algn="r"/>
            <a:r>
              <a:rPr lang="en-GB" sz="1200" b="1" noProof="0">
                <a:solidFill>
                  <a:srgbClr val="336E9F"/>
                </a:solidFill>
                <a:latin typeface="Arial"/>
                <a:cs typeface="Arial"/>
              </a:rPr>
              <a:t>Northampton General Hospital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62503150"/>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16912450"/>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1436063"/>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1158755"/>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19660595"/>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92789531"/>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80983765"/>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17713279"/>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18598798"/>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70941861"/>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4065884" y="622300"/>
            <a:ext cx="3212739" cy="276999"/>
          </a:xfrm>
          <a:prstGeom prst="rect">
            <a:avLst/>
          </a:prstGeom>
          <a:noFill/>
        </p:spPr>
        <p:txBody>
          <a:bodyPr wrap="none" rtlCol="0">
            <a:spAutoFit/>
          </a:bodyPr>
          <a:lstStyle/>
          <a:p>
            <a:pPr algn="r"/>
            <a:r>
              <a:rPr lang="en-GB" sz="1200" b="1" noProof="0">
                <a:solidFill>
                  <a:srgbClr val="336E9F"/>
                </a:solidFill>
                <a:latin typeface="Arial"/>
                <a:cs typeface="Arial"/>
              </a:rPr>
              <a:t>Northampton General Hospital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17991773"/>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69579305"/>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39040865"/>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71378362"/>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26790828"/>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29469592"/>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23246896"/>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16231792"/>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4065884" y="622300"/>
            <a:ext cx="3212739" cy="276999"/>
          </a:xfrm>
          <a:prstGeom prst="rect">
            <a:avLst/>
          </a:prstGeom>
          <a:noFill/>
        </p:spPr>
        <p:txBody>
          <a:bodyPr wrap="none" rtlCol="0">
            <a:spAutoFit/>
          </a:bodyPr>
          <a:lstStyle/>
          <a:p>
            <a:pPr algn="r"/>
            <a:r>
              <a:rPr lang="en-GB" sz="1200" b="1" noProof="0">
                <a:solidFill>
                  <a:srgbClr val="336E9F"/>
                </a:solidFill>
                <a:latin typeface="Arial"/>
                <a:cs typeface="Arial"/>
              </a:rPr>
              <a:t>Northampton General Hospital NHS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1704053"/>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9605981"/>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90844738"/>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46957404"/>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04629514"/>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72252915"/>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49009243"/>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45015977"/>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4065884" y="622300"/>
            <a:ext cx="3212739" cy="276999"/>
          </a:xfrm>
          <a:prstGeom prst="rect">
            <a:avLst/>
          </a:prstGeom>
          <a:noFill/>
        </p:spPr>
        <p:txBody>
          <a:bodyPr wrap="none" rtlCol="0">
            <a:spAutoFit/>
          </a:bodyPr>
          <a:lstStyle/>
          <a:p>
            <a:pPr algn="r"/>
            <a:r>
              <a:rPr lang="en-GB" sz="1200" b="1" noProof="0">
                <a:solidFill>
                  <a:srgbClr val="336E9F"/>
                </a:solidFill>
                <a:latin typeface="Arial"/>
                <a:cs typeface="Arial"/>
              </a:rPr>
              <a:t>Northampton General Hospital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14083967"/>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21973933"/>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65652372"/>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5878580"/>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4065884" y="622300"/>
            <a:ext cx="3212739" cy="276999"/>
          </a:xfrm>
          <a:prstGeom prst="rect">
            <a:avLst/>
          </a:prstGeom>
          <a:noFill/>
        </p:spPr>
        <p:txBody>
          <a:bodyPr wrap="none" rtlCol="0">
            <a:spAutoFit/>
          </a:bodyPr>
          <a:lstStyle/>
          <a:p>
            <a:pPr algn="r"/>
            <a:r>
              <a:rPr lang="en-GB" sz="1200" b="1" noProof="0">
                <a:solidFill>
                  <a:srgbClr val="336E9F"/>
                </a:solidFill>
                <a:latin typeface="Arial"/>
                <a:cs typeface="Arial"/>
              </a:rPr>
              <a:t>Northampton General Hospital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32082931"/>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86672211"/>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4065884" y="622300"/>
            <a:ext cx="3212739" cy="276999"/>
          </a:xfrm>
          <a:prstGeom prst="rect">
            <a:avLst/>
          </a:prstGeom>
          <a:noFill/>
        </p:spPr>
        <p:txBody>
          <a:bodyPr wrap="none" rtlCol="0">
            <a:spAutoFit/>
          </a:bodyPr>
          <a:lstStyle/>
          <a:p>
            <a:pPr algn="r"/>
            <a:r>
              <a:rPr lang="en-GB" sz="1200" b="1" noProof="0">
                <a:solidFill>
                  <a:srgbClr val="336E9F"/>
                </a:solidFill>
                <a:latin typeface="Arial"/>
                <a:cs typeface="Arial"/>
              </a:rPr>
              <a:t>Northampton General Hospital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4065884" y="622300"/>
            <a:ext cx="3212739" cy="276999"/>
          </a:xfrm>
          <a:prstGeom prst="rect">
            <a:avLst/>
          </a:prstGeom>
          <a:noFill/>
        </p:spPr>
        <p:txBody>
          <a:bodyPr wrap="none" rtlCol="0">
            <a:spAutoFit/>
          </a:bodyPr>
          <a:lstStyle/>
          <a:p>
            <a:pPr algn="r"/>
            <a:r>
              <a:rPr lang="en-GB" sz="1200" b="1" noProof="0">
                <a:solidFill>
                  <a:srgbClr val="336E9F"/>
                </a:solidFill>
                <a:latin typeface="Arial"/>
                <a:cs typeface="Arial"/>
              </a:rPr>
              <a:t>Northampton General Hospital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4065884" y="622300"/>
            <a:ext cx="3212739" cy="276999"/>
          </a:xfrm>
          <a:prstGeom prst="rect">
            <a:avLst/>
          </a:prstGeom>
          <a:noFill/>
        </p:spPr>
        <p:txBody>
          <a:bodyPr wrap="none" rtlCol="0">
            <a:spAutoFit/>
          </a:bodyPr>
          <a:lstStyle/>
          <a:p>
            <a:pPr algn="r"/>
            <a:r>
              <a:rPr lang="en-GB" sz="1200" b="1" noProof="0">
                <a:solidFill>
                  <a:srgbClr val="336E9F"/>
                </a:solidFill>
                <a:latin typeface="Arial"/>
                <a:cs typeface="Arial"/>
              </a:rPr>
              <a:t>Northampton General Hospital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E072700-065F-4514-8545-C3A04D92E4AE}">
  <ds:schemaRefs>
    <ds:schemaRef ds:uri="http://schemas.microsoft.com/sharepoint/v3/contenttype/forms"/>
  </ds:schemaRefs>
</ds:datastoreItem>
</file>

<file path=customXml/itemProps2.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26980</TotalTime>
  <Words>26101</Words>
  <Application>Microsoft Office PowerPoint</Application>
  <PresentationFormat>Custom</PresentationFormat>
  <Paragraphs>6562</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377</cp:revision>
  <dcterms:created xsi:type="dcterms:W3CDTF">2024-10-14T12:39:43Z</dcterms:created>
  <dcterms:modified xsi:type="dcterms:W3CDTF">2026-06-26T16:10:58Z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