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258" r:id="rId8"/>
    <p:sldId id="348"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44" d="100"/>
          <a:sy n="44" d="100"/>
        </p:scale>
        <p:origin x="2331" y="65"/>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2.33137E-2</c:v>
                </c:pt>
                <c:pt idx="1">
                  <c:v>1.80506E-2</c:v>
                </c:pt>
                <c:pt idx="2">
                  <c:v>2.7226299999999998E-2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0.12554399999999999</c:v>
                </c:pt>
                <c:pt idx="1">
                  <c:v>0.1727236</c:v>
                </c:pt>
                <c:pt idx="2">
                  <c:v>8.8710399999999995E-2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2.3465400000000001E-2</c:v>
                </c:pt>
                <c:pt idx="1">
                  <c:v>2.3008199999999999E-2</c:v>
                </c:pt>
                <c:pt idx="2">
                  <c:v>0</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0</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0.97320410000000002</c:v>
                </c:pt>
                <c:pt idx="1">
                  <c:v>0.95237819999999995</c:v>
                </c:pt>
                <c:pt idx="2">
                  <c:v>0.98383849999999995</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0.83472150000000001</c:v>
                </c:pt>
                <c:pt idx="1">
                  <c:v>0.68367230000000001</c:v>
                </c:pt>
                <c:pt idx="2">
                  <c:v>0.51552920000000002</c:v>
                </c:pt>
                <c:pt idx="3">
                  <c:v>0.6691821</c:v>
                </c:pt>
                <c:pt idx="4">
                  <c:v>0.6400325</c:v>
                </c:pt>
                <c:pt idx="5">
                  <c:v>0.75351000000000001</c:v>
                </c:pt>
                <c:pt idx="6">
                  <c:v>0.63524760000000002</c:v>
                </c:pt>
                <c:pt idx="7">
                  <c:v>0.58636469999999996</c:v>
                </c:pt>
                <c:pt idx="8">
                  <c:v>0.57594199999999995</c:v>
                </c:pt>
                <c:pt idx="9">
                  <c:v>0.56518310000000005</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0</c:v>
                </c:pt>
                <c:pt idx="1">
                  <c:v>0</c:v>
                </c:pt>
                <c:pt idx="2">
                  <c:v>0.20913200000000001</c:v>
                </c:pt>
                <c:pt idx="5">
                  <c:v>4.0358100000000001E-2</c:v>
                </c:pt>
                <c:pt idx="6">
                  <c:v>0</c:v>
                </c:pt>
                <c:pt idx="7">
                  <c:v>7.59161E-2</c:v>
                </c:pt>
                <c:pt idx="9">
                  <c:v>0</c:v>
                </c:pt>
                <c:pt idx="10">
                  <c:v>8.0012399999999997E-2</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0.13457060000000001</c:v>
                </c:pt>
                <c:pt idx="1">
                  <c:v>0.31632769999999999</c:v>
                </c:pt>
                <c:pt idx="2">
                  <c:v>0.27533879999999999</c:v>
                </c:pt>
                <c:pt idx="5">
                  <c:v>0.1530502</c:v>
                </c:pt>
                <c:pt idx="6">
                  <c:v>0.36475239999999998</c:v>
                </c:pt>
                <c:pt idx="7">
                  <c:v>0.3377192</c:v>
                </c:pt>
                <c:pt idx="9">
                  <c:v>0.43481690000000001</c:v>
                </c:pt>
                <c:pt idx="10">
                  <c:v>0.23587620000000001</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3.07073E-2</c:v>
                </c:pt>
                <c:pt idx="1">
                  <c:v>0</c:v>
                </c:pt>
                <c:pt idx="2">
                  <c:v>0</c:v>
                </c:pt>
                <c:pt idx="5">
                  <c:v>1.5381499999999999E-2</c:v>
                </c:pt>
                <c:pt idx="6">
                  <c:v>0</c:v>
                </c:pt>
                <c:pt idx="7">
                  <c:v>0</c:v>
                </c:pt>
                <c:pt idx="9">
                  <c:v>0</c:v>
                </c:pt>
                <c:pt idx="10">
                  <c:v>3.5561799999999998E-2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0</c:v>
                </c:pt>
                <c:pt idx="2">
                  <c:v>0</c:v>
                </c:pt>
                <c:pt idx="5">
                  <c:v>3.7700200000000003E-2</c:v>
                </c:pt>
                <c:pt idx="6">
                  <c:v>0</c:v>
                </c:pt>
                <c:pt idx="7">
                  <c:v>0</c:v>
                </c:pt>
                <c:pt idx="9">
                  <c:v>0</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0.90986710000000004</c:v>
                </c:pt>
                <c:pt idx="1">
                  <c:v>0.9342357</c:v>
                </c:pt>
                <c:pt idx="2">
                  <c:v>0.84808810000000001</c:v>
                </c:pt>
                <c:pt idx="5">
                  <c:v>0.91338560000000002</c:v>
                </c:pt>
                <c:pt idx="6">
                  <c:v>0.87251610000000002</c:v>
                </c:pt>
                <c:pt idx="7">
                  <c:v>0.79555969999999998</c:v>
                </c:pt>
                <c:pt idx="9">
                  <c:v>0.89320600000000006</c:v>
                </c:pt>
                <c:pt idx="10">
                  <c:v>0.8378023</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0.11121109999999999</c:v>
                </c:pt>
                <c:pt idx="1">
                  <c:v>2.5943399999999998E-2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0.14770130000000001</c:v>
                </c:pt>
                <c:pt idx="1">
                  <c:v>0.2168648</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4.1730000000000003E-2</c:v>
                </c:pt>
                <c:pt idx="1">
                  <c:v>4.4369600000000002E-2</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0.94978099999999999</c:v>
                </c:pt>
                <c:pt idx="1">
                  <c:v>0.8058227</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8.1653500000000004E-2</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0.64998120000000004</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4.83764E-2</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9.1280064000000003</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4.8183000000000002E-3</c:v>
                </c:pt>
                <c:pt idx="1">
                  <c:v>2.9201899999999999E-2</c:v>
                </c:pt>
                <c:pt idx="2">
                  <c:v>7.1454100000000006E-2</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0.1289718</c:v>
                </c:pt>
                <c:pt idx="1">
                  <c:v>0.14244670000000001</c:v>
                </c:pt>
                <c:pt idx="2">
                  <c:v>0.32777640000000002</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9.4930000000000004E-4</c:v>
                </c:pt>
                <c:pt idx="1">
                  <c:v>7.1199999999999996E-5</c:v>
                </c:pt>
                <c:pt idx="2">
                  <c:v>0.1081448</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0.93051669999999997</c:v>
                </c:pt>
                <c:pt idx="1">
                  <c:v>0.91014019999999995</c:v>
                </c:pt>
                <c:pt idx="2">
                  <c:v>0.51133490000000004</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1.2168399999999999E-2</c:v>
                </c:pt>
                <c:pt idx="1">
                  <c:v>0.1158045</c:v>
                </c:pt>
                <c:pt idx="2">
                  <c:v>4.1606299999999999E-2</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0.3206252</c:v>
                </c:pt>
                <c:pt idx="1">
                  <c:v>0.1838468</c:v>
                </c:pt>
                <c:pt idx="2">
                  <c:v>0.2286079</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7.4162699999999998E-2</c:v>
                </c:pt>
                <c:pt idx="1">
                  <c:v>1.44037E-2</c:v>
                </c:pt>
                <c:pt idx="2">
                  <c:v>2.4644200000000002E-2</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0.49157529999999999</c:v>
                </c:pt>
                <c:pt idx="1">
                  <c:v>0.84667199999999998</c:v>
                </c:pt>
                <c:pt idx="2">
                  <c:v>0.51486500000000002</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9.08196E-2</c:v>
                </c:pt>
                <c:pt idx="1">
                  <c:v>7.7137999999999998E-3</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0.24309449999999999</c:v>
                </c:pt>
                <c:pt idx="1">
                  <c:v>0.42238900000000001</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5.0189200000000003E-2</c:v>
                </c:pt>
                <c:pt idx="1">
                  <c:v>0.26936949999999998</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0.38899549999999999</c:v>
                </c:pt>
                <c:pt idx="1">
                  <c:v>0.66058989999999995</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6.4140999999999998E-3</c:v>
                </c:pt>
                <c:pt idx="1">
                  <c:v>7.6310699999999995E-2</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0.21695329999999999</c:v>
                </c:pt>
                <c:pt idx="1">
                  <c:v>0.29592410000000002</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7.5738200000000006E-2</c:v>
                </c:pt>
                <c:pt idx="1">
                  <c:v>2.0204799999999998E-2</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0.70772239999999997</c:v>
                </c:pt>
                <c:pt idx="1">
                  <c:v>0.4790893</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0.94117649999999997</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0.79166669999999995</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0.80952380000000002</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0.84615390000000001</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0.89534879999999994</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0.82608689999999996</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0.87096770000000001</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0.87951809999999997</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0.8252427</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0.84883719999999996</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0.95161289999999998</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0.94444439999999996</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0.87951809999999997</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0.9183673</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0.91666669999999995</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0.10033449999999999</c:v>
                </c:pt>
                <c:pt idx="1">
                  <c:v>0.21273719999999999</c:v>
                </c:pt>
                <c:pt idx="2">
                  <c:v>8.1504599999999996E-2</c:v>
                </c:pt>
                <c:pt idx="3">
                  <c:v>9.7798499999999997E-2</c:v>
                </c:pt>
                <c:pt idx="4">
                  <c:v>2.5089E-2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0.1615222</c:v>
                </c:pt>
                <c:pt idx="1">
                  <c:v>0.17826819999999999</c:v>
                </c:pt>
                <c:pt idx="2">
                  <c:v>0.16924929999999999</c:v>
                </c:pt>
                <c:pt idx="3">
                  <c:v>0.14144029999999999</c:v>
                </c:pt>
                <c:pt idx="4">
                  <c:v>0.15984580000000001</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2.5453E-2</c:v>
                </c:pt>
                <c:pt idx="1">
                  <c:v>2.2534700000000001E-2</c:v>
                </c:pt>
                <c:pt idx="2">
                  <c:v>4.6510799999999998E-2</c:v>
                </c:pt>
                <c:pt idx="3">
                  <c:v>2.1700500000000001E-2</c:v>
                </c:pt>
                <c:pt idx="4">
                  <c:v>2.40462E-2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0.81842429999999999</c:v>
                </c:pt>
                <c:pt idx="1">
                  <c:v>0.8412113</c:v>
                </c:pt>
                <c:pt idx="2">
                  <c:v>0.80509710000000001</c:v>
                </c:pt>
                <c:pt idx="3">
                  <c:v>0.86954050000000005</c:v>
                </c:pt>
                <c:pt idx="4">
                  <c:v>0.94455290000000003</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0.74193549999999997</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0.74074070000000003</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0.87096770000000001</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0.85714290000000004</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0.81818179999999996</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0.51219510000000001</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0.55882350000000003</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0.55000000000000004</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0.54054049999999998</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0.80722890000000003</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0.81188119999999997</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0.79120880000000005</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0.86086960000000001</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0.80645160000000005</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0.80487810000000004</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0.73626380000000002</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0.84782610000000003</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0.88775510000000002</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0.79069769999999995</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0.92307689999999998</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0.83908050000000001</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0.9710145</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0.95698919999999998</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0.94186040000000004</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0.95192310000000002</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0.95348829999999996</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0.87142850000000005</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0.83157899999999996</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0.85882349999999996</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0.875</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0.80952380000000002</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1</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0.98780489999999999</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0.93506489999999998</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0.96153840000000002</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0.98734180000000005</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0.88571429999999995</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0.92405060000000006</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0.88888889999999998</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0.96103890000000003</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0.97499999999999998</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0.92473119999999998</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0.97619040000000001</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0.98198200000000002</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0.97619040000000001</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3.0233E-3</c:v>
                </c:pt>
                <c:pt idx="1">
                  <c:v>1.9869000000000002E-3</c:v>
                </c:pt>
                <c:pt idx="2">
                  <c:v>2.7427799999999999E-2</c:v>
                </c:pt>
                <c:pt idx="3">
                  <c:v>3.9684299999999999E-2</c:v>
                </c:pt>
                <c:pt idx="4">
                  <c:v>4.6686999999999996E-3</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0.10956109999999999</c:v>
                </c:pt>
                <c:pt idx="1">
                  <c:v>0.15443860000000001</c:v>
                </c:pt>
                <c:pt idx="2">
                  <c:v>0.19144120000000001</c:v>
                </c:pt>
                <c:pt idx="3">
                  <c:v>0.1759693</c:v>
                </c:pt>
                <c:pt idx="4">
                  <c:v>9.5318200000000006E-2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0</c:v>
                </c:pt>
                <c:pt idx="1">
                  <c:v>4.3031899999999998E-2</c:v>
                </c:pt>
                <c:pt idx="2">
                  <c:v>6.8837999999999996E-2</c:v>
                </c:pt>
                <c:pt idx="3">
                  <c:v>2.24304E-2</c:v>
                </c:pt>
                <c:pt idx="4">
                  <c:v>6.0787000000000002E-3</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1.5824399999999999E-2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0.90081699999999998</c:v>
                </c:pt>
                <c:pt idx="1">
                  <c:v>0.84547910000000004</c:v>
                </c:pt>
                <c:pt idx="2">
                  <c:v>0.88542719999999997</c:v>
                </c:pt>
                <c:pt idx="3">
                  <c:v>0.80800899999999998</c:v>
                </c:pt>
                <c:pt idx="4">
                  <c:v>0.95200759999999995</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0.71014489999999997</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0.87209300000000001</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0.75294119999999998</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0.83333330000000005</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0.93827159999999998</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0.82499999999999996</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0.94949499999999998</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0.86813189999999996</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0.91379310000000002</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0.86956520000000004</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0.73417719999999997</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0.70212759999999996</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0.71084340000000001</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0.77669900000000003</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0.79310349999999996</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0.55000000000000004</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0.7719298</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0.80882350000000003</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0.8470588</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0.87654319999999997</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0.85454549999999996</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0.91764710000000005</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0.86585369999999995</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0.82828279999999999</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0.86363639999999997</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0.91304350000000001</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0.94565220000000005</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0.81578949999999995</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0.87628870000000003</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0.85555550000000002</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0.9035088</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0.86666670000000001</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0.65116280000000004</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0.56862749999999995</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0.63333329999999999</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0.72881359999999995</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0.63461540000000005</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0.79268289999999997</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0.80198020000000003</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0.73255809999999999</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0.9035088</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0.84444450000000004</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0.76363639999999999</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0.85333340000000002</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0.76119409999999998</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0.92307689999999998</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0.93333330000000003</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3.9582399999999997E-2</c:v>
                </c:pt>
                <c:pt idx="1">
                  <c:v>1.6283000000000001E-3</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0.34561419999999998</c:v>
                </c:pt>
                <c:pt idx="1">
                  <c:v>0.3002399</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0</c:v>
                </c:pt>
                <c:pt idx="1">
                  <c:v>6.0808399999999999E-2</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4.6161000000000001E-2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0.87413200000000002</c:v>
                </c:pt>
                <c:pt idx="1">
                  <c:v>0.64651860000000005</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1</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0.98076920000000001</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1</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1</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1</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0.95454539999999999</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0.890625</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0.90909090000000004</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1</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0.96825399999999995</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0.79710139999999996</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0.70491800000000004</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0.80898870000000001</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0.83098590000000006</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0.82142859999999995</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0.84931500000000004</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0.80645160000000005</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0.8586956</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0.91666669999999995</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0.8070176</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0.83333330000000005</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0.7377049</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0.84269660000000002</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0.8450704</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0.68085099999999998</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0.79032259999999999</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0.75438590000000005</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0.81707320000000005</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0.83582089999999998</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0.8245614</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0.93150690000000003</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0.796875</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0.92391310000000004</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0.94594590000000001</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0.921875</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0.94936710000000002</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0.89393940000000005</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0.93333330000000003</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0.93333330000000003</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0.80281690000000006</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0.73333329999999997</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0.8676471</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0.81818179999999996</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0.91228070000000006</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0.97260270000000004</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0.86666670000000001</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0.94565220000000005</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0.94444439999999996</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8.8640200000000002E-2</c:v>
                </c:pt>
                <c:pt idx="1">
                  <c:v>9.7522999999999999E-2</c:v>
                </c:pt>
                <c:pt idx="2">
                  <c:v>5.5814000000000002E-2</c:v>
                </c:pt>
                <c:pt idx="3">
                  <c:v>1.8494099999999999E-2</c:v>
                </c:pt>
                <c:pt idx="4">
                  <c:v>3.3623300000000002E-2</c:v>
                </c:pt>
                <c:pt idx="5">
                  <c:v>0.1044206</c:v>
                </c:pt>
                <c:pt idx="6">
                  <c:v>6.7528299999999999E-2</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0.18908539999999999</c:v>
                </c:pt>
                <c:pt idx="1">
                  <c:v>0.2147743</c:v>
                </c:pt>
                <c:pt idx="2">
                  <c:v>0.20923059999999999</c:v>
                </c:pt>
                <c:pt idx="3">
                  <c:v>0.20501079999999999</c:v>
                </c:pt>
                <c:pt idx="4">
                  <c:v>0.2204624</c:v>
                </c:pt>
                <c:pt idx="5">
                  <c:v>0.16974529999999999</c:v>
                </c:pt>
                <c:pt idx="6">
                  <c:v>0.1514675</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0.1264972</c:v>
                </c:pt>
                <c:pt idx="1">
                  <c:v>7.5107099999999996E-2</c:v>
                </c:pt>
                <c:pt idx="2">
                  <c:v>7.5229099999999993E-2</c:v>
                </c:pt>
                <c:pt idx="3">
                  <c:v>6.4387899999999998E-2</c:v>
                </c:pt>
                <c:pt idx="4">
                  <c:v>0.1759531</c:v>
                </c:pt>
                <c:pt idx="5">
                  <c:v>7.0542199999999999E-2</c:v>
                </c:pt>
                <c:pt idx="6">
                  <c:v>4.8758099999999999E-2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0.93343229999999999</c:v>
                </c:pt>
                <c:pt idx="1">
                  <c:v>0.81573649999999998</c:v>
                </c:pt>
                <c:pt idx="2">
                  <c:v>0.83755990000000002</c:v>
                </c:pt>
                <c:pt idx="3">
                  <c:v>0.89773449999999999</c:v>
                </c:pt>
                <c:pt idx="4">
                  <c:v>0.80777730000000003</c:v>
                </c:pt>
                <c:pt idx="5">
                  <c:v>0.91753070000000003</c:v>
                </c:pt>
                <c:pt idx="6">
                  <c:v>0.93569150000000001</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0.8947368</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0.97260270000000004</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0.85714290000000004</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0.96739129999999995</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0.94520550000000003</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0.92592589999999997</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0.88732390000000005</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0.84745760000000003</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0.956044</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0.92857140000000005</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0.90769230000000001</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0.91346159999999998</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0.93243240000000005</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0.8125</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0.78571429999999998</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0.8125</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1</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0.77777779999999996</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0.86666670000000001</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0.95652170000000003</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0.77272730000000001</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0.875</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0.86363639999999997</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0.94117649999999997</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0.86486490000000005</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0.96739129999999995</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0.91139239999999999</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0.86363639999999997</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2.3998700000000001E-2</c:v>
                </c:pt>
                <c:pt idx="1">
                  <c:v>1.7753100000000001E-2</c:v>
                </c:pt>
                <c:pt idx="2">
                  <c:v>0.21100240000000001</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0.1200601</c:v>
                </c:pt>
                <c:pt idx="1">
                  <c:v>0.18313989999999999</c:v>
                </c:pt>
                <c:pt idx="2">
                  <c:v>0.26771830000000002</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1.6124699999999999E-2</c:v>
                </c:pt>
                <c:pt idx="1">
                  <c:v>3.4741000000000001E-2</c:v>
                </c:pt>
                <c:pt idx="2">
                  <c:v>5.7775899999999998E-2</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0.93687319999999996</c:v>
                </c:pt>
                <c:pt idx="1">
                  <c:v>0.8251541</c:v>
                </c:pt>
                <c:pt idx="2">
                  <c:v>0.58103459999999996</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0.72222220000000004</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0.73076920000000001</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0.8823529</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0.48214289999999999</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0.5625</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0.609375</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0.62650600000000001</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0.59740260000000001</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0.6176471</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0.71764709999999998</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0.61538459999999995</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0.71578949999999997</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0.70930230000000005</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0.82666669999999998</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0.82539680000000004</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0.90361449999999999</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0.93055560000000004</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0.71875</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0.66292139999999999</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0.60810810000000004</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0.81052630000000003</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0.82926829999999996</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0.78082189999999996</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0.82022470000000003</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0.74025980000000002</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0.73958330000000005</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0.71764709999999998</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0.66666669999999995</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0.36363640000000003</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0.58823530000000002</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0.56521739999999998</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0.47727269999999999</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0.122144</c:v>
                </c:pt>
                <c:pt idx="1">
                  <c:v>6.3919400000000001E-2</c:v>
                </c:pt>
                <c:pt idx="2">
                  <c:v>2.9922799999999999E-2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0.1877511</c:v>
                </c:pt>
                <c:pt idx="1">
                  <c:v>0.1187212</c:v>
                </c:pt>
                <c:pt idx="2">
                  <c:v>4.1678199999999999E-2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2.22223E-2</c:v>
                </c:pt>
                <c:pt idx="1">
                  <c:v>2.2196E-3</c:v>
                </c:pt>
                <c:pt idx="2">
                  <c:v>0</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0.77543189999999995</c:v>
                </c:pt>
                <c:pt idx="1">
                  <c:v>0.96552749999999998</c:v>
                </c:pt>
                <c:pt idx="2">
                  <c:v>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0.64406779999999997</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0.70666660000000003</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0.70588240000000002</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0.75824179999999997</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0.71951220000000005</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0.84693879999999999</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0.89156630000000003</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0.95535709999999996</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0.91397850000000003</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0.90909090000000004</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0.95505620000000002</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0.97087380000000001</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0.93103449999999999</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0.51724139999999996</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0.64788730000000005</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0.48333330000000002</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0.64634139999999995</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0.75555559999999999</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0.73913039999999997</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0.82716049999999997</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0.83333330000000005</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0.37037039999999999</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0.44117650000000003</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0.19354840000000001</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0.4482759</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0.51515149999999998</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9.0405406999999993</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9.3020829999999997</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9.0602406999999996</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9.3000001999999995</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9.1868134000000001</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0.54761899999999997</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0.6056338</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0.56818179999999996</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0.53333339999999996</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0.54166669999999995</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0.7505136</c:v>
                </c:pt>
                <c:pt idx="1">
                  <c:v>0.72296910000000003</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0</c:v>
                </c:pt>
                <c:pt idx="1">
                  <c:v>0</c:v>
                </c:pt>
                <c:pt idx="2">
                  <c:v>8.0652999999999992E-3</c:v>
                </c:pt>
                <c:pt idx="3">
                  <c:v>5.1757600000000001E-2</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0.15578610000000001</c:v>
                </c:pt>
                <c:pt idx="1">
                  <c:v>0.16248599999999999</c:v>
                </c:pt>
                <c:pt idx="2">
                  <c:v>0.15245520000000001</c:v>
                </c:pt>
                <c:pt idx="3">
                  <c:v>0.25633929999999999</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3.4853500000000003E-2</c:v>
                </c:pt>
                <c:pt idx="1">
                  <c:v>8.4092200000000006E-2</c:v>
                </c:pt>
                <c:pt idx="2">
                  <c:v>3.8195999999999998E-3</c:v>
                </c:pt>
                <c:pt idx="3">
                  <c:v>7.9285499999999995E-2</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0.84114909999999998</c:v>
                </c:pt>
                <c:pt idx="1">
                  <c:v>0.93904019999999999</c:v>
                </c:pt>
                <c:pt idx="2">
                  <c:v>0.9043561</c:v>
                </c:pt>
                <c:pt idx="3">
                  <c:v>0.7533841</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0.50108569999999997</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2.52743E-2</c:v>
                </c:pt>
                <c:pt idx="1">
                  <c:v>9.8190700000000006E-2</c:v>
                </c:pt>
                <c:pt idx="2">
                  <c:v>8.8931999999999997E-2</c:v>
                </c:pt>
                <c:pt idx="3">
                  <c:v>0</c:v>
                </c:pt>
                <c:pt idx="4">
                  <c:v>0.1026123</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0.18635599999999999</c:v>
                </c:pt>
                <c:pt idx="1">
                  <c:v>0.20701459999999999</c:v>
                </c:pt>
                <c:pt idx="2">
                  <c:v>0.1543313</c:v>
                </c:pt>
                <c:pt idx="3">
                  <c:v>0.20820069999999999</c:v>
                </c:pt>
                <c:pt idx="4">
                  <c:v>0.22536680000000001</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0</c:v>
                </c:pt>
                <c:pt idx="1">
                  <c:v>3.1534199999999998E-2</c:v>
                </c:pt>
                <c:pt idx="2">
                  <c:v>9.3516999999999992E-3</c:v>
                </c:pt>
                <c:pt idx="3">
                  <c:v>0.16228860000000001</c:v>
                </c:pt>
                <c:pt idx="4">
                  <c:v>1.7618399999999999E-2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0.16621830000000001</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0.69701049999999998</c:v>
                </c:pt>
                <c:pt idx="1">
                  <c:v>0.80396199999999995</c:v>
                </c:pt>
                <c:pt idx="2">
                  <c:v>0.92599949999999998</c:v>
                </c:pt>
                <c:pt idx="3">
                  <c:v>0.68928809999999996</c:v>
                </c:pt>
                <c:pt idx="4">
                  <c:v>0.56359619999999999</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78226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Liverpool Heart and Chest Hospital NHS Foundation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111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228</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49</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3833422119"/>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239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228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111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3979318904"/>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111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1519890184"/>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97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111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2847602" y="622300"/>
            <a:ext cx="4431021" cy="276999"/>
          </a:xfrm>
          <a:prstGeom prst="rect">
            <a:avLst/>
          </a:prstGeom>
          <a:noFill/>
        </p:spPr>
        <p:txBody>
          <a:bodyPr wrap="none" rtlCol="0">
            <a:spAutoFit/>
          </a:bodyPr>
          <a:lstStyle/>
          <a:p>
            <a:pPr algn="r"/>
            <a:r>
              <a:rPr lang="en-GB" sz="1200" b="1" noProof="0">
                <a:solidFill>
                  <a:srgbClr val="336E9F"/>
                </a:solidFill>
                <a:latin typeface="Arial"/>
                <a:cs typeface="Arial"/>
              </a:rPr>
              <a:t>Liverpool Heart and Chest Hospital NHS Foundation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236538357"/>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101</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5</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111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2847602" y="622300"/>
            <a:ext cx="4431021" cy="276999"/>
          </a:xfrm>
          <a:prstGeom prst="rect">
            <a:avLst/>
          </a:prstGeom>
          <a:noFill/>
        </p:spPr>
        <p:txBody>
          <a:bodyPr wrap="none" rtlCol="0">
            <a:spAutoFit/>
          </a:bodyPr>
          <a:lstStyle/>
          <a:p>
            <a:pPr algn="r"/>
            <a:r>
              <a:rPr lang="en-GB" sz="1200" b="1" noProof="0">
                <a:solidFill>
                  <a:srgbClr val="336E9F"/>
                </a:solidFill>
                <a:latin typeface="Arial"/>
                <a:cs typeface="Arial"/>
              </a:rPr>
              <a:t>Liverpool Heart and Chest Hospital NHS Foundation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24404045"/>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75609995"/>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37404866"/>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09817420"/>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2847602" y="622300"/>
            <a:ext cx="4431021" cy="276999"/>
          </a:xfrm>
          <a:prstGeom prst="rect">
            <a:avLst/>
          </a:prstGeom>
          <a:noFill/>
        </p:spPr>
        <p:txBody>
          <a:bodyPr wrap="none" rtlCol="0">
            <a:spAutoFit/>
          </a:bodyPr>
          <a:lstStyle/>
          <a:p>
            <a:pPr algn="r"/>
            <a:r>
              <a:rPr lang="en-GB" sz="1200" b="1" noProof="0">
                <a:solidFill>
                  <a:srgbClr val="336E9F"/>
                </a:solidFill>
                <a:latin typeface="Arial"/>
                <a:cs typeface="Arial"/>
              </a:rPr>
              <a:t>Liverpool Heart and Chest Hospital NHS Foundation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32085964"/>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11277011"/>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12644556"/>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81628212"/>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2847602" y="622300"/>
            <a:ext cx="4431021" cy="276999"/>
          </a:xfrm>
          <a:prstGeom prst="rect">
            <a:avLst/>
          </a:prstGeom>
          <a:noFill/>
        </p:spPr>
        <p:txBody>
          <a:bodyPr wrap="none" rtlCol="0">
            <a:spAutoFit/>
          </a:bodyPr>
          <a:lstStyle/>
          <a:p>
            <a:pPr algn="r"/>
            <a:r>
              <a:rPr lang="en-GB" sz="1200" b="1" noProof="0">
                <a:solidFill>
                  <a:srgbClr val="336E9F"/>
                </a:solidFill>
                <a:latin typeface="Arial"/>
                <a:cs typeface="Arial"/>
              </a:rPr>
              <a:t>Liverpool Heart and Chest Hospital NHS Foundation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30367170"/>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98272657"/>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40624407"/>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2847602" y="622300"/>
            <a:ext cx="4431021" cy="276999"/>
          </a:xfrm>
          <a:prstGeom prst="rect">
            <a:avLst/>
          </a:prstGeom>
          <a:noFill/>
        </p:spPr>
        <p:txBody>
          <a:bodyPr wrap="none" rtlCol="0">
            <a:spAutoFit/>
          </a:bodyPr>
          <a:lstStyle/>
          <a:p>
            <a:pPr algn="r"/>
            <a:r>
              <a:rPr lang="en-GB" sz="1200" b="1" noProof="0">
                <a:solidFill>
                  <a:srgbClr val="336E9F"/>
                </a:solidFill>
                <a:latin typeface="Arial"/>
                <a:cs typeface="Arial"/>
              </a:rPr>
              <a:t>Liverpool Heart and Chest Hospital NHS Foundation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25378311"/>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17768277"/>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52033594"/>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53444829"/>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39004632"/>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2847602" y="622300"/>
            <a:ext cx="4431021" cy="276999"/>
          </a:xfrm>
          <a:prstGeom prst="rect">
            <a:avLst/>
          </a:prstGeom>
          <a:noFill/>
        </p:spPr>
        <p:txBody>
          <a:bodyPr wrap="none" rtlCol="0">
            <a:spAutoFit/>
          </a:bodyPr>
          <a:lstStyle/>
          <a:p>
            <a:pPr algn="r"/>
            <a:r>
              <a:rPr lang="en-GB" sz="1200" b="1" noProof="0">
                <a:solidFill>
                  <a:srgbClr val="336E9F"/>
                </a:solidFill>
                <a:latin typeface="Arial"/>
                <a:cs typeface="Arial"/>
              </a:rPr>
              <a:t>Liverpool Heart and Chest Hospital NHS Foundation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1772749932"/>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2219355269"/>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89%</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3266696616"/>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84%</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94%</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907176648"/>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95%</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2847602" y="622300"/>
            <a:ext cx="4431021" cy="276999"/>
          </a:xfrm>
          <a:prstGeom prst="rect">
            <a:avLst/>
          </a:prstGeom>
          <a:noFill/>
        </p:spPr>
        <p:txBody>
          <a:bodyPr wrap="none" rtlCol="0">
            <a:spAutoFit/>
          </a:bodyPr>
          <a:lstStyle/>
          <a:p>
            <a:pPr algn="r"/>
            <a:r>
              <a:rPr lang="en-GB" sz="1200" b="1" noProof="0">
                <a:solidFill>
                  <a:srgbClr val="336E9F"/>
                </a:solidFill>
                <a:latin typeface="Arial"/>
                <a:cs typeface="Arial"/>
              </a:rPr>
              <a:t>Liverpool Heart and Chest Hospital NHS Foundation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694626313"/>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94%</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75%</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3180690144"/>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100%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1626919049"/>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2847602" y="622300"/>
            <a:ext cx="4431021" cy="276999"/>
          </a:xfrm>
          <a:prstGeom prst="rect">
            <a:avLst/>
          </a:prstGeom>
          <a:noFill/>
        </p:spPr>
        <p:txBody>
          <a:bodyPr wrap="none" rtlCol="0">
            <a:spAutoFit/>
          </a:bodyPr>
          <a:lstStyle/>
          <a:p>
            <a:pPr algn="r"/>
            <a:r>
              <a:rPr lang="en-GB" sz="1200" b="1" noProof="0">
                <a:solidFill>
                  <a:srgbClr val="336E9F"/>
                </a:solidFill>
                <a:latin typeface="Arial"/>
                <a:cs typeface="Arial"/>
              </a:rPr>
              <a:t>Liverpool Heart and Chest Hospital NHS Foundation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402442651"/>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93%</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84%</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90%</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81%</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3154000083"/>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2847602" y="622300"/>
            <a:ext cx="4431021" cy="276999"/>
          </a:xfrm>
          <a:prstGeom prst="rect">
            <a:avLst/>
          </a:prstGeom>
          <a:noFill/>
        </p:spPr>
        <p:txBody>
          <a:bodyPr wrap="none" rtlCol="0">
            <a:spAutoFit/>
          </a:bodyPr>
          <a:lstStyle/>
          <a:p>
            <a:pPr algn="r"/>
            <a:r>
              <a:rPr lang="en-GB" sz="1200" b="1" noProof="0">
                <a:solidFill>
                  <a:srgbClr val="336E9F"/>
                </a:solidFill>
                <a:latin typeface="Arial"/>
                <a:cs typeface="Arial"/>
              </a:rPr>
              <a:t>Liverpool Heart and Chest Hospital NHS Foundation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2326270725"/>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606112815"/>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4188154124"/>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66%</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624135243"/>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52%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49%</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50%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2847602" y="622300"/>
            <a:ext cx="4431021" cy="276999"/>
          </a:xfrm>
          <a:prstGeom prst="rect">
            <a:avLst/>
          </a:prstGeom>
          <a:noFill/>
        </p:spPr>
        <p:txBody>
          <a:bodyPr wrap="none" rtlCol="0">
            <a:spAutoFit/>
          </a:bodyPr>
          <a:lstStyle/>
          <a:p>
            <a:pPr algn="r"/>
            <a:r>
              <a:rPr lang="en-GB" sz="1200" b="1" noProof="0">
                <a:solidFill>
                  <a:srgbClr val="336E9F"/>
                </a:solidFill>
                <a:latin typeface="Arial"/>
                <a:cs typeface="Arial"/>
              </a:rPr>
              <a:t>Liverpool Heart and Chest Hospital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2847602" y="622300"/>
            <a:ext cx="4431021" cy="276999"/>
          </a:xfrm>
          <a:prstGeom prst="rect">
            <a:avLst/>
          </a:prstGeom>
          <a:noFill/>
        </p:spPr>
        <p:txBody>
          <a:bodyPr wrap="none" rtlCol="0">
            <a:spAutoFit/>
          </a:bodyPr>
          <a:lstStyle/>
          <a:p>
            <a:pPr algn="r"/>
            <a:r>
              <a:rPr lang="en-GB" sz="1200" b="1" noProof="0">
                <a:solidFill>
                  <a:srgbClr val="336E9F"/>
                </a:solidFill>
                <a:latin typeface="Arial"/>
                <a:cs typeface="Arial"/>
              </a:rPr>
              <a:t>Liverpool Heart and Chest Hospital NHS Foundation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85351351"/>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Executive</a:t>
                      </a:r>
                      <a:r>
                        <a:rPr lang="en-GB" sz="1150" b="0" u="none" spc="120"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 </a:t>
                      </a:r>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summary</a:t>
                      </a:r>
                      <a:r>
                        <a:rPr lang="en-GB" sz="1150" b="0" u="none" baseline="0" noProof="0" dirty="0">
                          <a:solidFill>
                            <a:schemeClr val="tx1"/>
                          </a:solidFill>
                          <a:uFillTx/>
                          <a:latin typeface="Arial" panose="020B0604020202020204" pitchFamily="34" charset="0"/>
                          <a:cs typeface="Arial" panose="020B0604020202020204" pitchFamily="34" charset="0"/>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3377640542"/>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2847602" y="622300"/>
            <a:ext cx="4431021" cy="276999"/>
          </a:xfrm>
          <a:prstGeom prst="rect">
            <a:avLst/>
          </a:prstGeom>
          <a:noFill/>
        </p:spPr>
        <p:txBody>
          <a:bodyPr wrap="none" rtlCol="0">
            <a:spAutoFit/>
          </a:bodyPr>
          <a:lstStyle/>
          <a:p>
            <a:pPr algn="r"/>
            <a:r>
              <a:rPr lang="en-GB" sz="1200" b="1" noProof="0">
                <a:solidFill>
                  <a:srgbClr val="336E9F"/>
                </a:solidFill>
                <a:latin typeface="Arial"/>
                <a:cs typeface="Arial"/>
              </a:rPr>
              <a:t>Liverpool Heart and Chest Hospital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102231110"/>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72198543"/>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1572398152"/>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2847602" y="622300"/>
            <a:ext cx="4431021" cy="276999"/>
          </a:xfrm>
          <a:prstGeom prst="rect">
            <a:avLst/>
          </a:prstGeom>
          <a:noFill/>
        </p:spPr>
        <p:txBody>
          <a:bodyPr wrap="none" rtlCol="0">
            <a:spAutoFit/>
          </a:bodyPr>
          <a:lstStyle/>
          <a:p>
            <a:pPr algn="r"/>
            <a:r>
              <a:rPr lang="en-GB" sz="1200" b="1" noProof="0">
                <a:solidFill>
                  <a:srgbClr val="336E9F"/>
                </a:solidFill>
                <a:latin typeface="Arial"/>
                <a:cs typeface="Arial"/>
              </a:rPr>
              <a:t>Liverpool Heart and Chest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1140402775"/>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2052613951"/>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2711248861"/>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1777276740"/>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2847602" y="622300"/>
            <a:ext cx="4431021" cy="276999"/>
          </a:xfrm>
          <a:prstGeom prst="rect">
            <a:avLst/>
          </a:prstGeom>
          <a:noFill/>
        </p:spPr>
        <p:txBody>
          <a:bodyPr wrap="none" rtlCol="0">
            <a:spAutoFit/>
          </a:bodyPr>
          <a:lstStyle/>
          <a:p>
            <a:pPr algn="r"/>
            <a:r>
              <a:rPr lang="en-GB" sz="1200" b="1" noProof="0">
                <a:solidFill>
                  <a:srgbClr val="336E9F"/>
                </a:solidFill>
                <a:latin typeface="Arial"/>
                <a:cs typeface="Arial"/>
              </a:rPr>
              <a:t>Liverpool Heart and Chest Hospital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3363844012"/>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3132000783"/>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2847602" y="622300"/>
            <a:ext cx="4431021" cy="276999"/>
          </a:xfrm>
          <a:prstGeom prst="rect">
            <a:avLst/>
          </a:prstGeom>
          <a:noFill/>
        </p:spPr>
        <p:txBody>
          <a:bodyPr wrap="none" rtlCol="0">
            <a:spAutoFit/>
          </a:bodyPr>
          <a:lstStyle/>
          <a:p>
            <a:pPr algn="r"/>
            <a:r>
              <a:rPr lang="en-GB" sz="1200" b="1" noProof="0">
                <a:solidFill>
                  <a:srgbClr val="336E9F"/>
                </a:solidFill>
                <a:latin typeface="Arial"/>
                <a:cs typeface="Arial"/>
              </a:rPr>
              <a:t>Liverpool Heart and Chest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3833938412"/>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3661218509"/>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2763050095"/>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2847602" y="622300"/>
            <a:ext cx="4431021" cy="276999"/>
          </a:xfrm>
          <a:prstGeom prst="rect">
            <a:avLst/>
          </a:prstGeom>
          <a:noFill/>
        </p:spPr>
        <p:txBody>
          <a:bodyPr wrap="none" rtlCol="0">
            <a:spAutoFit/>
          </a:bodyPr>
          <a:lstStyle/>
          <a:p>
            <a:pPr algn="r"/>
            <a:r>
              <a:rPr lang="en-GB" sz="1200" b="1" noProof="0">
                <a:solidFill>
                  <a:srgbClr val="336E9F"/>
                </a:solidFill>
                <a:latin typeface="Arial"/>
                <a:cs typeface="Arial"/>
              </a:rPr>
              <a:t>Liverpool Heart and Chest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1701357760"/>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1384254449"/>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2847602" y="622300"/>
            <a:ext cx="4431021" cy="276999"/>
          </a:xfrm>
          <a:prstGeom prst="rect">
            <a:avLst/>
          </a:prstGeom>
          <a:noFill/>
        </p:spPr>
        <p:txBody>
          <a:bodyPr wrap="none" rtlCol="0">
            <a:spAutoFit/>
          </a:bodyPr>
          <a:lstStyle/>
          <a:p>
            <a:pPr algn="r"/>
            <a:r>
              <a:rPr lang="en-GB" sz="1200" b="1" noProof="0">
                <a:solidFill>
                  <a:srgbClr val="336E9F"/>
                </a:solidFill>
                <a:latin typeface="Arial"/>
                <a:cs typeface="Arial"/>
              </a:rPr>
              <a:t>Liverpool Heart and Chest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4157768389"/>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1387710745"/>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1775113368"/>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2387911000"/>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3077528796"/>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2847602" y="622300"/>
            <a:ext cx="4431021" cy="276999"/>
          </a:xfrm>
          <a:prstGeom prst="rect">
            <a:avLst/>
          </a:prstGeom>
          <a:noFill/>
        </p:spPr>
        <p:txBody>
          <a:bodyPr wrap="none" rtlCol="0">
            <a:spAutoFit/>
          </a:bodyPr>
          <a:lstStyle/>
          <a:p>
            <a:pPr algn="r"/>
            <a:r>
              <a:rPr lang="en-GB" sz="1200" b="1" noProof="0">
                <a:solidFill>
                  <a:srgbClr val="336E9F"/>
                </a:solidFill>
                <a:latin typeface="Arial"/>
                <a:cs typeface="Arial"/>
              </a:rPr>
              <a:t>Liverpool Heart and Chest Hospital NHS Foundation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2326405938"/>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162977133"/>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3549296046"/>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2847602" y="622300"/>
            <a:ext cx="4431021" cy="276999"/>
          </a:xfrm>
          <a:prstGeom prst="rect">
            <a:avLst/>
          </a:prstGeom>
          <a:noFill/>
        </p:spPr>
        <p:txBody>
          <a:bodyPr wrap="none" rtlCol="0">
            <a:spAutoFit/>
          </a:bodyPr>
          <a:lstStyle/>
          <a:p>
            <a:pPr algn="r"/>
            <a:r>
              <a:rPr lang="en-GB" sz="1200" b="1" noProof="0">
                <a:solidFill>
                  <a:srgbClr val="336E9F"/>
                </a:solidFill>
                <a:latin typeface="Arial"/>
                <a:cs typeface="Arial"/>
              </a:rPr>
              <a:t>Liverpool Heart and Chest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173907534"/>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1282173987"/>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153285239"/>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3867724931"/>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2847602" y="622300"/>
            <a:ext cx="4431021" cy="276999"/>
          </a:xfrm>
          <a:prstGeom prst="rect">
            <a:avLst/>
          </a:prstGeom>
          <a:noFill/>
        </p:spPr>
        <p:txBody>
          <a:bodyPr wrap="none" rtlCol="0">
            <a:spAutoFit/>
          </a:bodyPr>
          <a:lstStyle/>
          <a:p>
            <a:pPr algn="r"/>
            <a:r>
              <a:rPr lang="en-GB" sz="1200" b="1" noProof="0">
                <a:solidFill>
                  <a:srgbClr val="336E9F"/>
                </a:solidFill>
                <a:latin typeface="Arial"/>
                <a:cs typeface="Arial"/>
              </a:rPr>
              <a:t>Liverpool Heart and Chest Hospital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958291655"/>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1930066911"/>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2847602" y="622300"/>
            <a:ext cx="4431021" cy="276999"/>
          </a:xfrm>
          <a:prstGeom prst="rect">
            <a:avLst/>
          </a:prstGeom>
          <a:noFill/>
        </p:spPr>
        <p:txBody>
          <a:bodyPr wrap="none" rtlCol="0">
            <a:spAutoFit/>
          </a:bodyPr>
          <a:lstStyle/>
          <a:p>
            <a:pPr algn="r"/>
            <a:r>
              <a:rPr lang="en-GB" sz="1200" b="1" noProof="0">
                <a:solidFill>
                  <a:srgbClr val="336E9F"/>
                </a:solidFill>
                <a:latin typeface="Arial"/>
                <a:cs typeface="Arial"/>
              </a:rPr>
              <a:t>Liverpool Heart and Chest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7631D4A7-C797-AD5D-F653-01DA86FB272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AAC0308-A936-442F-9A61-758D848716C2}" type="slidenum">
              <a:rPr lang="en-GB" spc="-25" noProof="0" smtClean="0"/>
              <a:t>3</a:t>
            </a:fld>
            <a:endParaRPr lang="en-GB" spc="-25" noProof="0" dirty="0"/>
          </a:p>
        </p:txBody>
      </p:sp>
      <p:grpSp>
        <p:nvGrpSpPr>
          <p:cNvPr id="2" name="Group 1">
            <a:extLst>
              <a:ext uri="{FF2B5EF4-FFF2-40B4-BE49-F238E27FC236}">
                <a16:creationId xmlns:a16="http://schemas.microsoft.com/office/drawing/2014/main" id="{E59BEEAA-8610-2CA3-30DA-78FFD55B12C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874C997A-897B-3B12-0071-81A04F558A0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59B7909-EFF7-12B9-A476-01327BBBF21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3" name="object 1"/>
          <p:cNvSpPr txBox="1">
            <a:spLocks noGrp="1"/>
          </p:cNvSpPr>
          <p:nvPr>
            <p:ph type="title" idx="4294967295"/>
          </p:nvPr>
        </p:nvSpPr>
        <p:spPr>
          <a:xfrm>
            <a:off x="419290" y="1003300"/>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19B85C79-B890-3EA0-CB4A-AF9F75D91D8C}"/>
              </a:ext>
            </a:extLst>
          </p:cNvPr>
          <p:cNvSpPr txBox="1"/>
          <p:nvPr/>
        </p:nvSpPr>
        <p:spPr>
          <a:xfrm>
            <a:off x="419290" y="1344916"/>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above_expected"/>
          <p:cNvGraphicFramePr>
            <a:graphicFrameLocks noGrp="1"/>
          </p:cNvGraphicFramePr>
          <p:nvPr>
            <p:extLst>
              <p:ext uri="{D42A27DB-BD31-4B8C-83A1-F6EECF244321}">
                <p14:modId xmlns:p14="http://schemas.microsoft.com/office/powerpoint/2010/main" val="2444121917"/>
              </p:ext>
            </p:extLst>
          </p:nvPr>
        </p:nvGraphicFramePr>
        <p:xfrm>
          <a:off x="428498" y="1242695"/>
          <a:ext cx="6732322" cy="10533380"/>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37795">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Q07. Patient felt the length of time waiting for diagnostic test results was about right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89%</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Q13. Patient was definitely told sensitively that they had cancer</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84%</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489837949"/>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Q16. Patient was told they could go back later for more information about their diagnosis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94%</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503487968"/>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Q18. Patient found it very or quite easy to contact their main contact person</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95%</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799138907"/>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Q21. Patient was definitely involved as much as they wanted to be in decisions about their treatment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94%</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Q23. Patient could get further advice from a different healthcare professional before making decisions about their treatment options</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75%</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Q31. Patient had confidence and trust in all of the team looking after them during their stay in hospital</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93%</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Q33. Patient was always involved in decisions about their care and treatment whilst in hospital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84%</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3725757174"/>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Q34. Patient was always able to get help from ward staff when needed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90%</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476549697"/>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Q35. Patient was always able to discuss worries and fears with hospital staff</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81%</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4101993936"/>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Q52. Patient has had a cancer care review with someone from their GP practice (excluding patients who have not had a review but were diagnosed less than or around 12 months ago)</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66%</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4186834419"/>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Q53. After treatment, the patient definitely could get enough emotional support at home from community or voluntary services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49%</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3001185138"/>
                  </a:ext>
                </a:extLst>
              </a:tr>
            </a:tbl>
          </a:graphicData>
        </a:graphic>
      </p:graphicFrame>
      <p:sp>
        <p:nvSpPr>
          <p:cNvPr id="10" name="txt_org_name">
            <a:extLst>
              <a:ext uri="{FF2B5EF4-FFF2-40B4-BE49-F238E27FC236}">
                <a16:creationId xmlns:a16="http://schemas.microsoft.com/office/drawing/2014/main" id="{64B04C02-065D-D2A3-A433-5256AD78F9B5}"/>
              </a:ext>
              <a:ext uri="{C183D7F6-B498-43B3-948B-1728B52AA6E4}">
                <adec:decorative xmlns:adec="http://schemas.microsoft.com/office/drawing/2017/decorative" val="1"/>
              </a:ext>
            </a:extLst>
          </p:cNvPr>
          <p:cNvSpPr txBox="1"/>
          <p:nvPr/>
        </p:nvSpPr>
        <p:spPr>
          <a:xfrm>
            <a:off x="2847602" y="622300"/>
            <a:ext cx="4431021" cy="276999"/>
          </a:xfrm>
          <a:prstGeom prst="rect">
            <a:avLst/>
          </a:prstGeom>
          <a:noFill/>
        </p:spPr>
        <p:txBody>
          <a:bodyPr wrap="none" rtlCol="0">
            <a:spAutoFit/>
          </a:bodyPr>
          <a:lstStyle/>
          <a:p>
            <a:pPr algn="r"/>
            <a:r>
              <a:rPr lang="en-GB" sz="1200" b="1" noProof="0">
                <a:solidFill>
                  <a:srgbClr val="336E9F"/>
                </a:solidFill>
                <a:latin typeface="Arial"/>
                <a:cs typeface="Arial"/>
              </a:rPr>
              <a:t>Liverpool Heart and Chest Hospital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E6EB594A-1CB1-2C3B-185C-3B15988DAC3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1775247262"/>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154681194"/>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1350857931"/>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808118011"/>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2847602" y="622300"/>
            <a:ext cx="4431021"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Liverpool Heart and Chest Hospital NHS Foundation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157225109"/>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369051770"/>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1700459868"/>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2847602" y="622300"/>
            <a:ext cx="4431021" cy="276999"/>
          </a:xfrm>
          <a:prstGeom prst="rect">
            <a:avLst/>
          </a:prstGeom>
          <a:noFill/>
        </p:spPr>
        <p:txBody>
          <a:bodyPr wrap="none" rtlCol="0">
            <a:spAutoFit/>
          </a:bodyPr>
          <a:lstStyle/>
          <a:p>
            <a:pPr algn="r"/>
            <a:r>
              <a:rPr lang="en-GB" sz="1200" b="1" noProof="0">
                <a:solidFill>
                  <a:srgbClr val="336E9F"/>
                </a:solidFill>
                <a:latin typeface="Arial"/>
                <a:cs typeface="Arial"/>
              </a:rPr>
              <a:t>Liverpool Heart and Chest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3091926750"/>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4047329034"/>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2847602" y="622300"/>
            <a:ext cx="4431021" cy="276999"/>
          </a:xfrm>
          <a:prstGeom prst="rect">
            <a:avLst/>
          </a:prstGeom>
          <a:noFill/>
        </p:spPr>
        <p:txBody>
          <a:bodyPr wrap="none" rtlCol="0">
            <a:spAutoFit/>
          </a:bodyPr>
          <a:lstStyle/>
          <a:p>
            <a:pPr algn="r"/>
            <a:r>
              <a:rPr lang="en-GB" sz="1200" b="1" noProof="0">
                <a:solidFill>
                  <a:srgbClr val="336E9F"/>
                </a:solidFill>
                <a:latin typeface="Arial"/>
                <a:cs typeface="Arial"/>
              </a:rPr>
              <a:t>Liverpool Heart and Chest Hospital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822214910"/>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3540498256"/>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2257167049"/>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1445048543"/>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2847602" y="622300"/>
            <a:ext cx="4431021" cy="276999"/>
          </a:xfrm>
          <a:prstGeom prst="rect">
            <a:avLst/>
          </a:prstGeom>
          <a:noFill/>
        </p:spPr>
        <p:txBody>
          <a:bodyPr wrap="none" rtlCol="0">
            <a:spAutoFit/>
          </a:bodyPr>
          <a:lstStyle/>
          <a:p>
            <a:pPr algn="r"/>
            <a:r>
              <a:rPr lang="en-GB" sz="1200" b="1" noProof="0">
                <a:solidFill>
                  <a:srgbClr val="336E9F"/>
                </a:solidFill>
                <a:latin typeface="Arial"/>
                <a:cs typeface="Arial"/>
              </a:rPr>
              <a:t>Liverpool Heart and Chest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462042239"/>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2847602" y="622300"/>
            <a:ext cx="4431021" cy="276999"/>
          </a:xfrm>
          <a:prstGeom prst="rect">
            <a:avLst/>
          </a:prstGeom>
          <a:noFill/>
        </p:spPr>
        <p:txBody>
          <a:bodyPr wrap="none" rtlCol="0">
            <a:spAutoFit/>
          </a:bodyPr>
          <a:lstStyle/>
          <a:p>
            <a:pPr algn="r"/>
            <a:r>
              <a:rPr lang="en-GB" sz="1200" b="1" noProof="0">
                <a:solidFill>
                  <a:srgbClr val="336E9F"/>
                </a:solidFill>
                <a:latin typeface="Arial"/>
                <a:cs typeface="Arial"/>
              </a:rPr>
              <a:t>Liverpool Heart and Chest Hospital NHS Foundation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2287991378"/>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4060447540"/>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1985609215"/>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3941243402"/>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32362676"/>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2847602" y="622300"/>
            <a:ext cx="4431021" cy="276999"/>
          </a:xfrm>
          <a:prstGeom prst="rect">
            <a:avLst/>
          </a:prstGeom>
          <a:noFill/>
        </p:spPr>
        <p:txBody>
          <a:bodyPr wrap="none" rtlCol="0">
            <a:spAutoFit/>
          </a:bodyPr>
          <a:lstStyle/>
          <a:p>
            <a:pPr algn="r"/>
            <a:r>
              <a:rPr lang="en-GB" sz="1200" b="1" noProof="0">
                <a:solidFill>
                  <a:srgbClr val="336E9F"/>
                </a:solidFill>
                <a:latin typeface="Arial"/>
                <a:cs typeface="Arial"/>
              </a:rPr>
              <a:t>Liverpool Heart and Chest Hospital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2652736917"/>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2375984355"/>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3545963848"/>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2847602" y="622300"/>
            <a:ext cx="4431021" cy="276999"/>
          </a:xfrm>
          <a:prstGeom prst="rect">
            <a:avLst/>
          </a:prstGeom>
          <a:noFill/>
        </p:spPr>
        <p:txBody>
          <a:bodyPr wrap="none" rtlCol="0">
            <a:spAutoFit/>
          </a:bodyPr>
          <a:lstStyle/>
          <a:p>
            <a:pPr algn="r"/>
            <a:r>
              <a:rPr lang="en-GB" sz="1200" b="1" noProof="0">
                <a:solidFill>
                  <a:srgbClr val="336E9F"/>
                </a:solidFill>
                <a:latin typeface="Arial"/>
                <a:cs typeface="Arial"/>
              </a:rPr>
              <a:t>Liverpool Heart and Chest Hospital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2026016621"/>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1092258919"/>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3941256901"/>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1346399726"/>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2847602" y="622300"/>
            <a:ext cx="4431021" cy="276999"/>
          </a:xfrm>
          <a:prstGeom prst="rect">
            <a:avLst/>
          </a:prstGeom>
          <a:noFill/>
        </p:spPr>
        <p:txBody>
          <a:bodyPr wrap="none" rtlCol="0">
            <a:spAutoFit/>
          </a:bodyPr>
          <a:lstStyle/>
          <a:p>
            <a:pPr algn="r"/>
            <a:r>
              <a:rPr lang="en-GB" sz="1200" b="1" noProof="0">
                <a:solidFill>
                  <a:srgbClr val="336E9F"/>
                </a:solidFill>
                <a:latin typeface="Arial"/>
                <a:cs typeface="Arial"/>
              </a:rPr>
              <a:t>Liverpool Heart and Chest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2433259728"/>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2228374570"/>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2847602" y="622300"/>
            <a:ext cx="4431021" cy="276999"/>
          </a:xfrm>
          <a:prstGeom prst="rect">
            <a:avLst/>
          </a:prstGeom>
          <a:noFill/>
        </p:spPr>
        <p:txBody>
          <a:bodyPr wrap="none" rtlCol="0">
            <a:spAutoFit/>
          </a:bodyPr>
          <a:lstStyle/>
          <a:p>
            <a:pPr algn="r"/>
            <a:r>
              <a:rPr lang="en-GB" sz="1200" b="1" noProof="0">
                <a:solidFill>
                  <a:srgbClr val="336E9F"/>
                </a:solidFill>
                <a:latin typeface="Arial"/>
                <a:cs typeface="Arial"/>
              </a:rPr>
              <a:t>Liverpool Heart and Chest Hospital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2602766322"/>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3710072771"/>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320042794"/>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1559164472"/>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2847602" y="622300"/>
            <a:ext cx="4431021" cy="276999"/>
          </a:xfrm>
          <a:prstGeom prst="rect">
            <a:avLst/>
          </a:prstGeom>
          <a:noFill/>
        </p:spPr>
        <p:txBody>
          <a:bodyPr wrap="none" rtlCol="0">
            <a:spAutoFit/>
          </a:bodyPr>
          <a:lstStyle/>
          <a:p>
            <a:pPr algn="r"/>
            <a:r>
              <a:rPr lang="en-GB" sz="1200" b="1" noProof="0">
                <a:solidFill>
                  <a:srgbClr val="336E9F"/>
                </a:solidFill>
                <a:latin typeface="Arial"/>
                <a:cs typeface="Arial"/>
              </a:rPr>
              <a:t>Liverpool Heart and Chest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85AD3DB-8FCD-D52C-6930-66A54AC6E5B2}"/>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651F2BA-106D-0015-2D71-33CFDB0BAA7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9B082A9-BFFA-4C47-92B2-47DFCB5B6736}" type="slidenum">
              <a:rPr lang="en-GB" spc="-25" noProof="0" smtClean="0"/>
              <a:t>4</a:t>
            </a:fld>
            <a:endParaRPr lang="en-GB" spc="-25" noProof="0" dirty="0"/>
          </a:p>
        </p:txBody>
      </p:sp>
      <p:sp>
        <p:nvSpPr>
          <p:cNvPr id="3" name="object 1">
            <a:extLst>
              <a:ext uri="{FF2B5EF4-FFF2-40B4-BE49-F238E27FC236}">
                <a16:creationId xmlns:a16="http://schemas.microsoft.com/office/drawing/2014/main" id="{33AFB031-BE91-4C3F-9D34-3556E77ACD49}"/>
              </a:ext>
            </a:extLst>
          </p:cNvPr>
          <p:cNvSpPr txBox="1">
            <a:spLocks noGrp="1"/>
          </p:cNvSpPr>
          <p:nvPr>
            <p:ph type="title" idx="4294967295"/>
          </p:nvPr>
        </p:nvSpPr>
        <p:spPr>
          <a:xfrm>
            <a:off x="419290" y="1018655"/>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DFF674EC-1F30-3746-1771-BE2B604DB9A8}"/>
              </a:ext>
            </a:extLst>
          </p:cNvPr>
          <p:cNvSpPr txBox="1"/>
          <p:nvPr/>
        </p:nvSpPr>
        <p:spPr>
          <a:xfrm>
            <a:off x="419290" y="1373634"/>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below_expected">
            <a:extLst>
              <a:ext uri="{FF2B5EF4-FFF2-40B4-BE49-F238E27FC236}">
                <a16:creationId xmlns:a16="http://schemas.microsoft.com/office/drawing/2014/main" id="{DA16AE7C-0BE7-A9B9-D490-CBA8F07CA57E}"/>
              </a:ext>
            </a:extLst>
          </p:cNvPr>
          <p:cNvGraphicFramePr>
            <a:graphicFrameLocks noGrp="1"/>
          </p:cNvGraphicFramePr>
          <p:nvPr>
            <p:extLst>
              <p:ext uri="{D42A27DB-BD31-4B8C-83A1-F6EECF244321}">
                <p14:modId xmlns:p14="http://schemas.microsoft.com/office/powerpoint/2010/main" val="2193670350"/>
              </p:ext>
            </p:extLst>
          </p:nvPr>
        </p:nvGraphicFramePr>
        <p:xfrm>
          <a:off x="428498" y="1221235"/>
          <a:ext cx="6732322" cy="14563065"/>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08654">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59869">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Q55. Patient was given enough information about the possibility and signs of cancer coming back or spreading</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51%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10" name="txt_org_name">
            <a:extLst>
              <a:ext uri="{FF2B5EF4-FFF2-40B4-BE49-F238E27FC236}">
                <a16:creationId xmlns:a16="http://schemas.microsoft.com/office/drawing/2014/main" id="{4498F9A4-CB89-4796-A0DC-263DAD39BF83}"/>
              </a:ext>
              <a:ext uri="{C183D7F6-B498-43B3-948B-1728B52AA6E4}">
                <adec:decorative xmlns:adec="http://schemas.microsoft.com/office/drawing/2017/decorative" val="1"/>
              </a:ext>
            </a:extLst>
          </p:cNvPr>
          <p:cNvSpPr txBox="1"/>
          <p:nvPr/>
        </p:nvSpPr>
        <p:spPr>
          <a:xfrm>
            <a:off x="2847602" y="622300"/>
            <a:ext cx="4431021" cy="276999"/>
          </a:xfrm>
          <a:prstGeom prst="rect">
            <a:avLst/>
          </a:prstGeom>
          <a:noFill/>
        </p:spPr>
        <p:txBody>
          <a:bodyPr wrap="none" rtlCol="0">
            <a:spAutoFit/>
          </a:bodyPr>
          <a:lstStyle/>
          <a:p>
            <a:pPr algn="r"/>
            <a:r>
              <a:rPr lang="en-GB" sz="1200" b="1" noProof="0">
                <a:solidFill>
                  <a:srgbClr val="336E9F"/>
                </a:solidFill>
                <a:latin typeface="Arial"/>
                <a:cs typeface="Arial"/>
              </a:rPr>
              <a:t>Liverpool Heart and Chest Hospital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6E63805E-7F2A-5424-DB8A-5E459F76167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05CA61-FA5B-1B7A-D7A3-3E3F13798E9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AEA923BE-6918-07DA-84F3-BF34A074338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7B4EB12-CB5B-C511-1638-DD534B88DBE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00682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446540324"/>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2377839262"/>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2668790356"/>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3767605710"/>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2847602" y="622300"/>
            <a:ext cx="4431021" cy="276999"/>
          </a:xfrm>
          <a:prstGeom prst="rect">
            <a:avLst/>
          </a:prstGeom>
          <a:noFill/>
        </p:spPr>
        <p:txBody>
          <a:bodyPr wrap="none" rtlCol="0">
            <a:spAutoFit/>
          </a:bodyPr>
          <a:lstStyle/>
          <a:p>
            <a:pPr algn="r"/>
            <a:r>
              <a:rPr lang="en-GB" sz="1200" b="1" noProof="0">
                <a:solidFill>
                  <a:srgbClr val="336E9F"/>
                </a:solidFill>
                <a:latin typeface="Arial"/>
                <a:cs typeface="Arial"/>
              </a:rPr>
              <a:t>Liverpool Heart and Chest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511302984"/>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476208918"/>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2193288163"/>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3414741059"/>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2847602" y="622300"/>
            <a:ext cx="4431021" cy="276999"/>
          </a:xfrm>
          <a:prstGeom prst="rect">
            <a:avLst/>
          </a:prstGeom>
          <a:noFill/>
        </p:spPr>
        <p:txBody>
          <a:bodyPr wrap="none" rtlCol="0">
            <a:spAutoFit/>
          </a:bodyPr>
          <a:lstStyle/>
          <a:p>
            <a:pPr algn="r"/>
            <a:r>
              <a:rPr lang="en-GB" sz="1200" b="1" noProof="0">
                <a:solidFill>
                  <a:srgbClr val="336E9F"/>
                </a:solidFill>
                <a:latin typeface="Arial"/>
                <a:cs typeface="Arial"/>
              </a:rPr>
              <a:t>Liverpool Heart and Chest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2464960293"/>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3103363075"/>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2847602" y="622300"/>
            <a:ext cx="4431021" cy="276999"/>
          </a:xfrm>
          <a:prstGeom prst="rect">
            <a:avLst/>
          </a:prstGeom>
          <a:noFill/>
        </p:spPr>
        <p:txBody>
          <a:bodyPr wrap="none" rtlCol="0">
            <a:spAutoFit/>
          </a:bodyPr>
          <a:lstStyle/>
          <a:p>
            <a:pPr algn="r"/>
            <a:r>
              <a:rPr lang="en-GB" sz="1200" b="1" noProof="0">
                <a:solidFill>
                  <a:srgbClr val="336E9F"/>
                </a:solidFill>
                <a:latin typeface="Arial"/>
                <a:cs typeface="Arial"/>
              </a:rPr>
              <a:t>Liverpool Heart and Chest Hospital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2413930266"/>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4004505681"/>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2313092600"/>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284878271"/>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3042868097"/>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2847602" y="622300"/>
            <a:ext cx="4431021" cy="276999"/>
          </a:xfrm>
          <a:prstGeom prst="rect">
            <a:avLst/>
          </a:prstGeom>
          <a:noFill/>
        </p:spPr>
        <p:txBody>
          <a:bodyPr wrap="none" rtlCol="0">
            <a:spAutoFit/>
          </a:bodyPr>
          <a:lstStyle/>
          <a:p>
            <a:pPr algn="r"/>
            <a:r>
              <a:rPr lang="en-GB" sz="1200" b="1" noProof="0">
                <a:solidFill>
                  <a:srgbClr val="336E9F"/>
                </a:solidFill>
                <a:latin typeface="Arial"/>
                <a:cs typeface="Arial"/>
              </a:rPr>
              <a:t>Liverpool Heart and Chest Hospital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3380063070"/>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79661106"/>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3619854809"/>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2847602" y="622300"/>
            <a:ext cx="4431021" cy="276999"/>
          </a:xfrm>
          <a:prstGeom prst="rect">
            <a:avLst/>
          </a:prstGeom>
          <a:noFill/>
        </p:spPr>
        <p:txBody>
          <a:bodyPr wrap="none" rtlCol="0">
            <a:spAutoFit/>
          </a:bodyPr>
          <a:lstStyle/>
          <a:p>
            <a:pPr algn="r"/>
            <a:r>
              <a:rPr lang="en-GB" sz="1200" b="1" noProof="0">
                <a:solidFill>
                  <a:srgbClr val="336E9F"/>
                </a:solidFill>
                <a:latin typeface="Arial"/>
                <a:cs typeface="Arial"/>
              </a:rPr>
              <a:t>Liverpool Heart and Chest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3709243821"/>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1961903665"/>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868101081"/>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1642367065"/>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2847602" y="622300"/>
            <a:ext cx="4431021" cy="276999"/>
          </a:xfrm>
          <a:prstGeom prst="rect">
            <a:avLst/>
          </a:prstGeom>
          <a:noFill/>
        </p:spPr>
        <p:txBody>
          <a:bodyPr wrap="none" rtlCol="0">
            <a:spAutoFit/>
          </a:bodyPr>
          <a:lstStyle/>
          <a:p>
            <a:pPr algn="r"/>
            <a:r>
              <a:rPr lang="en-GB" sz="1200" b="1" noProof="0">
                <a:solidFill>
                  <a:srgbClr val="336E9F"/>
                </a:solidFill>
                <a:latin typeface="Arial"/>
                <a:cs typeface="Arial"/>
              </a:rPr>
              <a:t>Liverpool Heart and Chest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958776376"/>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3289291590"/>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2847602" y="622300"/>
            <a:ext cx="4431021" cy="276999"/>
          </a:xfrm>
          <a:prstGeom prst="rect">
            <a:avLst/>
          </a:prstGeom>
          <a:noFill/>
        </p:spPr>
        <p:txBody>
          <a:bodyPr wrap="none" rtlCol="0">
            <a:spAutoFit/>
          </a:bodyPr>
          <a:lstStyle/>
          <a:p>
            <a:pPr algn="r"/>
            <a:r>
              <a:rPr lang="en-GB" sz="1200" b="1" noProof="0">
                <a:solidFill>
                  <a:srgbClr val="336E9F"/>
                </a:solidFill>
                <a:latin typeface="Arial"/>
                <a:cs typeface="Arial"/>
              </a:rPr>
              <a:t>Liverpool Heart and Chest Hospital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3799658022"/>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1121144277"/>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2893438466"/>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807443891"/>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282173730"/>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2847602" y="622300"/>
            <a:ext cx="4431021" cy="276999"/>
          </a:xfrm>
          <a:prstGeom prst="rect">
            <a:avLst/>
          </a:prstGeom>
          <a:noFill/>
        </p:spPr>
        <p:txBody>
          <a:bodyPr wrap="none" rtlCol="0">
            <a:spAutoFit/>
          </a:bodyPr>
          <a:lstStyle/>
          <a:p>
            <a:pPr algn="r"/>
            <a:r>
              <a:rPr lang="en-GB" sz="1200" b="1" noProof="0">
                <a:solidFill>
                  <a:srgbClr val="336E9F"/>
                </a:solidFill>
                <a:latin typeface="Arial"/>
                <a:cs typeface="Arial"/>
              </a:rPr>
              <a:t>Liverpool Heart and Chest Hospital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4183657812"/>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2025864991"/>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1375649689"/>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2847602" y="622300"/>
            <a:ext cx="4431021" cy="276999"/>
          </a:xfrm>
          <a:prstGeom prst="rect">
            <a:avLst/>
          </a:prstGeom>
          <a:noFill/>
        </p:spPr>
        <p:txBody>
          <a:bodyPr wrap="none" rtlCol="0">
            <a:spAutoFit/>
          </a:bodyPr>
          <a:lstStyle/>
          <a:p>
            <a:pPr algn="r"/>
            <a:r>
              <a:rPr lang="en-GB" sz="1200" b="1" noProof="0">
                <a:solidFill>
                  <a:srgbClr val="336E9F"/>
                </a:solidFill>
                <a:latin typeface="Arial"/>
                <a:cs typeface="Arial"/>
              </a:rPr>
              <a:t>Liverpool Heart and Chest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1746891887"/>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4055941612"/>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2130869940"/>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2847602" y="622300"/>
            <a:ext cx="4431021" cy="276999"/>
          </a:xfrm>
          <a:prstGeom prst="rect">
            <a:avLst/>
          </a:prstGeom>
          <a:noFill/>
        </p:spPr>
        <p:txBody>
          <a:bodyPr wrap="none" rtlCol="0">
            <a:spAutoFit/>
          </a:bodyPr>
          <a:lstStyle/>
          <a:p>
            <a:pPr algn="r"/>
            <a:r>
              <a:rPr lang="en-GB" sz="1200" b="1" noProof="0">
                <a:solidFill>
                  <a:srgbClr val="336E9F"/>
                </a:solidFill>
                <a:latin typeface="Arial"/>
                <a:cs typeface="Arial"/>
              </a:rPr>
              <a:t>Liverpool Heart and Chest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2847602" y="622300"/>
            <a:ext cx="4431021" cy="276999"/>
          </a:xfrm>
          <a:prstGeom prst="rect">
            <a:avLst/>
          </a:prstGeom>
          <a:noFill/>
        </p:spPr>
        <p:txBody>
          <a:bodyPr wrap="none" rtlCol="0">
            <a:spAutoFit/>
          </a:bodyPr>
          <a:lstStyle/>
          <a:p>
            <a:pPr algn="r"/>
            <a:r>
              <a:rPr lang="en-GB" sz="1200" b="1" noProof="0">
                <a:solidFill>
                  <a:srgbClr val="336E9F"/>
                </a:solidFill>
                <a:latin typeface="Arial"/>
                <a:cs typeface="Arial"/>
              </a:rPr>
              <a:t>Liverpool Heart and Chest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1344790836"/>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815900054"/>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4195617984"/>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2847602" y="622300"/>
            <a:ext cx="4431021" cy="276999"/>
          </a:xfrm>
          <a:prstGeom prst="rect">
            <a:avLst/>
          </a:prstGeom>
          <a:noFill/>
        </p:spPr>
        <p:txBody>
          <a:bodyPr wrap="none" rtlCol="0">
            <a:spAutoFit/>
          </a:bodyPr>
          <a:lstStyle/>
          <a:p>
            <a:pPr algn="r"/>
            <a:r>
              <a:rPr lang="en-GB" sz="1200" b="1" noProof="0">
                <a:solidFill>
                  <a:srgbClr val="336E9F"/>
                </a:solidFill>
                <a:latin typeface="Arial"/>
                <a:cs typeface="Arial"/>
              </a:rPr>
              <a:t>Liverpool Heart and Chest Hospital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31873612"/>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25245518"/>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96720928"/>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2193157"/>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05650898"/>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79467574"/>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39416076"/>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53481620"/>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2847602" y="622300"/>
            <a:ext cx="4431021" cy="276999"/>
          </a:xfrm>
          <a:prstGeom prst="rect">
            <a:avLst/>
          </a:prstGeom>
          <a:noFill/>
        </p:spPr>
        <p:txBody>
          <a:bodyPr wrap="none" rtlCol="0">
            <a:spAutoFit/>
          </a:bodyPr>
          <a:lstStyle/>
          <a:p>
            <a:pPr algn="r"/>
            <a:r>
              <a:rPr lang="en-GB" sz="1200" b="1" noProof="0">
                <a:solidFill>
                  <a:srgbClr val="336E9F"/>
                </a:solidFill>
                <a:latin typeface="Arial"/>
                <a:cs typeface="Arial"/>
              </a:rPr>
              <a:t>Liverpool Heart and Chest Hospital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61707457"/>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3547085435"/>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7052993"/>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61311999"/>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81888588"/>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61480031"/>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90092225"/>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72726474"/>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40320601"/>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04364897"/>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4967800"/>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59137316"/>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2847602" y="622300"/>
            <a:ext cx="4431021" cy="276999"/>
          </a:xfrm>
          <a:prstGeom prst="rect">
            <a:avLst/>
          </a:prstGeom>
          <a:noFill/>
        </p:spPr>
        <p:txBody>
          <a:bodyPr wrap="none" rtlCol="0">
            <a:spAutoFit/>
          </a:bodyPr>
          <a:lstStyle/>
          <a:p>
            <a:pPr algn="r"/>
            <a:r>
              <a:rPr lang="en-GB" sz="1200" b="1" noProof="0">
                <a:solidFill>
                  <a:srgbClr val="336E9F"/>
                </a:solidFill>
                <a:latin typeface="Arial"/>
                <a:cs typeface="Arial"/>
              </a:rPr>
              <a:t>Liverpool Heart and Chest Hospital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22201100"/>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76340700"/>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34072461"/>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48343408"/>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39247943"/>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68571989"/>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22922195"/>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64729677"/>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97128084"/>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87190075"/>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2847602" y="622300"/>
            <a:ext cx="4431021" cy="276999"/>
          </a:xfrm>
          <a:prstGeom prst="rect">
            <a:avLst/>
          </a:prstGeom>
          <a:noFill/>
        </p:spPr>
        <p:txBody>
          <a:bodyPr wrap="none" rtlCol="0">
            <a:spAutoFit/>
          </a:bodyPr>
          <a:lstStyle/>
          <a:p>
            <a:pPr algn="r"/>
            <a:r>
              <a:rPr lang="en-GB" sz="1200" b="1" noProof="0">
                <a:solidFill>
                  <a:srgbClr val="336E9F"/>
                </a:solidFill>
                <a:latin typeface="Arial"/>
                <a:cs typeface="Arial"/>
              </a:rPr>
              <a:t>Liverpool Heart and Chest Hospital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57698737"/>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70793310"/>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90580086"/>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02524372"/>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28103497"/>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29772822"/>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8506979"/>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51390958"/>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46436203"/>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22088658"/>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2847602" y="622300"/>
            <a:ext cx="4431021" cy="276999"/>
          </a:xfrm>
          <a:prstGeom prst="rect">
            <a:avLst/>
          </a:prstGeom>
          <a:noFill/>
        </p:spPr>
        <p:txBody>
          <a:bodyPr wrap="none" rtlCol="0">
            <a:spAutoFit/>
          </a:bodyPr>
          <a:lstStyle/>
          <a:p>
            <a:pPr algn="r"/>
            <a:r>
              <a:rPr lang="en-GB" sz="1200" b="1" noProof="0">
                <a:solidFill>
                  <a:srgbClr val="336E9F"/>
                </a:solidFill>
                <a:latin typeface="Arial"/>
                <a:cs typeface="Arial"/>
              </a:rPr>
              <a:t>Liverpool Heart and Chest Hospital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04628017"/>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79500345"/>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01537146"/>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54874116"/>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8784499"/>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40817995"/>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94641306"/>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76279824"/>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54610714"/>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49170489"/>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2847602" y="622300"/>
            <a:ext cx="4431021" cy="276999"/>
          </a:xfrm>
          <a:prstGeom prst="rect">
            <a:avLst/>
          </a:prstGeom>
          <a:noFill/>
        </p:spPr>
        <p:txBody>
          <a:bodyPr wrap="none" rtlCol="0">
            <a:spAutoFit/>
          </a:bodyPr>
          <a:lstStyle/>
          <a:p>
            <a:pPr algn="r"/>
            <a:r>
              <a:rPr lang="en-GB" sz="1200" b="1" noProof="0">
                <a:solidFill>
                  <a:srgbClr val="336E9F"/>
                </a:solidFill>
                <a:latin typeface="Arial"/>
                <a:cs typeface="Arial"/>
              </a:rPr>
              <a:t>Liverpool Heart and Chest Hospital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76770456"/>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87564857"/>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16323881"/>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12998835"/>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53355975"/>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67481469"/>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85200241"/>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59489309"/>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40704063"/>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44268271"/>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2847602" y="622300"/>
            <a:ext cx="4431021" cy="276999"/>
          </a:xfrm>
          <a:prstGeom prst="rect">
            <a:avLst/>
          </a:prstGeom>
          <a:noFill/>
        </p:spPr>
        <p:txBody>
          <a:bodyPr wrap="none" rtlCol="0">
            <a:spAutoFit/>
          </a:bodyPr>
          <a:lstStyle/>
          <a:p>
            <a:pPr algn="r"/>
            <a:r>
              <a:rPr lang="en-GB" sz="1200" b="1" noProof="0">
                <a:solidFill>
                  <a:srgbClr val="336E9F"/>
                </a:solidFill>
                <a:latin typeface="Arial"/>
                <a:cs typeface="Arial"/>
              </a:rPr>
              <a:t>Liverpool Heart and Chest Hospital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42665581"/>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18538820"/>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40413455"/>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26808115"/>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72389115"/>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0086348"/>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01006805"/>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98564888"/>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33153134"/>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48097118"/>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2847602" y="622300"/>
            <a:ext cx="4431021" cy="276999"/>
          </a:xfrm>
          <a:prstGeom prst="rect">
            <a:avLst/>
          </a:prstGeom>
          <a:noFill/>
        </p:spPr>
        <p:txBody>
          <a:bodyPr wrap="none" rtlCol="0">
            <a:spAutoFit/>
          </a:bodyPr>
          <a:lstStyle/>
          <a:p>
            <a:pPr algn="r"/>
            <a:r>
              <a:rPr lang="en-GB" sz="1200" b="1" noProof="0">
                <a:solidFill>
                  <a:srgbClr val="336E9F"/>
                </a:solidFill>
                <a:latin typeface="Arial"/>
                <a:cs typeface="Arial"/>
              </a:rPr>
              <a:t>Liverpool Heart and Chest Hospital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84036524"/>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87226879"/>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12345559"/>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6459693"/>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71378771"/>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37121611"/>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64714442"/>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91847090"/>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99429281"/>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92711709"/>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2847602" y="622300"/>
            <a:ext cx="4431021" cy="276999"/>
          </a:xfrm>
          <a:prstGeom prst="rect">
            <a:avLst/>
          </a:prstGeom>
          <a:noFill/>
        </p:spPr>
        <p:txBody>
          <a:bodyPr wrap="none" rtlCol="0">
            <a:spAutoFit/>
          </a:bodyPr>
          <a:lstStyle/>
          <a:p>
            <a:pPr algn="r"/>
            <a:r>
              <a:rPr lang="en-GB" sz="1200" b="1" noProof="0">
                <a:solidFill>
                  <a:srgbClr val="336E9F"/>
                </a:solidFill>
                <a:latin typeface="Arial"/>
                <a:cs typeface="Arial"/>
              </a:rPr>
              <a:t>Liverpool Heart and Chest Hospital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56991900"/>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72010673"/>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77212440"/>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54177801"/>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7455824"/>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74279133"/>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90687355"/>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7445411"/>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79087467"/>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60440774"/>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2847602" y="622300"/>
            <a:ext cx="4431021" cy="276999"/>
          </a:xfrm>
          <a:prstGeom prst="rect">
            <a:avLst/>
          </a:prstGeom>
          <a:noFill/>
        </p:spPr>
        <p:txBody>
          <a:bodyPr wrap="none" rtlCol="0">
            <a:spAutoFit/>
          </a:bodyPr>
          <a:lstStyle/>
          <a:p>
            <a:pPr algn="r"/>
            <a:r>
              <a:rPr lang="en-GB" sz="1200" b="1" noProof="0">
                <a:solidFill>
                  <a:srgbClr val="336E9F"/>
                </a:solidFill>
                <a:latin typeface="Arial"/>
                <a:cs typeface="Arial"/>
              </a:rPr>
              <a:t>Liverpool Heart and Chest Hospital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2847602" y="622300"/>
            <a:ext cx="4431021" cy="276999"/>
          </a:xfrm>
          <a:prstGeom prst="rect">
            <a:avLst/>
          </a:prstGeom>
          <a:noFill/>
        </p:spPr>
        <p:txBody>
          <a:bodyPr wrap="none" rtlCol="0">
            <a:spAutoFit/>
          </a:bodyPr>
          <a:lstStyle/>
          <a:p>
            <a:pPr algn="r"/>
            <a:r>
              <a:rPr lang="en-GB" sz="1200" b="1" noProof="0">
                <a:solidFill>
                  <a:srgbClr val="336E9F"/>
                </a:solidFill>
                <a:latin typeface="Arial"/>
                <a:cs typeface="Arial"/>
              </a:rPr>
              <a:t>Liverpool Heart and Chest Hospital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26792774"/>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47823614"/>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64191038"/>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94337042"/>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25769131"/>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80791608"/>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25105094"/>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74512296"/>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25122167"/>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83331100"/>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2847602" y="622300"/>
            <a:ext cx="4431021" cy="276999"/>
          </a:xfrm>
          <a:prstGeom prst="rect">
            <a:avLst/>
          </a:prstGeom>
          <a:noFill/>
        </p:spPr>
        <p:txBody>
          <a:bodyPr wrap="none" rtlCol="0">
            <a:spAutoFit/>
          </a:bodyPr>
          <a:lstStyle/>
          <a:p>
            <a:pPr algn="r"/>
            <a:r>
              <a:rPr lang="en-GB" sz="1200" b="1" noProof="0">
                <a:solidFill>
                  <a:srgbClr val="336E9F"/>
                </a:solidFill>
                <a:latin typeface="Arial"/>
                <a:cs typeface="Arial"/>
              </a:rPr>
              <a:t>Liverpool Heart and Chest Hospital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30652817"/>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42987208"/>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84686141"/>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08089319"/>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120238"/>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24095698"/>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22797940"/>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82381106"/>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2847602" y="622300"/>
            <a:ext cx="4431021" cy="276999"/>
          </a:xfrm>
          <a:prstGeom prst="rect">
            <a:avLst/>
          </a:prstGeom>
          <a:noFill/>
        </p:spPr>
        <p:txBody>
          <a:bodyPr wrap="none" rtlCol="0">
            <a:spAutoFit/>
          </a:bodyPr>
          <a:lstStyle/>
          <a:p>
            <a:pPr algn="r"/>
            <a:r>
              <a:rPr lang="en-GB" sz="1200" b="1" noProof="0">
                <a:solidFill>
                  <a:srgbClr val="336E9F"/>
                </a:solidFill>
                <a:latin typeface="Arial"/>
                <a:cs typeface="Arial"/>
              </a:rPr>
              <a:t>Liverpool Heart and Chest Hospital NHS Foundation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37992695"/>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11215253"/>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78661388"/>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37852859"/>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85029528"/>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38634773"/>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74738388"/>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77461557"/>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2847602" y="622300"/>
            <a:ext cx="4431021" cy="276999"/>
          </a:xfrm>
          <a:prstGeom prst="rect">
            <a:avLst/>
          </a:prstGeom>
          <a:noFill/>
        </p:spPr>
        <p:txBody>
          <a:bodyPr wrap="none" rtlCol="0">
            <a:spAutoFit/>
          </a:bodyPr>
          <a:lstStyle/>
          <a:p>
            <a:pPr algn="r"/>
            <a:r>
              <a:rPr lang="en-GB" sz="1200" b="1" noProof="0">
                <a:solidFill>
                  <a:srgbClr val="336E9F"/>
                </a:solidFill>
                <a:latin typeface="Arial"/>
                <a:cs typeface="Arial"/>
              </a:rPr>
              <a:t>Liverpool Heart and Chest Hospital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69148878"/>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68853326"/>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74991055"/>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48663127"/>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2847602" y="622300"/>
            <a:ext cx="4431021" cy="276999"/>
          </a:xfrm>
          <a:prstGeom prst="rect">
            <a:avLst/>
          </a:prstGeom>
          <a:noFill/>
        </p:spPr>
        <p:txBody>
          <a:bodyPr wrap="none" rtlCol="0">
            <a:spAutoFit/>
          </a:bodyPr>
          <a:lstStyle/>
          <a:p>
            <a:pPr algn="r"/>
            <a:r>
              <a:rPr lang="en-GB" sz="1200" b="1" noProof="0">
                <a:solidFill>
                  <a:srgbClr val="336E9F"/>
                </a:solidFill>
                <a:latin typeface="Arial"/>
                <a:cs typeface="Arial"/>
              </a:rPr>
              <a:t>Liverpool Heart and Chest Hospital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62181600"/>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46694742"/>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2847602" y="622300"/>
            <a:ext cx="4431021" cy="276999"/>
          </a:xfrm>
          <a:prstGeom prst="rect">
            <a:avLst/>
          </a:prstGeom>
          <a:noFill/>
        </p:spPr>
        <p:txBody>
          <a:bodyPr wrap="none" rtlCol="0">
            <a:spAutoFit/>
          </a:bodyPr>
          <a:lstStyle/>
          <a:p>
            <a:pPr algn="r"/>
            <a:r>
              <a:rPr lang="en-GB" sz="1200" b="1" noProof="0">
                <a:solidFill>
                  <a:srgbClr val="336E9F"/>
                </a:solidFill>
                <a:latin typeface="Arial"/>
                <a:cs typeface="Arial"/>
              </a:rPr>
              <a:t>Liverpool Heart and Chest Hospital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2847602" y="622300"/>
            <a:ext cx="4431021" cy="276999"/>
          </a:xfrm>
          <a:prstGeom prst="rect">
            <a:avLst/>
          </a:prstGeom>
          <a:noFill/>
        </p:spPr>
        <p:txBody>
          <a:bodyPr wrap="none" rtlCol="0">
            <a:spAutoFit/>
          </a:bodyPr>
          <a:lstStyle/>
          <a:p>
            <a:pPr algn="r"/>
            <a:r>
              <a:rPr lang="en-GB" sz="1200" b="1" noProof="0">
                <a:solidFill>
                  <a:srgbClr val="336E9F"/>
                </a:solidFill>
                <a:latin typeface="Arial"/>
                <a:cs typeface="Arial"/>
              </a:rPr>
              <a:t>Liverpool Heart and Chest Hospital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2847602" y="622300"/>
            <a:ext cx="4431021" cy="276999"/>
          </a:xfrm>
          <a:prstGeom prst="rect">
            <a:avLst/>
          </a:prstGeom>
          <a:noFill/>
        </p:spPr>
        <p:txBody>
          <a:bodyPr wrap="none" rtlCol="0">
            <a:spAutoFit/>
          </a:bodyPr>
          <a:lstStyle/>
          <a:p>
            <a:pPr algn="r"/>
            <a:r>
              <a:rPr lang="en-GB" sz="1200" b="1" noProof="0">
                <a:solidFill>
                  <a:srgbClr val="336E9F"/>
                </a:solidFill>
                <a:latin typeface="Arial"/>
                <a:cs typeface="Arial"/>
              </a:rPr>
              <a:t>Liverpool Heart and Chest Hospital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E072700-065F-4514-8545-C3A04D92E4A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26980</TotalTime>
  <Words>25037</Words>
  <Application>Microsoft Office PowerPoint</Application>
  <PresentationFormat>Custom</PresentationFormat>
  <Paragraphs>6536</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377</cp:revision>
  <dcterms:created xsi:type="dcterms:W3CDTF">2024-10-14T12:39:43Z</dcterms:created>
  <dcterms:modified xsi:type="dcterms:W3CDTF">2026-06-26T16:10:11Z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