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gp9XYurmUtaGbd1Sq/jKOvSpCc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9C5A5-20F2-1551-200C-DECA8BDD9CAF}" name="Joanna Barry" initials="JB" userId="S::joanna.barry4@england.nhs.uk::86ef7a5e-883e-4ccd-953a-04fee74b38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9"/>
  </p:normalViewPr>
  <p:slideViewPr>
    <p:cSldViewPr snapToGrid="0">
      <p:cViewPr varScale="1">
        <p:scale>
          <a:sx n="89" d="100"/>
          <a:sy n="89" d="100"/>
        </p:scale>
        <p:origin x="149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customschemas.google.com/relationships/presentationmetadata" Target="metadata"/><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0588-BD4B-8426-FE93B7143045}"/>
              </c:ext>
            </c:extLst>
          </c:dPt>
          <c:dPt>
            <c:idx val="1"/>
            <c:bubble3D val="0"/>
            <c:spPr>
              <a:solidFill>
                <a:schemeClr val="tx1"/>
              </a:solidFill>
              <a:ln w="19050">
                <a:noFill/>
              </a:ln>
              <a:effectLst/>
            </c:spPr>
            <c:extLst>
              <c:ext xmlns:c16="http://schemas.microsoft.com/office/drawing/2014/chart" uri="{C3380CC4-5D6E-409C-BE32-E72D297353CC}">
                <c16:uniqueId val="{00000003-0588-BD4B-8426-FE93B7143045}"/>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0588-BD4B-8426-FE93B71430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rgbClr val="AE2573"/>
              </a:solidFill>
              <a:ln w="19050">
                <a:noFill/>
              </a:ln>
              <a:effectLst/>
            </c:spPr>
            <c:extLst>
              <c:ext xmlns:c16="http://schemas.microsoft.com/office/drawing/2014/chart" uri="{C3380CC4-5D6E-409C-BE32-E72D297353CC}">
                <c16:uniqueId val="{00000001-B5F9-994C-9657-BC2B58331A05}"/>
              </c:ext>
            </c:extLst>
          </c:dPt>
          <c:dPt>
            <c:idx val="1"/>
            <c:bubble3D val="0"/>
            <c:spPr>
              <a:solidFill>
                <a:schemeClr val="tx1"/>
              </a:solidFill>
              <a:ln w="19050">
                <a:noFill/>
              </a:ln>
              <a:effectLst/>
            </c:spPr>
            <c:extLst>
              <c:ext xmlns:c16="http://schemas.microsoft.com/office/drawing/2014/chart" uri="{C3380CC4-5D6E-409C-BE32-E72D297353CC}">
                <c16:uniqueId val="{00000003-B5F9-994C-9657-BC2B58331A05}"/>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B5F9-994C-9657-BC2B58331A0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spPr>
            <a:solidFill>
              <a:srgbClr val="AE2573"/>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42F7-294B-BE3D-EAB89F7F28EA}"/>
              </c:ext>
            </c:extLst>
          </c:dPt>
          <c:dPt>
            <c:idx val="1"/>
            <c:bubble3D val="0"/>
            <c:spPr>
              <a:solidFill>
                <a:schemeClr val="tx1"/>
              </a:solidFill>
              <a:ln w="19050">
                <a:noFill/>
              </a:ln>
              <a:effectLst/>
            </c:spPr>
            <c:extLst>
              <c:ext xmlns:c16="http://schemas.microsoft.com/office/drawing/2014/chart" uri="{C3380CC4-5D6E-409C-BE32-E72D297353CC}">
                <c16:uniqueId val="{00000003-42F7-294B-BE3D-EAB89F7F28EA}"/>
              </c:ext>
            </c:extLst>
          </c:dPt>
          <c:cat>
            <c:strRef>
              <c:f>Sheet1!$A$2:$A$3</c:f>
              <c:strCache>
                <c:ptCount val="2"/>
                <c:pt idx="0">
                  <c:v>Positive score</c:v>
                </c:pt>
                <c:pt idx="1">
                  <c:v>Remaining %</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4-42F7-294B-BE3D-EAB89F7F28E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2a2ec5bec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e2a2ec5bec_0_4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6.png"/><Relationship Id="rId16"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chart" Target="../charts/chart1.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a:stretch/>
        </p:blipFill>
        <p:spPr>
          <a:xfrm>
            <a:off x="7954297" y="5357102"/>
            <a:ext cx="1643668" cy="130178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82328" y="457200"/>
            <a:ext cx="3195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a:spLocks noGrp="1"/>
          </p:cNvSpPr>
          <p:nvPr>
            <p:ph type="pic" idx="2"/>
          </p:nvPr>
        </p:nvSpPr>
        <p:spPr>
          <a:xfrm>
            <a:off x="4211340" y="987427"/>
            <a:ext cx="5014800" cy="4873500"/>
          </a:xfrm>
          <a:prstGeom prst="rect">
            <a:avLst/>
          </a:prstGeom>
          <a:noFill/>
          <a:ln>
            <a:noFill/>
          </a:ln>
        </p:spPr>
      </p:sp>
      <p:sp>
        <p:nvSpPr>
          <p:cNvPr id="96" name="Google Shape;96;p18"/>
          <p:cNvSpPr txBox="1">
            <a:spLocks noGrp="1"/>
          </p:cNvSpPr>
          <p:nvPr>
            <p:ph type="body" idx="1"/>
          </p:nvPr>
        </p:nvSpPr>
        <p:spPr>
          <a:xfrm>
            <a:off x="682328" y="2057400"/>
            <a:ext cx="3195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8"/>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rot="5400000">
            <a:off x="2777363" y="-270775"/>
            <a:ext cx="4351200" cy="85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9"/>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9"/>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rot="5400000">
            <a:off x="5251013" y="2203075"/>
            <a:ext cx="5811900" cy="213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0"/>
          <p:cNvSpPr txBox="1">
            <a:spLocks noGrp="1"/>
          </p:cNvSpPr>
          <p:nvPr>
            <p:ph type="body" idx="1"/>
          </p:nvPr>
        </p:nvSpPr>
        <p:spPr>
          <a:xfrm rot="5400000">
            <a:off x="917157" y="129025"/>
            <a:ext cx="5811900" cy="628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0"/>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0"/>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0"/>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2"/>
        <p:cNvGrpSpPr/>
        <p:nvPr/>
      </p:nvGrpSpPr>
      <p:grpSpPr>
        <a:xfrm>
          <a:off x="0" y="0"/>
          <a:ext cx="0" cy="0"/>
          <a:chOff x="0" y="0"/>
          <a:chExt cx="0" cy="0"/>
        </a:xfrm>
      </p:grpSpPr>
      <p:pic>
        <p:nvPicPr>
          <p:cNvPr id="23" name="Google Shape;23;g2e2a2ec5bec_0_82"/>
          <p:cNvPicPr preferRelativeResize="0"/>
          <p:nvPr/>
        </p:nvPicPr>
        <p:blipFill>
          <a:blip r:embed="rId2">
            <a:alphaModFix/>
          </a:blip>
          <a:stretch>
            <a:fillRect/>
          </a:stretch>
        </p:blipFill>
        <p:spPr>
          <a:xfrm>
            <a:off x="6440775" y="4963300"/>
            <a:ext cx="2603075" cy="1290275"/>
          </a:xfrm>
          <a:prstGeom prst="rect">
            <a:avLst/>
          </a:prstGeom>
          <a:noFill/>
          <a:ln>
            <a:noFill/>
          </a:ln>
        </p:spPr>
      </p:pic>
      <p:pic>
        <p:nvPicPr>
          <p:cNvPr id="24" name="Google Shape;24;g2e2a2ec5bec_0_82"/>
          <p:cNvPicPr preferRelativeResize="0"/>
          <p:nvPr/>
        </p:nvPicPr>
        <p:blipFill>
          <a:blip r:embed="rId3">
            <a:alphaModFix/>
          </a:blip>
          <a:stretch>
            <a:fillRect/>
          </a:stretch>
        </p:blipFill>
        <p:spPr>
          <a:xfrm>
            <a:off x="2820625" y="1874950"/>
            <a:ext cx="3447200" cy="4378626"/>
          </a:xfrm>
          <a:prstGeom prst="rect">
            <a:avLst/>
          </a:prstGeom>
          <a:noFill/>
          <a:ln>
            <a:noFill/>
          </a:ln>
        </p:spPr>
      </p:pic>
      <p:pic>
        <p:nvPicPr>
          <p:cNvPr id="25" name="Google Shape;25;g2e2a2ec5bec_0_82"/>
          <p:cNvPicPr preferRelativeResize="0"/>
          <p:nvPr/>
        </p:nvPicPr>
        <p:blipFill rotWithShape="1">
          <a:blip r:embed="rId4">
            <a:alphaModFix/>
          </a:blip>
          <a:srcRect/>
          <a:stretch/>
        </p:blipFill>
        <p:spPr>
          <a:xfrm>
            <a:off x="231002" y="1511957"/>
            <a:ext cx="1916880" cy="424159"/>
          </a:xfrm>
          <a:prstGeom prst="rect">
            <a:avLst/>
          </a:prstGeom>
          <a:noFill/>
          <a:ln>
            <a:noFill/>
          </a:ln>
        </p:spPr>
      </p:pic>
      <p:pic>
        <p:nvPicPr>
          <p:cNvPr id="26" name="Google Shape;26;g2e2a2ec5bec_0_82"/>
          <p:cNvPicPr preferRelativeResize="0"/>
          <p:nvPr/>
        </p:nvPicPr>
        <p:blipFill rotWithShape="1">
          <a:blip r:embed="rId5">
            <a:alphaModFix/>
          </a:blip>
          <a:srcRect/>
          <a:stretch/>
        </p:blipFill>
        <p:spPr>
          <a:xfrm>
            <a:off x="231000" y="2112225"/>
            <a:ext cx="2479025" cy="420000"/>
          </a:xfrm>
          <a:prstGeom prst="rect">
            <a:avLst/>
          </a:prstGeom>
          <a:noFill/>
          <a:ln>
            <a:noFill/>
          </a:ln>
        </p:spPr>
      </p:pic>
      <p:sp>
        <p:nvSpPr>
          <p:cNvPr id="27" name="Google Shape;27;g2e2a2ec5bec_0_82"/>
          <p:cNvSpPr txBox="1"/>
          <p:nvPr/>
        </p:nvSpPr>
        <p:spPr>
          <a:xfrm>
            <a:off x="154098" y="6364040"/>
            <a:ext cx="6376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dirty="0">
                <a:solidFill>
                  <a:srgbClr val="533D74"/>
                </a:solidFill>
                <a:latin typeface="Arial"/>
                <a:ea typeface="Arial"/>
                <a:cs typeface="Arial"/>
                <a:sym typeface="Arial"/>
              </a:rPr>
              <a:t>The survey was sent to adult (ages 16 and over) NHS patients, with a confirmed primary diagnosis of cancer, discharged from an NHS trust after an inpatient episode or day case attendance for cancer related treatment in the months of April, May, and June 2025.</a:t>
            </a:r>
            <a:endParaRPr dirty="0"/>
          </a:p>
        </p:txBody>
      </p:sp>
      <p:sp>
        <p:nvSpPr>
          <p:cNvPr id="28" name="Google Shape;28;g2e2a2ec5bec_0_82"/>
          <p:cNvSpPr txBox="1"/>
          <p:nvPr/>
        </p:nvSpPr>
        <p:spPr>
          <a:xfrm>
            <a:off x="154100" y="846343"/>
            <a:ext cx="266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National Cancer Patient Experience Survey 2025</a:t>
            </a:r>
            <a:endParaRPr dirty="0"/>
          </a:p>
        </p:txBody>
      </p:sp>
      <p:pic>
        <p:nvPicPr>
          <p:cNvPr id="29" name="Google Shape;29;g2e2a2ec5bec_0_82"/>
          <p:cNvPicPr preferRelativeResize="0"/>
          <p:nvPr/>
        </p:nvPicPr>
        <p:blipFill rotWithShape="1">
          <a:blip r:embed="rId6">
            <a:alphaModFix/>
          </a:blip>
          <a:srcRect/>
          <a:stretch/>
        </p:blipFill>
        <p:spPr>
          <a:xfrm>
            <a:off x="2950984" y="1102448"/>
            <a:ext cx="1161600" cy="772500"/>
          </a:xfrm>
          <a:prstGeom prst="rect">
            <a:avLst/>
          </a:prstGeom>
          <a:noFill/>
          <a:ln>
            <a:noFill/>
          </a:ln>
        </p:spPr>
      </p:pic>
      <p:sp>
        <p:nvSpPr>
          <p:cNvPr id="30" name="Google Shape;30;g2e2a2ec5bec_0_82"/>
          <p:cNvSpPr txBox="1"/>
          <p:nvPr/>
        </p:nvSpPr>
        <p:spPr>
          <a:xfrm>
            <a:off x="8775408" y="6364050"/>
            <a:ext cx="1081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u="none" dirty="0">
                <a:solidFill>
                  <a:srgbClr val="533D74"/>
                </a:solidFill>
                <a:latin typeface="Arial"/>
                <a:ea typeface="Arial"/>
                <a:cs typeface="Arial"/>
                <a:sym typeface="Arial"/>
              </a:rPr>
              <a:t>www.ncpes.co.uk</a:t>
            </a:r>
            <a:endParaRPr dirty="0"/>
          </a:p>
        </p:txBody>
      </p:sp>
      <p:pic>
        <p:nvPicPr>
          <p:cNvPr id="31" name="Google Shape;31;g2e2a2ec5bec_0_82"/>
          <p:cNvPicPr preferRelativeResize="0"/>
          <p:nvPr/>
        </p:nvPicPr>
        <p:blipFill>
          <a:blip r:embed="rId7">
            <a:alphaModFix/>
          </a:blip>
          <a:stretch>
            <a:fillRect/>
          </a:stretch>
        </p:blipFill>
        <p:spPr>
          <a:xfrm>
            <a:off x="247249" y="240981"/>
            <a:ext cx="1375990" cy="557211"/>
          </a:xfrm>
          <a:prstGeom prst="rect">
            <a:avLst/>
          </a:prstGeom>
          <a:noFill/>
          <a:ln>
            <a:noFill/>
          </a:ln>
        </p:spPr>
      </p:pic>
      <p:pic>
        <p:nvPicPr>
          <p:cNvPr id="32" name="Google Shape;32;g2e2a2ec5bec_0_82"/>
          <p:cNvPicPr preferRelativeResize="0"/>
          <p:nvPr/>
        </p:nvPicPr>
        <p:blipFill>
          <a:blip r:embed="rId8">
            <a:alphaModFix/>
          </a:blip>
          <a:stretch>
            <a:fillRect/>
          </a:stretch>
        </p:blipFill>
        <p:spPr>
          <a:xfrm>
            <a:off x="247250" y="2708325"/>
            <a:ext cx="2408975" cy="3545251"/>
          </a:xfrm>
          <a:prstGeom prst="rect">
            <a:avLst/>
          </a:prstGeom>
          <a:noFill/>
          <a:ln>
            <a:noFill/>
          </a:ln>
        </p:spPr>
      </p:pic>
      <p:pic>
        <p:nvPicPr>
          <p:cNvPr id="33" name="Google Shape;33;g2e2a2ec5bec_0_82"/>
          <p:cNvPicPr preferRelativeResize="0"/>
          <p:nvPr/>
        </p:nvPicPr>
        <p:blipFill>
          <a:blip r:embed="rId9">
            <a:alphaModFix/>
          </a:blip>
          <a:stretch>
            <a:fillRect/>
          </a:stretch>
        </p:blipFill>
        <p:spPr>
          <a:xfrm>
            <a:off x="2820625" y="240575"/>
            <a:ext cx="4148300" cy="1469050"/>
          </a:xfrm>
          <a:prstGeom prst="rect">
            <a:avLst/>
          </a:prstGeom>
          <a:noFill/>
          <a:ln>
            <a:noFill/>
          </a:ln>
        </p:spPr>
      </p:pic>
      <p:pic>
        <p:nvPicPr>
          <p:cNvPr id="34" name="Google Shape;34;g2e2a2ec5bec_0_82"/>
          <p:cNvPicPr preferRelativeResize="0"/>
          <p:nvPr/>
        </p:nvPicPr>
        <p:blipFill>
          <a:blip r:embed="rId10">
            <a:alphaModFix/>
          </a:blip>
          <a:stretch>
            <a:fillRect/>
          </a:stretch>
        </p:blipFill>
        <p:spPr>
          <a:xfrm>
            <a:off x="6440775" y="1874950"/>
            <a:ext cx="3162500" cy="2913425"/>
          </a:xfrm>
          <a:prstGeom prst="rect">
            <a:avLst/>
          </a:prstGeom>
          <a:noFill/>
          <a:ln>
            <a:noFill/>
          </a:ln>
        </p:spPr>
      </p:pic>
      <p:pic>
        <p:nvPicPr>
          <p:cNvPr id="35" name="Google Shape;35;g2e2a2ec5bec_0_82"/>
          <p:cNvPicPr preferRelativeResize="0"/>
          <p:nvPr/>
        </p:nvPicPr>
        <p:blipFill>
          <a:blip r:embed="rId11">
            <a:alphaModFix/>
          </a:blip>
          <a:stretch>
            <a:fillRect/>
          </a:stretch>
        </p:blipFill>
        <p:spPr>
          <a:xfrm>
            <a:off x="1189100" y="5043600"/>
            <a:ext cx="1258451" cy="1290275"/>
          </a:xfrm>
          <a:prstGeom prst="rect">
            <a:avLst/>
          </a:prstGeom>
          <a:noFill/>
          <a:ln>
            <a:noFill/>
          </a:ln>
        </p:spPr>
      </p:pic>
      <p:pic>
        <p:nvPicPr>
          <p:cNvPr id="36" name="Google Shape;36;g2e2a2ec5bec_0_82"/>
          <p:cNvPicPr preferRelativeResize="0"/>
          <p:nvPr/>
        </p:nvPicPr>
        <p:blipFill>
          <a:blip r:embed="rId12">
            <a:alphaModFix/>
          </a:blip>
          <a:stretch>
            <a:fillRect/>
          </a:stretch>
        </p:blipFill>
        <p:spPr>
          <a:xfrm>
            <a:off x="8289925" y="2112224"/>
            <a:ext cx="1376000" cy="1469049"/>
          </a:xfrm>
          <a:prstGeom prst="rect">
            <a:avLst/>
          </a:prstGeom>
          <a:noFill/>
          <a:ln>
            <a:noFill/>
          </a:ln>
        </p:spPr>
      </p:pic>
      <p:pic>
        <p:nvPicPr>
          <p:cNvPr id="37" name="Google Shape;37;g2e2a2ec5bec_0_82"/>
          <p:cNvPicPr preferRelativeResize="0"/>
          <p:nvPr/>
        </p:nvPicPr>
        <p:blipFill>
          <a:blip r:embed="rId13">
            <a:alphaModFix/>
          </a:blip>
          <a:stretch>
            <a:fillRect/>
          </a:stretch>
        </p:blipFill>
        <p:spPr>
          <a:xfrm>
            <a:off x="5205897" y="4508909"/>
            <a:ext cx="1161600" cy="1824965"/>
          </a:xfrm>
          <a:prstGeom prst="rect">
            <a:avLst/>
          </a:prstGeom>
          <a:noFill/>
          <a:ln>
            <a:noFill/>
          </a:ln>
        </p:spPr>
      </p:pic>
      <p:pic>
        <p:nvPicPr>
          <p:cNvPr id="38" name="Google Shape;38;g2e2a2ec5bec_0_82"/>
          <p:cNvPicPr preferRelativeResize="0"/>
          <p:nvPr/>
        </p:nvPicPr>
        <p:blipFill>
          <a:blip r:embed="rId14">
            <a:alphaModFix/>
          </a:blip>
          <a:stretch>
            <a:fillRect/>
          </a:stretch>
        </p:blipFill>
        <p:spPr>
          <a:xfrm>
            <a:off x="5913425" y="474200"/>
            <a:ext cx="1451025" cy="1157100"/>
          </a:xfrm>
          <a:prstGeom prst="rect">
            <a:avLst/>
          </a:prstGeom>
          <a:noFill/>
          <a:ln>
            <a:noFill/>
          </a:ln>
        </p:spPr>
      </p:pic>
      <p:pic>
        <p:nvPicPr>
          <p:cNvPr id="39" name="Google Shape;39;g2e2a2ec5bec_0_82"/>
          <p:cNvPicPr preferRelativeResize="0"/>
          <p:nvPr/>
        </p:nvPicPr>
        <p:blipFill>
          <a:blip r:embed="rId15">
            <a:alphaModFix/>
          </a:blip>
          <a:stretch>
            <a:fillRect/>
          </a:stretch>
        </p:blipFill>
        <p:spPr>
          <a:xfrm>
            <a:off x="8504325" y="4653170"/>
            <a:ext cx="1161600" cy="16807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0"/>
        <p:cNvGrpSpPr/>
        <p:nvPr/>
      </p:nvGrpSpPr>
      <p:grpSpPr>
        <a:xfrm>
          <a:off x="0" y="0"/>
          <a:ext cx="0" cy="0"/>
          <a:chOff x="0" y="0"/>
          <a:chExt cx="0" cy="0"/>
        </a:xfrm>
      </p:grpSpPr>
      <p:pic>
        <p:nvPicPr>
          <p:cNvPr id="41" name="Google Shape;41;p12"/>
          <p:cNvPicPr preferRelativeResize="0"/>
          <p:nvPr/>
        </p:nvPicPr>
        <p:blipFill>
          <a:blip r:embed="rId2">
            <a:alphaModFix amt="0"/>
          </a:blip>
          <a:stretch>
            <a:fillRect/>
          </a:stretch>
        </p:blipFill>
        <p:spPr>
          <a:xfrm>
            <a:off x="247249" y="240981"/>
            <a:ext cx="9418675" cy="6521293"/>
          </a:xfrm>
          <a:prstGeom prst="rect">
            <a:avLst/>
          </a:prstGeom>
          <a:noFill/>
          <a:ln>
            <a:noFill/>
          </a:ln>
        </p:spPr>
      </p:pic>
      <p:pic>
        <p:nvPicPr>
          <p:cNvPr id="42" name="Google Shape;42;p12"/>
          <p:cNvPicPr preferRelativeResize="0"/>
          <p:nvPr/>
        </p:nvPicPr>
        <p:blipFill rotWithShape="1">
          <a:blip r:embed="rId3">
            <a:alphaModFix/>
          </a:blip>
          <a:srcRect/>
          <a:stretch/>
        </p:blipFill>
        <p:spPr>
          <a:xfrm>
            <a:off x="231002" y="1511957"/>
            <a:ext cx="1916880" cy="424159"/>
          </a:xfrm>
          <a:prstGeom prst="rect">
            <a:avLst/>
          </a:prstGeom>
          <a:noFill/>
          <a:ln>
            <a:noFill/>
          </a:ln>
        </p:spPr>
      </p:pic>
      <p:pic>
        <p:nvPicPr>
          <p:cNvPr id="43" name="Google Shape;43;p12"/>
          <p:cNvPicPr preferRelativeResize="0"/>
          <p:nvPr/>
        </p:nvPicPr>
        <p:blipFill rotWithShape="1">
          <a:blip r:embed="rId4">
            <a:alphaModFix/>
          </a:blip>
          <a:srcRect/>
          <a:stretch/>
        </p:blipFill>
        <p:spPr>
          <a:xfrm>
            <a:off x="231000" y="2112225"/>
            <a:ext cx="2479025" cy="420000"/>
          </a:xfrm>
          <a:prstGeom prst="rect">
            <a:avLst/>
          </a:prstGeom>
          <a:noFill/>
          <a:ln>
            <a:noFill/>
          </a:ln>
        </p:spPr>
      </p:pic>
      <p:sp>
        <p:nvSpPr>
          <p:cNvPr id="44" name="Google Shape;44;p12"/>
          <p:cNvSpPr txBox="1"/>
          <p:nvPr/>
        </p:nvSpPr>
        <p:spPr>
          <a:xfrm>
            <a:off x="154098" y="6364040"/>
            <a:ext cx="6376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dirty="0">
                <a:solidFill>
                  <a:srgbClr val="533D74"/>
                </a:solidFill>
                <a:latin typeface="Arial"/>
                <a:ea typeface="Arial"/>
                <a:cs typeface="Arial"/>
                <a:sym typeface="Arial"/>
              </a:rPr>
              <a:t>The survey was sent to adult (ages 16 and over) NHS patients, with a confirmed primary diagnosis of cancer, discharged from an NHS trust after an inpatient episode or day case attendance for cancer related treatment in the months of April, May, and June 2025.</a:t>
            </a:r>
            <a:endParaRPr dirty="0"/>
          </a:p>
        </p:txBody>
      </p:sp>
      <p:sp>
        <p:nvSpPr>
          <p:cNvPr id="45" name="Google Shape;45;p12"/>
          <p:cNvSpPr txBox="1"/>
          <p:nvPr/>
        </p:nvSpPr>
        <p:spPr>
          <a:xfrm>
            <a:off x="154100" y="846343"/>
            <a:ext cx="2666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National Cancer Patient Experience Survey 2025</a:t>
            </a:r>
            <a:endParaRPr dirty="0"/>
          </a:p>
        </p:txBody>
      </p:sp>
      <p:graphicFrame>
        <p:nvGraphicFramePr>
          <p:cNvPr id="46" name="Google Shape;46;p12"/>
          <p:cNvGraphicFramePr/>
          <p:nvPr/>
        </p:nvGraphicFramePr>
        <p:xfrm>
          <a:off x="2950984" y="1102448"/>
          <a:ext cx="1161600" cy="772500"/>
        </p:xfrm>
        <a:graphic>
          <a:graphicData uri="http://schemas.openxmlformats.org/drawingml/2006/chart">
            <c:chart xmlns:c="http://schemas.openxmlformats.org/drawingml/2006/chart" xmlns:r="http://schemas.openxmlformats.org/officeDocument/2006/relationships" r:id="rId5"/>
          </a:graphicData>
        </a:graphic>
      </p:graphicFrame>
      <p:sp>
        <p:nvSpPr>
          <p:cNvPr id="47" name="Google Shape;47;p12"/>
          <p:cNvSpPr txBox="1"/>
          <p:nvPr/>
        </p:nvSpPr>
        <p:spPr>
          <a:xfrm>
            <a:off x="8775408" y="6364050"/>
            <a:ext cx="1081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u="none" dirty="0">
                <a:solidFill>
                  <a:srgbClr val="533D74"/>
                </a:solidFill>
                <a:latin typeface="Arial"/>
                <a:ea typeface="Arial"/>
                <a:cs typeface="Arial"/>
                <a:sym typeface="Arial"/>
              </a:rPr>
              <a:t>www.ncpes.co.uk</a:t>
            </a:r>
            <a:endParaRPr dirty="0"/>
          </a:p>
        </p:txBody>
      </p:sp>
      <p:pic>
        <p:nvPicPr>
          <p:cNvPr id="48" name="Google Shape;48;p12"/>
          <p:cNvPicPr preferRelativeResize="0"/>
          <p:nvPr/>
        </p:nvPicPr>
        <p:blipFill>
          <a:blip r:embed="rId6">
            <a:alphaModFix/>
          </a:blip>
          <a:stretch>
            <a:fillRect/>
          </a:stretch>
        </p:blipFill>
        <p:spPr>
          <a:xfrm>
            <a:off x="247249" y="240981"/>
            <a:ext cx="1375990" cy="557211"/>
          </a:xfrm>
          <a:prstGeom prst="rect">
            <a:avLst/>
          </a:prstGeom>
          <a:noFill/>
          <a:ln>
            <a:noFill/>
          </a:ln>
        </p:spPr>
      </p:pic>
      <p:pic>
        <p:nvPicPr>
          <p:cNvPr id="49" name="Google Shape;49;p12"/>
          <p:cNvPicPr preferRelativeResize="0"/>
          <p:nvPr/>
        </p:nvPicPr>
        <p:blipFill>
          <a:blip r:embed="rId7">
            <a:alphaModFix/>
          </a:blip>
          <a:stretch>
            <a:fillRect/>
          </a:stretch>
        </p:blipFill>
        <p:spPr>
          <a:xfrm>
            <a:off x="247250" y="2784525"/>
            <a:ext cx="2423926" cy="3469051"/>
          </a:xfrm>
          <a:prstGeom prst="rect">
            <a:avLst/>
          </a:prstGeom>
          <a:noFill/>
          <a:ln>
            <a:noFill/>
          </a:ln>
        </p:spPr>
      </p:pic>
      <p:pic>
        <p:nvPicPr>
          <p:cNvPr id="50" name="Google Shape;50;p12"/>
          <p:cNvPicPr preferRelativeResize="0"/>
          <p:nvPr/>
        </p:nvPicPr>
        <p:blipFill>
          <a:blip r:embed="rId8">
            <a:alphaModFix/>
          </a:blip>
          <a:stretch>
            <a:fillRect/>
          </a:stretch>
        </p:blipFill>
        <p:spPr>
          <a:xfrm>
            <a:off x="2847275" y="1874950"/>
            <a:ext cx="1655650" cy="4378624"/>
          </a:xfrm>
          <a:prstGeom prst="rect">
            <a:avLst/>
          </a:prstGeom>
          <a:noFill/>
          <a:ln>
            <a:noFill/>
          </a:ln>
        </p:spPr>
      </p:pic>
      <p:pic>
        <p:nvPicPr>
          <p:cNvPr id="51" name="Google Shape;51;p12"/>
          <p:cNvPicPr preferRelativeResize="0"/>
          <p:nvPr/>
        </p:nvPicPr>
        <p:blipFill>
          <a:blip r:embed="rId9">
            <a:alphaModFix/>
          </a:blip>
          <a:stretch>
            <a:fillRect/>
          </a:stretch>
        </p:blipFill>
        <p:spPr>
          <a:xfrm>
            <a:off x="4679025" y="1874950"/>
            <a:ext cx="2111300" cy="4378626"/>
          </a:xfrm>
          <a:prstGeom prst="rect">
            <a:avLst/>
          </a:prstGeom>
          <a:noFill/>
          <a:ln>
            <a:noFill/>
          </a:ln>
        </p:spPr>
      </p:pic>
      <p:pic>
        <p:nvPicPr>
          <p:cNvPr id="52" name="Google Shape;52;p12"/>
          <p:cNvPicPr preferRelativeResize="0"/>
          <p:nvPr/>
        </p:nvPicPr>
        <p:blipFill>
          <a:blip r:embed="rId10">
            <a:alphaModFix/>
          </a:blip>
          <a:stretch>
            <a:fillRect/>
          </a:stretch>
        </p:blipFill>
        <p:spPr>
          <a:xfrm>
            <a:off x="2820625" y="250800"/>
            <a:ext cx="4148300" cy="1458825"/>
          </a:xfrm>
          <a:prstGeom prst="rect">
            <a:avLst/>
          </a:prstGeom>
          <a:noFill/>
          <a:ln>
            <a:noFill/>
          </a:ln>
        </p:spPr>
      </p:pic>
      <p:pic>
        <p:nvPicPr>
          <p:cNvPr id="53" name="Google Shape;53;p12"/>
          <p:cNvPicPr preferRelativeResize="0"/>
          <p:nvPr/>
        </p:nvPicPr>
        <p:blipFill>
          <a:blip r:embed="rId11">
            <a:alphaModFix/>
          </a:blip>
          <a:stretch>
            <a:fillRect/>
          </a:stretch>
        </p:blipFill>
        <p:spPr>
          <a:xfrm>
            <a:off x="6968925" y="1874950"/>
            <a:ext cx="2634350" cy="2913425"/>
          </a:xfrm>
          <a:prstGeom prst="rect">
            <a:avLst/>
          </a:prstGeom>
          <a:noFill/>
          <a:ln>
            <a:noFill/>
          </a:ln>
        </p:spPr>
      </p:pic>
      <p:pic>
        <p:nvPicPr>
          <p:cNvPr id="54" name="Google Shape;54;p12"/>
          <p:cNvPicPr preferRelativeResize="0"/>
          <p:nvPr/>
        </p:nvPicPr>
        <p:blipFill>
          <a:blip r:embed="rId12">
            <a:alphaModFix/>
          </a:blip>
          <a:stretch>
            <a:fillRect/>
          </a:stretch>
        </p:blipFill>
        <p:spPr>
          <a:xfrm>
            <a:off x="1285940" y="5142890"/>
            <a:ext cx="1161601" cy="1190987"/>
          </a:xfrm>
          <a:prstGeom prst="rect">
            <a:avLst/>
          </a:prstGeom>
          <a:noFill/>
          <a:ln>
            <a:noFill/>
          </a:ln>
        </p:spPr>
      </p:pic>
      <p:pic>
        <p:nvPicPr>
          <p:cNvPr id="55" name="Google Shape;55;p12"/>
          <p:cNvPicPr preferRelativeResize="0"/>
          <p:nvPr/>
        </p:nvPicPr>
        <p:blipFill>
          <a:blip r:embed="rId13">
            <a:alphaModFix/>
          </a:blip>
          <a:stretch>
            <a:fillRect/>
          </a:stretch>
        </p:blipFill>
        <p:spPr>
          <a:xfrm>
            <a:off x="8407468" y="2112235"/>
            <a:ext cx="1258458" cy="1343543"/>
          </a:xfrm>
          <a:prstGeom prst="rect">
            <a:avLst/>
          </a:prstGeom>
          <a:noFill/>
          <a:ln>
            <a:noFill/>
          </a:ln>
        </p:spPr>
      </p:pic>
      <p:pic>
        <p:nvPicPr>
          <p:cNvPr id="56" name="Google Shape;56;p12"/>
          <p:cNvPicPr preferRelativeResize="0"/>
          <p:nvPr/>
        </p:nvPicPr>
        <p:blipFill>
          <a:blip r:embed="rId14">
            <a:alphaModFix/>
          </a:blip>
          <a:stretch>
            <a:fillRect/>
          </a:stretch>
        </p:blipFill>
        <p:spPr>
          <a:xfrm>
            <a:off x="5989740" y="4875041"/>
            <a:ext cx="928570" cy="1458839"/>
          </a:xfrm>
          <a:prstGeom prst="rect">
            <a:avLst/>
          </a:prstGeom>
          <a:noFill/>
          <a:ln>
            <a:noFill/>
          </a:ln>
        </p:spPr>
      </p:pic>
      <p:pic>
        <p:nvPicPr>
          <p:cNvPr id="57" name="Google Shape;57;p12"/>
          <p:cNvPicPr preferRelativeResize="0"/>
          <p:nvPr/>
        </p:nvPicPr>
        <p:blipFill>
          <a:blip r:embed="rId15">
            <a:alphaModFix/>
          </a:blip>
          <a:stretch>
            <a:fillRect/>
          </a:stretch>
        </p:blipFill>
        <p:spPr>
          <a:xfrm>
            <a:off x="5924803" y="532202"/>
            <a:ext cx="1375990" cy="1097284"/>
          </a:xfrm>
          <a:prstGeom prst="rect">
            <a:avLst/>
          </a:prstGeom>
          <a:noFill/>
          <a:ln>
            <a:noFill/>
          </a:ln>
        </p:spPr>
      </p:pic>
      <p:pic>
        <p:nvPicPr>
          <p:cNvPr id="58" name="Google Shape;58;p12"/>
          <p:cNvPicPr preferRelativeResize="0"/>
          <p:nvPr/>
        </p:nvPicPr>
        <p:blipFill>
          <a:blip r:embed="rId16">
            <a:alphaModFix/>
          </a:blip>
          <a:stretch>
            <a:fillRect/>
          </a:stretch>
        </p:blipFill>
        <p:spPr>
          <a:xfrm>
            <a:off x="6968925" y="4963301"/>
            <a:ext cx="2074924" cy="1290275"/>
          </a:xfrm>
          <a:prstGeom prst="rect">
            <a:avLst/>
          </a:prstGeom>
          <a:noFill/>
          <a:ln>
            <a:noFill/>
          </a:ln>
        </p:spPr>
      </p:pic>
      <p:pic>
        <p:nvPicPr>
          <p:cNvPr id="59" name="Google Shape;59;p12"/>
          <p:cNvPicPr preferRelativeResize="0"/>
          <p:nvPr/>
        </p:nvPicPr>
        <p:blipFill>
          <a:blip r:embed="rId17">
            <a:alphaModFix/>
          </a:blip>
          <a:stretch>
            <a:fillRect/>
          </a:stretch>
        </p:blipFill>
        <p:spPr>
          <a:xfrm>
            <a:off x="8737351" y="4990335"/>
            <a:ext cx="928574" cy="13435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75879" y="1709740"/>
            <a:ext cx="85440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675879" y="4589465"/>
            <a:ext cx="85440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13"/>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txBox="1">
            <a:spLocks noGrp="1"/>
          </p:cNvSpPr>
          <p:nvPr>
            <p:ph type="body" idx="1"/>
          </p:nvPr>
        </p:nvSpPr>
        <p:spPr>
          <a:xfrm>
            <a:off x="681038" y="1825625"/>
            <a:ext cx="4210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4"/>
          <p:cNvSpPr txBox="1">
            <a:spLocks noGrp="1"/>
          </p:cNvSpPr>
          <p:nvPr>
            <p:ph type="body" idx="2"/>
          </p:nvPr>
        </p:nvSpPr>
        <p:spPr>
          <a:xfrm>
            <a:off x="5014913" y="1825625"/>
            <a:ext cx="4210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4"/>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82328" y="365127"/>
            <a:ext cx="8544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5"/>
          <p:cNvSpPr txBox="1">
            <a:spLocks noGrp="1"/>
          </p:cNvSpPr>
          <p:nvPr>
            <p:ph type="body" idx="1"/>
          </p:nvPr>
        </p:nvSpPr>
        <p:spPr>
          <a:xfrm>
            <a:off x="682329" y="1681163"/>
            <a:ext cx="4190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5"/>
          <p:cNvSpPr txBox="1">
            <a:spLocks noGrp="1"/>
          </p:cNvSpPr>
          <p:nvPr>
            <p:ph type="body" idx="2"/>
          </p:nvPr>
        </p:nvSpPr>
        <p:spPr>
          <a:xfrm>
            <a:off x="682329" y="2505075"/>
            <a:ext cx="41907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body" idx="3"/>
          </p:nvPr>
        </p:nvSpPr>
        <p:spPr>
          <a:xfrm>
            <a:off x="5014913" y="1681163"/>
            <a:ext cx="4211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5"/>
          <p:cNvSpPr txBox="1">
            <a:spLocks noGrp="1"/>
          </p:cNvSpPr>
          <p:nvPr>
            <p:ph type="body" idx="4"/>
          </p:nvPr>
        </p:nvSpPr>
        <p:spPr>
          <a:xfrm>
            <a:off x="5014913" y="2505075"/>
            <a:ext cx="4211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6"/>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682328" y="457200"/>
            <a:ext cx="3195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4211340" y="987427"/>
            <a:ext cx="50148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17"/>
          <p:cNvSpPr txBox="1">
            <a:spLocks noGrp="1"/>
          </p:cNvSpPr>
          <p:nvPr>
            <p:ph type="body" idx="2"/>
          </p:nvPr>
        </p:nvSpPr>
        <p:spPr>
          <a:xfrm>
            <a:off x="682328" y="2057400"/>
            <a:ext cx="3195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7"/>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81038" y="365127"/>
            <a:ext cx="85440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681038" y="1825625"/>
            <a:ext cx="8544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681038" y="6356352"/>
            <a:ext cx="22290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ncpes.co.uk/latest-national-resul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cpes@pickereurope.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Google Shape;116;p1"/>
          <p:cNvSpPr txBox="1">
            <a:spLocks noGrp="1"/>
          </p:cNvSpPr>
          <p:nvPr>
            <p:ph type="title" idx="4294967295"/>
          </p:nvPr>
        </p:nvSpPr>
        <p:spPr>
          <a:xfrm>
            <a:off x="574214" y="95557"/>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17" name="Google Shape;117;p1"/>
          <p:cNvSpPr txBox="1">
            <a:spLocks noGrp="1"/>
          </p:cNvSpPr>
          <p:nvPr>
            <p:ph type="body" idx="4294967295"/>
          </p:nvPr>
        </p:nvSpPr>
        <p:spPr>
          <a:xfrm>
            <a:off x="574214" y="978206"/>
            <a:ext cx="8757600" cy="55749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0"/>
              </a:spcAft>
              <a:buClr>
                <a:schemeClr val="dk1"/>
              </a:buClr>
              <a:buSzPct val="100000"/>
              <a:buNone/>
            </a:pPr>
            <a:r>
              <a:rPr lang="en-GB" sz="2000" dirty="0">
                <a:latin typeface="Arial"/>
                <a:ea typeface="Arial"/>
                <a:cs typeface="Arial"/>
                <a:sym typeface="Arial"/>
              </a:rPr>
              <a:t>This file contains two template infographics which you can populate with results for your trust, ICB or alliance when results are published, allowing you to share your headline findings more widely.</a:t>
            </a:r>
            <a:endParaRPr dirty="0"/>
          </a:p>
          <a:p>
            <a:pPr marL="0" lvl="0" indent="0"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You can:</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Add your trust, ICB or alliance logo to the top right. Simply delete the template logo that is there and add your own.</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Edit the template text provided in each bubble. Click on the text and start typing.</a:t>
            </a:r>
            <a:endParaRPr dirty="0"/>
          </a:p>
          <a:p>
            <a:pPr marL="228600" lvl="0" indent="-228600" algn="l" rtl="0">
              <a:lnSpc>
                <a:spcPct val="120000"/>
              </a:lnSpc>
              <a:spcBef>
                <a:spcPts val="1000"/>
              </a:spcBef>
              <a:spcAft>
                <a:spcPts val="0"/>
              </a:spcAft>
              <a:buClr>
                <a:schemeClr val="dk1"/>
              </a:buClr>
              <a:buSzPct val="100000"/>
              <a:buChar char="•"/>
            </a:pPr>
            <a:r>
              <a:rPr lang="en-GB" sz="2000" dirty="0">
                <a:latin typeface="Arial"/>
                <a:ea typeface="Arial"/>
                <a:cs typeface="Arial"/>
                <a:sym typeface="Arial"/>
              </a:rPr>
              <a:t>Update the ring charts seen in the first infographic (instructions on the next slide).</a:t>
            </a:r>
            <a:endParaRPr dirty="0"/>
          </a:p>
          <a:p>
            <a:pPr marL="228600" lvl="0" indent="-217805"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images and the coloured spaces for text cannot be updated.</a:t>
            </a:r>
            <a:endParaRPr dirty="0"/>
          </a:p>
          <a:p>
            <a:pPr marL="0" lvl="0" indent="0" algn="l" rtl="0">
              <a:lnSpc>
                <a:spcPct val="120000"/>
              </a:lnSpc>
              <a:spcBef>
                <a:spcPts val="1000"/>
              </a:spcBef>
              <a:spcAft>
                <a:spcPts val="0"/>
              </a:spcAft>
              <a:buClr>
                <a:schemeClr val="dk1"/>
              </a:buClr>
              <a:buSzPct val="100000"/>
              <a:buNone/>
            </a:pPr>
            <a:endParaRPr sz="200" dirty="0">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n-GB" sz="2000" b="1" dirty="0">
                <a:latin typeface="Arial"/>
                <a:ea typeface="Arial"/>
                <a:cs typeface="Arial"/>
                <a:sym typeface="Arial"/>
              </a:rPr>
              <a:t>Font used in this infographic</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This infographic is set up to use the font Arial. </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default font size for percentages is 18. </a:t>
            </a:r>
            <a:endParaRPr dirty="0"/>
          </a:p>
          <a:p>
            <a:pPr marL="0" lvl="0" indent="0" algn="l" rtl="0">
              <a:lnSpc>
                <a:spcPct val="120000"/>
              </a:lnSpc>
              <a:spcBef>
                <a:spcPts val="1000"/>
              </a:spcBef>
              <a:spcAft>
                <a:spcPts val="0"/>
              </a:spcAft>
              <a:buClr>
                <a:schemeClr val="dk1"/>
              </a:buClr>
              <a:buSzPct val="100000"/>
              <a:buNone/>
            </a:pPr>
            <a:r>
              <a:rPr lang="en-GB" sz="2000" dirty="0">
                <a:latin typeface="Arial"/>
                <a:ea typeface="Arial"/>
                <a:cs typeface="Arial"/>
                <a:sym typeface="Arial"/>
              </a:rPr>
              <a:t>The default font size for question text is 12.</a:t>
            </a:r>
            <a:endParaRPr dirty="0"/>
          </a:p>
          <a:p>
            <a:pPr marL="457200" lvl="1" indent="0" algn="l" rtl="0">
              <a:lnSpc>
                <a:spcPct val="90000"/>
              </a:lnSpc>
              <a:spcBef>
                <a:spcPts val="500"/>
              </a:spcBef>
              <a:spcAft>
                <a:spcPts val="0"/>
              </a:spcAft>
              <a:buClr>
                <a:schemeClr val="dk1"/>
              </a:buClr>
              <a:buSzPct val="100000"/>
              <a:buNone/>
            </a:pP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sp>
        <p:nvSpPr>
          <p:cNvPr id="123" name="Google Shape;123;p2"/>
          <p:cNvSpPr txBox="1">
            <a:spLocks noGrp="1"/>
          </p:cNvSpPr>
          <p:nvPr>
            <p:ph type="body" idx="4294967295"/>
          </p:nvPr>
        </p:nvSpPr>
        <p:spPr>
          <a:xfrm>
            <a:off x="681037" y="968375"/>
            <a:ext cx="8800500" cy="540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Ring charts</a:t>
            </a:r>
            <a:endParaRPr dirty="0"/>
          </a:p>
          <a:p>
            <a:pPr marL="0" lvl="0" indent="0" algn="l" rtl="0">
              <a:lnSpc>
                <a:spcPct val="100000"/>
              </a:lnSpc>
              <a:spcBef>
                <a:spcPts val="1000"/>
              </a:spcBef>
              <a:spcAft>
                <a:spcPts val="0"/>
              </a:spcAft>
              <a:buClr>
                <a:schemeClr val="dk1"/>
              </a:buClr>
              <a:buSzPts val="1700"/>
              <a:buNone/>
            </a:pPr>
            <a:r>
              <a:rPr lang="en-GB" sz="1700" dirty="0">
                <a:latin typeface="Arial"/>
                <a:ea typeface="Arial"/>
                <a:cs typeface="Arial"/>
                <a:sym typeface="Arial"/>
              </a:rPr>
              <a:t>One of the infographics has two ring charts that can be updated.</a:t>
            </a:r>
            <a:endParaRPr dirty="0"/>
          </a:p>
          <a:p>
            <a:pPr marL="0" lvl="0" indent="0" algn="l" rtl="0">
              <a:lnSpc>
                <a:spcPct val="100000"/>
              </a:lnSpc>
              <a:spcBef>
                <a:spcPts val="1000"/>
              </a:spcBef>
              <a:spcAft>
                <a:spcPts val="0"/>
              </a:spcAft>
              <a:buClr>
                <a:schemeClr val="dk1"/>
              </a:buClr>
              <a:buSzPts val="1700"/>
              <a:buNone/>
            </a:pPr>
            <a:r>
              <a:rPr lang="en-GB" sz="1700" dirty="0">
                <a:latin typeface="Arial"/>
                <a:ea typeface="Arial"/>
                <a:cs typeface="Arial"/>
                <a:sym typeface="Arial"/>
              </a:rPr>
              <a:t>By right clicking on each and selecting ‘Edit Data’ you can update the percentages to the results for the questions you’d like to include.</a:t>
            </a:r>
            <a:endParaRPr dirty="0"/>
          </a:p>
          <a:p>
            <a:pPr marL="685800" lvl="1" indent="-127000" algn="l" rtl="0">
              <a:lnSpc>
                <a:spcPct val="90000"/>
              </a:lnSpc>
              <a:spcBef>
                <a:spcPts val="500"/>
              </a:spcBef>
              <a:spcAft>
                <a:spcPts val="0"/>
              </a:spcAft>
              <a:buClr>
                <a:schemeClr val="dk1"/>
              </a:buClr>
              <a:buSzPts val="1600"/>
              <a:buNone/>
            </a:pPr>
            <a:endParaRPr sz="1600" dirty="0"/>
          </a:p>
          <a:p>
            <a:pPr marL="0" lvl="0" indent="0" algn="l" rtl="0">
              <a:lnSpc>
                <a:spcPct val="90000"/>
              </a:lnSpc>
              <a:spcBef>
                <a:spcPts val="1000"/>
              </a:spcBef>
              <a:spcAft>
                <a:spcPts val="0"/>
              </a:spcAft>
              <a:buClr>
                <a:schemeClr val="dk1"/>
              </a:buClr>
              <a:buSzPts val="2800"/>
              <a:buNone/>
            </a:pPr>
            <a:endParaRPr dirty="0"/>
          </a:p>
        </p:txBody>
      </p:sp>
      <p:pic>
        <p:nvPicPr>
          <p:cNvPr id="3" name="Picture 2">
            <a:extLst>
              <a:ext uri="{FF2B5EF4-FFF2-40B4-BE49-F238E27FC236}">
                <a16:creationId xmlns:a16="http://schemas.microsoft.com/office/drawing/2014/main" id="{1FD87811-6AAD-66EF-4D6B-4FA247FB8AD8}"/>
              </a:ext>
            </a:extLst>
          </p:cNvPr>
          <p:cNvPicPr>
            <a:picLocks noChangeAspect="1"/>
          </p:cNvPicPr>
          <p:nvPr/>
        </p:nvPicPr>
        <p:blipFill>
          <a:blip r:embed="rId3"/>
          <a:srcRect t="6645" r="4325"/>
          <a:stretch>
            <a:fillRect/>
          </a:stretch>
        </p:blipFill>
        <p:spPr>
          <a:xfrm>
            <a:off x="794188" y="2685710"/>
            <a:ext cx="5295393" cy="3441699"/>
          </a:xfrm>
          <a:prstGeom prst="rect">
            <a:avLst/>
          </a:prstGeom>
          <a:ln>
            <a:solidFill>
              <a:schemeClr val="tx1"/>
            </a:solidFill>
          </a:ln>
        </p:spPr>
      </p:pic>
      <p:sp>
        <p:nvSpPr>
          <p:cNvPr id="122" name="Google Shape;122;p2"/>
          <p:cNvSpPr txBox="1">
            <a:spLocks noGrp="1"/>
          </p:cNvSpPr>
          <p:nvPr>
            <p:ph type="title" idx="4294967295"/>
          </p:nvPr>
        </p:nvSpPr>
        <p:spPr>
          <a:xfrm>
            <a:off x="519113" y="85728"/>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25" name="Google Shape;125;p2"/>
          <p:cNvSpPr/>
          <p:nvPr/>
        </p:nvSpPr>
        <p:spPr>
          <a:xfrm>
            <a:off x="3828684" y="5675616"/>
            <a:ext cx="2078100" cy="2876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6" name="Google Shape;126;p2"/>
          <p:cNvPicPr preferRelativeResize="0"/>
          <p:nvPr/>
        </p:nvPicPr>
        <p:blipFill rotWithShape="1">
          <a:blip r:embed="rId4">
            <a:alphaModFix/>
          </a:blip>
          <a:srcRect/>
          <a:stretch/>
        </p:blipFill>
        <p:spPr>
          <a:xfrm>
            <a:off x="6433193" y="2683920"/>
            <a:ext cx="3048264" cy="2568163"/>
          </a:xfrm>
          <a:prstGeom prst="rect">
            <a:avLst/>
          </a:prstGeom>
          <a:noFill/>
          <a:ln w="9525" cap="flat" cmpd="sng">
            <a:solidFill>
              <a:schemeClr val="dk1"/>
            </a:solidFill>
            <a:prstDash val="solid"/>
            <a:round/>
            <a:headEnd type="none" w="sm" len="sm"/>
            <a:tailEnd type="none" w="sm" len="sm"/>
          </a:ln>
        </p:spPr>
      </p:pic>
      <p:cxnSp>
        <p:nvCxnSpPr>
          <p:cNvPr id="127" name="Google Shape;127;p2"/>
          <p:cNvCxnSpPr>
            <a:cxnSpLocks/>
            <a:stCxn id="125" idx="3"/>
            <a:endCxn id="126" idx="1"/>
          </p:cNvCxnSpPr>
          <p:nvPr/>
        </p:nvCxnSpPr>
        <p:spPr>
          <a:xfrm flipV="1">
            <a:off x="5906784" y="3968002"/>
            <a:ext cx="526409" cy="1851415"/>
          </a:xfrm>
          <a:prstGeom prst="bentConnector3">
            <a:avLst>
              <a:gd name="adj1" fmla="val 50000"/>
            </a:avLst>
          </a:prstGeom>
          <a:noFill/>
          <a:ln w="19050" cap="flat" cmpd="sng">
            <a:solidFill>
              <a:schemeClr val="accent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body" idx="4294967295"/>
          </p:nvPr>
        </p:nvSpPr>
        <p:spPr>
          <a:xfrm>
            <a:off x="680053" y="833438"/>
            <a:ext cx="8706922" cy="540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Presentation of results</a:t>
            </a:r>
            <a:endParaRPr dirty="0"/>
          </a:p>
          <a:p>
            <a:pPr marL="0" lvl="0" indent="0" algn="l" rtl="0">
              <a:lnSpc>
                <a:spcPct val="100000"/>
              </a:lnSpc>
              <a:spcBef>
                <a:spcPts val="1000"/>
              </a:spcBef>
              <a:spcAft>
                <a:spcPts val="0"/>
              </a:spcAft>
              <a:buClr>
                <a:schemeClr val="dk1"/>
              </a:buClr>
              <a:buSzPts val="1400"/>
              <a:buNone/>
            </a:pPr>
            <a:r>
              <a:rPr lang="en-GB" sz="1400" dirty="0">
                <a:latin typeface="Arial"/>
                <a:ea typeface="Arial"/>
                <a:cs typeface="Arial"/>
                <a:sym typeface="Arial"/>
              </a:rPr>
              <a:t>NCPES uses both adjusted and unadjusted scores.</a:t>
            </a:r>
            <a:endParaRPr dirty="0"/>
          </a:p>
          <a:p>
            <a:pPr marL="0" lvl="0" indent="0">
              <a:lnSpc>
                <a:spcPct val="100000"/>
              </a:lnSpc>
              <a:buSzPts val="1400"/>
              <a:buNone/>
            </a:pPr>
            <a:r>
              <a:rPr lang="en-GB" sz="1400" b="1" dirty="0">
                <a:latin typeface="Arial"/>
                <a:ea typeface="Arial"/>
                <a:cs typeface="Arial"/>
                <a:sym typeface="Arial"/>
              </a:rPr>
              <a:t>Adjusted scores </a:t>
            </a:r>
            <a:r>
              <a:rPr lang="en-GB" sz="1400" dirty="0">
                <a:latin typeface="Arial"/>
                <a:ea typeface="Arial"/>
                <a:cs typeface="Arial"/>
                <a:sym typeface="Arial"/>
              </a:rPr>
              <a:t>allow for fair comparisons to be made between different organisations as these scores are adjusted to take into account the proportion of patients within five sub-groups: age, ethnicity, ‘</a:t>
            </a:r>
            <a:r>
              <a:rPr lang="en-US" sz="1400" dirty="0"/>
              <a:t>which of the following best describes you?’</a:t>
            </a:r>
            <a:r>
              <a:rPr lang="en-GB" sz="1400" dirty="0">
                <a:latin typeface="Arial"/>
                <a:ea typeface="Arial"/>
                <a:cs typeface="Arial"/>
                <a:sym typeface="Arial"/>
              </a:rPr>
              <a:t>, cancer type, and area-level deprivation (IMD quintile). Adjusted scores, together with expected ranges, should be used to understand whether the results for a specific organisation are significantly higher or lower than national results taking account of their patient population. If you intend to make such comparisons in your infographic, please use the case mix adjusted scores in your report.</a:t>
            </a:r>
            <a:endParaRPr dirty="0"/>
          </a:p>
          <a:p>
            <a:pPr marL="0" lvl="0" indent="0" algn="l" rtl="0">
              <a:lnSpc>
                <a:spcPct val="9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9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100000"/>
              </a:lnSpc>
              <a:spcBef>
                <a:spcPts val="1000"/>
              </a:spcBef>
              <a:spcAft>
                <a:spcPts val="0"/>
              </a:spcAft>
              <a:buClr>
                <a:schemeClr val="dk1"/>
              </a:buClr>
              <a:buSzPts val="1400"/>
              <a:buNone/>
            </a:pPr>
            <a:endParaRPr sz="1400" dirty="0">
              <a:latin typeface="Arial"/>
              <a:ea typeface="Arial"/>
              <a:cs typeface="Arial"/>
              <a:sym typeface="Arial"/>
            </a:endParaRPr>
          </a:p>
          <a:p>
            <a:pPr marL="0" lvl="0" indent="0" algn="l" rtl="0">
              <a:lnSpc>
                <a:spcPct val="100000"/>
              </a:lnSpc>
              <a:spcBef>
                <a:spcPts val="1000"/>
              </a:spcBef>
              <a:spcAft>
                <a:spcPts val="0"/>
              </a:spcAft>
              <a:buClr>
                <a:schemeClr val="dk1"/>
              </a:buClr>
              <a:buSzPts val="1050"/>
              <a:buNone/>
            </a:pPr>
            <a:endParaRPr sz="1050" dirty="0">
              <a:latin typeface="Arial"/>
              <a:ea typeface="Arial"/>
              <a:cs typeface="Arial"/>
              <a:sym typeface="Arial"/>
            </a:endParaRPr>
          </a:p>
          <a:p>
            <a:pPr marL="0" lvl="0" indent="0" algn="l" rtl="0">
              <a:lnSpc>
                <a:spcPct val="100000"/>
              </a:lnSpc>
              <a:spcBef>
                <a:spcPts val="1000"/>
              </a:spcBef>
              <a:spcAft>
                <a:spcPts val="0"/>
              </a:spcAft>
              <a:buClr>
                <a:schemeClr val="dk1"/>
              </a:buClr>
              <a:buSzPts val="1400"/>
              <a:buNone/>
            </a:pPr>
            <a:r>
              <a:rPr lang="en-GB" sz="1400" b="1" dirty="0">
                <a:latin typeface="Arial"/>
                <a:ea typeface="Arial"/>
                <a:cs typeface="Arial"/>
                <a:sym typeface="Arial"/>
              </a:rPr>
              <a:t>Unadjusted scores </a:t>
            </a:r>
            <a:r>
              <a:rPr lang="en-GB" sz="1400" dirty="0">
                <a:latin typeface="Arial"/>
                <a:ea typeface="Arial"/>
                <a:cs typeface="Arial"/>
                <a:sym typeface="Arial"/>
              </a:rPr>
              <a:t>should not be used to make comparisons. They should be used to see the actual responses from patients relating to the organisation and also to track trends over time. If you intend to reference results for your trust only, please use the unadjusted scores in your report.</a:t>
            </a:r>
            <a:endParaRPr dirty="0"/>
          </a:p>
          <a:p>
            <a:pPr marL="0" lvl="0" indent="0" algn="l" rtl="0">
              <a:lnSpc>
                <a:spcPct val="90000"/>
              </a:lnSpc>
              <a:spcBef>
                <a:spcPts val="1000"/>
              </a:spcBef>
              <a:spcAft>
                <a:spcPts val="0"/>
              </a:spcAft>
              <a:buClr>
                <a:schemeClr val="dk1"/>
              </a:buClr>
              <a:buSzPts val="2800"/>
              <a:buNone/>
            </a:pPr>
            <a:endParaRPr dirty="0"/>
          </a:p>
        </p:txBody>
      </p:sp>
      <p:sp>
        <p:nvSpPr>
          <p:cNvPr id="133" name="Google Shape;133;p3"/>
          <p:cNvSpPr txBox="1"/>
          <p:nvPr/>
        </p:nvSpPr>
        <p:spPr>
          <a:xfrm>
            <a:off x="519113" y="85728"/>
            <a:ext cx="8544000" cy="882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3200"/>
              <a:buFont typeface="Arial"/>
              <a:buNone/>
            </a:pPr>
            <a:r>
              <a:rPr lang="en-GB" sz="3200" b="1" i="0" u="none" strike="noStrike" cap="none" dirty="0">
                <a:solidFill>
                  <a:schemeClr val="accent4"/>
                </a:solidFill>
                <a:latin typeface="Arial"/>
                <a:ea typeface="Arial"/>
                <a:cs typeface="Arial"/>
                <a:sym typeface="Arial"/>
              </a:rPr>
              <a:t>NCPES infographic instructions</a:t>
            </a:r>
            <a:endParaRPr dirty="0"/>
          </a:p>
        </p:txBody>
      </p:sp>
      <p:pic>
        <p:nvPicPr>
          <p:cNvPr id="19" name="Picture 18" descr="A screenshot of a computer&#10;&#10;AI-generated content may be incorrect.">
            <a:extLst>
              <a:ext uri="{FF2B5EF4-FFF2-40B4-BE49-F238E27FC236}">
                <a16:creationId xmlns:a16="http://schemas.microsoft.com/office/drawing/2014/main" id="{E737C588-FBDA-F470-0AEA-6186C2080169}"/>
              </a:ext>
            </a:extLst>
          </p:cNvPr>
          <p:cNvPicPr>
            <a:picLocks noChangeAspect="1"/>
          </p:cNvPicPr>
          <p:nvPr/>
        </p:nvPicPr>
        <p:blipFill>
          <a:blip r:embed="rId3"/>
          <a:srcRect l="487"/>
          <a:stretch>
            <a:fillRect/>
          </a:stretch>
        </p:blipFill>
        <p:spPr>
          <a:xfrm>
            <a:off x="718457" y="3017281"/>
            <a:ext cx="7849397" cy="1529267"/>
          </a:xfrm>
          <a:prstGeom prst="rect">
            <a:avLst/>
          </a:prstGeom>
        </p:spPr>
      </p:pic>
      <p:sp>
        <p:nvSpPr>
          <p:cNvPr id="135" name="Google Shape;135;p3"/>
          <p:cNvSpPr/>
          <p:nvPr/>
        </p:nvSpPr>
        <p:spPr>
          <a:xfrm>
            <a:off x="3945081" y="3016369"/>
            <a:ext cx="2162100" cy="2646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Picture 14" descr="A screenshot of a computer&#10;&#10;AI-generated content may be incorrect.">
            <a:extLst>
              <a:ext uri="{FF2B5EF4-FFF2-40B4-BE49-F238E27FC236}">
                <a16:creationId xmlns:a16="http://schemas.microsoft.com/office/drawing/2014/main" id="{E824A51C-3144-CCA6-5F9D-2EEBB9E3EC0C}"/>
              </a:ext>
            </a:extLst>
          </p:cNvPr>
          <p:cNvPicPr>
            <a:picLocks noChangeAspect="1"/>
          </p:cNvPicPr>
          <p:nvPr/>
        </p:nvPicPr>
        <p:blipFill>
          <a:blip r:embed="rId4"/>
          <a:srcRect l="487"/>
          <a:stretch>
            <a:fillRect/>
          </a:stretch>
        </p:blipFill>
        <p:spPr>
          <a:xfrm>
            <a:off x="718458" y="5370061"/>
            <a:ext cx="7053942" cy="1147165"/>
          </a:xfrm>
          <a:prstGeom prst="rect">
            <a:avLst/>
          </a:prstGeom>
        </p:spPr>
      </p:pic>
      <p:sp>
        <p:nvSpPr>
          <p:cNvPr id="137" name="Google Shape;137;p3"/>
          <p:cNvSpPr/>
          <p:nvPr/>
        </p:nvSpPr>
        <p:spPr>
          <a:xfrm>
            <a:off x="4762500" y="5370061"/>
            <a:ext cx="1046684" cy="583064"/>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4"/>
          <p:cNvSpPr txBox="1">
            <a:spLocks noGrp="1"/>
          </p:cNvSpPr>
          <p:nvPr>
            <p:ph type="title" idx="4294967295"/>
          </p:nvPr>
        </p:nvSpPr>
        <p:spPr>
          <a:xfrm>
            <a:off x="519113" y="44451"/>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43" name="Google Shape;143;p4"/>
          <p:cNvSpPr txBox="1">
            <a:spLocks noGrp="1"/>
          </p:cNvSpPr>
          <p:nvPr>
            <p:ph type="body" idx="4294967295"/>
          </p:nvPr>
        </p:nvSpPr>
        <p:spPr>
          <a:xfrm>
            <a:off x="660256" y="1003111"/>
            <a:ext cx="3277044" cy="36979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Presentation of results</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When populating your infographic, we recommend you use a similar question statement style to that seen in the </a:t>
            </a:r>
            <a:r>
              <a:rPr lang="en-GB" sz="1700" u="sng" dirty="0">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national infographic</a:t>
            </a:r>
            <a:r>
              <a:rPr lang="en-GB" sz="1700" dirty="0">
                <a:latin typeface="Arial"/>
                <a:ea typeface="Arial"/>
                <a:cs typeface="Arial"/>
                <a:sym typeface="Arial"/>
              </a:rPr>
              <a:t>. </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For example, the style used for Q28 and Q51 is as follows:</a:t>
            </a:r>
            <a:endParaRPr dirty="0"/>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pic>
        <p:nvPicPr>
          <p:cNvPr id="3" name="Picture 2">
            <a:extLst>
              <a:ext uri="{FF2B5EF4-FFF2-40B4-BE49-F238E27FC236}">
                <a16:creationId xmlns:a16="http://schemas.microsoft.com/office/drawing/2014/main" id="{B4012B6C-3E04-B5E7-3C93-5B8859E681D2}"/>
              </a:ext>
            </a:extLst>
          </p:cNvPr>
          <p:cNvPicPr>
            <a:picLocks noChangeAspect="1"/>
          </p:cNvPicPr>
          <p:nvPr/>
        </p:nvPicPr>
        <p:blipFill>
          <a:blip r:embed="rId4"/>
          <a:stretch>
            <a:fillRect/>
          </a:stretch>
        </p:blipFill>
        <p:spPr>
          <a:xfrm>
            <a:off x="4297297" y="927051"/>
            <a:ext cx="5089590" cy="53404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5"/>
          <p:cNvSpPr txBox="1">
            <a:spLocks noGrp="1"/>
          </p:cNvSpPr>
          <p:nvPr>
            <p:ph type="title" idx="4294967295"/>
          </p:nvPr>
        </p:nvSpPr>
        <p:spPr>
          <a:xfrm>
            <a:off x="519113" y="44451"/>
            <a:ext cx="8544000" cy="8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Arial"/>
              <a:buNone/>
            </a:pPr>
            <a:r>
              <a:rPr lang="en-GB" sz="3200" b="1" dirty="0">
                <a:solidFill>
                  <a:schemeClr val="accent4"/>
                </a:solidFill>
                <a:latin typeface="Arial"/>
                <a:ea typeface="Arial"/>
                <a:cs typeface="Arial"/>
                <a:sym typeface="Arial"/>
              </a:rPr>
              <a:t>NCPES infographic instructions</a:t>
            </a:r>
            <a:endParaRPr dirty="0"/>
          </a:p>
        </p:txBody>
      </p:sp>
      <p:sp>
        <p:nvSpPr>
          <p:cNvPr id="150" name="Google Shape;150;p5"/>
          <p:cNvSpPr txBox="1">
            <a:spLocks noGrp="1"/>
          </p:cNvSpPr>
          <p:nvPr>
            <p:ph type="body" idx="4294967295"/>
          </p:nvPr>
        </p:nvSpPr>
        <p:spPr>
          <a:xfrm>
            <a:off x="660255" y="927098"/>
            <a:ext cx="8800500" cy="58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GB" sz="1700" b="1" dirty="0">
                <a:latin typeface="Arial"/>
                <a:ea typeface="Arial"/>
                <a:cs typeface="Arial"/>
                <a:sym typeface="Arial"/>
              </a:rPr>
              <a:t>Printing off your infographic</a:t>
            </a:r>
            <a:endParaRPr dirty="0"/>
          </a:p>
          <a:p>
            <a:pPr marL="0" lvl="0" indent="0" algn="l" rtl="0">
              <a:lnSpc>
                <a:spcPct val="110000"/>
              </a:lnSpc>
              <a:spcBef>
                <a:spcPts val="1000"/>
              </a:spcBef>
              <a:spcAft>
                <a:spcPts val="0"/>
              </a:spcAft>
              <a:buClr>
                <a:schemeClr val="dk1"/>
              </a:buClr>
              <a:buSzPts val="1700"/>
              <a:buNone/>
            </a:pPr>
            <a:r>
              <a:rPr lang="en-GB" sz="1700" dirty="0">
                <a:latin typeface="Arial"/>
                <a:ea typeface="Arial"/>
                <a:cs typeface="Arial"/>
                <a:sym typeface="Arial"/>
              </a:rPr>
              <a:t>The slide size of this template is set to A4 paper, allowing you to print off and share your infographics as posters. You can check this by going to Design &gt; Slide Size &gt; Custom Slide size in the menu/ribbon above.</a:t>
            </a:r>
            <a:endParaRPr dirty="0"/>
          </a:p>
          <a:p>
            <a:pPr marL="0" lvl="0" indent="0" algn="l" rtl="0">
              <a:lnSpc>
                <a:spcPct val="90000"/>
              </a:lnSpc>
              <a:spcBef>
                <a:spcPts val="1000"/>
              </a:spcBef>
              <a:spcAft>
                <a:spcPts val="0"/>
              </a:spcAft>
              <a:buClr>
                <a:schemeClr val="dk1"/>
              </a:buClr>
              <a:buSzPts val="1700"/>
              <a:buNone/>
            </a:pPr>
            <a:endParaRPr sz="1700" dirty="0">
              <a:latin typeface="Arial"/>
              <a:ea typeface="Arial"/>
              <a:cs typeface="Arial"/>
              <a:sym typeface="Arial"/>
            </a:endParaRPr>
          </a:p>
          <a:p>
            <a:pPr marL="0" lvl="0" indent="0" algn="l" rtl="0">
              <a:lnSpc>
                <a:spcPct val="100000"/>
              </a:lnSpc>
              <a:spcBef>
                <a:spcPts val="1000"/>
              </a:spcBef>
              <a:spcAft>
                <a:spcPts val="0"/>
              </a:spcAft>
              <a:buClr>
                <a:schemeClr val="dk1"/>
              </a:buClr>
              <a:buSzPts val="1700"/>
              <a:buNone/>
            </a:pPr>
            <a:r>
              <a:rPr lang="en-GB" sz="1700" b="1" dirty="0">
                <a:latin typeface="Arial"/>
                <a:ea typeface="Arial"/>
                <a:cs typeface="Arial"/>
                <a:sym typeface="Arial"/>
              </a:rPr>
              <a:t>Get in touch</a:t>
            </a:r>
            <a:endParaRPr dirty="0"/>
          </a:p>
          <a:p>
            <a:pPr marL="0" lvl="0" indent="0" algn="l" rtl="0">
              <a:lnSpc>
                <a:spcPct val="100000"/>
              </a:lnSpc>
              <a:spcBef>
                <a:spcPts val="1000"/>
              </a:spcBef>
              <a:spcAft>
                <a:spcPts val="0"/>
              </a:spcAft>
              <a:buClr>
                <a:schemeClr val="dk1"/>
              </a:buClr>
              <a:buSzPts val="1700"/>
              <a:buNone/>
            </a:pPr>
            <a:r>
              <a:rPr lang="en-GB" sz="1700" dirty="0">
                <a:latin typeface="Arial"/>
                <a:ea typeface="Arial"/>
                <a:cs typeface="Arial"/>
                <a:sym typeface="Arial"/>
              </a:rPr>
              <a:t>For more information about the survey visit </a:t>
            </a:r>
            <a:r>
              <a:rPr lang="en-GB" sz="1700" u="sng" dirty="0">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www.ncpes.co.uk</a:t>
            </a:r>
            <a:r>
              <a:rPr lang="en-GB" sz="1700" dirty="0">
                <a:solidFill>
                  <a:schemeClr val="accent4"/>
                </a:solidFill>
                <a:latin typeface="Arial"/>
                <a:ea typeface="Arial"/>
                <a:cs typeface="Arial"/>
                <a:sym typeface="Arial"/>
              </a:rPr>
              <a:t> </a:t>
            </a:r>
            <a:endParaRPr dirty="0"/>
          </a:p>
          <a:p>
            <a:pPr marL="0" lvl="0" indent="0" algn="l" rtl="0">
              <a:lnSpc>
                <a:spcPct val="100000"/>
              </a:lnSpc>
              <a:spcBef>
                <a:spcPts val="1000"/>
              </a:spcBef>
              <a:spcAft>
                <a:spcPts val="0"/>
              </a:spcAft>
              <a:buClr>
                <a:schemeClr val="dk1"/>
              </a:buClr>
              <a:buSzPts val="1700"/>
              <a:buNone/>
            </a:pPr>
            <a:r>
              <a:rPr lang="en-GB" sz="1700" dirty="0">
                <a:latin typeface="Arial"/>
                <a:ea typeface="Arial"/>
                <a:cs typeface="Arial"/>
                <a:sym typeface="Arial"/>
              </a:rPr>
              <a:t>If you have any questions, please contact </a:t>
            </a:r>
            <a:r>
              <a:rPr lang="en-GB" sz="1700" u="sng" dirty="0">
                <a:solidFill>
                  <a:schemeClr val="accent4"/>
                </a:solidFill>
                <a:latin typeface="Arial"/>
                <a:ea typeface="Arial"/>
                <a:cs typeface="Arial"/>
                <a:sym typeface="Arial"/>
                <a:hlinkClick r:id="rId4">
                  <a:extLst>
                    <a:ext uri="{A12FA001-AC4F-418D-AE19-62706E023703}">
                      <ahyp:hlinkClr xmlns:ahyp="http://schemas.microsoft.com/office/drawing/2018/hyperlinkcolor" val="tx"/>
                    </a:ext>
                  </a:extLst>
                </a:hlinkClick>
              </a:rPr>
              <a:t>cpes@pickereurope.ac.uk</a:t>
            </a:r>
            <a:r>
              <a:rPr lang="en-GB" sz="1700" dirty="0">
                <a:solidFill>
                  <a:schemeClr val="accent4"/>
                </a:solidFill>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p:nvPr/>
        </p:nvSpPr>
        <p:spPr>
          <a:xfrm>
            <a:off x="2906675" y="4221538"/>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56" name="Google Shape;156;p6"/>
          <p:cNvSpPr txBox="1"/>
          <p:nvPr/>
        </p:nvSpPr>
        <p:spPr>
          <a:xfrm>
            <a:off x="2906671" y="3927651"/>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AE2573"/>
                </a:solidFill>
                <a:latin typeface="Arial"/>
                <a:ea typeface="Arial"/>
                <a:cs typeface="Arial"/>
                <a:sym typeface="Arial"/>
              </a:rPr>
              <a:t>XX%</a:t>
            </a:r>
            <a:endParaRPr dirty="0"/>
          </a:p>
        </p:txBody>
      </p:sp>
      <p:pic>
        <p:nvPicPr>
          <p:cNvPr id="158" name="Google Shape;158;p6"/>
          <p:cNvPicPr preferRelativeResize="0"/>
          <p:nvPr/>
        </p:nvPicPr>
        <p:blipFill rotWithShape="1">
          <a:blip r:embed="rId3">
            <a:alphaModFix/>
          </a:blip>
          <a:srcRect/>
          <a:stretch/>
        </p:blipFill>
        <p:spPr>
          <a:xfrm>
            <a:off x="7385225" y="224925"/>
            <a:ext cx="2258100" cy="907028"/>
          </a:xfrm>
          <a:prstGeom prst="rect">
            <a:avLst/>
          </a:prstGeom>
          <a:noFill/>
          <a:ln>
            <a:noFill/>
          </a:ln>
        </p:spPr>
      </p:pic>
      <p:sp>
        <p:nvSpPr>
          <p:cNvPr id="159" name="Google Shape;159;p6"/>
          <p:cNvSpPr txBox="1"/>
          <p:nvPr/>
        </p:nvSpPr>
        <p:spPr>
          <a:xfrm>
            <a:off x="290095" y="1573263"/>
            <a:ext cx="250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Arial"/>
                <a:ea typeface="Arial"/>
                <a:cs typeface="Arial"/>
                <a:sym typeface="Arial"/>
              </a:rPr>
              <a:t>XX% response rate</a:t>
            </a:r>
            <a:endParaRPr dirty="0"/>
          </a:p>
        </p:txBody>
      </p:sp>
      <p:sp>
        <p:nvSpPr>
          <p:cNvPr id="160" name="Google Shape;160;p6"/>
          <p:cNvSpPr txBox="1"/>
          <p:nvPr/>
        </p:nvSpPr>
        <p:spPr>
          <a:xfrm>
            <a:off x="322020" y="2173526"/>
            <a:ext cx="2709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Arial"/>
                <a:ea typeface="Arial"/>
                <a:cs typeface="Arial"/>
                <a:sym typeface="Arial"/>
              </a:rPr>
              <a:t>XXXX people responded</a:t>
            </a:r>
            <a:endParaRPr dirty="0"/>
          </a:p>
        </p:txBody>
      </p:sp>
      <p:sp>
        <p:nvSpPr>
          <p:cNvPr id="161" name="Google Shape;161;p6"/>
          <p:cNvSpPr txBox="1"/>
          <p:nvPr/>
        </p:nvSpPr>
        <p:spPr>
          <a:xfrm>
            <a:off x="329550" y="296797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162" name="Google Shape;162;p6"/>
          <p:cNvSpPr txBox="1"/>
          <p:nvPr/>
        </p:nvSpPr>
        <p:spPr>
          <a:xfrm>
            <a:off x="322017" y="326849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63" name="Google Shape;163;p6"/>
          <p:cNvSpPr txBox="1"/>
          <p:nvPr/>
        </p:nvSpPr>
        <p:spPr>
          <a:xfrm>
            <a:off x="329550" y="402453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164" name="Google Shape;164;p6"/>
          <p:cNvSpPr txBox="1"/>
          <p:nvPr/>
        </p:nvSpPr>
        <p:spPr>
          <a:xfrm>
            <a:off x="322017" y="434963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65" name="Google Shape;165;p6"/>
          <p:cNvSpPr txBox="1"/>
          <p:nvPr/>
        </p:nvSpPr>
        <p:spPr>
          <a:xfrm>
            <a:off x="4776278" y="4459700"/>
            <a:ext cx="110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6" name="Google Shape;166;p6"/>
          <p:cNvSpPr txBox="1"/>
          <p:nvPr/>
        </p:nvSpPr>
        <p:spPr>
          <a:xfrm>
            <a:off x="4776275" y="4778000"/>
            <a:ext cx="1423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p:txBody>
      </p:sp>
      <p:sp>
        <p:nvSpPr>
          <p:cNvPr id="167" name="Google Shape;167;p6"/>
          <p:cNvSpPr txBox="1"/>
          <p:nvPr/>
        </p:nvSpPr>
        <p:spPr>
          <a:xfrm>
            <a:off x="7114892"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68" name="Google Shape;168;p6"/>
          <p:cNvSpPr txBox="1"/>
          <p:nvPr/>
        </p:nvSpPr>
        <p:spPr>
          <a:xfrm>
            <a:off x="7114900" y="2382171"/>
            <a:ext cx="1665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a:t>
            </a:r>
            <a:r>
              <a:rPr lang="en-GB" sz="1200" dirty="0">
                <a:solidFill>
                  <a:schemeClr val="lt1"/>
                </a:solidFill>
              </a:rPr>
              <a:t> </a:t>
            </a:r>
            <a:endParaRPr sz="1200" dirty="0">
              <a:solidFill>
                <a:schemeClr val="lt1"/>
              </a:solidFill>
            </a:endParaRPr>
          </a:p>
          <a:p>
            <a:pPr marL="0" marR="0" lvl="0" indent="0" algn="l" rtl="0">
              <a:spcBef>
                <a:spcPts val="0"/>
              </a:spcBef>
              <a:spcAft>
                <a:spcPts val="0"/>
              </a:spcAft>
              <a:buNone/>
            </a:pPr>
            <a:endParaRPr sz="1200" dirty="0">
              <a:solidFill>
                <a:schemeClr val="lt1"/>
              </a:solidFil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69" name="Google Shape;169;p6"/>
          <p:cNvSpPr txBox="1"/>
          <p:nvPr/>
        </p:nvSpPr>
        <p:spPr>
          <a:xfrm>
            <a:off x="4776284" y="3566400"/>
            <a:ext cx="1758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0" name="Google Shape;170;p6"/>
          <p:cNvSpPr txBox="1"/>
          <p:nvPr/>
        </p:nvSpPr>
        <p:spPr>
          <a:xfrm>
            <a:off x="4792039" y="32754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1" name="Google Shape;171;p6"/>
          <p:cNvSpPr txBox="1"/>
          <p:nvPr/>
        </p:nvSpPr>
        <p:spPr>
          <a:xfrm>
            <a:off x="4776281"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2" name="Google Shape;172;p6"/>
          <p:cNvSpPr txBox="1"/>
          <p:nvPr/>
        </p:nvSpPr>
        <p:spPr>
          <a:xfrm>
            <a:off x="4776281" y="2382163"/>
            <a:ext cx="1758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173" name="Google Shape;173;p6"/>
          <p:cNvSpPr txBox="1"/>
          <p:nvPr/>
        </p:nvSpPr>
        <p:spPr>
          <a:xfrm>
            <a:off x="290667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4" name="Google Shape;174;p6"/>
          <p:cNvSpPr txBox="1"/>
          <p:nvPr/>
        </p:nvSpPr>
        <p:spPr>
          <a:xfrm>
            <a:off x="2906675" y="639500"/>
            <a:ext cx="1594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5" name="Google Shape;175;p6"/>
          <p:cNvSpPr txBox="1"/>
          <p:nvPr/>
        </p:nvSpPr>
        <p:spPr>
          <a:xfrm>
            <a:off x="7114900" y="5141750"/>
            <a:ext cx="1665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This box can be used for information about the trust. </a:t>
            </a:r>
          </a:p>
        </p:txBody>
      </p:sp>
      <p:sp>
        <p:nvSpPr>
          <p:cNvPr id="176" name="Google Shape;176;p6"/>
          <p:cNvSpPr txBox="1"/>
          <p:nvPr/>
        </p:nvSpPr>
        <p:spPr>
          <a:xfrm>
            <a:off x="452382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7" name="Google Shape;177;p6"/>
          <p:cNvSpPr txBox="1"/>
          <p:nvPr/>
        </p:nvSpPr>
        <p:spPr>
          <a:xfrm>
            <a:off x="4523825" y="639500"/>
            <a:ext cx="1478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a:t>
            </a:r>
            <a:r>
              <a:rPr lang="en-GB" sz="1200">
                <a:solidFill>
                  <a:schemeClr val="lt1"/>
                </a:solidFill>
              </a:rPr>
              <a:t>here</a:t>
            </a: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78" name="Google Shape;178;p6"/>
          <p:cNvSpPr txBox="1"/>
          <p:nvPr/>
        </p:nvSpPr>
        <p:spPr>
          <a:xfrm>
            <a:off x="7114892" y="32754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79" name="Google Shape;179;p6"/>
          <p:cNvSpPr txBox="1"/>
          <p:nvPr/>
        </p:nvSpPr>
        <p:spPr>
          <a:xfrm>
            <a:off x="7114903" y="3566400"/>
            <a:ext cx="22581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a:t>
            </a:r>
            <a:r>
              <a:rPr lang="en-GB" sz="1200" dirty="0">
                <a:solidFill>
                  <a:schemeClr val="lt1"/>
                </a:solidFill>
              </a:rPr>
              <a:t>Text for the question goes here. Text for the question goes here. </a:t>
            </a:r>
            <a:endParaRPr sz="1200" dirty="0">
              <a:solidFill>
                <a:schemeClr val="lt1"/>
              </a:solidFill>
              <a:latin typeface="Arial"/>
              <a:ea typeface="Arial"/>
              <a:cs typeface="Arial"/>
              <a:sym typeface="Aria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grpSp>
        <p:nvGrpSpPr>
          <p:cNvPr id="180" name="Google Shape;180;p6"/>
          <p:cNvGrpSpPr/>
          <p:nvPr/>
        </p:nvGrpSpPr>
        <p:grpSpPr>
          <a:xfrm>
            <a:off x="2906671" y="5330726"/>
            <a:ext cx="1594504" cy="755587"/>
            <a:chOff x="2906671" y="5222776"/>
            <a:chExt cx="1594504" cy="755587"/>
          </a:xfrm>
        </p:grpSpPr>
        <p:sp>
          <p:nvSpPr>
            <p:cNvPr id="182" name="Google Shape;182;p6"/>
            <p:cNvSpPr txBox="1"/>
            <p:nvPr/>
          </p:nvSpPr>
          <p:spPr>
            <a:xfrm>
              <a:off x="2906675" y="5516663"/>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83" name="Google Shape;183;p6"/>
            <p:cNvSpPr txBox="1"/>
            <p:nvPr/>
          </p:nvSpPr>
          <p:spPr>
            <a:xfrm>
              <a:off x="2906671" y="5222776"/>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AE2573"/>
                  </a:solidFill>
                  <a:latin typeface="Arial"/>
                  <a:ea typeface="Arial"/>
                  <a:cs typeface="Arial"/>
                  <a:sym typeface="Arial"/>
                </a:rPr>
                <a:t>XX%</a:t>
              </a:r>
              <a:endParaRPr/>
            </a:p>
          </p:txBody>
        </p:sp>
      </p:grpSp>
      <p:sp>
        <p:nvSpPr>
          <p:cNvPr id="184" name="Google Shape;184;p6"/>
          <p:cNvSpPr txBox="1"/>
          <p:nvPr/>
        </p:nvSpPr>
        <p:spPr>
          <a:xfrm>
            <a:off x="2906675" y="2828938"/>
            <a:ext cx="1594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Text for the question goes here.</a:t>
            </a:r>
            <a:endParaRPr sz="1200" dirty="0">
              <a:solidFill>
                <a:schemeClr val="dk1"/>
              </a:solidFill>
              <a:latin typeface="Arial"/>
              <a:ea typeface="Arial"/>
              <a:cs typeface="Arial"/>
              <a:sym typeface="Arial"/>
            </a:endParaRPr>
          </a:p>
        </p:txBody>
      </p:sp>
      <p:sp>
        <p:nvSpPr>
          <p:cNvPr id="185" name="Google Shape;185;p6"/>
          <p:cNvSpPr txBox="1"/>
          <p:nvPr/>
        </p:nvSpPr>
        <p:spPr>
          <a:xfrm>
            <a:off x="2906671" y="253505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accent1"/>
                </a:solidFill>
                <a:latin typeface="Arial"/>
                <a:ea typeface="Arial"/>
                <a:cs typeface="Arial"/>
                <a:sym typeface="Arial"/>
              </a:rPr>
              <a:t>XX%</a:t>
            </a:r>
            <a:endParaRPr dirty="0">
              <a:solidFill>
                <a:schemeClr val="accent1"/>
              </a:solidFill>
            </a:endParaRPr>
          </a:p>
        </p:txBody>
      </p:sp>
      <p:graphicFrame>
        <p:nvGraphicFramePr>
          <p:cNvPr id="2" name="Chart 1">
            <a:extLst>
              <a:ext uri="{FF2B5EF4-FFF2-40B4-BE49-F238E27FC236}">
                <a16:creationId xmlns:a16="http://schemas.microsoft.com/office/drawing/2014/main" id="{7F1F0E96-3914-1F0D-93DB-0309CEF0CB49}"/>
              </a:ext>
            </a:extLst>
          </p:cNvPr>
          <p:cNvGraphicFramePr/>
          <p:nvPr>
            <p:extLst>
              <p:ext uri="{D42A27DB-BD31-4B8C-83A1-F6EECF244321}">
                <p14:modId xmlns:p14="http://schemas.microsoft.com/office/powerpoint/2010/main" val="3407183643"/>
              </p:ext>
            </p:extLst>
          </p:nvPr>
        </p:nvGraphicFramePr>
        <p:xfrm>
          <a:off x="2739405" y="3302795"/>
          <a:ext cx="1009128" cy="740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B2BCAF21-E122-0391-5C0F-280F9A22F071}"/>
              </a:ext>
            </a:extLst>
          </p:cNvPr>
          <p:cNvGraphicFramePr/>
          <p:nvPr>
            <p:extLst>
              <p:ext uri="{D42A27DB-BD31-4B8C-83A1-F6EECF244321}">
                <p14:modId xmlns:p14="http://schemas.microsoft.com/office/powerpoint/2010/main" val="3981598278"/>
              </p:ext>
            </p:extLst>
          </p:nvPr>
        </p:nvGraphicFramePr>
        <p:xfrm>
          <a:off x="2739405" y="4714186"/>
          <a:ext cx="1009128" cy="740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BEA0D697-9A53-5AF5-9029-C61BDE16BA80}"/>
              </a:ext>
            </a:extLst>
          </p:cNvPr>
          <p:cNvGraphicFramePr/>
          <p:nvPr>
            <p:extLst>
              <p:ext uri="{D42A27DB-BD31-4B8C-83A1-F6EECF244321}">
                <p14:modId xmlns:p14="http://schemas.microsoft.com/office/powerpoint/2010/main" val="750844491"/>
              </p:ext>
            </p:extLst>
          </p:nvPr>
        </p:nvGraphicFramePr>
        <p:xfrm>
          <a:off x="2739405" y="1916351"/>
          <a:ext cx="1009128" cy="74082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e2a2ec5bec_0_43"/>
          <p:cNvSpPr txBox="1"/>
          <p:nvPr/>
        </p:nvSpPr>
        <p:spPr>
          <a:xfrm>
            <a:off x="290095" y="1573263"/>
            <a:ext cx="250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dk1"/>
                </a:solidFill>
                <a:latin typeface="Arial"/>
                <a:ea typeface="Arial"/>
                <a:cs typeface="Arial"/>
                <a:sym typeface="Arial"/>
              </a:rPr>
              <a:t>XX% response rate</a:t>
            </a:r>
            <a:endParaRPr/>
          </a:p>
        </p:txBody>
      </p:sp>
      <p:sp>
        <p:nvSpPr>
          <p:cNvPr id="192" name="Google Shape;192;g2e2a2ec5bec_0_43"/>
          <p:cNvSpPr txBox="1"/>
          <p:nvPr/>
        </p:nvSpPr>
        <p:spPr>
          <a:xfrm>
            <a:off x="322020" y="2173526"/>
            <a:ext cx="2709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dk1"/>
                </a:solidFill>
                <a:latin typeface="Arial"/>
                <a:ea typeface="Arial"/>
                <a:cs typeface="Arial"/>
                <a:sym typeface="Arial"/>
              </a:rPr>
              <a:t>XXXX people responded</a:t>
            </a:r>
            <a:endParaRPr/>
          </a:p>
        </p:txBody>
      </p:sp>
      <p:sp>
        <p:nvSpPr>
          <p:cNvPr id="193" name="Google Shape;193;g2e2a2ec5bec_0_43"/>
          <p:cNvSpPr txBox="1"/>
          <p:nvPr/>
        </p:nvSpPr>
        <p:spPr>
          <a:xfrm>
            <a:off x="329550" y="2891770"/>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4" name="Google Shape;194;g2e2a2ec5bec_0_43"/>
          <p:cNvSpPr txBox="1"/>
          <p:nvPr/>
        </p:nvSpPr>
        <p:spPr>
          <a:xfrm>
            <a:off x="322017" y="319229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95" name="Google Shape;195;g2e2a2ec5bec_0_43"/>
          <p:cNvSpPr txBox="1"/>
          <p:nvPr/>
        </p:nvSpPr>
        <p:spPr>
          <a:xfrm>
            <a:off x="329550" y="402453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6" name="Google Shape;196;g2e2a2ec5bec_0_43"/>
          <p:cNvSpPr txBox="1"/>
          <p:nvPr/>
        </p:nvSpPr>
        <p:spPr>
          <a:xfrm>
            <a:off x="322017" y="4273433"/>
            <a:ext cx="2258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97" name="Google Shape;197;g2e2a2ec5bec_0_43"/>
          <p:cNvSpPr txBox="1"/>
          <p:nvPr/>
        </p:nvSpPr>
        <p:spPr>
          <a:xfrm>
            <a:off x="2955128" y="4231100"/>
            <a:ext cx="110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198" name="Google Shape;198;g2e2a2ec5bec_0_43"/>
          <p:cNvSpPr txBox="1"/>
          <p:nvPr/>
        </p:nvSpPr>
        <p:spPr>
          <a:xfrm>
            <a:off x="2955125" y="4549400"/>
            <a:ext cx="20784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lang="en-GB" sz="1200" dirty="0">
              <a:solidFill>
                <a:schemeClr val="lt1"/>
              </a:solidFill>
              <a:latin typeface="Arial"/>
              <a:ea typeface="Arial"/>
              <a:cs typeface="Arial"/>
              <a:sym typeface="Arial"/>
            </a:endParaRPr>
          </a:p>
        </p:txBody>
      </p:sp>
      <p:sp>
        <p:nvSpPr>
          <p:cNvPr id="199" name="Google Shape;199;g2e2a2ec5bec_0_43"/>
          <p:cNvSpPr txBox="1"/>
          <p:nvPr/>
        </p:nvSpPr>
        <p:spPr>
          <a:xfrm>
            <a:off x="6570625" y="2076775"/>
            <a:ext cx="1901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0" name="Google Shape;200;g2e2a2ec5bec_0_43"/>
          <p:cNvSpPr txBox="1"/>
          <p:nvPr/>
        </p:nvSpPr>
        <p:spPr>
          <a:xfrm>
            <a:off x="6570626" y="2382175"/>
            <a:ext cx="18024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a:t>
            </a:r>
            <a:r>
              <a:rPr lang="en-GB" sz="1200" dirty="0">
                <a:solidFill>
                  <a:schemeClr val="lt1"/>
                </a:solidFill>
              </a:rPr>
              <a:t>e.</a:t>
            </a:r>
            <a:endParaRPr sz="1200" dirty="0">
              <a:solidFill>
                <a:schemeClr val="lt1"/>
              </a:solidFill>
            </a:endParaRPr>
          </a:p>
          <a:p>
            <a:pPr marL="0" marR="0" lvl="0" indent="0" algn="l" rtl="0">
              <a:spcBef>
                <a:spcPts val="0"/>
              </a:spcBef>
              <a:spcAft>
                <a:spcPts val="0"/>
              </a:spcAft>
              <a:buNone/>
            </a:pPr>
            <a:endParaRPr sz="1200" dirty="0">
              <a:solidFill>
                <a:schemeClr val="lt1"/>
              </a:solidFill>
            </a:endParaRPr>
          </a:p>
          <a:p>
            <a:pPr marL="0" marR="0" lvl="0" indent="0" algn="l" rtl="0">
              <a:spcBef>
                <a:spcPts val="0"/>
              </a:spcBef>
              <a:spcAft>
                <a:spcPts val="0"/>
              </a:spcAft>
              <a:buNone/>
            </a:pPr>
            <a:endParaRPr sz="1200" dirty="0">
              <a:solidFill>
                <a:schemeClr val="lt1"/>
              </a:solidFill>
              <a:latin typeface="Arial"/>
              <a:ea typeface="Arial"/>
              <a:cs typeface="Arial"/>
              <a:sym typeface="Arial"/>
            </a:endParaRPr>
          </a:p>
        </p:txBody>
      </p:sp>
      <p:sp>
        <p:nvSpPr>
          <p:cNvPr id="201" name="Google Shape;201;g2e2a2ec5bec_0_43"/>
          <p:cNvSpPr txBox="1"/>
          <p:nvPr/>
        </p:nvSpPr>
        <p:spPr>
          <a:xfrm>
            <a:off x="2955121" y="3414000"/>
            <a:ext cx="28886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lang="en-GB" sz="1200" dirty="0">
              <a:solidFill>
                <a:schemeClr val="lt1"/>
              </a:solidFill>
              <a:latin typeface="Arial"/>
              <a:ea typeface="Arial"/>
              <a:cs typeface="Arial"/>
              <a:sym typeface="Arial"/>
            </a:endParaRPr>
          </a:p>
        </p:txBody>
      </p:sp>
      <p:sp>
        <p:nvSpPr>
          <p:cNvPr id="202" name="Google Shape;202;g2e2a2ec5bec_0_43"/>
          <p:cNvSpPr txBox="1"/>
          <p:nvPr/>
        </p:nvSpPr>
        <p:spPr>
          <a:xfrm>
            <a:off x="2970889" y="312305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3" name="Google Shape;203;g2e2a2ec5bec_0_43"/>
          <p:cNvSpPr txBox="1"/>
          <p:nvPr/>
        </p:nvSpPr>
        <p:spPr>
          <a:xfrm>
            <a:off x="2955131" y="2076775"/>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4" name="Google Shape;204;g2e2a2ec5bec_0_43"/>
          <p:cNvSpPr txBox="1"/>
          <p:nvPr/>
        </p:nvSpPr>
        <p:spPr>
          <a:xfrm>
            <a:off x="2955125" y="2382175"/>
            <a:ext cx="2709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a:t>
            </a:r>
            <a:r>
              <a:rPr lang="en-GB" sz="1200" dirty="0">
                <a:solidFill>
                  <a:schemeClr val="lt1"/>
                </a:solidFill>
              </a:rPr>
              <a:t>here.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r>
              <a:rPr lang="en-GB" sz="1200" dirty="0">
                <a:solidFill>
                  <a:schemeClr val="lt1"/>
                </a:solidFill>
                <a:latin typeface="Arial"/>
                <a:ea typeface="Arial"/>
                <a:cs typeface="Arial"/>
                <a:sym typeface="Arial"/>
              </a:rPr>
              <a:t>Text for the question goes here</a:t>
            </a:r>
            <a:r>
              <a:rPr lang="en-GB" sz="1200" dirty="0">
                <a:solidFill>
                  <a:schemeClr val="lt1"/>
                </a:solidFill>
              </a:rPr>
              <a:t>. </a:t>
            </a:r>
            <a:endParaRPr sz="1200" dirty="0">
              <a:solidFill>
                <a:schemeClr val="lt1"/>
              </a:solidFill>
              <a:latin typeface="Arial"/>
              <a:ea typeface="Arial"/>
              <a:cs typeface="Arial"/>
              <a:sym typeface="Arial"/>
            </a:endParaRPr>
          </a:p>
        </p:txBody>
      </p:sp>
      <p:sp>
        <p:nvSpPr>
          <p:cNvPr id="205" name="Google Shape;205;g2e2a2ec5bec_0_43"/>
          <p:cNvSpPr txBox="1"/>
          <p:nvPr/>
        </p:nvSpPr>
        <p:spPr>
          <a:xfrm>
            <a:off x="290667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6" name="Google Shape;206;g2e2a2ec5bec_0_43"/>
          <p:cNvSpPr txBox="1"/>
          <p:nvPr/>
        </p:nvSpPr>
        <p:spPr>
          <a:xfrm>
            <a:off x="2906675" y="639500"/>
            <a:ext cx="1594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goes here.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07" name="Google Shape;207;g2e2a2ec5bec_0_43"/>
          <p:cNvSpPr txBox="1"/>
          <p:nvPr/>
        </p:nvSpPr>
        <p:spPr>
          <a:xfrm>
            <a:off x="6570625" y="5141750"/>
            <a:ext cx="1802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Arial"/>
                <a:ea typeface="Arial"/>
                <a:cs typeface="Arial"/>
                <a:sym typeface="Arial"/>
              </a:rPr>
              <a:t>This box can be used for information about the trust. </a:t>
            </a:r>
          </a:p>
        </p:txBody>
      </p:sp>
      <p:sp>
        <p:nvSpPr>
          <p:cNvPr id="208" name="Google Shape;208;g2e2a2ec5bec_0_43"/>
          <p:cNvSpPr txBox="1"/>
          <p:nvPr/>
        </p:nvSpPr>
        <p:spPr>
          <a:xfrm>
            <a:off x="4523825" y="319624"/>
            <a:ext cx="152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XX%</a:t>
            </a:r>
            <a:endParaRPr/>
          </a:p>
        </p:txBody>
      </p:sp>
      <p:sp>
        <p:nvSpPr>
          <p:cNvPr id="209" name="Google Shape;209;g2e2a2ec5bec_0_43"/>
          <p:cNvSpPr txBox="1"/>
          <p:nvPr/>
        </p:nvSpPr>
        <p:spPr>
          <a:xfrm>
            <a:off x="4523825" y="639500"/>
            <a:ext cx="1478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Arial"/>
                <a:ea typeface="Arial"/>
                <a:cs typeface="Arial"/>
                <a:sym typeface="Arial"/>
              </a:rPr>
              <a:t>Text for the question goes here. Text for the question </a:t>
            </a:r>
            <a:r>
              <a:rPr lang="en-GB" sz="1200">
                <a:solidFill>
                  <a:schemeClr val="lt1"/>
                </a:solidFill>
              </a:rPr>
              <a:t>here</a:t>
            </a:r>
            <a:r>
              <a:rPr lang="en-GB"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210" name="Google Shape;210;g2e2a2ec5bec_0_43"/>
          <p:cNvSpPr txBox="1"/>
          <p:nvPr/>
        </p:nvSpPr>
        <p:spPr>
          <a:xfrm>
            <a:off x="6570625" y="3389750"/>
            <a:ext cx="180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XX%</a:t>
            </a:r>
            <a:endParaRPr dirty="0"/>
          </a:p>
        </p:txBody>
      </p:sp>
      <p:sp>
        <p:nvSpPr>
          <p:cNvPr id="211" name="Google Shape;211;g2e2a2ec5bec_0_43"/>
          <p:cNvSpPr txBox="1"/>
          <p:nvPr/>
        </p:nvSpPr>
        <p:spPr>
          <a:xfrm>
            <a:off x="6570626" y="3680700"/>
            <a:ext cx="28886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lt1"/>
                </a:solidFill>
                <a:latin typeface="Arial"/>
                <a:ea typeface="Arial"/>
                <a:cs typeface="Arial"/>
                <a:sym typeface="Arial"/>
              </a:rPr>
              <a:t>Text for the question goes here. Text for the question goes here. Text for the question goes her</a:t>
            </a:r>
            <a:r>
              <a:rPr lang="en-GB" sz="1200" dirty="0">
                <a:solidFill>
                  <a:schemeClr val="lt1"/>
                </a:solidFill>
              </a:rPr>
              <a:t>e</a:t>
            </a:r>
            <a:endParaRPr sz="1200" dirty="0">
              <a:solidFill>
                <a:schemeClr val="lt1"/>
              </a:solidFill>
              <a:latin typeface="Arial"/>
              <a:ea typeface="Arial"/>
              <a:cs typeface="Arial"/>
              <a:sym typeface="Arial"/>
            </a:endParaRPr>
          </a:p>
        </p:txBody>
      </p:sp>
      <p:pic>
        <p:nvPicPr>
          <p:cNvPr id="212" name="Google Shape;212;g2e2a2ec5bec_0_43"/>
          <p:cNvPicPr preferRelativeResize="0"/>
          <p:nvPr/>
        </p:nvPicPr>
        <p:blipFill rotWithShape="1">
          <a:blip r:embed="rId3">
            <a:alphaModFix/>
          </a:blip>
          <a:srcRect/>
          <a:stretch/>
        </p:blipFill>
        <p:spPr>
          <a:xfrm>
            <a:off x="7385225" y="224925"/>
            <a:ext cx="2258100" cy="9070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PES">
      <a:dk1>
        <a:srgbClr val="000000"/>
      </a:dk1>
      <a:lt1>
        <a:srgbClr val="FFFFFF"/>
      </a:lt1>
      <a:dk2>
        <a:srgbClr val="44546A"/>
      </a:dk2>
      <a:lt2>
        <a:srgbClr val="E7E6E6"/>
      </a:lt2>
      <a:accent1>
        <a:srgbClr val="D63297"/>
      </a:accent1>
      <a:accent2>
        <a:srgbClr val="AE2573"/>
      </a:accent2>
      <a:accent3>
        <a:srgbClr val="0C48A8"/>
      </a:accent3>
      <a:accent4>
        <a:srgbClr val="005EB8"/>
      </a:accent4>
      <a:accent5>
        <a:srgbClr val="FFB81C"/>
      </a:accent5>
      <a:accent6>
        <a:srgbClr val="330072"/>
      </a:accent6>
      <a:hlink>
        <a:srgbClr val="1D0144"/>
      </a:hlink>
      <a:folHlink>
        <a:srgbClr val="18A3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0D5C941DA44A4289EAC03B9F7A23C3" ma:contentTypeVersion="18" ma:contentTypeDescription="Create a new document." ma:contentTypeScope="" ma:versionID="fd2f9986d1578b421631c454bba84e3d">
  <xsd:schema xmlns:xsd="http://www.w3.org/2001/XMLSchema" xmlns:xs="http://www.w3.org/2001/XMLSchema" xmlns:p="http://schemas.microsoft.com/office/2006/metadata/properties" xmlns:ns2="57b21b79-5d32-4c3c-9402-b397da5c7a71" xmlns:ns3="c143a6c5-5942-4b69-8d61-fb579588568f" targetNamespace="http://schemas.microsoft.com/office/2006/metadata/properties" ma:root="true" ma:fieldsID="de0fa3d741f3e28dd8265293ce6f65a5" ns2:_="" ns3:_="">
    <xsd:import namespace="57b21b79-5d32-4c3c-9402-b397da5c7a71"/>
    <xsd:import namespace="c143a6c5-5942-4b69-8d61-fb579588568f"/>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_ip_UnifiedCompliancePolicyProperties" minOccurs="0"/>
                <xsd:element ref="ns3:_ip_UnifiedCompliancePolicyUIActio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21b79-5d32-4c3c-9402-b397da5c7a71"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3a6c5-5942-4b69-8d61-fb579588568f"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internalName="_ip_UnifiedCompliancePolicyProperties" ma:readOnly="false">
      <xsd:simpleType>
        <xsd:restriction base="dms:Note"/>
      </xsd:simpleType>
    </xsd:element>
    <xsd:element name="_ip_UnifiedCompliancePolicyUIAction" ma:index="18"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23485952-f129-4676-b957-701bc6918852}" ma:internalName="TaxCatchAll" ma:showField="CatchAllData" ma:web="c143a6c5-5942-4b69-8d61-fb57958856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c143a6c5-5942-4b69-8d61-fb579588568f" xsi:nil="true"/>
    <lcf76f155ced4ddcb4097134ff3c332f xmlns="57b21b79-5d32-4c3c-9402-b397da5c7a71">
      <Terms xmlns="http://schemas.microsoft.com/office/infopath/2007/PartnerControls"/>
    </lcf76f155ced4ddcb4097134ff3c332f>
    <_ip_UnifiedCompliancePolicyProperties xmlns="c143a6c5-5942-4b69-8d61-fb579588568f" xsi:nil="true"/>
    <TaxCatchAll xmlns="c143a6c5-5942-4b69-8d61-fb579588568f" xsi:nil="true"/>
    <Review_x0020_Date xmlns="57b21b79-5d32-4c3c-9402-b397da5c7a71" xsi:nil="true"/>
  </documentManagement>
</p:properties>
</file>

<file path=customXml/itemProps1.xml><?xml version="1.0" encoding="utf-8"?>
<ds:datastoreItem xmlns:ds="http://schemas.openxmlformats.org/officeDocument/2006/customXml" ds:itemID="{ED66C00D-C00F-422C-AABF-9F8582AA8D82}">
  <ds:schemaRefs>
    <ds:schemaRef ds:uri="http://schemas.microsoft.com/sharepoint/v3/contenttype/forms"/>
  </ds:schemaRefs>
</ds:datastoreItem>
</file>

<file path=customXml/itemProps2.xml><?xml version="1.0" encoding="utf-8"?>
<ds:datastoreItem xmlns:ds="http://schemas.openxmlformats.org/officeDocument/2006/customXml" ds:itemID="{D62804CD-692C-421B-88F7-51BE368AA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21b79-5d32-4c3c-9402-b397da5c7a71"/>
    <ds:schemaRef ds:uri="c143a6c5-5942-4b69-8d61-fb5795885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161A7-D29A-43C9-A17E-ADC70F28475B}">
  <ds:schemaRefs>
    <ds:schemaRef ds:uri="http://www.w3.org/XML/1998/namespace"/>
    <ds:schemaRef ds:uri="9d2b163f-2795-4980-a00f-d619f53f7de8"/>
    <ds:schemaRef ds:uri="http://schemas.microsoft.com/office/2006/documentManagement/types"/>
    <ds:schemaRef ds:uri="8fb53b4f-1204-4cd9-8a55-a9d7af4fbf3e"/>
    <ds:schemaRef ds:uri="http://schemas.microsoft.com/office/infopath/2007/PartnerControls"/>
    <ds:schemaRef ds:uri="http://purl.org/dc/elements/1.1/"/>
    <ds:schemaRef ds:uri="http://purl.org/dc/terms/"/>
    <ds:schemaRef ds:uri="http://schemas.openxmlformats.org/package/2006/metadata/core-properties"/>
    <ds:schemaRef ds:uri="http://schemas.microsoft.com/sharepoint/v3"/>
    <ds:schemaRef ds:uri="cccaf3ac-2de9-44d4-aa31-54302fceb5f7"/>
    <ds:schemaRef ds:uri="http://schemas.microsoft.com/office/2006/metadata/properties"/>
    <ds:schemaRef ds:uri="http://purl.org/dc/dcmitype/"/>
    <ds:schemaRef ds:uri="c143a6c5-5942-4b69-8d61-fb579588568f"/>
    <ds:schemaRef ds:uri="57b21b79-5d32-4c3c-9402-b397da5c7a71"/>
  </ds:schemaRefs>
</ds:datastoreItem>
</file>

<file path=docProps/app.xml><?xml version="1.0" encoding="utf-8"?>
<Properties xmlns="http://schemas.openxmlformats.org/officeDocument/2006/extended-properties" xmlns:vt="http://schemas.openxmlformats.org/officeDocument/2006/docPropsVTypes">
  <TotalTime>26</TotalTime>
  <Words>892</Words>
  <Application>Microsoft Office PowerPoint</Application>
  <PresentationFormat>A4 Paper (210x297 mm)</PresentationFormat>
  <Paragraphs>94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NCPES infographic instructions</vt:lpstr>
      <vt:lpstr>NCPES infographic instructions</vt:lpstr>
      <vt:lpstr>PowerPoint Presentation</vt:lpstr>
      <vt:lpstr>NCPES infographic instructions</vt:lpstr>
      <vt:lpstr>NCPES infographic instructions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CPES infographic instructions</dc:title>
  <dc:creator>Jenny King</dc:creator>
  <cp:lastModifiedBy>Caroline Hancock</cp:lastModifiedBy>
  <cp:revision>11</cp:revision>
  <dcterms:created xsi:type="dcterms:W3CDTF">2023-07-31T08:51:03Z</dcterms:created>
  <dcterms:modified xsi:type="dcterms:W3CDTF">2026-06-10T18:01:18Z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0x0101009A0D5C941DA44A4289EAC03B9F7A23C3</vt:lpwstr>
  </property>
  <property fmtid="{D5CDD505-2E9C-101B-9397-08002B2CF9AE}" pid="3" name="MediaServiceImageTags">
    <vt:lpwstr/>
  </property>
</Properties>
</file>