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33.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authors.xml" ContentType="application/vnd.ms-powerpoint.auth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3" r:id="rId1"/>
  </p:sldMasterIdLst>
  <p:notesMasterIdLst>
    <p:notesMasterId r:id="rId39"/>
  </p:notesMasterIdLst>
  <p:handoutMasterIdLst>
    <p:handoutMasterId r:id="rId40"/>
  </p:handoutMasterIdLst>
  <p:sldIdLst>
    <p:sldId id="1923" r:id="rId2"/>
    <p:sldId id="2145707288" r:id="rId3"/>
    <p:sldId id="2145707304" r:id="rId4"/>
    <p:sldId id="2145707314" r:id="rId5"/>
    <p:sldId id="2145707350" r:id="rId6"/>
    <p:sldId id="2145707353" r:id="rId7"/>
    <p:sldId id="2145707267" r:id="rId8"/>
    <p:sldId id="1946" r:id="rId9"/>
    <p:sldId id="2145707291" r:id="rId10"/>
    <p:sldId id="2145707295" r:id="rId11"/>
    <p:sldId id="2145707299" r:id="rId12"/>
    <p:sldId id="2145707319" r:id="rId13"/>
    <p:sldId id="2145707326" r:id="rId14"/>
    <p:sldId id="2145707318" r:id="rId15"/>
    <p:sldId id="2145707294" r:id="rId16"/>
    <p:sldId id="2145707300" r:id="rId17"/>
    <p:sldId id="2145707301" r:id="rId18"/>
    <p:sldId id="2145707302" r:id="rId19"/>
    <p:sldId id="2145707311" r:id="rId20"/>
    <p:sldId id="2145707308" r:id="rId21"/>
    <p:sldId id="2145707334" r:id="rId22"/>
    <p:sldId id="2145707335" r:id="rId23"/>
    <p:sldId id="2145707327" r:id="rId24"/>
    <p:sldId id="2145707313" r:id="rId25"/>
    <p:sldId id="2145707316" r:id="rId26"/>
    <p:sldId id="2145707354" r:id="rId27"/>
    <p:sldId id="2145707339" r:id="rId28"/>
    <p:sldId id="2145707296" r:id="rId29"/>
    <p:sldId id="2145707341" r:id="rId30"/>
    <p:sldId id="2145707344" r:id="rId31"/>
    <p:sldId id="2145707352" r:id="rId32"/>
    <p:sldId id="2145707342" r:id="rId33"/>
    <p:sldId id="2145707343" r:id="rId34"/>
    <p:sldId id="2145707268" r:id="rId35"/>
    <p:sldId id="2145707292" r:id="rId36"/>
    <p:sldId id="2145707307" r:id="rId37"/>
    <p:sldId id="2145707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80D2CC"/>
    <a:srgbClr val="99DBD6"/>
    <a:srgbClr val="99DDEB"/>
    <a:srgbClr val="80D4E7"/>
    <a:srgbClr val="E8EDEE"/>
    <a:srgbClr val="003087"/>
    <a:srgbClr val="82D1CB"/>
    <a:srgbClr val="00A499"/>
    <a:srgbClr val="00A9CE"/>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C7A48E-0861-4AAA-8372-7BD2B0875FA9}" v="83" dt="2026-03-11T09:07:22.396"/>
    <p1510:client id="{BAFD1A25-24C6-4D40-2FC5-050DD78EC7C0}" v="1" dt="2026-03-11T08:57:32.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288"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8/10/relationships/authors" Target="author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1FE37-EB16-41EA-B7D6-A7ADDF91E9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0AA8946-21FC-4FA8-87D9-23B9D1872C90}">
      <dgm:prSet phldrT="[Text]" custT="1"/>
      <dgm:spPr/>
      <dgm:t>
        <a:bodyPr/>
        <a:lstStyle/>
        <a:p>
          <a:r>
            <a:rPr lang="en-GB" sz="1400">
              <a:solidFill>
                <a:schemeClr val="bg1"/>
              </a:solidFill>
            </a:rPr>
            <a:t>Patient engagement or experience teams</a:t>
          </a:r>
        </a:p>
      </dgm:t>
    </dgm:pt>
    <dgm:pt modelId="{41D818AF-9A75-4C22-806B-0622AEC28398}" type="parTrans" cxnId="{3107E897-5192-4165-8FDB-439421E022E9}">
      <dgm:prSet/>
      <dgm:spPr/>
      <dgm:t>
        <a:bodyPr/>
        <a:lstStyle/>
        <a:p>
          <a:endParaRPr lang="en-GB" sz="2000">
            <a:solidFill>
              <a:schemeClr val="bg1"/>
            </a:solidFill>
          </a:endParaRPr>
        </a:p>
      </dgm:t>
    </dgm:pt>
    <dgm:pt modelId="{4A18BC35-6A1E-4427-BD0F-DFE4E1B665E2}" type="sibTrans" cxnId="{3107E897-5192-4165-8FDB-439421E022E9}">
      <dgm:prSet/>
      <dgm:spPr/>
      <dgm:t>
        <a:bodyPr/>
        <a:lstStyle/>
        <a:p>
          <a:endParaRPr lang="en-GB" sz="2000">
            <a:solidFill>
              <a:schemeClr val="bg1"/>
            </a:solidFill>
          </a:endParaRPr>
        </a:p>
      </dgm:t>
    </dgm:pt>
    <dgm:pt modelId="{1DB52B7C-C0C5-4264-AEDF-FB927294DC82}">
      <dgm:prSet phldrT="[Text]" custT="1"/>
      <dgm:spPr/>
      <dgm:t>
        <a:bodyPr/>
        <a:lstStyle/>
        <a:p>
          <a:r>
            <a:rPr lang="en-GB" sz="1400">
              <a:solidFill>
                <a:schemeClr val="bg1"/>
              </a:solidFill>
            </a:rPr>
            <a:t>Macmillan Information Centre</a:t>
          </a:r>
        </a:p>
      </dgm:t>
    </dgm:pt>
    <dgm:pt modelId="{5A8D182E-3C31-4203-908D-F8CBD7A4F9C4}" type="sibTrans" cxnId="{AFFB6E3D-528D-4E4E-9291-C96FA1036933}">
      <dgm:prSet/>
      <dgm:spPr/>
      <dgm:t>
        <a:bodyPr/>
        <a:lstStyle/>
        <a:p>
          <a:endParaRPr lang="en-GB" sz="2000">
            <a:solidFill>
              <a:schemeClr val="bg1"/>
            </a:solidFill>
          </a:endParaRPr>
        </a:p>
      </dgm:t>
    </dgm:pt>
    <dgm:pt modelId="{5C322008-E402-4AE9-AC0E-ED9D553A8003}" type="parTrans" cxnId="{AFFB6E3D-528D-4E4E-9291-C96FA1036933}">
      <dgm:prSet/>
      <dgm:spPr/>
      <dgm:t>
        <a:bodyPr/>
        <a:lstStyle/>
        <a:p>
          <a:endParaRPr lang="en-GB" sz="2000">
            <a:solidFill>
              <a:schemeClr val="bg1"/>
            </a:solidFill>
          </a:endParaRPr>
        </a:p>
      </dgm:t>
    </dgm:pt>
    <dgm:pt modelId="{ED9EF4A4-3B0F-456D-9A35-610F29762B7F}">
      <dgm:prSet phldrT="[Text]" custT="1"/>
      <dgm:spPr/>
      <dgm:t>
        <a:bodyPr/>
        <a:lstStyle/>
        <a:p>
          <a:r>
            <a:rPr lang="en-GB" sz="1400">
              <a:solidFill>
                <a:schemeClr val="bg1"/>
              </a:solidFill>
            </a:rPr>
            <a:t>Communications teams</a:t>
          </a:r>
        </a:p>
      </dgm:t>
    </dgm:pt>
    <dgm:pt modelId="{53B3DFFF-9EBC-47C5-8ECA-D4A7BB289708}" type="sibTrans" cxnId="{912AC6DB-AEA9-4BD0-AF41-5B2185222319}">
      <dgm:prSet/>
      <dgm:spPr/>
      <dgm:t>
        <a:bodyPr/>
        <a:lstStyle/>
        <a:p>
          <a:endParaRPr lang="en-GB" sz="2000">
            <a:solidFill>
              <a:schemeClr val="bg1"/>
            </a:solidFill>
          </a:endParaRPr>
        </a:p>
      </dgm:t>
    </dgm:pt>
    <dgm:pt modelId="{97844AC6-68B1-4513-9D7F-3204C215DE20}" type="parTrans" cxnId="{912AC6DB-AEA9-4BD0-AF41-5B2185222319}">
      <dgm:prSet/>
      <dgm:spPr/>
      <dgm:t>
        <a:bodyPr/>
        <a:lstStyle/>
        <a:p>
          <a:endParaRPr lang="en-GB" sz="2000">
            <a:solidFill>
              <a:schemeClr val="bg1"/>
            </a:solidFill>
          </a:endParaRPr>
        </a:p>
      </dgm:t>
    </dgm:pt>
    <dgm:pt modelId="{01D84BFC-866C-46C3-9A3C-D3230C12E1E1}">
      <dgm:prSet phldrT="[Text]" custT="1"/>
      <dgm:spPr/>
      <dgm:t>
        <a:bodyPr/>
        <a:lstStyle/>
        <a:p>
          <a:pPr>
            <a:buFont typeface="Courier New" panose="02070309020205020404" pitchFamily="49" charset="0"/>
            <a:buChar char="o"/>
          </a:pPr>
          <a:r>
            <a:rPr lang="en-GB" sz="1400">
              <a:solidFill>
                <a:schemeClr val="bg1"/>
              </a:solidFill>
              <a:latin typeface="Arial"/>
              <a:ea typeface="MS Mincho"/>
              <a:cs typeface="Arial"/>
            </a:rPr>
            <a:t>Departments that interact with eligible patients during this period (e.g., radiology, haematology, surgical, diagnostic)</a:t>
          </a:r>
          <a:endParaRPr lang="en-GB" sz="1400">
            <a:solidFill>
              <a:schemeClr val="bg1"/>
            </a:solidFill>
          </a:endParaRPr>
        </a:p>
      </dgm:t>
    </dgm:pt>
    <dgm:pt modelId="{4DB17CE6-ECDE-43D5-8110-D6BF20F5E512}" type="sibTrans" cxnId="{A86D21D8-563F-4D7F-85FD-C924B417ACCF}">
      <dgm:prSet/>
      <dgm:spPr/>
      <dgm:t>
        <a:bodyPr/>
        <a:lstStyle/>
        <a:p>
          <a:endParaRPr lang="en-GB" sz="2000">
            <a:solidFill>
              <a:schemeClr val="bg1"/>
            </a:solidFill>
          </a:endParaRPr>
        </a:p>
      </dgm:t>
    </dgm:pt>
    <dgm:pt modelId="{B3FEA2E9-3C9C-40DE-B7F7-05B5728B7A48}" type="parTrans" cxnId="{A86D21D8-563F-4D7F-85FD-C924B417ACCF}">
      <dgm:prSet/>
      <dgm:spPr/>
      <dgm:t>
        <a:bodyPr/>
        <a:lstStyle/>
        <a:p>
          <a:endParaRPr lang="en-GB" sz="2000">
            <a:solidFill>
              <a:schemeClr val="bg1"/>
            </a:solidFill>
          </a:endParaRPr>
        </a:p>
      </dgm:t>
    </dgm:pt>
    <dgm:pt modelId="{4EDA551A-AECD-44CB-A06E-F101E15C6175}">
      <dgm:prSet phldrT="[Text]" custT="1"/>
      <dgm:spPr/>
      <dgm:t>
        <a:bodyPr/>
        <a:lstStyle/>
        <a:p>
          <a:pPr>
            <a:buFont typeface="Courier New" panose="02070309020205020404" pitchFamily="49" charset="0"/>
            <a:buChar char="o"/>
          </a:pPr>
          <a:r>
            <a:rPr lang="en-GB" sz="1400">
              <a:solidFill>
                <a:schemeClr val="bg1"/>
              </a:solidFill>
              <a:latin typeface="Arial"/>
              <a:ea typeface="MS Mincho"/>
              <a:cs typeface="Arial"/>
            </a:rPr>
            <a:t>Local cancer support groups and charities </a:t>
          </a:r>
          <a:endParaRPr lang="en-GB" sz="1400">
            <a:solidFill>
              <a:schemeClr val="bg1"/>
            </a:solidFill>
          </a:endParaRPr>
        </a:p>
      </dgm:t>
    </dgm:pt>
    <dgm:pt modelId="{F3803F20-199E-47C3-9F5D-770601984724}" type="sibTrans" cxnId="{96BECD9B-2411-4C7C-A5A8-AF24D2A3AC89}">
      <dgm:prSet/>
      <dgm:spPr/>
      <dgm:t>
        <a:bodyPr/>
        <a:lstStyle/>
        <a:p>
          <a:endParaRPr lang="en-GB" sz="2000">
            <a:solidFill>
              <a:schemeClr val="bg1"/>
            </a:solidFill>
          </a:endParaRPr>
        </a:p>
      </dgm:t>
    </dgm:pt>
    <dgm:pt modelId="{189D757B-F8E4-4E89-88D5-A41C8BA994A5}" type="parTrans" cxnId="{96BECD9B-2411-4C7C-A5A8-AF24D2A3AC89}">
      <dgm:prSet/>
      <dgm:spPr/>
      <dgm:t>
        <a:bodyPr/>
        <a:lstStyle/>
        <a:p>
          <a:endParaRPr lang="en-GB" sz="2000">
            <a:solidFill>
              <a:schemeClr val="bg1"/>
            </a:solidFill>
          </a:endParaRPr>
        </a:p>
      </dgm:t>
    </dgm:pt>
    <dgm:pt modelId="{8D548B9D-F964-4CD4-9F2D-8BE4FA878A16}" type="pres">
      <dgm:prSet presAssocID="{5B11FE37-EB16-41EA-B7D6-A7ADDF91E966}" presName="diagram" presStyleCnt="0">
        <dgm:presLayoutVars>
          <dgm:dir/>
          <dgm:resizeHandles val="exact"/>
        </dgm:presLayoutVars>
      </dgm:prSet>
      <dgm:spPr/>
    </dgm:pt>
    <dgm:pt modelId="{C4F80EF8-AFF3-4B8C-8B99-8F0B6F4A00E6}" type="pres">
      <dgm:prSet presAssocID="{F0AA8946-21FC-4FA8-87D9-23B9D1872C90}" presName="node" presStyleLbl="node1" presStyleIdx="0" presStyleCnt="5" custLinFactNeighborY="-1259">
        <dgm:presLayoutVars>
          <dgm:bulletEnabled val="1"/>
        </dgm:presLayoutVars>
      </dgm:prSet>
      <dgm:spPr/>
    </dgm:pt>
    <dgm:pt modelId="{F235920F-043F-4FB9-9EF0-BAA69DEF3E15}" type="pres">
      <dgm:prSet presAssocID="{4A18BC35-6A1E-4427-BD0F-DFE4E1B665E2}" presName="sibTrans" presStyleCnt="0"/>
      <dgm:spPr/>
    </dgm:pt>
    <dgm:pt modelId="{A1EAD0F1-C3A4-4D8D-BEA4-E575ECDD1CDC}" type="pres">
      <dgm:prSet presAssocID="{1DB52B7C-C0C5-4264-AEDF-FB927294DC82}" presName="node" presStyleLbl="node1" presStyleIdx="1" presStyleCnt="5">
        <dgm:presLayoutVars>
          <dgm:bulletEnabled val="1"/>
        </dgm:presLayoutVars>
      </dgm:prSet>
      <dgm:spPr/>
    </dgm:pt>
    <dgm:pt modelId="{E0B8ED97-D8FA-4B4E-AAD5-13695D72B6FD}" type="pres">
      <dgm:prSet presAssocID="{5A8D182E-3C31-4203-908D-F8CBD7A4F9C4}" presName="sibTrans" presStyleCnt="0"/>
      <dgm:spPr/>
    </dgm:pt>
    <dgm:pt modelId="{BE41FFAA-BC56-48F2-AF87-348D3EC2902A}" type="pres">
      <dgm:prSet presAssocID="{ED9EF4A4-3B0F-456D-9A35-610F29762B7F}" presName="node" presStyleLbl="node1" presStyleIdx="2" presStyleCnt="5">
        <dgm:presLayoutVars>
          <dgm:bulletEnabled val="1"/>
        </dgm:presLayoutVars>
      </dgm:prSet>
      <dgm:spPr/>
    </dgm:pt>
    <dgm:pt modelId="{0470D4C8-685F-4772-90B3-7A2335F36094}" type="pres">
      <dgm:prSet presAssocID="{53B3DFFF-9EBC-47C5-8ECA-D4A7BB289708}" presName="sibTrans" presStyleCnt="0"/>
      <dgm:spPr/>
    </dgm:pt>
    <dgm:pt modelId="{2A2B5B96-1E5D-4263-9A1A-DA1C742052E1}" type="pres">
      <dgm:prSet presAssocID="{01D84BFC-866C-46C3-9A3C-D3230C12E1E1}" presName="node" presStyleLbl="node1" presStyleIdx="3" presStyleCnt="5">
        <dgm:presLayoutVars>
          <dgm:bulletEnabled val="1"/>
        </dgm:presLayoutVars>
      </dgm:prSet>
      <dgm:spPr/>
    </dgm:pt>
    <dgm:pt modelId="{4C1E7CD8-E81B-43CA-8DF4-43EC866F02DE}" type="pres">
      <dgm:prSet presAssocID="{4DB17CE6-ECDE-43D5-8110-D6BF20F5E512}" presName="sibTrans" presStyleCnt="0"/>
      <dgm:spPr/>
    </dgm:pt>
    <dgm:pt modelId="{1B2A8983-AA24-4FB8-BD54-59942E14BD6A}" type="pres">
      <dgm:prSet presAssocID="{4EDA551A-AECD-44CB-A06E-F101E15C6175}" presName="node" presStyleLbl="node1" presStyleIdx="4" presStyleCnt="5">
        <dgm:presLayoutVars>
          <dgm:bulletEnabled val="1"/>
        </dgm:presLayoutVars>
      </dgm:prSet>
      <dgm:spPr/>
    </dgm:pt>
  </dgm:ptLst>
  <dgm:cxnLst>
    <dgm:cxn modelId="{AFFB6E3D-528D-4E4E-9291-C96FA1036933}" srcId="{5B11FE37-EB16-41EA-B7D6-A7ADDF91E966}" destId="{1DB52B7C-C0C5-4264-AEDF-FB927294DC82}" srcOrd="1" destOrd="0" parTransId="{5C322008-E402-4AE9-AC0E-ED9D553A8003}" sibTransId="{5A8D182E-3C31-4203-908D-F8CBD7A4F9C4}"/>
    <dgm:cxn modelId="{D5843886-B3DF-4049-8428-A12537620861}" type="presOf" srcId="{4EDA551A-AECD-44CB-A06E-F101E15C6175}" destId="{1B2A8983-AA24-4FB8-BD54-59942E14BD6A}" srcOrd="0" destOrd="0" presId="urn:microsoft.com/office/officeart/2005/8/layout/default"/>
    <dgm:cxn modelId="{32F84C97-02A2-4BEC-A01C-6C3C85247E44}" type="presOf" srcId="{01D84BFC-866C-46C3-9A3C-D3230C12E1E1}" destId="{2A2B5B96-1E5D-4263-9A1A-DA1C742052E1}" srcOrd="0" destOrd="0" presId="urn:microsoft.com/office/officeart/2005/8/layout/default"/>
    <dgm:cxn modelId="{3107E897-5192-4165-8FDB-439421E022E9}" srcId="{5B11FE37-EB16-41EA-B7D6-A7ADDF91E966}" destId="{F0AA8946-21FC-4FA8-87D9-23B9D1872C90}" srcOrd="0" destOrd="0" parTransId="{41D818AF-9A75-4C22-806B-0622AEC28398}" sibTransId="{4A18BC35-6A1E-4427-BD0F-DFE4E1B665E2}"/>
    <dgm:cxn modelId="{96BECD9B-2411-4C7C-A5A8-AF24D2A3AC89}" srcId="{5B11FE37-EB16-41EA-B7D6-A7ADDF91E966}" destId="{4EDA551A-AECD-44CB-A06E-F101E15C6175}" srcOrd="4" destOrd="0" parTransId="{189D757B-F8E4-4E89-88D5-A41C8BA994A5}" sibTransId="{F3803F20-199E-47C3-9F5D-770601984724}"/>
    <dgm:cxn modelId="{6046C59D-5F9D-4865-907A-A31710260345}" type="presOf" srcId="{F0AA8946-21FC-4FA8-87D9-23B9D1872C90}" destId="{C4F80EF8-AFF3-4B8C-8B99-8F0B6F4A00E6}" srcOrd="0" destOrd="0" presId="urn:microsoft.com/office/officeart/2005/8/layout/default"/>
    <dgm:cxn modelId="{E50528C5-CBDC-4CA2-AF34-4DF0A829387E}" type="presOf" srcId="{1DB52B7C-C0C5-4264-AEDF-FB927294DC82}" destId="{A1EAD0F1-C3A4-4D8D-BEA4-E575ECDD1CDC}" srcOrd="0" destOrd="0" presId="urn:microsoft.com/office/officeart/2005/8/layout/default"/>
    <dgm:cxn modelId="{A86D21D8-563F-4D7F-85FD-C924B417ACCF}" srcId="{5B11FE37-EB16-41EA-B7D6-A7ADDF91E966}" destId="{01D84BFC-866C-46C3-9A3C-D3230C12E1E1}" srcOrd="3" destOrd="0" parTransId="{B3FEA2E9-3C9C-40DE-B7F7-05B5728B7A48}" sibTransId="{4DB17CE6-ECDE-43D5-8110-D6BF20F5E512}"/>
    <dgm:cxn modelId="{912AC6DB-AEA9-4BD0-AF41-5B2185222319}" srcId="{5B11FE37-EB16-41EA-B7D6-A7ADDF91E966}" destId="{ED9EF4A4-3B0F-456D-9A35-610F29762B7F}" srcOrd="2" destOrd="0" parTransId="{97844AC6-68B1-4513-9D7F-3204C215DE20}" sibTransId="{53B3DFFF-9EBC-47C5-8ECA-D4A7BB289708}"/>
    <dgm:cxn modelId="{BA2470EC-5D00-47D2-9540-302937866985}" type="presOf" srcId="{5B11FE37-EB16-41EA-B7D6-A7ADDF91E966}" destId="{8D548B9D-F964-4CD4-9F2D-8BE4FA878A16}" srcOrd="0" destOrd="0" presId="urn:microsoft.com/office/officeart/2005/8/layout/default"/>
    <dgm:cxn modelId="{04849EF9-5B55-4F43-A81E-36471D681A4C}" type="presOf" srcId="{ED9EF4A4-3B0F-456D-9A35-610F29762B7F}" destId="{BE41FFAA-BC56-48F2-AF87-348D3EC2902A}" srcOrd="0" destOrd="0" presId="urn:microsoft.com/office/officeart/2005/8/layout/default"/>
    <dgm:cxn modelId="{067EE42A-64DF-42AE-869B-4F3FF659EBC7}" type="presParOf" srcId="{8D548B9D-F964-4CD4-9F2D-8BE4FA878A16}" destId="{C4F80EF8-AFF3-4B8C-8B99-8F0B6F4A00E6}" srcOrd="0" destOrd="0" presId="urn:microsoft.com/office/officeart/2005/8/layout/default"/>
    <dgm:cxn modelId="{31C549D7-9C27-47C0-8723-35597534414C}" type="presParOf" srcId="{8D548B9D-F964-4CD4-9F2D-8BE4FA878A16}" destId="{F235920F-043F-4FB9-9EF0-BAA69DEF3E15}" srcOrd="1" destOrd="0" presId="urn:microsoft.com/office/officeart/2005/8/layout/default"/>
    <dgm:cxn modelId="{73F8D046-F146-4617-B728-F0450890B742}" type="presParOf" srcId="{8D548B9D-F964-4CD4-9F2D-8BE4FA878A16}" destId="{A1EAD0F1-C3A4-4D8D-BEA4-E575ECDD1CDC}" srcOrd="2" destOrd="0" presId="urn:microsoft.com/office/officeart/2005/8/layout/default"/>
    <dgm:cxn modelId="{3177646C-3292-4002-9913-74F7DFD5B4D6}" type="presParOf" srcId="{8D548B9D-F964-4CD4-9F2D-8BE4FA878A16}" destId="{E0B8ED97-D8FA-4B4E-AAD5-13695D72B6FD}" srcOrd="3" destOrd="0" presId="urn:microsoft.com/office/officeart/2005/8/layout/default"/>
    <dgm:cxn modelId="{E64DFAFF-CE0A-4330-B2D0-50D4571F8BBE}" type="presParOf" srcId="{8D548B9D-F964-4CD4-9F2D-8BE4FA878A16}" destId="{BE41FFAA-BC56-48F2-AF87-348D3EC2902A}" srcOrd="4" destOrd="0" presId="urn:microsoft.com/office/officeart/2005/8/layout/default"/>
    <dgm:cxn modelId="{021FCD97-8EA8-46FE-9D85-75EE860AAD65}" type="presParOf" srcId="{8D548B9D-F964-4CD4-9F2D-8BE4FA878A16}" destId="{0470D4C8-685F-4772-90B3-7A2335F36094}" srcOrd="5" destOrd="0" presId="urn:microsoft.com/office/officeart/2005/8/layout/default"/>
    <dgm:cxn modelId="{FC3102FB-FD90-4EA6-BB40-4485498A291A}" type="presParOf" srcId="{8D548B9D-F964-4CD4-9F2D-8BE4FA878A16}" destId="{2A2B5B96-1E5D-4263-9A1A-DA1C742052E1}" srcOrd="6" destOrd="0" presId="urn:microsoft.com/office/officeart/2005/8/layout/default"/>
    <dgm:cxn modelId="{F67A3BF2-07B6-410C-B48A-B123076F1645}" type="presParOf" srcId="{8D548B9D-F964-4CD4-9F2D-8BE4FA878A16}" destId="{4C1E7CD8-E81B-43CA-8DF4-43EC866F02DE}" srcOrd="7" destOrd="0" presId="urn:microsoft.com/office/officeart/2005/8/layout/default"/>
    <dgm:cxn modelId="{5FFF352A-FA77-4CB2-A530-205A9AC46EB9}" type="presParOf" srcId="{8D548B9D-F964-4CD4-9F2D-8BE4FA878A16}" destId="{1B2A8983-AA24-4FB8-BD54-59942E14BD6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80EF8-AFF3-4B8C-8B99-8F0B6F4A00E6}">
      <dsp:nvSpPr>
        <dsp:cNvPr id="0" name=""/>
        <dsp:cNvSpPr/>
      </dsp:nvSpPr>
      <dsp:spPr>
        <a:xfrm>
          <a:off x="3789" y="55565"/>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Patient engagement or experience teams</a:t>
          </a:r>
        </a:p>
      </dsp:txBody>
      <dsp:txXfrm>
        <a:off x="3789" y="55565"/>
        <a:ext cx="2051763" cy="1231057"/>
      </dsp:txXfrm>
    </dsp:sp>
    <dsp:sp modelId="{A1EAD0F1-C3A4-4D8D-BEA4-E575ECDD1CDC}">
      <dsp:nvSpPr>
        <dsp:cNvPr id="0" name=""/>
        <dsp:cNvSpPr/>
      </dsp:nvSpPr>
      <dsp:spPr>
        <a:xfrm>
          <a:off x="2260728"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Macmillan Information Centre</a:t>
          </a:r>
        </a:p>
      </dsp:txBody>
      <dsp:txXfrm>
        <a:off x="2260728" y="71064"/>
        <a:ext cx="2051763" cy="1231057"/>
      </dsp:txXfrm>
    </dsp:sp>
    <dsp:sp modelId="{BE41FFAA-BC56-48F2-AF87-348D3EC2902A}">
      <dsp:nvSpPr>
        <dsp:cNvPr id="0" name=""/>
        <dsp:cNvSpPr/>
      </dsp:nvSpPr>
      <dsp:spPr>
        <a:xfrm>
          <a:off x="4517668"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Communications teams</a:t>
          </a:r>
        </a:p>
      </dsp:txBody>
      <dsp:txXfrm>
        <a:off x="4517668" y="71064"/>
        <a:ext cx="2051763" cy="1231057"/>
      </dsp:txXfrm>
    </dsp:sp>
    <dsp:sp modelId="{2A2B5B96-1E5D-4263-9A1A-DA1C742052E1}">
      <dsp:nvSpPr>
        <dsp:cNvPr id="0" name=""/>
        <dsp:cNvSpPr/>
      </dsp:nvSpPr>
      <dsp:spPr>
        <a:xfrm>
          <a:off x="6774607"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kern="1200">
              <a:solidFill>
                <a:schemeClr val="bg1"/>
              </a:solidFill>
              <a:latin typeface="Arial"/>
              <a:ea typeface="MS Mincho"/>
              <a:cs typeface="Arial"/>
            </a:rPr>
            <a:t>Departments that interact with eligible patients during this period (e.g., radiology, haematology, surgical, diagnostic)</a:t>
          </a:r>
          <a:endParaRPr lang="en-GB" sz="1400" kern="1200">
            <a:solidFill>
              <a:schemeClr val="bg1"/>
            </a:solidFill>
          </a:endParaRPr>
        </a:p>
      </dsp:txBody>
      <dsp:txXfrm>
        <a:off x="6774607" y="71064"/>
        <a:ext cx="2051763" cy="1231057"/>
      </dsp:txXfrm>
    </dsp:sp>
    <dsp:sp modelId="{1B2A8983-AA24-4FB8-BD54-59942E14BD6A}">
      <dsp:nvSpPr>
        <dsp:cNvPr id="0" name=""/>
        <dsp:cNvSpPr/>
      </dsp:nvSpPr>
      <dsp:spPr>
        <a:xfrm>
          <a:off x="9031547"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kern="1200">
              <a:solidFill>
                <a:schemeClr val="bg1"/>
              </a:solidFill>
              <a:latin typeface="Arial"/>
              <a:ea typeface="MS Mincho"/>
              <a:cs typeface="Arial"/>
            </a:rPr>
            <a:t>Local cancer support groups and charities </a:t>
          </a:r>
          <a:endParaRPr lang="en-GB" sz="1400" kern="1200">
            <a:solidFill>
              <a:schemeClr val="bg1"/>
            </a:solidFill>
          </a:endParaRPr>
        </a:p>
      </dsp:txBody>
      <dsp:txXfrm>
        <a:off x="9031547" y="71064"/>
        <a:ext cx="2051763" cy="12310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11/03/2026</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93719-F465-098F-88FF-FB26A048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D8DED-930C-FDB3-10FA-CAB0042F6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309A8-93DA-0B23-92FD-4C2B9C982569}"/>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37438B5-9E9C-5E8D-F581-76B8C5924FFC}"/>
              </a:ext>
            </a:extLst>
          </p:cNvPr>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397627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CC72C-6E3C-B47E-AC7B-5625437BA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BA40C-447A-C7F5-BE59-A442BD129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4C41E-E2CA-CF7C-1096-07CBB53696D9}"/>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F598A11-2770-6857-E899-E3895C6C6EC3}"/>
              </a:ext>
            </a:extLst>
          </p:cNvPr>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25568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F6D6-4EFC-F002-96DC-F2E5DF318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C8588-FE74-F8C3-DD38-F395E5232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D17A0-4D0F-DE81-3B7A-8A9A64B99CD7}"/>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DFAA96-4E6A-8F76-7894-FA464D2C2E1F}"/>
              </a:ext>
            </a:extLst>
          </p:cNvPr>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2362563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3770189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3884419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4240990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4219929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2235705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92B5B-2785-E08F-0307-B53E740B4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84896-84C3-29E2-D5E5-ED7141437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59178-A849-F71D-677D-7674C5D80BCB}"/>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EDA8DA8-C537-24ED-2869-E650882258CE}"/>
              </a:ext>
            </a:extLst>
          </p:cNvPr>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2702218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A5D4C-4D61-B693-C7BC-CCA1C62D5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1D3B4-9445-6B5B-AB37-F7C75B84B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B4ABF-7B34-7592-3089-E2EF01570502}"/>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3BA0B0D-B1C5-FDAB-279D-192CD3A5A6C9}"/>
              </a:ext>
            </a:extLst>
          </p:cNvPr>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355903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879482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BFAFD-3302-9621-6EA6-F834DD528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AE7BD-09D3-F6DB-22C1-07653FE58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7942EC-4063-C946-5F29-2CAB352F1588}"/>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A348E7F-E6CE-8DF4-0588-A7F683EC81A4}"/>
              </a:ext>
            </a:extLst>
          </p:cNvPr>
          <p:cNvSpPr>
            <a:spLocks noGrp="1"/>
          </p:cNvSpPr>
          <p:nvPr>
            <p:ph type="sldNum" sz="quarter" idx="5"/>
          </p:nvPr>
        </p:nvSpPr>
        <p:spPr/>
        <p:txBody>
          <a:bodyPr/>
          <a:lstStyle/>
          <a:p>
            <a:fld id="{9A4EC7EF-95E1-3D44-A982-BC7A3E9C617E}" type="slidenum">
              <a:rPr lang="en-GB" smtClean="0"/>
              <a:t>23</a:t>
            </a:fld>
            <a:endParaRPr lang="en-GB"/>
          </a:p>
        </p:txBody>
      </p:sp>
    </p:spTree>
    <p:extLst>
      <p:ext uri="{BB962C8B-B14F-4D97-AF65-F5344CB8AC3E}">
        <p14:creationId xmlns:p14="http://schemas.microsoft.com/office/powerpoint/2010/main" val="2759054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6F09B-8BA9-1B00-7622-410D1718E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C7FA3-5D27-87A0-7526-61F5F5B14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FEB89-B757-30C2-99E9-C3FF1D9B7C0D}"/>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0E058F8-AD2A-D014-5DEE-9BA432FE8A9D}"/>
              </a:ext>
            </a:extLst>
          </p:cNvPr>
          <p:cNvSpPr>
            <a:spLocks noGrp="1"/>
          </p:cNvSpPr>
          <p:nvPr>
            <p:ph type="sldNum" sz="quarter" idx="5"/>
          </p:nvPr>
        </p:nvSpPr>
        <p:spPr/>
        <p:txBody>
          <a:bodyPr/>
          <a:lstStyle/>
          <a:p>
            <a:fld id="{9A4EC7EF-95E1-3D44-A982-BC7A3E9C617E}" type="slidenum">
              <a:rPr lang="en-GB" smtClean="0"/>
              <a:t>25</a:t>
            </a:fld>
            <a:endParaRPr lang="en-GB"/>
          </a:p>
        </p:txBody>
      </p:sp>
    </p:spTree>
    <p:extLst>
      <p:ext uri="{BB962C8B-B14F-4D97-AF65-F5344CB8AC3E}">
        <p14:creationId xmlns:p14="http://schemas.microsoft.com/office/powerpoint/2010/main" val="2389072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2962B-FA92-9C58-D0B3-A5636755E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1742B-D734-4B7B-DC8E-A7512CEDB0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E9B34-19C3-7F3A-5B2C-E504DE7FD341}"/>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C3369AF-4140-BC9E-083D-495B2B7583D7}"/>
              </a:ext>
            </a:extLst>
          </p:cNvPr>
          <p:cNvSpPr>
            <a:spLocks noGrp="1"/>
          </p:cNvSpPr>
          <p:nvPr>
            <p:ph type="sldNum" sz="quarter" idx="5"/>
          </p:nvPr>
        </p:nvSpPr>
        <p:spPr/>
        <p:txBody>
          <a:bodyPr/>
          <a:lstStyle/>
          <a:p>
            <a:fld id="{9A4EC7EF-95E1-3D44-A982-BC7A3E9C617E}" type="slidenum">
              <a:rPr lang="en-GB" smtClean="0"/>
              <a:t>26</a:t>
            </a:fld>
            <a:endParaRPr lang="en-GB"/>
          </a:p>
        </p:txBody>
      </p:sp>
    </p:spTree>
    <p:extLst>
      <p:ext uri="{BB962C8B-B14F-4D97-AF65-F5344CB8AC3E}">
        <p14:creationId xmlns:p14="http://schemas.microsoft.com/office/powerpoint/2010/main" val="3073018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D4690-2C36-9128-2C8A-716D2919B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27D59-514F-B391-AD2B-4A4D41720F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0F0E2-F694-462D-FD27-D4C4C38F82E1}"/>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F90553-DA9A-4D17-CB2B-BA9DB9630D79}"/>
              </a:ext>
            </a:extLst>
          </p:cNvPr>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2816959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2267188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29</a:t>
            </a:fld>
            <a:endParaRPr lang="en-GB"/>
          </a:p>
        </p:txBody>
      </p:sp>
    </p:spTree>
    <p:extLst>
      <p:ext uri="{BB962C8B-B14F-4D97-AF65-F5344CB8AC3E}">
        <p14:creationId xmlns:p14="http://schemas.microsoft.com/office/powerpoint/2010/main" val="2624000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7CBE3-9606-12EC-6972-9CC76B44AD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40B2E-4173-A670-4495-A7E09C15F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CD85D-7D71-695E-8687-893086007D8D}"/>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2C66E07-65A1-B9AA-777A-7AB357C25ADF}"/>
              </a:ext>
            </a:extLst>
          </p:cNvPr>
          <p:cNvSpPr>
            <a:spLocks noGrp="1"/>
          </p:cNvSpPr>
          <p:nvPr>
            <p:ph type="sldNum" sz="quarter" idx="5"/>
          </p:nvPr>
        </p:nvSpPr>
        <p:spPr/>
        <p:txBody>
          <a:bodyPr/>
          <a:lstStyle/>
          <a:p>
            <a:fld id="{9A4EC7EF-95E1-3D44-A982-BC7A3E9C617E}" type="slidenum">
              <a:rPr lang="en-GB" smtClean="0"/>
              <a:t>31</a:t>
            </a:fld>
            <a:endParaRPr lang="en-GB"/>
          </a:p>
        </p:txBody>
      </p:sp>
    </p:spTree>
    <p:extLst>
      <p:ext uri="{BB962C8B-B14F-4D97-AF65-F5344CB8AC3E}">
        <p14:creationId xmlns:p14="http://schemas.microsoft.com/office/powerpoint/2010/main" val="2372897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32</a:t>
            </a:fld>
            <a:endParaRPr lang="en-GB"/>
          </a:p>
        </p:txBody>
      </p:sp>
    </p:spTree>
    <p:extLst>
      <p:ext uri="{BB962C8B-B14F-4D97-AF65-F5344CB8AC3E}">
        <p14:creationId xmlns:p14="http://schemas.microsoft.com/office/powerpoint/2010/main" val="2886892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33</a:t>
            </a:fld>
            <a:endParaRPr lang="en-GB"/>
          </a:p>
        </p:txBody>
      </p:sp>
    </p:spTree>
    <p:extLst>
      <p:ext uri="{BB962C8B-B14F-4D97-AF65-F5344CB8AC3E}">
        <p14:creationId xmlns:p14="http://schemas.microsoft.com/office/powerpoint/2010/main" val="13888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392933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35</a:t>
            </a:fld>
            <a:endParaRPr lang="en-GB"/>
          </a:p>
        </p:txBody>
      </p:sp>
    </p:spTree>
    <p:extLst>
      <p:ext uri="{BB962C8B-B14F-4D97-AF65-F5344CB8AC3E}">
        <p14:creationId xmlns:p14="http://schemas.microsoft.com/office/powerpoint/2010/main" val="1448493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36</a:t>
            </a:fld>
            <a:endParaRPr lang="en-GB"/>
          </a:p>
        </p:txBody>
      </p:sp>
    </p:spTree>
    <p:extLst>
      <p:ext uri="{BB962C8B-B14F-4D97-AF65-F5344CB8AC3E}">
        <p14:creationId xmlns:p14="http://schemas.microsoft.com/office/powerpoint/2010/main" val="2956251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37</a:t>
            </a:fld>
            <a:endParaRPr lang="en-GB"/>
          </a:p>
        </p:txBody>
      </p:sp>
    </p:spTree>
    <p:extLst>
      <p:ext uri="{BB962C8B-B14F-4D97-AF65-F5344CB8AC3E}">
        <p14:creationId xmlns:p14="http://schemas.microsoft.com/office/powerpoint/2010/main" val="36449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FA46B-59A4-4979-6B3C-77415C959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1B34A-CD3D-E1E0-8678-75510FEA9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332C2-2D9D-C171-E89A-9CCAD0959572}"/>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4C5A41A-2841-E098-A010-ECE4DCB7F572}"/>
              </a:ext>
            </a:extLst>
          </p:cNvPr>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296808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D722-031E-38DF-3CA0-B8868F382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65BAD-1C1F-8E34-C4A8-DC5146226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2CBDBB-E418-685F-40D6-91ED7357BE53}"/>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02E54B6-BBD8-9EB6-3CD0-A6DD292819DB}"/>
              </a:ext>
            </a:extLst>
          </p:cNvPr>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4001222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96132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37907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25031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11/03/2026</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941" r:id="rId2"/>
    <p:sldLayoutId id="2147483942" r:id="rId3"/>
    <p:sldLayoutId id="2147483943" r:id="rId4"/>
    <p:sldLayoutId id="2147483944" r:id="rId5"/>
    <p:sldLayoutId id="2147483945" r:id="rId6"/>
    <p:sldLayoutId id="2147483946" r:id="rId7"/>
    <p:sldLayoutId id="2147483947" r:id="rId8"/>
    <p:sldLayoutId id="2147483785" r:id="rId9"/>
    <p:sldLayoutId id="2147483833" r:id="rId10"/>
    <p:sldLayoutId id="2147483834" r:id="rId11"/>
    <p:sldLayoutId id="2147483826" r:id="rId12"/>
    <p:sldLayoutId id="2147483931" r:id="rId13"/>
    <p:sldLayoutId id="2147483827" r:id="rId14"/>
    <p:sldLayoutId id="2147483789" r:id="rId15"/>
    <p:sldLayoutId id="2147483818" r:id="rId16"/>
    <p:sldLayoutId id="2147483948" r:id="rId17"/>
    <p:sldLayoutId id="2147483949" r:id="rId18"/>
    <p:sldLayoutId id="2147483950" r:id="rId19"/>
    <p:sldLayoutId id="2147483951" r:id="rId20"/>
    <p:sldLayoutId id="2147483813" r:id="rId21"/>
    <p:sldLayoutId id="2147483814" r:id="rId22"/>
    <p:sldLayoutId id="2147483815" r:id="rId23"/>
    <p:sldLayoutId id="2147483719" r:id="rId24"/>
    <p:sldLayoutId id="2147483938" r:id="rId25"/>
    <p:sldLayoutId id="2147483939" r:id="rId26"/>
    <p:sldLayoutId id="2147483933" r:id="rId27"/>
    <p:sldLayoutId id="2147483824" r:id="rId28"/>
    <p:sldLayoutId id="2147483926" r:id="rId29"/>
    <p:sldLayoutId id="2147483927" r:id="rId30"/>
    <p:sldLayoutId id="2147483929" r:id="rId31"/>
    <p:sldLayoutId id="2147483928" r:id="rId32"/>
    <p:sldLayoutId id="2147483930" r:id="rId33"/>
    <p:sldLayoutId id="2147483952" r:id="rId34"/>
    <p:sldLayoutId id="2147483953" r:id="rId35"/>
    <p:sldLayoutId id="2147483924" r:id="rId36"/>
    <p:sldLayoutId id="2147483940" r:id="rId37"/>
    <p:sldLayoutId id="2147483934" r:id="rId38"/>
    <p:sldLayoutId id="2147483936" r:id="rId39"/>
    <p:sldLayoutId id="2147483937" r:id="rId40"/>
    <p:sldLayoutId id="2147483825" r:id="rId41"/>
    <p:sldLayoutId id="2147483935"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slide" Target="slide2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pes.co.uk/promoting-the-survey/"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www.ncpes.co.uk/"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hyperlink" Target="http://www.ncpes.co.uk/" TargetMode="External"/><Relationship Id="rId4" Type="http://schemas.openxmlformats.org/officeDocument/2006/relationships/hyperlink" Target="https://www.ncpes.co.uk/promoting-the-surve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slide" Target="slide34.xml"/><Relationship Id="rId5" Type="http://schemas.openxmlformats.org/officeDocument/2006/relationships/slide" Target="slide19.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www.ncpes.co.uk/promoting-the-survey/" TargetMode="External"/><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ncpes.co.uk/promoting-the-survey/" TargetMode="Externa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hyperlink" Target="https://www.ncpes.co.uk/promoting-the-survey/"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ncpes.co.uk/promoting-the-survey/" TargetMode="External"/><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hyperlink" Target="https://www.ncpes.co.uk/promoting-the-survey/" TargetMode="Externa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hyperlink" Target="https://www.ncpes.co.uk/promoting-the-survey/"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hyperlink" Target="https://www.ncpes.co.uk/promoting-the-survey/"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hyperlink" Target="https://www.ncpes.co.uk/promoting-the-survey/"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hyperlink" Target="https://www.ncpes.co.uk/latest-national-results/"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59.png"/><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hyperlink" Target="http://www.ncpes.co.uk/promoting-the-survey"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hyperlink" Target="https://www.cancerqol.england.nhs.uk/" TargetMode="External"/><Relationship Id="rId4" Type="http://schemas.openxmlformats.org/officeDocument/2006/relationships/hyperlink" Target="http://www.under16cancerexperiencesurvey.co.u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england.nhs.uk/cancer/ipe/" TargetMode="Externa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SSpthOJW2WE?si=cpzRoXN2goxljfnX"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JXH0NkptZDg"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62.png"/><Relationship Id="rId4" Type="http://schemas.openxmlformats.org/officeDocument/2006/relationships/hyperlink" Target="https://www.ncpes.co.uk/promoting-the-surve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youtu.be/BDSurHtFtZA?si=m4DfaAFxDnceNzlM"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63.png"/><Relationship Id="rId5" Type="http://schemas.openxmlformats.org/officeDocument/2006/relationships/hyperlink" Target="https://youtu.be/jhOlem7Hm-o?si=1jFcpNLbxm_cEVvu" TargetMode="External"/><Relationship Id="rId4" Type="http://schemas.openxmlformats.org/officeDocument/2006/relationships/hyperlink" Target="https://youtu.be/Oe2GKsejxQQ?si=8Zz4GagMfo5Ywkq2"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hyperlink" Target="http://www.picker.org/"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hyperlink" Target="http://www.ncpes.co.uk/"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nhs.uk/nhs-services/hospitals/what-is-pals-patient-advice-and-liaison-service/"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hyperlink" Target="https://www.nhs.uk/using-the-nhs/about-the-nhs/how-to-complain-to-the-nh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england.insight-queries@nhs.net"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2175152"/>
            <a:ext cx="5664000" cy="2507695"/>
          </a:xfrm>
        </p:spPr>
        <p:txBody>
          <a:bodyPr/>
          <a:lstStyle/>
          <a:p>
            <a:r>
              <a:rPr lang="en-GB" sz="6000"/>
              <a:t>National Cancer Patient Experience Survey</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1" y="4966494"/>
            <a:ext cx="5557320" cy="1024967"/>
          </a:xfrm>
        </p:spPr>
        <p:txBody>
          <a:bodyPr vert="horz" lIns="0" tIns="0" rIns="0" bIns="0" rtlCol="0" anchor="t">
            <a:normAutofit fontScale="92500" lnSpcReduction="20000"/>
          </a:bodyPr>
          <a:lstStyle/>
          <a:p>
            <a:r>
              <a:rPr lang="en-GB" b="1" dirty="0"/>
              <a:t>2026 communications toolkit for sampling period</a:t>
            </a:r>
          </a:p>
          <a:p>
            <a:r>
              <a:rPr lang="en-GB" b="1" dirty="0"/>
              <a:t>April to June 2026</a:t>
            </a:r>
            <a:endParaRPr lang="en-US" b="1" dirty="0"/>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10141" y="285606"/>
            <a:ext cx="11404154" cy="865186"/>
          </a:xfrm>
        </p:spPr>
        <p:txBody>
          <a:bodyPr/>
          <a:lstStyle/>
          <a:p>
            <a:r>
              <a:rPr lang="en-GB"/>
              <a:t>Newsletter copy</a:t>
            </a:r>
            <a:endParaRPr lang="en-GB" spc="-40"/>
          </a:p>
        </p:txBody>
      </p:sp>
      <p:sp>
        <p:nvSpPr>
          <p:cNvPr id="2" name="TextBox 1">
            <a:extLst>
              <a:ext uri="{FF2B5EF4-FFF2-40B4-BE49-F238E27FC236}">
                <a16:creationId xmlns:a16="http://schemas.microsoft.com/office/drawing/2014/main" id="{6BB72C5F-6E44-58AF-CEE1-B0C74B90AD57}"/>
              </a:ext>
            </a:extLst>
          </p:cNvPr>
          <p:cNvSpPr txBox="1"/>
          <p:nvPr/>
        </p:nvSpPr>
        <p:spPr>
          <a:xfrm>
            <a:off x="387785" y="1525915"/>
            <a:ext cx="11308029" cy="5109091"/>
          </a:xfrm>
          <a:prstGeom prst="rect">
            <a:avLst/>
          </a:prstGeom>
          <a:noFill/>
        </p:spPr>
        <p:txBody>
          <a:bodyPr wrap="square" lIns="91440" tIns="45720" rIns="91440" bIns="45720" rtlCol="0" anchor="t">
            <a:spAutoFit/>
          </a:bodyPr>
          <a:lstStyle/>
          <a:p>
            <a:pPr>
              <a:spcAft>
                <a:spcPts val="600"/>
              </a:spcAft>
            </a:pPr>
            <a:r>
              <a:rPr lang="en-GB" sz="1400" b="1" dirty="0"/>
              <a:t>​Title:</a:t>
            </a:r>
          </a:p>
          <a:p>
            <a:pPr>
              <a:spcAft>
                <a:spcPts val="600"/>
              </a:spcAft>
            </a:pPr>
            <a:r>
              <a:rPr lang="en-GB" sz="1400" dirty="0"/>
              <a:t>National Cancer Patient Experience Survey​</a:t>
            </a:r>
            <a:endParaRPr lang="en-US" sz="1400" dirty="0">
              <a:cs typeface="Arial" panose="020B0604020202020204"/>
            </a:endParaRPr>
          </a:p>
          <a:p>
            <a:pPr>
              <a:spcBef>
                <a:spcPts val="600"/>
              </a:spcBef>
            </a:pPr>
            <a:r>
              <a:rPr lang="en-GB" sz="1400" b="1" dirty="0"/>
              <a:t>Copy:</a:t>
            </a:r>
            <a:endParaRPr lang="en-GB" sz="1400" b="1" dirty="0">
              <a:cs typeface="Arial"/>
            </a:endParaRPr>
          </a:p>
          <a:p>
            <a:pPr>
              <a:spcBef>
                <a:spcPts val="600"/>
              </a:spcBef>
            </a:pPr>
            <a:r>
              <a:rPr lang="en-GB" sz="1400" dirty="0"/>
              <a:t>The NHS wants to make sure patients have a good experience of care. Getting feedback from patients helps us improve and give patients what they need.</a:t>
            </a:r>
            <a:endParaRPr lang="en-GB" sz="1400" dirty="0">
              <a:cs typeface="Arial"/>
            </a:endParaRPr>
          </a:p>
          <a:p>
            <a:pPr>
              <a:spcBef>
                <a:spcPts val="600"/>
              </a:spcBef>
            </a:pPr>
            <a:r>
              <a:rPr lang="en-GB" sz="1400" dirty="0"/>
              <a:t>The National Cancer Patient Experience Survey (NCPES) asks cancer patients (16 years and older) about their experiences of care. Their feedback helps us to improve cancer services across England. </a:t>
            </a:r>
            <a:endParaRPr lang="en-GB" sz="1400" dirty="0">
              <a:cs typeface="Arial"/>
            </a:endParaRPr>
          </a:p>
          <a:p>
            <a:pPr>
              <a:spcBef>
                <a:spcPts val="600"/>
              </a:spcBef>
            </a:pPr>
            <a:r>
              <a:rPr lang="en-GB" sz="1400" dirty="0"/>
              <a:t>If you had treatment for cancer in the hospital as an inpatient or day-case and leaves between April and June 2026, you may be invited to take part in the survey later in the year.</a:t>
            </a:r>
            <a:endParaRPr lang="en-GB" sz="1400" dirty="0">
              <a:cs typeface="Arial"/>
            </a:endParaRPr>
          </a:p>
          <a:p>
            <a:pPr>
              <a:spcBef>
                <a:spcPts val="600"/>
              </a:spcBef>
            </a:pPr>
            <a:r>
              <a:rPr lang="en-GB" sz="1400" dirty="0"/>
              <a:t>If you are invited, you will get a letter with more information. Please take part and share your experiences of cancer care. You may get other surveys about your cancer care, but we hope you will also take part in the NCPES. Your answers will help the NHS make cancer care better.</a:t>
            </a:r>
            <a:endParaRPr lang="en-GB" sz="1400" dirty="0">
              <a:cs typeface="Arial"/>
            </a:endParaRPr>
          </a:p>
          <a:p>
            <a:pPr>
              <a:spcBef>
                <a:spcPts val="600"/>
              </a:spcBef>
            </a:pPr>
            <a:r>
              <a:rPr lang="en-GB" sz="1400" dirty="0"/>
              <a:t>The survey takes around 20 minutes. You can take part online, on paper, or over the phone. If you need help or want to take part in another language, you can call the free helpline at 0800 103 2804.</a:t>
            </a:r>
            <a:endParaRPr lang="en-GB" sz="1400" dirty="0">
              <a:cs typeface="Arial"/>
            </a:endParaRPr>
          </a:p>
          <a:p>
            <a:pPr>
              <a:spcBef>
                <a:spcPts val="600"/>
              </a:spcBef>
            </a:pPr>
            <a:r>
              <a:rPr lang="en-GB" sz="1400" dirty="0"/>
              <a:t>The NHS and cancer charities use the results to find out what is working well and what needs to improve. National and local NHS teams can then work with patients to make changes. </a:t>
            </a:r>
            <a:endParaRPr lang="en-GB" sz="1400" dirty="0">
              <a:cs typeface="Arial"/>
            </a:endParaRPr>
          </a:p>
          <a:p>
            <a:pPr>
              <a:spcBef>
                <a:spcPts val="600"/>
              </a:spcBef>
            </a:pPr>
            <a:r>
              <a:rPr lang="en-GB" sz="1400" dirty="0"/>
              <a:t>The survey is anonymous. Your personal data will be kept safe.</a:t>
            </a:r>
          </a:p>
          <a:p>
            <a:pPr>
              <a:spcBef>
                <a:spcPts val="600"/>
              </a:spcBef>
            </a:pPr>
            <a:r>
              <a:rPr lang="en-GB" sz="1400" dirty="0"/>
              <a:t>For more information, visit </a:t>
            </a:r>
            <a:r>
              <a:rPr lang="en-GB" sz="1400" dirty="0">
                <a:hlinkClick r:id="rId3"/>
              </a:rPr>
              <a:t>www.ncpes.co.uk</a:t>
            </a:r>
            <a:r>
              <a:rPr lang="en-GB" sz="1400" dirty="0"/>
              <a:t>.</a:t>
            </a:r>
            <a:endParaRPr lang="en-GB" sz="1400" dirty="0">
              <a:cs typeface="Arial"/>
            </a:endParaRPr>
          </a:p>
          <a:p>
            <a:pPr>
              <a:spcBef>
                <a:spcPts val="600"/>
              </a:spcBef>
            </a:pPr>
            <a:endParaRPr lang="en-GB" sz="1400" dirty="0"/>
          </a:p>
          <a:p>
            <a:endParaRPr lang="en-GB" sz="1400" dirty="0"/>
          </a:p>
        </p:txBody>
      </p:sp>
      <p:sp>
        <p:nvSpPr>
          <p:cNvPr id="9" name="TextBox 8">
            <a:extLst>
              <a:ext uri="{FF2B5EF4-FFF2-40B4-BE49-F238E27FC236}">
                <a16:creationId xmlns:a16="http://schemas.microsoft.com/office/drawing/2014/main" id="{DDC54A49-593F-4252-7766-8FFCD363E687}"/>
              </a:ext>
            </a:extLst>
          </p:cNvPr>
          <p:cNvSpPr txBox="1"/>
          <p:nvPr/>
        </p:nvSpPr>
        <p:spPr>
          <a:xfrm>
            <a:off x="387785" y="1001522"/>
            <a:ext cx="10910223" cy="523220"/>
          </a:xfrm>
          <a:prstGeom prst="rect">
            <a:avLst/>
          </a:prstGeom>
          <a:noFill/>
        </p:spPr>
        <p:txBody>
          <a:bodyPr wrap="square" lIns="91440" tIns="45720" rIns="91440" bIns="45720" rtlCol="0" anchor="t">
            <a:spAutoFit/>
          </a:bodyPr>
          <a:lstStyle/>
          <a:p>
            <a:r>
              <a:rPr lang="en-GB" sz="1400" b="1"/>
              <a:t>Please consider using the following newsletter copy in your bulletins or newsletters that are shared with patients. </a:t>
            </a:r>
            <a:endParaRPr lang="en-GB" sz="1600" b="1">
              <a:solidFill>
                <a:schemeClr val="bg2">
                  <a:lumMod val="25000"/>
                </a:schemeClr>
              </a:solidFill>
              <a:latin typeface="Arial"/>
              <a:cs typeface="Arial"/>
            </a:endParaRPr>
          </a:p>
          <a:p>
            <a:endParaRPr lang="en-GB" sz="1400" b="1"/>
          </a:p>
        </p:txBody>
      </p:sp>
    </p:spTree>
    <p:extLst>
      <p:ext uri="{BB962C8B-B14F-4D97-AF65-F5344CB8AC3E}">
        <p14:creationId xmlns:p14="http://schemas.microsoft.com/office/powerpoint/2010/main" val="289656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83862" y="291566"/>
            <a:ext cx="11404154" cy="865186"/>
          </a:xfrm>
        </p:spPr>
        <p:txBody>
          <a:bodyPr/>
          <a:lstStyle/>
          <a:p>
            <a:r>
              <a:rPr lang="en-GB">
                <a:cs typeface="Arial"/>
              </a:rPr>
              <a:t>Website / blog copy</a:t>
            </a:r>
          </a:p>
        </p:txBody>
      </p:sp>
      <p:sp>
        <p:nvSpPr>
          <p:cNvPr id="2" name="TextBox 6">
            <a:extLst>
              <a:ext uri="{FF2B5EF4-FFF2-40B4-BE49-F238E27FC236}">
                <a16:creationId xmlns:a16="http://schemas.microsoft.com/office/drawing/2014/main" id="{0432E422-BE4A-4805-AB7B-1D338C50859C}"/>
              </a:ext>
            </a:extLst>
          </p:cNvPr>
          <p:cNvSpPr txBox="1"/>
          <p:nvPr/>
        </p:nvSpPr>
        <p:spPr>
          <a:xfrm>
            <a:off x="355846" y="1797654"/>
            <a:ext cx="11368068" cy="329320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GB" sz="1400"/>
              <a:t>The NHS wants to make sure patients have a good experience of care. Getting feedback from patients helps us improve and give patients what they need.</a:t>
            </a:r>
          </a:p>
          <a:p>
            <a:pPr>
              <a:spcBef>
                <a:spcPts val="600"/>
              </a:spcBef>
            </a:pPr>
            <a:endParaRPr lang="en-GB" sz="300"/>
          </a:p>
          <a:p>
            <a:r>
              <a:rPr lang="en-GB" sz="1400"/>
              <a:t>The National Cancer Patient Experience Survey (NCPES) asks cancer patients (16 years and older) about their experiences of care. Their feedback helps us to improve cancer services across England. </a:t>
            </a:r>
            <a:endParaRPr lang="en-GB" sz="1400">
              <a:cs typeface="Arial"/>
            </a:endParaRPr>
          </a:p>
          <a:p>
            <a:pPr>
              <a:spcBef>
                <a:spcPts val="600"/>
              </a:spcBef>
            </a:pPr>
            <a:r>
              <a:rPr lang="en-GB" sz="1400"/>
              <a:t>If you had treatment for cancer in the hospital as an inpatient or day-case and leaves between April and June 2026, you may be invited to take part in the survey later in the year. If you are invited, you will get a letter with more information. Please take part and share your experiences of cancer care. </a:t>
            </a:r>
            <a:endParaRPr lang="en-GB" sz="1400">
              <a:cs typeface="Arial"/>
            </a:endParaRPr>
          </a:p>
          <a:p>
            <a:pPr>
              <a:spcBef>
                <a:spcPts val="600"/>
              </a:spcBef>
            </a:pPr>
            <a:r>
              <a:rPr lang="en-GB" sz="1400"/>
              <a:t>You may get other surveys about your cancer care, but we hope you will also take part in the NCPES. Your answers will help the NHS make cancer care better. </a:t>
            </a:r>
            <a:endParaRPr lang="en-GB" sz="1400">
              <a:cs typeface="Arial"/>
            </a:endParaRPr>
          </a:p>
          <a:p>
            <a:pPr>
              <a:spcBef>
                <a:spcPts val="600"/>
              </a:spcBef>
            </a:pPr>
            <a:r>
              <a:rPr lang="en-GB" sz="1400"/>
              <a:t>The NHS and cancer charities use the results to find out what is working well and what needs to improve. National and local NHS teams can then work with patients to make changes. </a:t>
            </a:r>
          </a:p>
          <a:p>
            <a:endParaRPr lang="en-GB" sz="400"/>
          </a:p>
          <a:p>
            <a:r>
              <a:rPr lang="en-GB" sz="1400"/>
              <a:t>For more information, visit </a:t>
            </a:r>
            <a:r>
              <a:rPr lang="en-GB" sz="1400">
                <a:hlinkClick r:id="rId3"/>
              </a:rPr>
              <a:t>www.ncpes.co.uk</a:t>
            </a:r>
            <a:r>
              <a:rPr lang="en-GB" sz="1400"/>
              <a:t>.</a:t>
            </a:r>
            <a:endParaRPr lang="en-GB" sz="1400">
              <a:cs typeface="Arial"/>
            </a:endParaRPr>
          </a:p>
          <a:p>
            <a:endParaRPr lang="en-GB" sz="1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C1A89F-622F-4E67-777A-D0BD4EAEAD7F}"/>
              </a:ext>
            </a:extLst>
          </p:cNvPr>
          <p:cNvSpPr txBox="1"/>
          <p:nvPr/>
        </p:nvSpPr>
        <p:spPr>
          <a:xfrm>
            <a:off x="355846" y="1071234"/>
            <a:ext cx="11660186" cy="523220"/>
          </a:xfrm>
          <a:prstGeom prst="rect">
            <a:avLst/>
          </a:prstGeom>
          <a:noFill/>
        </p:spPr>
        <p:txBody>
          <a:bodyPr wrap="square">
            <a:spAutoFit/>
          </a:bodyPr>
          <a:lstStyle/>
          <a:p>
            <a:r>
              <a:rPr lang="en-GB" sz="1400" b="1">
                <a:solidFill>
                  <a:schemeClr val="bg2">
                    <a:lumMod val="25000"/>
                  </a:schemeClr>
                </a:solidFill>
                <a:latin typeface="Arial"/>
                <a:cs typeface="Arial"/>
              </a:rPr>
              <a:t>This website / blog copy has been developed for use on webpages and can be adapted for your local audience with inclusion of local case studies. </a:t>
            </a:r>
            <a:r>
              <a:rPr lang="en-GB" sz="1400" b="1">
                <a:solidFill>
                  <a:schemeClr val="bg2">
                    <a:lumMod val="25000"/>
                  </a:schemeClr>
                </a:solidFill>
                <a:cs typeface="Arial"/>
              </a:rPr>
              <a:t>You can use the </a:t>
            </a:r>
            <a:r>
              <a:rPr lang="en-GB" sz="1400" b="1">
                <a:solidFill>
                  <a:schemeClr val="bg2">
                    <a:lumMod val="25000"/>
                  </a:schemeClr>
                </a:solidFill>
                <a:cs typeface="Arial"/>
                <a:hlinkClick r:id="rId4" action="ppaction://hlinksldjump"/>
              </a:rPr>
              <a:t>promotional quote cards</a:t>
            </a:r>
            <a:r>
              <a:rPr lang="en-GB" sz="1400" b="1">
                <a:solidFill>
                  <a:schemeClr val="bg2">
                    <a:lumMod val="25000"/>
                  </a:schemeClr>
                </a:solidFill>
                <a:cs typeface="Arial"/>
              </a:rPr>
              <a:t> alongside this copy. </a:t>
            </a:r>
            <a:endParaRPr lang="en-GB" sz="1400">
              <a:solidFill>
                <a:schemeClr val="bg2">
                  <a:lumMod val="25000"/>
                </a:schemeClr>
              </a:solidFill>
              <a:latin typeface="Arial"/>
              <a:cs typeface="Arial"/>
            </a:endParaRPr>
          </a:p>
        </p:txBody>
      </p:sp>
    </p:spTree>
    <p:extLst>
      <p:ext uri="{BB962C8B-B14F-4D97-AF65-F5344CB8AC3E}">
        <p14:creationId xmlns:p14="http://schemas.microsoft.com/office/powerpoint/2010/main" val="234676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4110F-D806-7C81-C2F1-812D61D16000}"/>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BF72B76-D071-4E63-EAFB-5357B20CFBD8}"/>
              </a:ext>
            </a:extLst>
          </p:cNvPr>
          <p:cNvSpPr>
            <a:spLocks noGrp="1"/>
          </p:cNvSpPr>
          <p:nvPr>
            <p:ph type="title"/>
          </p:nvPr>
        </p:nvSpPr>
        <p:spPr>
          <a:xfrm>
            <a:off x="393923" y="297835"/>
            <a:ext cx="11404154" cy="865186"/>
          </a:xfrm>
        </p:spPr>
        <p:txBody>
          <a:bodyPr>
            <a:normAutofit/>
          </a:bodyPr>
          <a:lstStyle/>
          <a:p>
            <a:r>
              <a:rPr lang="en-GB" spc="-40"/>
              <a:t>Easy read messaging</a:t>
            </a:r>
          </a:p>
        </p:txBody>
      </p:sp>
      <p:sp>
        <p:nvSpPr>
          <p:cNvPr id="2" name="TextBox 6">
            <a:extLst>
              <a:ext uri="{FF2B5EF4-FFF2-40B4-BE49-F238E27FC236}">
                <a16:creationId xmlns:a16="http://schemas.microsoft.com/office/drawing/2014/main" id="{A4436E2E-2E92-0C8A-B34F-09475644E1A5}"/>
              </a:ext>
            </a:extLst>
          </p:cNvPr>
          <p:cNvSpPr txBox="1"/>
          <p:nvPr/>
        </p:nvSpPr>
        <p:spPr>
          <a:xfrm>
            <a:off x="281418" y="993744"/>
            <a:ext cx="11442231"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pPr>
            <a:r>
              <a:rPr lang="en-US" sz="1400">
                <a:solidFill>
                  <a:schemeClr val="bg2">
                    <a:lumMod val="25000"/>
                  </a:schemeClr>
                </a:solidFill>
                <a:latin typeface="Arial"/>
                <a:cs typeface="Arial"/>
              </a:rPr>
              <a:t>This easy read information can be shared to encourage completion of the survey. </a:t>
            </a:r>
            <a:r>
              <a:rPr lang="en-GB" sz="1400" b="0">
                <a:solidFill>
                  <a:schemeClr val="tx1"/>
                </a:solidFill>
              </a:rPr>
              <a:t>The information can be </a:t>
            </a:r>
            <a:r>
              <a:rPr lang="en-GB" sz="1400" b="0">
                <a:solidFill>
                  <a:schemeClr val="tx1"/>
                </a:solidFill>
                <a:latin typeface="Arial"/>
                <a:cs typeface="Arial"/>
              </a:rPr>
              <a:t>downloaded </a:t>
            </a:r>
            <a:r>
              <a:rPr lang="en-GB" sz="1400" b="0" i="0" u="sng" strike="noStrike">
                <a:solidFill>
                  <a:srgbClr val="0563C1"/>
                </a:solidFill>
                <a:effectLst/>
                <a:highlight>
                  <a:srgbClr val="F5F5F5"/>
                </a:highlight>
                <a:latin typeface="Arial"/>
                <a:cs typeface="Arial"/>
                <a:hlinkClick r:id="rId3"/>
              </a:rPr>
              <a:t>here</a:t>
            </a:r>
            <a:r>
              <a:rPr lang="en-GB" sz="1400" b="0">
                <a:solidFill>
                  <a:schemeClr val="tx1"/>
                </a:solidFill>
              </a:rPr>
              <a:t>.</a:t>
            </a:r>
          </a:p>
        </p:txBody>
      </p:sp>
      <p:pic>
        <p:nvPicPr>
          <p:cNvPr id="13" name="Picture 12">
            <a:extLst>
              <a:ext uri="{FF2B5EF4-FFF2-40B4-BE49-F238E27FC236}">
                <a16:creationId xmlns:a16="http://schemas.microsoft.com/office/drawing/2014/main" id="{094BC078-EC54-B86F-DF4F-DE4EBA04B520}"/>
              </a:ext>
            </a:extLst>
          </p:cNvPr>
          <p:cNvPicPr>
            <a:picLocks noChangeAspect="1"/>
          </p:cNvPicPr>
          <p:nvPr/>
        </p:nvPicPr>
        <p:blipFill>
          <a:blip r:embed="rId4"/>
          <a:stretch>
            <a:fillRect/>
          </a:stretch>
        </p:blipFill>
        <p:spPr>
          <a:xfrm>
            <a:off x="2416855" y="1426443"/>
            <a:ext cx="3348361" cy="4737574"/>
          </a:xfrm>
          <a:prstGeom prst="rect">
            <a:avLst/>
          </a:prstGeom>
        </p:spPr>
      </p:pic>
      <p:pic>
        <p:nvPicPr>
          <p:cNvPr id="15" name="Picture 14">
            <a:extLst>
              <a:ext uri="{FF2B5EF4-FFF2-40B4-BE49-F238E27FC236}">
                <a16:creationId xmlns:a16="http://schemas.microsoft.com/office/drawing/2014/main" id="{60AA3890-1B2A-7E61-2E78-833ECDC81FF0}"/>
              </a:ext>
            </a:extLst>
          </p:cNvPr>
          <p:cNvPicPr>
            <a:picLocks noChangeAspect="1"/>
          </p:cNvPicPr>
          <p:nvPr/>
        </p:nvPicPr>
        <p:blipFill>
          <a:blip r:embed="rId5"/>
          <a:stretch>
            <a:fillRect/>
          </a:stretch>
        </p:blipFill>
        <p:spPr>
          <a:xfrm>
            <a:off x="6426784" y="1426443"/>
            <a:ext cx="3348361" cy="4740536"/>
          </a:xfrm>
          <a:prstGeom prst="rect">
            <a:avLst/>
          </a:prstGeom>
        </p:spPr>
      </p:pic>
    </p:spTree>
    <p:extLst>
      <p:ext uri="{BB962C8B-B14F-4D97-AF65-F5344CB8AC3E}">
        <p14:creationId xmlns:p14="http://schemas.microsoft.com/office/powerpoint/2010/main" val="614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8DB5D-295F-2DAD-341E-07B39F063F72}"/>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314388A3-9E9A-CD82-D989-BCE37F131A1E}"/>
              </a:ext>
            </a:extLst>
          </p:cNvPr>
          <p:cNvSpPr>
            <a:spLocks noGrp="1"/>
          </p:cNvSpPr>
          <p:nvPr>
            <p:ph type="title"/>
          </p:nvPr>
        </p:nvSpPr>
        <p:spPr>
          <a:xfrm>
            <a:off x="394027" y="300525"/>
            <a:ext cx="11404154" cy="865186"/>
          </a:xfrm>
        </p:spPr>
        <p:txBody>
          <a:bodyPr/>
          <a:lstStyle/>
          <a:p>
            <a:r>
              <a:rPr lang="en-GB" spc="-40"/>
              <a:t>Internal comms</a:t>
            </a:r>
          </a:p>
        </p:txBody>
      </p:sp>
      <p:sp>
        <p:nvSpPr>
          <p:cNvPr id="2" name="TextBox 1">
            <a:extLst>
              <a:ext uri="{FF2B5EF4-FFF2-40B4-BE49-F238E27FC236}">
                <a16:creationId xmlns:a16="http://schemas.microsoft.com/office/drawing/2014/main" id="{1A7816D9-1AAA-5D90-5DDB-0DF8334F856E}"/>
              </a:ext>
            </a:extLst>
          </p:cNvPr>
          <p:cNvSpPr txBox="1"/>
          <p:nvPr/>
        </p:nvSpPr>
        <p:spPr>
          <a:xfrm>
            <a:off x="329912" y="2731894"/>
            <a:ext cx="11742344" cy="556563"/>
          </a:xfrm>
          <a:prstGeom prst="rect">
            <a:avLst/>
          </a:prstGeom>
          <a:noFill/>
        </p:spPr>
        <p:txBody>
          <a:bodyPr wrap="square" lIns="91440" tIns="45720" rIns="91440" bIns="45720" rtlCol="0" anchor="t">
            <a:spAutoFit/>
          </a:bodyPr>
          <a:lstStyle/>
          <a:p>
            <a:pPr>
              <a:spcAft>
                <a:spcPts val="500"/>
              </a:spcAft>
            </a:pPr>
            <a:r>
              <a:rPr lang="en-GB" sz="1300" b="1"/>
              <a:t>​</a:t>
            </a:r>
            <a:endParaRPr lang="en-GB" sz="1300"/>
          </a:p>
          <a:p>
            <a:endParaRPr lang="en-GB" sz="1300"/>
          </a:p>
        </p:txBody>
      </p:sp>
      <p:sp>
        <p:nvSpPr>
          <p:cNvPr id="9" name="TextBox 8">
            <a:extLst>
              <a:ext uri="{FF2B5EF4-FFF2-40B4-BE49-F238E27FC236}">
                <a16:creationId xmlns:a16="http://schemas.microsoft.com/office/drawing/2014/main" id="{3CD93964-C1AA-FA4C-3113-CF2DB97EF0CB}"/>
              </a:ext>
            </a:extLst>
          </p:cNvPr>
          <p:cNvSpPr txBox="1"/>
          <p:nvPr/>
        </p:nvSpPr>
        <p:spPr>
          <a:xfrm>
            <a:off x="329911" y="1869078"/>
            <a:ext cx="11532177" cy="3831818"/>
          </a:xfrm>
          <a:prstGeom prst="rect">
            <a:avLst/>
          </a:prstGeom>
          <a:noFill/>
        </p:spPr>
        <p:txBody>
          <a:bodyPr wrap="square" lIns="91440" tIns="45720" rIns="91440" bIns="45720" rtlCol="0" anchor="t">
            <a:spAutoFit/>
          </a:bodyPr>
          <a:lstStyle/>
          <a:p>
            <a:pPr fontAlgn="base">
              <a:spcBef>
                <a:spcPts val="600"/>
              </a:spcBef>
            </a:pPr>
            <a:r>
              <a:rPr lang="en-GB" sz="1400" b="1" dirty="0"/>
              <a:t>Please help with promotion of the </a:t>
            </a:r>
            <a:r>
              <a:rPr lang="en-GB" sz="1400" b="1"/>
              <a:t>National </a:t>
            </a:r>
            <a:r>
              <a:rPr lang="en-GB" sz="1400" b="1" dirty="0"/>
              <a:t>Cancer Patient Experience Survey</a:t>
            </a:r>
          </a:p>
          <a:p>
            <a:pPr fontAlgn="base">
              <a:spcBef>
                <a:spcPts val="600"/>
              </a:spcBef>
            </a:pPr>
            <a:r>
              <a:rPr lang="en-GB" sz="1400" dirty="0">
                <a:latin typeface="Arial"/>
                <a:cs typeface="Arial"/>
              </a:rPr>
              <a:t>The </a:t>
            </a:r>
            <a:r>
              <a:rPr lang="en-GB" sz="1400" dirty="0">
                <a:latin typeface="Arial"/>
                <a:cs typeface="Arial"/>
                <a:hlinkClick r:id="rId3"/>
              </a:rPr>
              <a:t>National Cancer Patient Experience Survey </a:t>
            </a:r>
            <a:r>
              <a:rPr lang="en-GB" sz="1400" dirty="0">
                <a:latin typeface="Arial"/>
                <a:cs typeface="Arial"/>
              </a:rPr>
              <a:t>(NCPES) is designed to help improve the experience and quality of care for adults being treated for cancer. </a:t>
            </a:r>
          </a:p>
          <a:p>
            <a:endParaRPr lang="en-GB" sz="1400" b="0" dirty="0">
              <a:latin typeface="Arial"/>
              <a:ea typeface="MS Mincho"/>
              <a:cs typeface="Arial"/>
            </a:endParaRPr>
          </a:p>
          <a:p>
            <a:r>
              <a:rPr lang="en-GB" sz="1400" b="0" dirty="0">
                <a:latin typeface="Arial"/>
                <a:ea typeface="MS Mincho"/>
                <a:cs typeface="Arial"/>
              </a:rPr>
              <a:t>Patients who will be</a:t>
            </a:r>
            <a:r>
              <a:rPr lang="en-GB" sz="1400" dirty="0">
                <a:latin typeface="Arial"/>
                <a:ea typeface="MS Mincho"/>
                <a:cs typeface="Arial"/>
              </a:rPr>
              <a:t> invited to take part in the 2026 survey are all adult patients (aged 16 and over), with a confirmed primary diagnosis of cancer, who have been admitted to hospital as inpatients for cancer related treatment, or who were seen as day case patients for cancer related treatment, and have been discharged during the months of April, May or June 2026. The months of April, May and June 2026 are therefore a key opportunity to promote the survey to patients.</a:t>
            </a:r>
          </a:p>
          <a:p>
            <a:endParaRPr lang="en-GB" sz="1400" dirty="0">
              <a:latin typeface="Arial"/>
              <a:ea typeface="MS Mincho"/>
              <a:cs typeface="Arial"/>
            </a:endParaRPr>
          </a:p>
          <a:p>
            <a:r>
              <a:rPr lang="en-GB" sz="1400" dirty="0">
                <a:latin typeface="Arial"/>
                <a:ea typeface="MS Mincho"/>
                <a:cs typeface="Arial"/>
              </a:rPr>
              <a:t>Additional promotion of the survey can help encourage people to take part when they have been invited. It is </a:t>
            </a:r>
            <a:r>
              <a:rPr lang="en-GB" sz="1400" b="0" dirty="0">
                <a:effectLst/>
                <a:latin typeface="Arial"/>
                <a:ea typeface="MS Mincho"/>
                <a:cs typeface="Arial"/>
              </a:rPr>
              <a:t>important that as many people as possible respond to the survey so that the results reflect the views of cancer patients</a:t>
            </a:r>
            <a:endParaRPr lang="en-GB" sz="1400" dirty="0">
              <a:latin typeface="Arial"/>
              <a:cs typeface="Arial"/>
            </a:endParaRPr>
          </a:p>
          <a:p>
            <a:endParaRPr lang="en-GB" sz="1400" dirty="0">
              <a:latin typeface="Arial"/>
              <a:ea typeface="MS Mincho"/>
              <a:cs typeface="Arial"/>
            </a:endParaRPr>
          </a:p>
          <a:p>
            <a:r>
              <a:rPr lang="en-GB" sz="1400" b="0" dirty="0">
                <a:effectLst/>
                <a:latin typeface="Arial"/>
                <a:ea typeface="MS Mincho"/>
                <a:cs typeface="Arial"/>
              </a:rPr>
              <a:t>Please use the resources in this </a:t>
            </a:r>
            <a:r>
              <a:rPr lang="en-GB" sz="1400" b="0" dirty="0">
                <a:effectLst/>
                <a:latin typeface="Arial"/>
                <a:ea typeface="MS Mincho"/>
                <a:cs typeface="Arial"/>
                <a:hlinkClick r:id="rId4"/>
              </a:rPr>
              <a:t>communications toolkit</a:t>
            </a:r>
            <a:r>
              <a:rPr lang="en-GB" sz="1400" dirty="0">
                <a:solidFill>
                  <a:srgbClr val="FF0000"/>
                </a:solidFill>
                <a:effectLst/>
                <a:latin typeface="Arial"/>
                <a:ea typeface="MS Mincho"/>
                <a:cs typeface="Arial"/>
              </a:rPr>
              <a:t> </a:t>
            </a:r>
            <a:r>
              <a:rPr lang="en-GB" sz="1400" b="0" dirty="0">
                <a:effectLst/>
                <a:latin typeface="Arial"/>
                <a:ea typeface="MS Mincho"/>
                <a:cs typeface="Arial"/>
              </a:rPr>
              <a:t>to promote the survey. The communications toolkit </a:t>
            </a:r>
            <a:r>
              <a:rPr lang="en-GB" sz="1400" dirty="0">
                <a:solidFill>
                  <a:schemeClr val="bg2">
                    <a:lumMod val="25000"/>
                  </a:schemeClr>
                </a:solidFill>
                <a:latin typeface="Arial"/>
                <a:cs typeface="Arial"/>
              </a:rPr>
              <a:t>includes a script for NHS staff to use when speaking to patients. Some feedback we have received from patient representatives is that patients are much more likely to take note of the survey if it is spoken about by their healthcare professional.</a:t>
            </a:r>
            <a:endParaRPr lang="en-GB" sz="1400" b="0" dirty="0">
              <a:solidFill>
                <a:schemeClr val="bg2">
                  <a:lumMod val="25000"/>
                </a:schemeClr>
              </a:solidFill>
              <a:effectLst/>
              <a:latin typeface="Arial"/>
              <a:ea typeface="MS Mincho"/>
              <a:cs typeface="Arial"/>
            </a:endParaRPr>
          </a:p>
          <a:p>
            <a:endParaRPr lang="en-GB" sz="1400" dirty="0"/>
          </a:p>
          <a:p>
            <a:r>
              <a:rPr lang="en-GB" sz="1400" dirty="0"/>
              <a:t>For more information visit </a:t>
            </a:r>
            <a:r>
              <a:rPr lang="en-GB" sz="1400" dirty="0">
                <a:hlinkClick r:id="rId5"/>
              </a:rPr>
              <a:t>www.ncpes.co.uk</a:t>
            </a:r>
            <a:r>
              <a:rPr lang="en-GB" sz="1400" dirty="0"/>
              <a:t> </a:t>
            </a:r>
            <a:endParaRPr lang="en-GB" sz="1400" dirty="0">
              <a:cs typeface="Arial"/>
            </a:endParaRPr>
          </a:p>
        </p:txBody>
      </p:sp>
      <p:sp>
        <p:nvSpPr>
          <p:cNvPr id="3" name="TextBox 2">
            <a:extLst>
              <a:ext uri="{FF2B5EF4-FFF2-40B4-BE49-F238E27FC236}">
                <a16:creationId xmlns:a16="http://schemas.microsoft.com/office/drawing/2014/main" id="{C14FD8C5-DC2B-0644-61A1-0AD01FC901B9}"/>
              </a:ext>
            </a:extLst>
          </p:cNvPr>
          <p:cNvSpPr txBox="1"/>
          <p:nvPr/>
        </p:nvSpPr>
        <p:spPr>
          <a:xfrm>
            <a:off x="329912" y="1070583"/>
            <a:ext cx="11532176" cy="523220"/>
          </a:xfrm>
          <a:prstGeom prst="rect">
            <a:avLst/>
          </a:prstGeom>
          <a:noFill/>
        </p:spPr>
        <p:txBody>
          <a:bodyPr wrap="square" lIns="91440" tIns="45720" rIns="91440" bIns="45720" rtlCol="0" anchor="t">
            <a:spAutoFit/>
          </a:bodyPr>
          <a:lstStyle/>
          <a:p>
            <a:pPr fontAlgn="base">
              <a:spcBef>
                <a:spcPts val="600"/>
              </a:spcBef>
            </a:pPr>
            <a:r>
              <a:rPr lang="en-GB" sz="1400" b="1"/>
              <a:t>Please consider sharing this messaging with your colleagues internally to help with promotion of the survey. This could be shared on your staff intranet or internal newsletters.  </a:t>
            </a:r>
            <a:endParaRPr lang="en-GB" sz="1400"/>
          </a:p>
        </p:txBody>
      </p:sp>
    </p:spTree>
    <p:extLst>
      <p:ext uri="{BB962C8B-B14F-4D97-AF65-F5344CB8AC3E}">
        <p14:creationId xmlns:p14="http://schemas.microsoft.com/office/powerpoint/2010/main" val="291166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88E9E-221E-9493-A1E6-A29C4B12594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BE335D1-EF7A-0DBD-2689-1F70191FCF7B}"/>
              </a:ext>
            </a:extLst>
          </p:cNvPr>
          <p:cNvSpPr>
            <a:spLocks noGrp="1"/>
          </p:cNvSpPr>
          <p:nvPr>
            <p:ph type="title"/>
          </p:nvPr>
        </p:nvSpPr>
        <p:spPr>
          <a:xfrm>
            <a:off x="483862" y="291566"/>
            <a:ext cx="11404154" cy="865186"/>
          </a:xfrm>
        </p:spPr>
        <p:txBody>
          <a:bodyPr/>
          <a:lstStyle/>
          <a:p>
            <a:r>
              <a:rPr lang="en-GB">
                <a:cs typeface="Arial"/>
              </a:rPr>
              <a:t>Script when talking to patients</a:t>
            </a:r>
          </a:p>
        </p:txBody>
      </p:sp>
      <p:sp>
        <p:nvSpPr>
          <p:cNvPr id="2" name="TextBox 6">
            <a:extLst>
              <a:ext uri="{FF2B5EF4-FFF2-40B4-BE49-F238E27FC236}">
                <a16:creationId xmlns:a16="http://schemas.microsoft.com/office/drawing/2014/main" id="{9DEBE1A6-A61C-853C-87EE-CFC84C746961}"/>
              </a:ext>
            </a:extLst>
          </p:cNvPr>
          <p:cNvSpPr txBox="1"/>
          <p:nvPr/>
        </p:nvSpPr>
        <p:spPr>
          <a:xfrm>
            <a:off x="445225" y="1787856"/>
            <a:ext cx="11301549" cy="1938992"/>
          </a:xfrm>
          <a:prstGeom prst="rect">
            <a:avLst/>
          </a:prstGeom>
          <a:noFill/>
          <a:ln w="28575">
            <a:solidFill>
              <a:srgbClr val="005EB8"/>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fontAlgn="base">
              <a:buFont typeface="Arial" panose="020B0604020202020204" pitchFamily="34" charset="0"/>
              <a:buChar char="•"/>
            </a:pPr>
            <a:endParaRPr lang="en-GB" sz="1500">
              <a:latin typeface="Arial"/>
              <a:cs typeface="Arial"/>
            </a:endParaRPr>
          </a:p>
          <a:p>
            <a:pPr marL="171450" indent="-171450" fontAlgn="base">
              <a:buFont typeface="Arial" panose="020B0604020202020204" pitchFamily="34" charset="0"/>
              <a:buChar char="•"/>
            </a:pPr>
            <a:r>
              <a:rPr lang="en-GB" sz="1500">
                <a:latin typeface="Arial"/>
                <a:cs typeface="Arial"/>
              </a:rPr>
              <a:t>Patient feedback is really important in helping us to deliver what patients want and need. </a:t>
            </a:r>
            <a:endParaRPr lang="en-GB" sz="1500">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500">
                <a:latin typeface="Arial"/>
                <a:cs typeface="Arial"/>
              </a:rPr>
              <a:t>As you are being treated for cancer and being discharged between April and June 2026, you may receive the National Cancer Patient Experience Survey (NCPES) through the post later in the year. The survey will ask you about your experience of cancer care.</a:t>
            </a:r>
          </a:p>
          <a:p>
            <a:pPr marL="171450" indent="-171450" fontAlgn="base">
              <a:buFont typeface="Arial" panose="020B0604020202020204" pitchFamily="34" charset="0"/>
              <a:buChar char="•"/>
            </a:pPr>
            <a:r>
              <a:rPr lang="en-GB" sz="1500">
                <a:latin typeface="Arial"/>
                <a:cs typeface="Arial"/>
              </a:rPr>
              <a:t>The NHS and cancer charities use the results to understand what is working well and what needs to improve. </a:t>
            </a:r>
          </a:p>
          <a:p>
            <a:pPr marL="171450" indent="-171450" fontAlgn="base">
              <a:buFont typeface="Arial" panose="020B0604020202020204" pitchFamily="34" charset="0"/>
              <a:buChar char="•"/>
            </a:pPr>
            <a:r>
              <a:rPr lang="en-GB" sz="1500">
                <a:latin typeface="Arial"/>
                <a:cs typeface="Arial"/>
              </a:rPr>
              <a:t>If you are invited, please take part and share your experiences of care. </a:t>
            </a:r>
            <a:r>
              <a:rPr lang="en-GB" sz="1500"/>
              <a:t>Your answers will help the NHS make cancer care better.</a:t>
            </a:r>
          </a:p>
          <a:p>
            <a:pPr fontAlgn="base"/>
            <a:endParaRPr lang="en-GB" sz="1500">
              <a:latin typeface="Arial"/>
              <a:cs typeface="Arial"/>
            </a:endParaRPr>
          </a:p>
        </p:txBody>
      </p:sp>
      <p:sp>
        <p:nvSpPr>
          <p:cNvPr id="7" name="TextBox 6">
            <a:extLst>
              <a:ext uri="{FF2B5EF4-FFF2-40B4-BE49-F238E27FC236}">
                <a16:creationId xmlns:a16="http://schemas.microsoft.com/office/drawing/2014/main" id="{385F8FD2-2C80-5A5D-5E0A-32954121559C}"/>
              </a:ext>
            </a:extLst>
          </p:cNvPr>
          <p:cNvSpPr txBox="1"/>
          <p:nvPr/>
        </p:nvSpPr>
        <p:spPr>
          <a:xfrm>
            <a:off x="399388" y="1088870"/>
            <a:ext cx="11660186" cy="553998"/>
          </a:xfrm>
          <a:prstGeom prst="rect">
            <a:avLst/>
          </a:prstGeom>
          <a:noFill/>
        </p:spPr>
        <p:txBody>
          <a:bodyPr wrap="square">
            <a:spAutoFit/>
          </a:bodyPr>
          <a:lstStyle/>
          <a:p>
            <a:r>
              <a:rPr lang="en-GB" sz="1500">
                <a:solidFill>
                  <a:schemeClr val="bg2">
                    <a:lumMod val="25000"/>
                  </a:schemeClr>
                </a:solidFill>
                <a:latin typeface="Arial"/>
                <a:cs typeface="Arial"/>
              </a:rPr>
              <a:t>This script has been developed for NHS staff to use when speaking to patients. Some feedback we have received from patient representatives is that patients are much more likely to take note of the survey if it is spoken about by their healthcare professional.</a:t>
            </a:r>
          </a:p>
        </p:txBody>
      </p:sp>
      <p:sp>
        <p:nvSpPr>
          <p:cNvPr id="3" name="TextBox 6">
            <a:extLst>
              <a:ext uri="{FF2B5EF4-FFF2-40B4-BE49-F238E27FC236}">
                <a16:creationId xmlns:a16="http://schemas.microsoft.com/office/drawing/2014/main" id="{A9125E65-363A-6ECA-EB0C-20A364A7AD2F}"/>
              </a:ext>
            </a:extLst>
          </p:cNvPr>
          <p:cNvSpPr txBox="1"/>
          <p:nvPr/>
        </p:nvSpPr>
        <p:spPr>
          <a:xfrm>
            <a:off x="483862" y="3871837"/>
            <a:ext cx="10958598" cy="216982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500" b="1">
                <a:latin typeface="Arial"/>
                <a:cs typeface="Arial"/>
              </a:rPr>
              <a:t>Note for NHS staff on eligibility of cancer patients for the NCPES 2026:</a:t>
            </a:r>
          </a:p>
          <a:p>
            <a:pPr marL="285750" indent="-285750" fontAlgn="base">
              <a:buFont typeface="Arial" panose="020B0604020202020204" pitchFamily="34" charset="0"/>
              <a:buChar char="•"/>
            </a:pPr>
            <a:r>
              <a:rPr lang="en-GB" sz="1500">
                <a:cs typeface="Arial"/>
              </a:rPr>
              <a:t>Patients who will be invited to take part in the 2026 survey are all adult patients (aged 16 and over), with a confirmed primary diagnosis of cancer, who have been admitted to hospital as inpatients for cancer related treatment, or who were seen as day case patients for cancer related treatment, and have been discharged during the months of April, May or June 2026. </a:t>
            </a:r>
          </a:p>
          <a:p>
            <a:pPr marL="285750" indent="-285750" fontAlgn="base">
              <a:buFont typeface="Arial" panose="020B0604020202020204" pitchFamily="34" charset="0"/>
              <a:buChar char="•"/>
            </a:pPr>
            <a:r>
              <a:rPr lang="en-GB" sz="1500">
                <a:cs typeface="Arial"/>
              </a:rPr>
              <a:t>Not all cancer patients will be invited as some exclusion criteria is applied to the sampling. For example, we exclude private patients, anyone known to be a current inpatient, patients solely treated as an outpatient, and patients without a UK postal address.</a:t>
            </a:r>
          </a:p>
          <a:p>
            <a:pPr marL="285750" indent="-285750" fontAlgn="base">
              <a:buFont typeface="Arial" panose="020B0604020202020204" pitchFamily="34" charset="0"/>
              <a:buChar char="•"/>
            </a:pPr>
            <a:r>
              <a:rPr lang="en-GB" sz="1500">
                <a:cs typeface="Arial"/>
              </a:rPr>
              <a:t>For more information on the survey, please visit </a:t>
            </a:r>
            <a:r>
              <a:rPr lang="en-GB" sz="1500" u="sng">
                <a:cs typeface="Arial"/>
                <a:hlinkClick r:id="rId3"/>
              </a:rPr>
              <a:t>www.ncpes.co.uk</a:t>
            </a:r>
            <a:r>
              <a:rPr lang="en-GB" sz="1500">
                <a:cs typeface="Arial"/>
              </a:rPr>
              <a:t>. </a:t>
            </a:r>
          </a:p>
        </p:txBody>
      </p:sp>
    </p:spTree>
    <p:extLst>
      <p:ext uri="{BB962C8B-B14F-4D97-AF65-F5344CB8AC3E}">
        <p14:creationId xmlns:p14="http://schemas.microsoft.com/office/powerpoint/2010/main" val="94851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7215"/>
            <a:ext cx="11404154" cy="865186"/>
          </a:xfrm>
        </p:spPr>
        <p:txBody>
          <a:bodyPr/>
          <a:lstStyle/>
          <a:p>
            <a:r>
              <a:rPr lang="en-GB"/>
              <a:t>Social media copy</a:t>
            </a:r>
            <a:endParaRPr lang="en-GB" spc="-40"/>
          </a:p>
        </p:txBody>
      </p:sp>
      <p:sp>
        <p:nvSpPr>
          <p:cNvPr id="3" name="TextBox 6">
            <a:extLst>
              <a:ext uri="{FF2B5EF4-FFF2-40B4-BE49-F238E27FC236}">
                <a16:creationId xmlns:a16="http://schemas.microsoft.com/office/drawing/2014/main" id="{0432E422-BE4A-4805-AB7B-1D338C50859C}"/>
              </a:ext>
            </a:extLst>
          </p:cNvPr>
          <p:cNvSpPr txBox="1"/>
          <p:nvPr/>
        </p:nvSpPr>
        <p:spPr>
          <a:xfrm>
            <a:off x="455407" y="1162401"/>
            <a:ext cx="11304593" cy="452431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600">
                <a:latin typeface="Arial"/>
                <a:cs typeface="Arial"/>
              </a:rPr>
              <a:t>Over the following pages you will find suggested copy for:</a:t>
            </a:r>
          </a:p>
          <a:p>
            <a:pPr fontAlgn="base"/>
            <a:endParaRPr lang="en-GB" sz="1600">
              <a:latin typeface="Arial"/>
              <a:cs typeface="Arial"/>
            </a:endParaRPr>
          </a:p>
          <a:p>
            <a:pPr marL="285750" indent="-285750" fontAlgn="base">
              <a:buFont typeface="Arial" panose="020B0604020202020204" pitchFamily="34" charset="0"/>
              <a:buChar char="•"/>
            </a:pPr>
            <a:r>
              <a:rPr lang="en-GB" sz="1600">
                <a:latin typeface="Arial"/>
                <a:cs typeface="Arial"/>
              </a:rPr>
              <a:t>Bluesky / X (formerly Twitter) </a:t>
            </a:r>
          </a:p>
          <a:p>
            <a:pPr marL="285750" indent="-285750" fontAlgn="base">
              <a:buFont typeface="Arial" panose="020B0604020202020204" pitchFamily="34" charset="0"/>
              <a:buChar char="•"/>
            </a:pPr>
            <a:r>
              <a:rPr lang="en-GB" sz="1600">
                <a:latin typeface="Arial"/>
                <a:cs typeface="Arial"/>
              </a:rPr>
              <a:t>Facebook </a:t>
            </a:r>
          </a:p>
          <a:p>
            <a:pPr marL="285750" indent="-285750" fontAlgn="base">
              <a:buFont typeface="Arial" panose="020B0604020202020204" pitchFamily="34" charset="0"/>
              <a:buChar char="•"/>
            </a:pPr>
            <a:r>
              <a:rPr lang="en-GB" sz="1600">
                <a:latin typeface="Arial"/>
                <a:cs typeface="Arial"/>
              </a:rPr>
              <a:t>Instagram stories </a:t>
            </a:r>
          </a:p>
          <a:p>
            <a:pPr marL="285750" indent="-285750" fontAlgn="base">
              <a:buFont typeface="Arial" panose="020B0604020202020204" pitchFamily="34" charset="0"/>
              <a:buChar char="•"/>
            </a:pPr>
            <a:r>
              <a:rPr lang="en-GB" sz="1600">
                <a:latin typeface="Arial"/>
                <a:cs typeface="Arial"/>
              </a:rPr>
              <a:t>Instagram post </a:t>
            </a:r>
          </a:p>
          <a:p>
            <a:pPr fontAlgn="base"/>
            <a:endParaRPr lang="en-GB" sz="1600">
              <a:latin typeface="Arial" panose="020B0604020202020204" pitchFamily="34" charset="0"/>
              <a:cs typeface="Arial" panose="020B0604020202020204" pitchFamily="34" charset="0"/>
            </a:endParaRPr>
          </a:p>
          <a:p>
            <a:pPr fontAlgn="base"/>
            <a:r>
              <a:rPr lang="en-GB" sz="1600">
                <a:latin typeface="Arial"/>
                <a:cs typeface="Arial"/>
              </a:rPr>
              <a:t>Alongside the wording provided, you can share assets provided in this toolkit, for example:</a:t>
            </a:r>
          </a:p>
          <a:p>
            <a:pPr fontAlgn="base"/>
            <a:endParaRPr lang="en-GB" sz="1600">
              <a:latin typeface="Arial"/>
              <a:cs typeface="Arial"/>
            </a:endParaRPr>
          </a:p>
          <a:p>
            <a:pPr marL="285750" indent="-285750" fontAlgn="base">
              <a:buFont typeface="Arial" panose="020B0604020202020204" pitchFamily="34" charset="0"/>
              <a:buChar char="•"/>
            </a:pPr>
            <a:r>
              <a:rPr lang="en-GB" sz="1600">
                <a:latin typeface="Arial"/>
                <a:cs typeface="Arial"/>
              </a:rPr>
              <a:t>Social media cards</a:t>
            </a:r>
          </a:p>
          <a:p>
            <a:pPr marL="285750" indent="-285750" fontAlgn="base">
              <a:buFont typeface="Arial" panose="020B0604020202020204" pitchFamily="34" charset="0"/>
              <a:buChar char="•"/>
            </a:pPr>
            <a:r>
              <a:rPr lang="en-GB" sz="1600">
                <a:latin typeface="Arial"/>
                <a:cs typeface="Arial"/>
              </a:rPr>
              <a:t>Promotional quote cards</a:t>
            </a:r>
          </a:p>
          <a:p>
            <a:pPr marL="285750" indent="-285750" fontAlgn="base">
              <a:buFont typeface="Arial" panose="020B0604020202020204" pitchFamily="34" charset="0"/>
              <a:buChar char="•"/>
            </a:pPr>
            <a:r>
              <a:rPr lang="en-GB" sz="1600">
                <a:latin typeface="Arial"/>
                <a:cs typeface="Arial"/>
              </a:rPr>
              <a:t>Improvement work posters</a:t>
            </a:r>
          </a:p>
          <a:p>
            <a:pPr marL="285750" indent="-285750" fontAlgn="base">
              <a:buFont typeface="Arial" panose="020B0604020202020204" pitchFamily="34" charset="0"/>
              <a:buChar char="•"/>
            </a:pPr>
            <a:r>
              <a:rPr lang="en-GB" sz="1600">
                <a:latin typeface="Arial"/>
                <a:cs typeface="Arial"/>
              </a:rPr>
              <a:t>Infographics</a:t>
            </a:r>
          </a:p>
          <a:p>
            <a:pPr marL="285750" indent="-285750" fontAlgn="base">
              <a:buFont typeface="Arial" panose="020B0604020202020204" pitchFamily="34" charset="0"/>
              <a:buChar char="•"/>
            </a:pPr>
            <a:r>
              <a:rPr lang="en-GB" sz="1600">
                <a:latin typeface="Arial"/>
                <a:cs typeface="Arial"/>
              </a:rPr>
              <a:t>Latest results</a:t>
            </a:r>
          </a:p>
          <a:p>
            <a:pPr marL="285750" indent="-285750" fontAlgn="base">
              <a:buFont typeface="Arial" panose="020B0604020202020204" pitchFamily="34" charset="0"/>
              <a:buChar char="•"/>
            </a:pPr>
            <a:r>
              <a:rPr lang="en-GB" sz="1600">
                <a:latin typeface="Arial"/>
                <a:cs typeface="Arial"/>
              </a:rPr>
              <a:t>Videos</a:t>
            </a:r>
          </a:p>
          <a:p>
            <a:pPr fontAlgn="base"/>
            <a:endParaRPr lang="en-GB" sz="1600">
              <a:latin typeface="Arial"/>
              <a:cs typeface="Arial"/>
            </a:endParaRPr>
          </a:p>
          <a:p>
            <a:pPr fontAlgn="base"/>
            <a:r>
              <a:rPr lang="en-GB" sz="1600">
                <a:latin typeface="Arial"/>
                <a:cs typeface="Arial"/>
              </a:rPr>
              <a:t>Please always tag @NHSEngland and when relevant for the channel use the hashtag #CancerPatientExperienceSurvey.</a:t>
            </a:r>
          </a:p>
          <a:p>
            <a:pPr fontAlgn="base"/>
            <a:endParaRPr lang="en-GB" sz="1600">
              <a:latin typeface="Arial"/>
              <a:cs typeface="Arial"/>
            </a:endParaRPr>
          </a:p>
        </p:txBody>
      </p:sp>
      <p:sp>
        <p:nvSpPr>
          <p:cNvPr id="2" name="AutoShape 2" descr="Social Media Icon Set with X Icon PNG vector in SVG, PDF, AI, CDR format">
            <a:extLst>
              <a:ext uri="{FF2B5EF4-FFF2-40B4-BE49-F238E27FC236}">
                <a16:creationId xmlns:a16="http://schemas.microsoft.com/office/drawing/2014/main" id="{45855959-3B46-EEF0-31BD-9F5DB07A239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4930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01499" y="231756"/>
            <a:ext cx="11404154" cy="865186"/>
          </a:xfrm>
        </p:spPr>
        <p:txBody>
          <a:bodyPr/>
          <a:lstStyle/>
          <a:p>
            <a:r>
              <a:rPr lang="en-GB"/>
              <a:t>Bluesky / X (formerly Twitter)</a:t>
            </a:r>
            <a:endParaRPr lang="en-GB" spc="-40"/>
          </a:p>
        </p:txBody>
      </p:sp>
      <p:sp>
        <p:nvSpPr>
          <p:cNvPr id="2" name="TextBox 6">
            <a:extLst>
              <a:ext uri="{FF2B5EF4-FFF2-40B4-BE49-F238E27FC236}">
                <a16:creationId xmlns:a16="http://schemas.microsoft.com/office/drawing/2014/main" id="{0432E422-BE4A-4805-AB7B-1D338C50859C}"/>
              </a:ext>
            </a:extLst>
          </p:cNvPr>
          <p:cNvSpPr txBox="1"/>
          <p:nvPr/>
        </p:nvSpPr>
        <p:spPr>
          <a:xfrm>
            <a:off x="393922" y="982176"/>
            <a:ext cx="10826528" cy="39703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400" b="1" dirty="0">
                <a:latin typeface="Arial"/>
                <a:cs typeface="Arial"/>
              </a:rPr>
              <a:t>Posts for the sampling period (April to June 2026):</a:t>
            </a:r>
          </a:p>
          <a:p>
            <a:pPr fontAlgn="base"/>
            <a:endParaRPr lang="en-GB" sz="1400" b="1" dirty="0">
              <a:latin typeface="Arial"/>
              <a:cs typeface="Arial"/>
            </a:endParaRPr>
          </a:p>
          <a:p>
            <a:pPr fontAlgn="base"/>
            <a:r>
              <a:rPr lang="en-GB" sz="1400" dirty="0">
                <a:latin typeface="Arial"/>
                <a:cs typeface="Arial"/>
              </a:rPr>
              <a:t>If you are being treated for cancer during April, May, June 2026, you may be invited to take part in the National Cancer Patient Experience Survey later in the year. If invited, have your say in the #CancerPatientExperienceSurvey </a:t>
            </a:r>
            <a:r>
              <a:rPr lang="en-GB" sz="1400" b="0" i="0" kern="1200" dirty="0">
                <a:effectLst/>
                <a:latin typeface="+mn-lt"/>
                <a:ea typeface="+mn-ea"/>
                <a:cs typeface="+mn-cs"/>
              </a:rPr>
              <a:t>📢</a:t>
            </a:r>
            <a:r>
              <a:rPr lang="en-GB" sz="1400" u="sng" dirty="0">
                <a:latin typeface="Arial"/>
                <a:cs typeface="Arial"/>
                <a:hlinkClick r:id="rId3"/>
              </a:rPr>
              <a:t> www.ncpes.co.uk</a:t>
            </a:r>
            <a:r>
              <a:rPr lang="en-GB" sz="1400" dirty="0">
                <a:latin typeface="Arial"/>
                <a:cs typeface="Arial"/>
              </a:rPr>
              <a:t> @NHSEngland </a:t>
            </a:r>
          </a:p>
          <a:p>
            <a:pPr fontAlgn="base"/>
            <a:endParaRPr lang="en-GB" sz="1400" dirty="0">
              <a:latin typeface="Arial"/>
              <a:cs typeface="Arial"/>
            </a:endParaRPr>
          </a:p>
          <a:p>
            <a:pPr fontAlgn="base"/>
            <a:endParaRPr lang="en-GB" sz="1400" dirty="0">
              <a:latin typeface="Arial" panose="020B0604020202020204" pitchFamily="34" charset="0"/>
              <a:cs typeface="Arial" panose="020B0604020202020204" pitchFamily="34" charset="0"/>
            </a:endParaRPr>
          </a:p>
          <a:p>
            <a:pPr fontAlgn="base"/>
            <a:r>
              <a:rPr lang="en-GB" sz="1400" dirty="0">
                <a:latin typeface="Arial"/>
                <a:cs typeface="Arial"/>
              </a:rPr>
              <a:t>It’s important for the NHS to know how patients feel about their care. It helps us improve cancer services. If you are invited later in the year, have your say in the #CancerPatientExperienceSurvey </a:t>
            </a:r>
            <a:r>
              <a:rPr lang="en-GB" sz="1400" b="0" i="0" kern="1200" dirty="0">
                <a:effectLst/>
                <a:latin typeface="+mn-lt"/>
                <a:ea typeface="+mn-ea"/>
                <a:cs typeface="+mn-cs"/>
              </a:rPr>
              <a:t>📢</a:t>
            </a:r>
            <a:r>
              <a:rPr lang="en-GB" sz="1400" dirty="0">
                <a:latin typeface="Arial"/>
                <a:cs typeface="Arial"/>
              </a:rPr>
              <a:t> </a:t>
            </a:r>
            <a:r>
              <a:rPr lang="en-GB" sz="1400" u="sng" dirty="0">
                <a:latin typeface="Arial"/>
                <a:cs typeface="Arial"/>
                <a:hlinkClick r:id="rId3"/>
              </a:rPr>
              <a:t>www.ncpes.co.uk</a:t>
            </a:r>
            <a:r>
              <a:rPr lang="en-GB" sz="1400" u="sng" dirty="0">
                <a:latin typeface="Arial"/>
                <a:cs typeface="Arial"/>
              </a:rPr>
              <a:t> </a:t>
            </a:r>
            <a:r>
              <a:rPr lang="en-GB" sz="1400" dirty="0">
                <a:latin typeface="Arial"/>
                <a:cs typeface="Arial"/>
              </a:rPr>
              <a:t>@NHSEngland </a:t>
            </a:r>
          </a:p>
          <a:p>
            <a:pPr fontAlgn="base"/>
            <a:endParaRPr lang="en-GB" sz="1400" dirty="0">
              <a:latin typeface="Arial"/>
              <a:cs typeface="Arial"/>
            </a:endParaRPr>
          </a:p>
          <a:p>
            <a:endParaRPr lang="en-GB" sz="1400" dirty="0">
              <a:latin typeface="Arial"/>
              <a:cs typeface="Arial"/>
            </a:endParaRPr>
          </a:p>
          <a:p>
            <a:r>
              <a:rPr lang="en-GB" sz="1400" dirty="0">
                <a:latin typeface="Arial"/>
                <a:cs typeface="Arial"/>
              </a:rPr>
              <a:t>The NHS want to understand the experiences of patients. This helps us provide better cancer care. If you are invited to take part in the #CancerPatientExperienceSurvey later in the year, have your say </a:t>
            </a:r>
            <a:r>
              <a:rPr lang="en-GB" sz="1400" b="0" i="0" kern="1200" dirty="0">
                <a:effectLst/>
                <a:latin typeface="+mn-lt"/>
                <a:ea typeface="+mn-ea"/>
                <a:cs typeface="+mn-cs"/>
              </a:rPr>
              <a:t>📢</a:t>
            </a:r>
            <a:r>
              <a:rPr lang="en-GB" sz="1400" dirty="0">
                <a:latin typeface="Arial"/>
                <a:cs typeface="Arial"/>
              </a:rPr>
              <a:t> </a:t>
            </a:r>
            <a:r>
              <a:rPr lang="en-GB" sz="1400" dirty="0">
                <a:latin typeface="Arial"/>
                <a:cs typeface="Arial"/>
                <a:hlinkClick r:id="rId3"/>
              </a:rPr>
              <a:t>www.ncpes.co.uk</a:t>
            </a:r>
            <a:r>
              <a:rPr lang="en-GB" sz="1400" dirty="0">
                <a:latin typeface="Arial"/>
                <a:cs typeface="Arial"/>
              </a:rPr>
              <a:t> @NHSEngland </a:t>
            </a:r>
          </a:p>
          <a:p>
            <a:endParaRPr lang="en-GB" sz="1400" dirty="0">
              <a:latin typeface="Arial"/>
              <a:cs typeface="Arial"/>
            </a:endParaRPr>
          </a:p>
          <a:p>
            <a:endParaRPr lang="en-GB" sz="1400" dirty="0">
              <a:cs typeface="Arial"/>
            </a:endParaRPr>
          </a:p>
          <a:p>
            <a:r>
              <a:rPr lang="en-GB" sz="1400" dirty="0">
                <a:cs typeface="Arial"/>
              </a:rPr>
              <a:t>Last year, patients in the #CancerPatientExperienceSurvey rated their overall care 8.94 out of 10 on average. If invited later in the year, have your say </a:t>
            </a:r>
            <a:r>
              <a:rPr lang="en-GB" sz="1400" dirty="0"/>
              <a:t>📢</a:t>
            </a:r>
            <a:r>
              <a:rPr lang="en-GB" sz="1400" u="sng" dirty="0">
                <a:cs typeface="Arial"/>
                <a:hlinkClick r:id="rId3"/>
              </a:rPr>
              <a:t> www.ncpes.co.uk</a:t>
            </a:r>
            <a:r>
              <a:rPr lang="en-GB" sz="1400" dirty="0">
                <a:cs typeface="Arial"/>
              </a:rPr>
              <a:t> @NHSEngland</a:t>
            </a:r>
          </a:p>
          <a:p>
            <a:endParaRPr lang="en-GB" sz="1400" dirty="0">
              <a:latin typeface="Arial"/>
              <a:cs typeface="Arial"/>
            </a:endParaRPr>
          </a:p>
        </p:txBody>
      </p:sp>
      <p:cxnSp>
        <p:nvCxnSpPr>
          <p:cNvPr id="3" name="Straight Connector 2">
            <a:extLst>
              <a:ext uri="{FF2B5EF4-FFF2-40B4-BE49-F238E27FC236}">
                <a16:creationId xmlns:a16="http://schemas.microsoft.com/office/drawing/2014/main" id="{3640E132-C302-AF36-474D-96D2AEE93311}"/>
              </a:ext>
            </a:extLst>
          </p:cNvPr>
          <p:cNvCxnSpPr/>
          <p:nvPr/>
        </p:nvCxnSpPr>
        <p:spPr>
          <a:xfrm>
            <a:off x="501499" y="3136900"/>
            <a:ext cx="1110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637CA8A-6559-C33B-B507-F7689CB2B97F}"/>
              </a:ext>
            </a:extLst>
          </p:cNvPr>
          <p:cNvCxnSpPr/>
          <p:nvPr/>
        </p:nvCxnSpPr>
        <p:spPr>
          <a:xfrm>
            <a:off x="501499" y="2273300"/>
            <a:ext cx="1110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E5427E7-3F5B-E02E-6A32-EA2DAC9F3603}"/>
              </a:ext>
            </a:extLst>
          </p:cNvPr>
          <p:cNvCxnSpPr/>
          <p:nvPr/>
        </p:nvCxnSpPr>
        <p:spPr>
          <a:xfrm>
            <a:off x="501499" y="4040415"/>
            <a:ext cx="111076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58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89249" y="296883"/>
            <a:ext cx="11404154" cy="865186"/>
          </a:xfrm>
        </p:spPr>
        <p:txBody>
          <a:bodyPr/>
          <a:lstStyle/>
          <a:p>
            <a:r>
              <a:rPr lang="en-GB"/>
              <a:t>Facebook</a:t>
            </a:r>
            <a:endParaRPr lang="en-GB" spc="-40"/>
          </a:p>
        </p:txBody>
      </p:sp>
      <p:sp>
        <p:nvSpPr>
          <p:cNvPr id="2" name="TextBox 6">
            <a:extLst>
              <a:ext uri="{FF2B5EF4-FFF2-40B4-BE49-F238E27FC236}">
                <a16:creationId xmlns:a16="http://schemas.microsoft.com/office/drawing/2014/main" id="{0432E422-BE4A-4805-AB7B-1D338C50859C}"/>
              </a:ext>
            </a:extLst>
          </p:cNvPr>
          <p:cNvSpPr txBox="1"/>
          <p:nvPr/>
        </p:nvSpPr>
        <p:spPr>
          <a:xfrm>
            <a:off x="321332" y="1031640"/>
            <a:ext cx="11315071" cy="40164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400" b="1" dirty="0">
                <a:latin typeface="Arial"/>
                <a:cs typeface="Arial"/>
              </a:rPr>
              <a:t>Posts for the sampling period (April to June 2026):</a:t>
            </a:r>
          </a:p>
          <a:p>
            <a:pPr fontAlgn="base"/>
            <a:endParaRPr lang="en-GB" sz="1400" b="1" dirty="0">
              <a:latin typeface="Arial"/>
              <a:cs typeface="Arial"/>
            </a:endParaRPr>
          </a:p>
          <a:p>
            <a:pPr>
              <a:spcBef>
                <a:spcPts val="600"/>
              </a:spcBef>
            </a:pPr>
            <a:r>
              <a:rPr lang="en-GB" sz="1400" dirty="0"/>
              <a:t>At the NHS, we want to make sure patients have a good experience of care. Getting feedback from patients helps us improve and give patients what they need.</a:t>
            </a:r>
            <a:endParaRPr lang="en-GB" sz="1400" dirty="0">
              <a:latin typeface="Arial" panose="020B0604020202020204" pitchFamily="34" charset="0"/>
              <a:cs typeface="Arial" panose="020B0604020202020204" pitchFamily="34" charset="0"/>
            </a:endParaRPr>
          </a:p>
          <a:p>
            <a:pPr>
              <a:spcBef>
                <a:spcPts val="600"/>
              </a:spcBef>
            </a:pPr>
            <a:r>
              <a:rPr lang="en-GB" sz="1400" dirty="0">
                <a:latin typeface="Arial"/>
                <a:cs typeface="Arial"/>
              </a:rPr>
              <a:t>If you are being treated for cancer during April, May, June 2026, you may be invited to take part in the National Cancer Patient Experience Survey later in the year. Please have your say </a:t>
            </a:r>
            <a:r>
              <a:rPr lang="en-GB" sz="1400" b="0" i="0" kern="1200" dirty="0">
                <a:effectLst/>
                <a:latin typeface="+mn-lt"/>
                <a:ea typeface="+mn-ea"/>
                <a:cs typeface="+mn-cs"/>
              </a:rPr>
              <a:t>📢</a:t>
            </a:r>
            <a:r>
              <a:rPr lang="en-GB" sz="1400" dirty="0">
                <a:latin typeface="Arial"/>
                <a:cs typeface="Arial"/>
              </a:rPr>
              <a:t> </a:t>
            </a:r>
            <a:r>
              <a:rPr lang="en-GB" sz="1400" dirty="0"/>
              <a:t>Your answers will help the NHS make cancer care better. </a:t>
            </a:r>
            <a:endParaRPr lang="en-GB" sz="1400" dirty="0">
              <a:cs typeface="Arial"/>
            </a:endParaRPr>
          </a:p>
          <a:p>
            <a:pPr>
              <a:spcBef>
                <a:spcPts val="600"/>
              </a:spcBef>
            </a:pPr>
            <a:r>
              <a:rPr lang="en-GB" sz="1400" dirty="0"/>
              <a:t>If you are invited, you will get a letter with more information later this year.</a:t>
            </a:r>
            <a:endParaRPr lang="en-GB" sz="1400" dirty="0">
              <a:cs typeface="Arial"/>
            </a:endParaRPr>
          </a:p>
          <a:p>
            <a:pPr>
              <a:spcBef>
                <a:spcPts val="600"/>
              </a:spcBef>
            </a:pPr>
            <a:r>
              <a:rPr lang="en-GB" sz="1400" dirty="0">
                <a:latin typeface="Arial"/>
                <a:cs typeface="Arial"/>
              </a:rPr>
              <a:t>For more information on the survey, please visit </a:t>
            </a:r>
            <a:r>
              <a:rPr lang="en-GB" sz="1400" u="sng" dirty="0">
                <a:solidFill>
                  <a:srgbClr val="0563C1"/>
                </a:solidFill>
                <a:latin typeface="Arial"/>
                <a:cs typeface="Arial"/>
              </a:rPr>
              <a:t>www.ncpes.co.uk</a:t>
            </a:r>
          </a:p>
          <a:p>
            <a:pPr>
              <a:spcBef>
                <a:spcPts val="600"/>
              </a:spcBef>
            </a:pPr>
            <a:endParaRPr lang="en-GB" sz="1400" u="sng" dirty="0">
              <a:solidFill>
                <a:srgbClr val="0563C1"/>
              </a:solidFill>
              <a:latin typeface="Arial"/>
              <a:cs typeface="Arial"/>
            </a:endParaRPr>
          </a:p>
          <a:p>
            <a:pPr>
              <a:spcBef>
                <a:spcPts val="600"/>
              </a:spcBef>
            </a:pPr>
            <a:r>
              <a:rPr lang="en-GB" sz="1400" dirty="0">
                <a:latin typeface="Arial"/>
                <a:cs typeface="Arial"/>
              </a:rPr>
              <a:t>Understanding our patients' experiences of care is important to us. It helps us improve our services to best suit their needs. </a:t>
            </a:r>
          </a:p>
          <a:p>
            <a:pPr>
              <a:spcBef>
                <a:spcPts val="600"/>
              </a:spcBef>
            </a:pPr>
            <a:r>
              <a:rPr lang="en-GB" sz="1400" dirty="0">
                <a:latin typeface="Arial"/>
                <a:cs typeface="Arial"/>
              </a:rPr>
              <a:t>If you are being treated for cancer during April, May, June 2026, you may be invited to take part in the National Cancer Patient Experience Survey later in the year. Please take part to help shape NHS services for future patients </a:t>
            </a:r>
            <a:r>
              <a:rPr lang="en-GB" sz="1400" b="0" i="0" kern="1200" dirty="0">
                <a:effectLst/>
                <a:latin typeface="+mj-lt"/>
                <a:ea typeface="+mn-ea"/>
                <a:cs typeface="+mn-cs"/>
              </a:rPr>
              <a:t>🤝</a:t>
            </a:r>
            <a:endParaRPr lang="en-GB" sz="1400" b="0" i="0" kern="1200" dirty="0">
              <a:effectLst/>
              <a:latin typeface="Arial"/>
              <a:ea typeface="+mn-ea"/>
              <a:cs typeface="Arial"/>
            </a:endParaRPr>
          </a:p>
          <a:p>
            <a:pPr>
              <a:spcBef>
                <a:spcPts val="600"/>
              </a:spcBef>
            </a:pPr>
            <a:r>
              <a:rPr lang="en-GB" sz="1400" dirty="0"/>
              <a:t>If you are invited, you will get a letter with more information later this year.</a:t>
            </a:r>
            <a:endParaRPr lang="en-GB" sz="1400" dirty="0">
              <a:cs typeface="Arial"/>
            </a:endParaRPr>
          </a:p>
          <a:p>
            <a:pPr>
              <a:spcBef>
                <a:spcPts val="600"/>
              </a:spcBef>
            </a:pPr>
            <a:r>
              <a:rPr lang="en-GB" sz="1400" dirty="0">
                <a:latin typeface="Arial"/>
                <a:cs typeface="Arial"/>
              </a:rPr>
              <a:t>For more information on the survey, please visit </a:t>
            </a:r>
            <a:r>
              <a:rPr lang="en-GB" sz="1400" u="sng" dirty="0">
                <a:solidFill>
                  <a:srgbClr val="0563C1"/>
                </a:solidFill>
                <a:latin typeface="Arial"/>
                <a:cs typeface="Arial"/>
              </a:rPr>
              <a:t>www.ncpes.co.uk</a:t>
            </a:r>
            <a:endParaRPr lang="en-GB" sz="1400" dirty="0">
              <a:latin typeface="Arial" panose="020B0604020202020204" pitchFamily="34" charset="0"/>
              <a:cs typeface="Arial" panose="020B0604020202020204" pitchFamily="34" charset="0"/>
            </a:endParaRPr>
          </a:p>
          <a:p>
            <a:pPr fontAlgn="base"/>
            <a:endParaRPr lang="en-GB" sz="14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12F1AD8D-CDAE-1DEE-D1AA-22DE0B4E847B}"/>
              </a:ext>
            </a:extLst>
          </p:cNvPr>
          <p:cNvCxnSpPr/>
          <p:nvPr/>
        </p:nvCxnSpPr>
        <p:spPr>
          <a:xfrm>
            <a:off x="389249" y="3374572"/>
            <a:ext cx="111076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41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40560" y="237506"/>
            <a:ext cx="11404154" cy="865186"/>
          </a:xfrm>
        </p:spPr>
        <p:txBody>
          <a:bodyPr/>
          <a:lstStyle/>
          <a:p>
            <a:r>
              <a:rPr lang="en-GB"/>
              <a:t>Instagram</a:t>
            </a:r>
            <a:endParaRPr lang="en-GB" spc="-40"/>
          </a:p>
        </p:txBody>
      </p:sp>
      <p:sp>
        <p:nvSpPr>
          <p:cNvPr id="2" name="TextBox 6">
            <a:extLst>
              <a:ext uri="{FF2B5EF4-FFF2-40B4-BE49-F238E27FC236}">
                <a16:creationId xmlns:a16="http://schemas.microsoft.com/office/drawing/2014/main" id="{0432E422-BE4A-4805-AB7B-1D338C50859C}"/>
              </a:ext>
            </a:extLst>
          </p:cNvPr>
          <p:cNvSpPr txBox="1"/>
          <p:nvPr/>
        </p:nvSpPr>
        <p:spPr>
          <a:xfrm>
            <a:off x="340560" y="988183"/>
            <a:ext cx="11404154" cy="563231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400" b="1" dirty="0">
                <a:latin typeface="Arial"/>
                <a:cs typeface="Arial"/>
              </a:rPr>
              <a:t>Instagram stories </a:t>
            </a:r>
            <a:r>
              <a:rPr lang="en-GB" sz="1400" dirty="0">
                <a:latin typeface="Arial"/>
                <a:cs typeface="Arial"/>
              </a:rPr>
              <a:t>(use images with text overlaid)</a:t>
            </a:r>
            <a:endParaRPr lang="en-US" sz="1400" dirty="0"/>
          </a:p>
          <a:p>
            <a:pPr fontAlgn="base"/>
            <a:endParaRPr lang="en-GB" sz="1400" dirty="0">
              <a:latin typeface="Arial" panose="020B0604020202020204" pitchFamily="34" charset="0"/>
              <a:cs typeface="Arial" panose="020B0604020202020204" pitchFamily="34" charset="0"/>
            </a:endParaRPr>
          </a:p>
          <a:p>
            <a:pPr fontAlgn="base"/>
            <a:r>
              <a:rPr lang="en-GB" sz="1400" b="1" i="1" dirty="0">
                <a:latin typeface="Arial"/>
                <a:cs typeface="Arial"/>
              </a:rPr>
              <a:t>Story one </a:t>
            </a:r>
            <a:r>
              <a:rPr lang="en-GB" sz="1400" dirty="0">
                <a:latin typeface="Arial"/>
                <a:cs typeface="Arial"/>
              </a:rPr>
              <a:t>– Are you being treated for cancer in April, May or June 2026? </a:t>
            </a:r>
            <a:r>
              <a:rPr lang="en-GB" sz="1400" dirty="0">
                <a:solidFill>
                  <a:srgbClr val="FF0000"/>
                </a:solidFill>
                <a:latin typeface="Arial"/>
                <a:cs typeface="Arial"/>
              </a:rPr>
              <a:t>(if possible include swipe up link to </a:t>
            </a:r>
            <a:r>
              <a:rPr lang="en-GB" sz="1400" u="sng" dirty="0">
                <a:solidFill>
                  <a:srgbClr val="FF0000"/>
                </a:solidFill>
                <a:latin typeface="Arial"/>
                <a:cs typeface="Arial"/>
                <a:hlinkClick r:id="rId3">
                  <a:extLst>
                    <a:ext uri="{A12FA001-AC4F-418D-AE19-62706E023703}">
                      <ahyp:hlinkClr xmlns:ahyp="http://schemas.microsoft.com/office/drawing/2018/hyperlinkcolor" val="tx"/>
                    </a:ext>
                  </a:extLst>
                </a:hlinkClick>
              </a:rPr>
              <a:t>www.ncpes.co.uk</a:t>
            </a:r>
            <a:r>
              <a:rPr lang="en-GB" sz="1400" u="sng" dirty="0">
                <a:solidFill>
                  <a:srgbClr val="FF0000"/>
                </a:solidFill>
                <a:latin typeface="Arial"/>
                <a:cs typeface="Arial"/>
              </a:rPr>
              <a:t>/faq) </a:t>
            </a:r>
            <a:endParaRPr lang="en-GB" sz="1400" dirty="0">
              <a:solidFill>
                <a:srgbClr val="FF0000"/>
              </a:solidFill>
              <a:latin typeface="Arial" panose="020B0604020202020204" pitchFamily="34" charset="0"/>
              <a:cs typeface="Arial" panose="020B0604020202020204" pitchFamily="34" charset="0"/>
            </a:endParaRPr>
          </a:p>
          <a:p>
            <a:pPr fontAlgn="base"/>
            <a:endParaRPr lang="en-GB" sz="1400" dirty="0">
              <a:latin typeface="Arial" panose="020B0604020202020204" pitchFamily="34" charset="0"/>
              <a:cs typeface="Arial" panose="020B0604020202020204" pitchFamily="34" charset="0"/>
            </a:endParaRPr>
          </a:p>
          <a:p>
            <a:pPr fontAlgn="base"/>
            <a:r>
              <a:rPr lang="en-GB" sz="1400" b="1" i="1" dirty="0">
                <a:latin typeface="Arial"/>
                <a:cs typeface="Arial"/>
              </a:rPr>
              <a:t>Story two -</a:t>
            </a:r>
            <a:r>
              <a:rPr lang="en-GB" sz="1400" dirty="0">
                <a:latin typeface="Arial"/>
                <a:cs typeface="Arial"/>
              </a:rPr>
              <a:t> Has something or someone supported you through your cancer treatment? Or is there something you wish you were being offered? </a:t>
            </a:r>
            <a:r>
              <a:rPr lang="en-GB" sz="1400" dirty="0">
                <a:solidFill>
                  <a:srgbClr val="FF0000"/>
                </a:solidFill>
                <a:latin typeface="Arial"/>
                <a:cs typeface="Arial"/>
              </a:rPr>
              <a:t>(if possible include swipe up link to </a:t>
            </a:r>
            <a:r>
              <a:rPr lang="en-GB" sz="1400" u="sng" dirty="0">
                <a:solidFill>
                  <a:srgbClr val="FF0000"/>
                </a:solidFill>
                <a:latin typeface="Arial"/>
                <a:cs typeface="Arial"/>
                <a:hlinkClick r:id="rId3">
                  <a:extLst>
                    <a:ext uri="{A12FA001-AC4F-418D-AE19-62706E023703}">
                      <ahyp:hlinkClr xmlns:ahyp="http://schemas.microsoft.com/office/drawing/2018/hyperlinkcolor" val="tx"/>
                    </a:ext>
                  </a:extLst>
                </a:hlinkClick>
              </a:rPr>
              <a:t>www.ncpes.co.uk</a:t>
            </a:r>
            <a:r>
              <a:rPr lang="en-GB" sz="1400" u="sng" dirty="0">
                <a:solidFill>
                  <a:srgbClr val="FF0000"/>
                </a:solidFill>
                <a:latin typeface="Arial"/>
                <a:cs typeface="Arial"/>
              </a:rPr>
              <a:t>/faq) </a:t>
            </a:r>
            <a:endParaRPr lang="en-GB" sz="1400" dirty="0">
              <a:solidFill>
                <a:srgbClr val="FF0000"/>
              </a:solidFill>
              <a:latin typeface="Arial" panose="020B0604020202020204" pitchFamily="34" charset="0"/>
              <a:cs typeface="Arial" panose="020B0604020202020204" pitchFamily="34" charset="0"/>
            </a:endParaRPr>
          </a:p>
          <a:p>
            <a:pPr fontAlgn="base"/>
            <a:endParaRPr lang="en-GB" sz="1400" dirty="0">
              <a:latin typeface="Arial" panose="020B0604020202020204" pitchFamily="34" charset="0"/>
              <a:cs typeface="Arial" panose="020B0604020202020204" pitchFamily="34" charset="0"/>
            </a:endParaRPr>
          </a:p>
          <a:p>
            <a:pPr fontAlgn="base"/>
            <a:r>
              <a:rPr lang="en-GB" sz="1400" b="1" i="1" dirty="0">
                <a:latin typeface="Arial"/>
                <a:cs typeface="Arial"/>
              </a:rPr>
              <a:t>Story three</a:t>
            </a:r>
            <a:r>
              <a:rPr lang="en-GB" sz="1400" b="1" dirty="0">
                <a:latin typeface="Arial"/>
                <a:cs typeface="Arial"/>
              </a:rPr>
              <a:t> -</a:t>
            </a:r>
            <a:r>
              <a:rPr lang="en-GB" sz="1400" dirty="0">
                <a:latin typeface="Arial"/>
                <a:cs typeface="Arial"/>
              </a:rPr>
              <a:t> The #CancerPatientExperienceSurvey helps us improve local cancer services and outcomes for people affected by cancer. </a:t>
            </a:r>
            <a:r>
              <a:rPr lang="en-GB" sz="1400" dirty="0">
                <a:solidFill>
                  <a:srgbClr val="FF0000"/>
                </a:solidFill>
                <a:latin typeface="Arial"/>
                <a:cs typeface="Arial"/>
              </a:rPr>
              <a:t>(if possible include swipe up link to </a:t>
            </a:r>
            <a:r>
              <a:rPr lang="en-GB" sz="1400" u="sng" dirty="0">
                <a:solidFill>
                  <a:srgbClr val="FF0000"/>
                </a:solidFill>
                <a:latin typeface="Arial"/>
                <a:cs typeface="Arial"/>
                <a:hlinkClick r:id="rId3">
                  <a:extLst>
                    <a:ext uri="{A12FA001-AC4F-418D-AE19-62706E023703}">
                      <ahyp:hlinkClr xmlns:ahyp="http://schemas.microsoft.com/office/drawing/2018/hyperlinkcolor" val="tx"/>
                    </a:ext>
                  </a:extLst>
                </a:hlinkClick>
              </a:rPr>
              <a:t>www.ncpes.co.uk</a:t>
            </a:r>
            <a:r>
              <a:rPr lang="en-GB" sz="1400" u="sng" dirty="0">
                <a:solidFill>
                  <a:srgbClr val="FF0000"/>
                </a:solidFill>
                <a:latin typeface="Arial"/>
                <a:cs typeface="Arial"/>
              </a:rPr>
              <a:t>/faq) </a:t>
            </a:r>
            <a:endParaRPr lang="en-GB" sz="1400" dirty="0">
              <a:solidFill>
                <a:srgbClr val="FF0000"/>
              </a:solidFill>
              <a:latin typeface="Arial" panose="020B0604020202020204" pitchFamily="34" charset="0"/>
              <a:cs typeface="Arial" panose="020B0604020202020204" pitchFamily="34" charset="0"/>
            </a:endParaRPr>
          </a:p>
          <a:p>
            <a:pPr fontAlgn="base"/>
            <a:endParaRPr lang="en-GB" sz="1400" dirty="0">
              <a:latin typeface="Arial" panose="020B0604020202020204" pitchFamily="34" charset="0"/>
              <a:cs typeface="Arial" panose="020B0604020202020204" pitchFamily="34" charset="0"/>
            </a:endParaRPr>
          </a:p>
          <a:p>
            <a:pPr fontAlgn="base"/>
            <a:r>
              <a:rPr lang="en-GB" sz="1400" b="1" i="1" dirty="0">
                <a:latin typeface="Arial"/>
                <a:cs typeface="Arial"/>
              </a:rPr>
              <a:t>Story four - </a:t>
            </a:r>
            <a:r>
              <a:rPr lang="en-GB" sz="1400" dirty="0">
                <a:latin typeface="Arial"/>
                <a:cs typeface="Arial"/>
              </a:rPr>
              <a:t>If you’re invited to take part later in the year, please have your say. </a:t>
            </a:r>
            <a:r>
              <a:rPr lang="en-GB" sz="1400" dirty="0"/>
              <a:t>Your answers will help the NHS make cancer care better. </a:t>
            </a:r>
            <a:endParaRPr lang="en-GB" sz="1400" dirty="0">
              <a:cs typeface="Arial"/>
            </a:endParaRPr>
          </a:p>
          <a:p>
            <a:pPr fontAlgn="base"/>
            <a:r>
              <a:rPr lang="en-GB" sz="1400" dirty="0">
                <a:latin typeface="Arial"/>
                <a:cs typeface="Arial"/>
              </a:rPr>
              <a:t>Click the link for more information. </a:t>
            </a:r>
            <a:r>
              <a:rPr lang="en-GB" sz="1400" dirty="0">
                <a:solidFill>
                  <a:srgbClr val="FF0000"/>
                </a:solidFill>
                <a:latin typeface="Arial"/>
                <a:cs typeface="Arial"/>
              </a:rPr>
              <a:t>(if possible include swipe up link to </a:t>
            </a:r>
            <a:r>
              <a:rPr lang="en-GB" sz="1400" u="sng" dirty="0">
                <a:solidFill>
                  <a:srgbClr val="FF0000"/>
                </a:solidFill>
                <a:latin typeface="Arial"/>
                <a:cs typeface="Arial"/>
                <a:hlinkClick r:id="rId3">
                  <a:extLst>
                    <a:ext uri="{A12FA001-AC4F-418D-AE19-62706E023703}">
                      <ahyp:hlinkClr xmlns:ahyp="http://schemas.microsoft.com/office/drawing/2018/hyperlinkcolor" val="tx"/>
                    </a:ext>
                  </a:extLst>
                </a:hlinkClick>
              </a:rPr>
              <a:t>www.ncpes.co.uk</a:t>
            </a:r>
            <a:r>
              <a:rPr lang="en-GB" sz="1400" u="sng" dirty="0">
                <a:solidFill>
                  <a:srgbClr val="FF0000"/>
                </a:solidFill>
                <a:latin typeface="Arial"/>
                <a:cs typeface="Arial"/>
              </a:rPr>
              <a:t>/faq) </a:t>
            </a:r>
            <a:endParaRPr lang="en-GB" sz="1400" dirty="0">
              <a:solidFill>
                <a:srgbClr val="FF0000"/>
              </a:solidFill>
              <a:latin typeface="Arial" panose="020B0604020202020204" pitchFamily="34" charset="0"/>
              <a:cs typeface="Arial" panose="020B0604020202020204" pitchFamily="34" charset="0"/>
            </a:endParaRPr>
          </a:p>
          <a:p>
            <a:pPr fontAlgn="base"/>
            <a:endParaRPr lang="en-GB" sz="1400" dirty="0">
              <a:latin typeface="Arial" panose="020B0604020202020204" pitchFamily="34" charset="0"/>
              <a:cs typeface="Arial" panose="020B0604020202020204" pitchFamily="34" charset="0"/>
            </a:endParaRPr>
          </a:p>
          <a:p>
            <a:pPr fontAlgn="base"/>
            <a:r>
              <a:rPr lang="en-GB" sz="1400" b="1" dirty="0">
                <a:latin typeface="Arial"/>
                <a:cs typeface="Arial"/>
              </a:rPr>
              <a:t>Instagram post </a:t>
            </a:r>
          </a:p>
          <a:p>
            <a:pPr fontAlgn="base"/>
            <a:endParaRPr lang="en-GB" sz="1400" dirty="0">
              <a:latin typeface="Arial" panose="020B0604020202020204" pitchFamily="34" charset="0"/>
              <a:cs typeface="Arial" panose="020B0604020202020204" pitchFamily="34" charset="0"/>
            </a:endParaRPr>
          </a:p>
          <a:p>
            <a:pPr fontAlgn="base"/>
            <a:r>
              <a:rPr lang="en-GB" sz="1400" dirty="0">
                <a:latin typeface="Arial"/>
                <a:cs typeface="Arial"/>
              </a:rPr>
              <a:t>Are you being treated for cancer in April, May or June 2026? Is there something you think the NHS should continue doing or improve on? If you’re invited to take part in the #CancerPatientExperienceSurvey later in the year, please have your say. </a:t>
            </a:r>
            <a:r>
              <a:rPr lang="en-GB" sz="1400" dirty="0"/>
              <a:t>Your answers will help the NHS make cancer care better. </a:t>
            </a:r>
            <a:endParaRPr lang="en-GB" sz="1400" dirty="0">
              <a:cs typeface="Arial"/>
            </a:endParaRPr>
          </a:p>
          <a:p>
            <a:pPr fontAlgn="base"/>
            <a:endParaRPr lang="en-GB" sz="1400" dirty="0">
              <a:latin typeface="Arial" panose="020B0604020202020204" pitchFamily="34" charset="0"/>
              <a:cs typeface="Arial" panose="020B0604020202020204" pitchFamily="34" charset="0"/>
            </a:endParaRPr>
          </a:p>
          <a:p>
            <a:pPr fontAlgn="base"/>
            <a:r>
              <a:rPr lang="en-GB" sz="1400" dirty="0">
                <a:latin typeface="Arial"/>
                <a:cs typeface="Arial"/>
              </a:rPr>
              <a:t>The NHS want to understand the experiences of patients. This helps us provide better cancer care. </a:t>
            </a:r>
          </a:p>
          <a:p>
            <a:pPr fontAlgn="base"/>
            <a:endParaRPr lang="en-GB" sz="1400" dirty="0">
              <a:latin typeface="Arial" panose="020B0604020202020204" pitchFamily="34" charset="0"/>
              <a:cs typeface="Arial" panose="020B0604020202020204" pitchFamily="34" charset="0"/>
            </a:endParaRPr>
          </a:p>
          <a:p>
            <a:pPr fontAlgn="base"/>
            <a:r>
              <a:rPr lang="en-GB" sz="1400" dirty="0"/>
              <a:t>If you are invited, you will get a letter with more information later this year. </a:t>
            </a:r>
            <a:r>
              <a:rPr lang="en-GB" sz="1400" dirty="0">
                <a:latin typeface="Arial"/>
                <a:cs typeface="Arial"/>
              </a:rPr>
              <a:t>Visit the NCPES website (link in bio) for more information. </a:t>
            </a:r>
          </a:p>
          <a:p>
            <a:pPr fontAlgn="base"/>
            <a:endParaRPr lang="en-GB" sz="1400" dirty="0">
              <a:latin typeface="Arial" panose="020B0604020202020204" pitchFamily="34" charset="0"/>
              <a:cs typeface="Arial" panose="020B0604020202020204" pitchFamily="34" charset="0"/>
            </a:endParaRPr>
          </a:p>
          <a:p>
            <a:pPr fontAlgn="base"/>
            <a:endParaRPr lang="en-GB" sz="1200" dirty="0">
              <a:latin typeface="Arial" panose="020B0604020202020204" pitchFamily="34" charset="0"/>
              <a:cs typeface="Arial" panose="020B0604020202020204" pitchFamily="34" charset="0"/>
            </a:endParaRPr>
          </a:p>
          <a:p>
            <a:pPr fontAlgn="base"/>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6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B86A85-4143-672B-7A38-263745A67F6F}"/>
              </a:ext>
            </a:extLst>
          </p:cNvPr>
          <p:cNvSpPr>
            <a:spLocks noGrp="1"/>
          </p:cNvSpPr>
          <p:nvPr>
            <p:ph type="title" idx="4294967295"/>
          </p:nvPr>
        </p:nvSpPr>
        <p:spPr>
          <a:xfrm>
            <a:off x="892175" y="2271713"/>
            <a:ext cx="6180138" cy="9620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6000" b="1">
                <a:latin typeface="+mn-lt"/>
                <a:ea typeface="+mn-ea"/>
                <a:cs typeface="+mn-cs"/>
              </a:rPr>
              <a:t>Communications assets</a:t>
            </a:r>
            <a:endParaRPr kumimoji="0" lang="en-GB" sz="6000" b="1"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2565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a:t>Contents</a:t>
            </a:r>
          </a:p>
        </p:txBody>
      </p:sp>
      <p:sp>
        <p:nvSpPr>
          <p:cNvPr id="2" name="TextBox 1">
            <a:extLst>
              <a:ext uri="{FF2B5EF4-FFF2-40B4-BE49-F238E27FC236}">
                <a16:creationId xmlns:a16="http://schemas.microsoft.com/office/drawing/2014/main" id="{7E2DC268-8BD3-3B0B-748A-A8DE09D30DBD}"/>
              </a:ext>
            </a:extLst>
          </p:cNvPr>
          <p:cNvSpPr txBox="1"/>
          <p:nvPr/>
        </p:nvSpPr>
        <p:spPr>
          <a:xfrm>
            <a:off x="685800" y="1465118"/>
            <a:ext cx="11066318" cy="3385542"/>
          </a:xfrm>
          <a:prstGeom prst="rect">
            <a:avLst/>
          </a:prstGeom>
          <a:noFill/>
        </p:spPr>
        <p:txBody>
          <a:bodyPr wrap="square" rtlCol="0">
            <a:spAutoFit/>
          </a:bodyPr>
          <a:lstStyle/>
          <a:p>
            <a:pPr marL="285750" indent="-285750">
              <a:buFont typeface="Arial" panose="020B0604020202020204" pitchFamily="34" charset="0"/>
              <a:buChar char="•"/>
            </a:pPr>
            <a:r>
              <a:rPr lang="en-GB" sz="2800">
                <a:hlinkClick r:id="rId3" action="ppaction://hlinksldjump"/>
              </a:rPr>
              <a:t>About this toolkit</a:t>
            </a:r>
            <a:endParaRPr lang="en-GB" sz="2800"/>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hlinkClick r:id="rId4" action="ppaction://hlinksldjump"/>
              </a:rPr>
              <a:t>Communications messaging</a:t>
            </a:r>
            <a:endParaRPr lang="en-GB" sz="2800">
              <a:hlinkClick r:id="rId5" action="ppaction://hlinksldjump"/>
            </a:endParaRPr>
          </a:p>
          <a:p>
            <a:pPr marL="285750" indent="-285750">
              <a:buFont typeface="Arial" panose="020B0604020202020204" pitchFamily="34" charset="0"/>
              <a:buChar char="•"/>
            </a:pPr>
            <a:endParaRPr lang="en-GB" sz="2800">
              <a:hlinkClick r:id="rId5" action="ppaction://hlinksldjump"/>
            </a:endParaRPr>
          </a:p>
          <a:p>
            <a:pPr marL="285750" indent="-285750">
              <a:buFont typeface="Arial" panose="020B0604020202020204" pitchFamily="34" charset="0"/>
              <a:buChar char="•"/>
            </a:pPr>
            <a:r>
              <a:rPr lang="en-GB" sz="2800">
                <a:hlinkClick r:id="rId5" action="ppaction://hlinksldjump"/>
              </a:rPr>
              <a:t>Communications assets</a:t>
            </a:r>
            <a:endParaRPr lang="en-GB" sz="2800"/>
          </a:p>
          <a:p>
            <a:pPr marL="285750" indent="-285750">
              <a:buFont typeface="Arial" panose="020B0604020202020204" pitchFamily="34" charset="0"/>
              <a:buChar char="•"/>
            </a:pPr>
            <a:endParaRPr lang="en-GB" sz="2800">
              <a:hlinkClick r:id="rId4" action="ppaction://hlinksldjump"/>
            </a:endParaRPr>
          </a:p>
          <a:p>
            <a:pPr marL="285750" indent="-285750">
              <a:buFont typeface="Arial" panose="020B0604020202020204" pitchFamily="34" charset="0"/>
              <a:buChar char="•"/>
            </a:pPr>
            <a:r>
              <a:rPr lang="en-GB" sz="2800">
                <a:hlinkClick r:id="rId6" action="ppaction://hlinksldjump"/>
              </a:rPr>
              <a:t>Frequently asked questions</a:t>
            </a:r>
            <a:endParaRPr lang="en-GB" sz="2800"/>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405654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8363"/>
            <a:ext cx="11404154" cy="865186"/>
          </a:xfrm>
        </p:spPr>
        <p:txBody>
          <a:bodyPr/>
          <a:lstStyle/>
          <a:p>
            <a:r>
              <a:rPr lang="en-GB"/>
              <a:t>Social media cards</a:t>
            </a:r>
            <a:endParaRPr lang="en-GB" spc="-4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1999" y="1111814"/>
            <a:ext cx="11404153" cy="1082951"/>
          </a:xfrm>
        </p:spPr>
        <p:txBody>
          <a:bodyPr vert="horz" lIns="0" tIns="0" rIns="0" bIns="0" rtlCol="0" anchor="t">
            <a:noAutofit/>
          </a:bodyPr>
          <a:lstStyle/>
          <a:p>
            <a:pPr fontAlgn="base"/>
            <a:r>
              <a:rPr lang="en-GB" sz="1600" b="0">
                <a:solidFill>
                  <a:schemeClr val="tx1"/>
                </a:solidFill>
              </a:rPr>
              <a:t>These social media cards can be shared alongside social media posts. Social media cards can be downloaded </a:t>
            </a:r>
            <a:r>
              <a:rPr lang="en-GB" sz="1600" b="0" i="0" u="sng" strike="noStrike">
                <a:solidFill>
                  <a:srgbClr val="0563C1"/>
                </a:solidFill>
                <a:effectLst/>
                <a:highlight>
                  <a:srgbClr val="F5F5F5"/>
                </a:highlight>
                <a:latin typeface="Arial"/>
                <a:cs typeface="Arial"/>
                <a:hlinkClick r:id="rId3"/>
              </a:rPr>
              <a:t>here</a:t>
            </a:r>
            <a:r>
              <a:rPr lang="en-GB" sz="1600" b="0">
                <a:solidFill>
                  <a:schemeClr val="tx1"/>
                </a:solidFill>
              </a:rPr>
              <a:t>.</a:t>
            </a:r>
            <a:endParaRPr lang="en-GB" sz="1600" b="0">
              <a:solidFill>
                <a:schemeClr val="tx1"/>
              </a:solidFill>
              <a:ea typeface="+mn-lt"/>
              <a:cs typeface="+mn-lt"/>
            </a:endParaRPr>
          </a:p>
        </p:txBody>
      </p:sp>
      <p:pic>
        <p:nvPicPr>
          <p:cNvPr id="4" name="Picture 3" descr="A person looking at a phone&#10;&#10;Description automatically generated">
            <a:extLst>
              <a:ext uri="{FF2B5EF4-FFF2-40B4-BE49-F238E27FC236}">
                <a16:creationId xmlns:a16="http://schemas.microsoft.com/office/drawing/2014/main" id="{3AAC0639-6E8A-B81D-079E-F185D60619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696" y="3923206"/>
            <a:ext cx="2160000" cy="2160000"/>
          </a:xfrm>
          <a:prstGeom prst="rect">
            <a:avLst/>
          </a:prstGeom>
        </p:spPr>
      </p:pic>
      <p:pic>
        <p:nvPicPr>
          <p:cNvPr id="7" name="Picture 6" descr="A group of people standing together&#10;&#10;Description automatically generated">
            <a:extLst>
              <a:ext uri="{FF2B5EF4-FFF2-40B4-BE49-F238E27FC236}">
                <a16:creationId xmlns:a16="http://schemas.microsoft.com/office/drawing/2014/main" id="{B873EB5C-640C-1CB8-F1D7-12E254205F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12606" y="2652293"/>
            <a:ext cx="2160000" cy="2160000"/>
          </a:xfrm>
          <a:prstGeom prst="rect">
            <a:avLst/>
          </a:prstGeom>
        </p:spPr>
      </p:pic>
      <p:pic>
        <p:nvPicPr>
          <p:cNvPr id="9" name="Picture 8" descr="A person looking at another person&#10;&#10;Description automatically generated">
            <a:extLst>
              <a:ext uri="{FF2B5EF4-FFF2-40B4-BE49-F238E27FC236}">
                <a16:creationId xmlns:a16="http://schemas.microsoft.com/office/drawing/2014/main" id="{BFEF30ED-2741-AB2A-9996-A7E90EA27A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18290" y="1585740"/>
            <a:ext cx="2160000" cy="2160000"/>
          </a:xfrm>
          <a:prstGeom prst="rect">
            <a:avLst/>
          </a:prstGeom>
        </p:spPr>
      </p:pic>
      <p:pic>
        <p:nvPicPr>
          <p:cNvPr id="11" name="Picture 10" descr="A person looking at a computer&#10;&#10;Description automatically generated">
            <a:extLst>
              <a:ext uri="{FF2B5EF4-FFF2-40B4-BE49-F238E27FC236}">
                <a16:creationId xmlns:a16="http://schemas.microsoft.com/office/drawing/2014/main" id="{B2B27B8D-CECD-6D32-283B-B4F044AD5B8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75948" y="3923206"/>
            <a:ext cx="2160000" cy="2160000"/>
          </a:xfrm>
          <a:prstGeom prst="rect">
            <a:avLst/>
          </a:prstGeom>
        </p:spPr>
      </p:pic>
      <p:pic>
        <p:nvPicPr>
          <p:cNvPr id="14" name="Picture 13" descr="A group of women standing together&#10;&#10;Description automatically generated">
            <a:extLst>
              <a:ext uri="{FF2B5EF4-FFF2-40B4-BE49-F238E27FC236}">
                <a16:creationId xmlns:a16="http://schemas.microsoft.com/office/drawing/2014/main" id="{8B8DA288-8EFB-69E2-C0DE-C440DBC343F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0696" y="1585740"/>
            <a:ext cx="2160000" cy="2160000"/>
          </a:xfrm>
          <a:prstGeom prst="rect">
            <a:avLst/>
          </a:prstGeom>
        </p:spPr>
      </p:pic>
      <p:pic>
        <p:nvPicPr>
          <p:cNvPr id="15" name="Picture 14" descr="A person with a white beard wearing a yellow turban&#10;&#10;Description automatically generated">
            <a:extLst>
              <a:ext uri="{FF2B5EF4-FFF2-40B4-BE49-F238E27FC236}">
                <a16:creationId xmlns:a16="http://schemas.microsoft.com/office/drawing/2014/main" id="{7BB501B8-C621-3D29-1012-54391F5A5BE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76153" y="1585740"/>
            <a:ext cx="2160000" cy="2160000"/>
          </a:xfrm>
          <a:prstGeom prst="rect">
            <a:avLst/>
          </a:prstGeom>
        </p:spPr>
      </p:pic>
      <p:pic>
        <p:nvPicPr>
          <p:cNvPr id="16" name="Picture 15" descr="A person holding clothes in her arms&#10;&#10;Description automatically generated">
            <a:extLst>
              <a:ext uri="{FF2B5EF4-FFF2-40B4-BE49-F238E27FC236}">
                <a16:creationId xmlns:a16="http://schemas.microsoft.com/office/drawing/2014/main" id="{A315FCA0-095B-178E-23AB-606B1187D0B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76153" y="3923206"/>
            <a:ext cx="2160000" cy="2160000"/>
          </a:xfrm>
          <a:prstGeom prst="rect">
            <a:avLst/>
          </a:prstGeom>
        </p:spPr>
      </p:pic>
      <p:pic>
        <p:nvPicPr>
          <p:cNvPr id="18" name="Picture 17" descr="A person with bald head&#10;&#10;Description automatically generated">
            <a:extLst>
              <a:ext uri="{FF2B5EF4-FFF2-40B4-BE49-F238E27FC236}">
                <a16:creationId xmlns:a16="http://schemas.microsoft.com/office/drawing/2014/main" id="{0855E403-B0B3-A2F8-A08D-6644196C64B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350200" y="1585740"/>
            <a:ext cx="2160000" cy="2160000"/>
          </a:xfrm>
          <a:prstGeom prst="rect">
            <a:avLst/>
          </a:prstGeom>
        </p:spPr>
      </p:pic>
      <p:pic>
        <p:nvPicPr>
          <p:cNvPr id="19" name="Picture 18" descr="A person holding a pink ball and another person standing in front of a building&#10;&#10;Description automatically generated">
            <a:extLst>
              <a:ext uri="{FF2B5EF4-FFF2-40B4-BE49-F238E27FC236}">
                <a16:creationId xmlns:a16="http://schemas.microsoft.com/office/drawing/2014/main" id="{70135088-BA3F-1E56-B36B-CD62A772047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80901" y="3923206"/>
            <a:ext cx="2160000" cy="2160000"/>
          </a:xfrm>
          <a:prstGeom prst="rect">
            <a:avLst/>
          </a:prstGeom>
        </p:spPr>
      </p:pic>
    </p:spTree>
    <p:extLst>
      <p:ext uri="{BB962C8B-B14F-4D97-AF65-F5344CB8AC3E}">
        <p14:creationId xmlns:p14="http://schemas.microsoft.com/office/powerpoint/2010/main" val="338817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6422B-0548-1942-0784-B9AD18392673}"/>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4031B1C-ACFD-BFA8-94C8-F69960249145}"/>
              </a:ext>
            </a:extLst>
          </p:cNvPr>
          <p:cNvSpPr>
            <a:spLocks noGrp="1"/>
          </p:cNvSpPr>
          <p:nvPr>
            <p:ph type="title"/>
          </p:nvPr>
        </p:nvSpPr>
        <p:spPr>
          <a:xfrm>
            <a:off x="432000" y="298363"/>
            <a:ext cx="11404154" cy="865186"/>
          </a:xfrm>
        </p:spPr>
        <p:txBody>
          <a:bodyPr/>
          <a:lstStyle/>
          <a:p>
            <a:r>
              <a:rPr lang="en-GB"/>
              <a:t>Promotional quote cards: Patient representatives</a:t>
            </a:r>
            <a:endParaRPr lang="en-GB" spc="-40"/>
          </a:p>
        </p:txBody>
      </p:sp>
      <p:sp>
        <p:nvSpPr>
          <p:cNvPr id="6" name="Text Placeholder 5">
            <a:extLst>
              <a:ext uri="{FF2B5EF4-FFF2-40B4-BE49-F238E27FC236}">
                <a16:creationId xmlns:a16="http://schemas.microsoft.com/office/drawing/2014/main" id="{5D240F40-FD51-A087-7316-B8916366F09E}"/>
              </a:ext>
            </a:extLst>
          </p:cNvPr>
          <p:cNvSpPr>
            <a:spLocks noGrp="1"/>
          </p:cNvSpPr>
          <p:nvPr>
            <p:ph type="body" sz="quarter" idx="13"/>
          </p:nvPr>
        </p:nvSpPr>
        <p:spPr>
          <a:xfrm>
            <a:off x="431998" y="1073715"/>
            <a:ext cx="11404155" cy="174758"/>
          </a:xfrm>
        </p:spPr>
        <p:txBody>
          <a:bodyPr vert="horz" lIns="0" tIns="0" rIns="0" bIns="0" rtlCol="0" anchor="t">
            <a:noAutofit/>
          </a:bodyPr>
          <a:lstStyle/>
          <a:p>
            <a:pPr fontAlgn="base"/>
            <a:r>
              <a:rPr lang="en-GB" sz="1500" b="0">
                <a:solidFill>
                  <a:schemeClr val="tx1"/>
                </a:solidFill>
              </a:rPr>
              <a:t>These quote cards have been produced by cancer patients and patient representatives. In their own words, they talk about why NCPES is important. The quote cards can be shared alongside social media posts. The cards can be downloaded </a:t>
            </a:r>
            <a:r>
              <a:rPr lang="en-GB" sz="1500" b="0" i="0" u="sng" strike="noStrike">
                <a:solidFill>
                  <a:srgbClr val="0563C1"/>
                </a:solidFill>
                <a:effectLst/>
                <a:highlight>
                  <a:srgbClr val="F5F5F5"/>
                </a:highlight>
                <a:latin typeface="Arial"/>
                <a:cs typeface="Arial"/>
                <a:hlinkClick r:id="rId3"/>
              </a:rPr>
              <a:t>here</a:t>
            </a:r>
            <a:r>
              <a:rPr lang="en-GB" sz="1500" b="0">
                <a:solidFill>
                  <a:schemeClr val="tx1"/>
                </a:solidFill>
              </a:rPr>
              <a:t>. The individuals have given permission for their quote cards to be used to promote the survey.</a:t>
            </a:r>
          </a:p>
        </p:txBody>
      </p:sp>
      <p:pic>
        <p:nvPicPr>
          <p:cNvPr id="3" name="Picture 2" descr="A person wearing glasses and smiling&#10;&#10;Description automatically generated">
            <a:extLst>
              <a:ext uri="{FF2B5EF4-FFF2-40B4-BE49-F238E27FC236}">
                <a16:creationId xmlns:a16="http://schemas.microsoft.com/office/drawing/2014/main" id="{91BEF0D6-72AF-BFD7-4271-E8FF3D1CB3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9209" y="4235509"/>
            <a:ext cx="2013458" cy="2013458"/>
          </a:xfrm>
          <a:prstGeom prst="rect">
            <a:avLst/>
          </a:prstGeom>
        </p:spPr>
      </p:pic>
      <p:pic>
        <p:nvPicPr>
          <p:cNvPr id="8" name="Picture 7" descr="A person with blonde hair smiling&#10;&#10;Description automatically generated">
            <a:extLst>
              <a:ext uri="{FF2B5EF4-FFF2-40B4-BE49-F238E27FC236}">
                <a16:creationId xmlns:a16="http://schemas.microsoft.com/office/drawing/2014/main" id="{1C6506AC-EB61-4F6D-9EDF-2D4D7AFD53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2480" y="2105521"/>
            <a:ext cx="2013458" cy="2013458"/>
          </a:xfrm>
          <a:prstGeom prst="rect">
            <a:avLst/>
          </a:prstGeom>
        </p:spPr>
      </p:pic>
      <p:pic>
        <p:nvPicPr>
          <p:cNvPr id="12" name="Picture 11" descr="A person smiling for a picture&#10;&#10;Description automatically generated">
            <a:extLst>
              <a:ext uri="{FF2B5EF4-FFF2-40B4-BE49-F238E27FC236}">
                <a16:creationId xmlns:a16="http://schemas.microsoft.com/office/drawing/2014/main" id="{89159061-A829-4402-2854-7E9E8FADF0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40571" y="4237729"/>
            <a:ext cx="2011238" cy="2011238"/>
          </a:xfrm>
          <a:prstGeom prst="rect">
            <a:avLst/>
          </a:prstGeom>
        </p:spPr>
      </p:pic>
      <p:pic>
        <p:nvPicPr>
          <p:cNvPr id="20" name="Picture 19" descr="A person with long hair and a blue and white background&#10;&#10;Description automatically generated">
            <a:extLst>
              <a:ext uri="{FF2B5EF4-FFF2-40B4-BE49-F238E27FC236}">
                <a16:creationId xmlns:a16="http://schemas.microsoft.com/office/drawing/2014/main" id="{90E58572-46B7-9DEC-E570-B6710B3A991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22545" y="4235509"/>
            <a:ext cx="2013458" cy="2013458"/>
          </a:xfrm>
          <a:prstGeom prst="rect">
            <a:avLst/>
          </a:prstGeom>
        </p:spPr>
      </p:pic>
      <p:pic>
        <p:nvPicPr>
          <p:cNvPr id="4" name="Picture 3" descr="A person in a suit and tie&#10;&#10;AI-generated content may be incorrect.">
            <a:extLst>
              <a:ext uri="{FF2B5EF4-FFF2-40B4-BE49-F238E27FC236}">
                <a16:creationId xmlns:a16="http://schemas.microsoft.com/office/drawing/2014/main" id="{1B268E15-120E-2E68-38CE-FF1F5584E6B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15334" y="2096099"/>
            <a:ext cx="1994614" cy="1994614"/>
          </a:xfrm>
          <a:prstGeom prst="rect">
            <a:avLst/>
          </a:prstGeom>
        </p:spPr>
      </p:pic>
      <p:pic>
        <p:nvPicPr>
          <p:cNvPr id="5" name="Picture 4" descr="A person smiling for a picture&#10;&#10;AI-generated content may be incorrect.">
            <a:extLst>
              <a:ext uri="{FF2B5EF4-FFF2-40B4-BE49-F238E27FC236}">
                <a16:creationId xmlns:a16="http://schemas.microsoft.com/office/drawing/2014/main" id="{94886B40-3572-8DDB-07E1-3F233F62E9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33612" y="2105521"/>
            <a:ext cx="1994614" cy="1994614"/>
          </a:xfrm>
          <a:prstGeom prst="rect">
            <a:avLst/>
          </a:prstGeom>
        </p:spPr>
      </p:pic>
      <p:pic>
        <p:nvPicPr>
          <p:cNvPr id="9" name="Picture 8" descr="A person standing in front of a blue and white background&#10;&#10;AI-generated content may be incorrect.">
            <a:extLst>
              <a:ext uri="{FF2B5EF4-FFF2-40B4-BE49-F238E27FC236}">
                <a16:creationId xmlns:a16="http://schemas.microsoft.com/office/drawing/2014/main" id="{F7631B92-00C8-607B-3D9C-692886BA7D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33046" y="2105521"/>
            <a:ext cx="2013458" cy="2013458"/>
          </a:xfrm>
          <a:prstGeom prst="rect">
            <a:avLst/>
          </a:prstGeom>
        </p:spPr>
      </p:pic>
      <p:pic>
        <p:nvPicPr>
          <p:cNvPr id="11" name="Picture 10" descr="A person in a white sweater&#10;&#10;AI-generated content may be incorrect.">
            <a:extLst>
              <a:ext uri="{FF2B5EF4-FFF2-40B4-BE49-F238E27FC236}">
                <a16:creationId xmlns:a16="http://schemas.microsoft.com/office/drawing/2014/main" id="{CCE6FC56-6B6D-6C28-9CB8-D1EA9280E51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39713" y="4235509"/>
            <a:ext cx="2013458" cy="2013458"/>
          </a:xfrm>
          <a:prstGeom prst="rect">
            <a:avLst/>
          </a:prstGeom>
        </p:spPr>
      </p:pic>
      <p:pic>
        <p:nvPicPr>
          <p:cNvPr id="7" name="Picture 6" descr="A person wearing glasses and a white shirt&#10;&#10;AI-generated content may be incorrect.">
            <a:extLst>
              <a:ext uri="{FF2B5EF4-FFF2-40B4-BE49-F238E27FC236}">
                <a16:creationId xmlns:a16="http://schemas.microsoft.com/office/drawing/2014/main" id="{9257FE21-8613-2DE9-3FC0-B129F8109FA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97056" y="2105523"/>
            <a:ext cx="2013456" cy="2013456"/>
          </a:xfrm>
          <a:prstGeom prst="rect">
            <a:avLst/>
          </a:prstGeom>
        </p:spPr>
      </p:pic>
    </p:spTree>
    <p:extLst>
      <p:ext uri="{BB962C8B-B14F-4D97-AF65-F5344CB8AC3E}">
        <p14:creationId xmlns:p14="http://schemas.microsoft.com/office/powerpoint/2010/main" val="41792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1C19A-CCF3-23F2-79F7-D2C2A29FDB07}"/>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6AEAB12F-298B-4210-4E4C-6697F587DE7C}"/>
              </a:ext>
            </a:extLst>
          </p:cNvPr>
          <p:cNvSpPr>
            <a:spLocks noGrp="1"/>
          </p:cNvSpPr>
          <p:nvPr>
            <p:ph type="title"/>
          </p:nvPr>
        </p:nvSpPr>
        <p:spPr>
          <a:xfrm>
            <a:off x="432000" y="298363"/>
            <a:ext cx="11404154" cy="865186"/>
          </a:xfrm>
        </p:spPr>
        <p:txBody>
          <a:bodyPr/>
          <a:lstStyle/>
          <a:p>
            <a:r>
              <a:rPr lang="en-GB"/>
              <a:t>Promotional quote cards: NHS</a:t>
            </a:r>
            <a:endParaRPr lang="en-GB" spc="-40"/>
          </a:p>
        </p:txBody>
      </p:sp>
      <p:sp>
        <p:nvSpPr>
          <p:cNvPr id="6" name="Text Placeholder 5">
            <a:extLst>
              <a:ext uri="{FF2B5EF4-FFF2-40B4-BE49-F238E27FC236}">
                <a16:creationId xmlns:a16="http://schemas.microsoft.com/office/drawing/2014/main" id="{149D6459-C60B-8C5E-1FE0-EEE5F9899B2A}"/>
              </a:ext>
            </a:extLst>
          </p:cNvPr>
          <p:cNvSpPr>
            <a:spLocks noGrp="1"/>
          </p:cNvSpPr>
          <p:nvPr>
            <p:ph type="body" sz="quarter" idx="13"/>
          </p:nvPr>
        </p:nvSpPr>
        <p:spPr>
          <a:xfrm>
            <a:off x="431999" y="1111814"/>
            <a:ext cx="11404154" cy="3125889"/>
          </a:xfrm>
        </p:spPr>
        <p:txBody>
          <a:bodyPr vert="horz" lIns="0" tIns="0" rIns="0" bIns="0" rtlCol="0" anchor="t">
            <a:noAutofit/>
          </a:bodyPr>
          <a:lstStyle/>
          <a:p>
            <a:pPr fontAlgn="base"/>
            <a:r>
              <a:rPr lang="en-GB" sz="1600" b="0">
                <a:solidFill>
                  <a:schemeClr val="tx1"/>
                </a:solidFill>
              </a:rPr>
              <a:t>These promotional quote cards can be shared alongside social media posts. The cards can be downloaded </a:t>
            </a:r>
            <a:r>
              <a:rPr lang="en-GB" sz="1600" b="0" i="0" u="sng" strike="noStrike">
                <a:solidFill>
                  <a:srgbClr val="0563C1"/>
                </a:solidFill>
                <a:effectLst/>
                <a:highlight>
                  <a:srgbClr val="F5F5F5"/>
                </a:highlight>
                <a:latin typeface="Arial"/>
                <a:cs typeface="Arial"/>
                <a:hlinkClick r:id="rId3"/>
              </a:rPr>
              <a:t>here</a:t>
            </a:r>
            <a:r>
              <a:rPr lang="en-GB" sz="1600" b="0">
                <a:solidFill>
                  <a:schemeClr val="tx1"/>
                </a:solidFill>
              </a:rPr>
              <a:t>.</a:t>
            </a:r>
          </a:p>
          <a:p>
            <a:pPr fontAlgn="base"/>
            <a:r>
              <a:rPr lang="en-GB" sz="1600" b="0">
                <a:solidFill>
                  <a:schemeClr val="tx1"/>
                </a:solidFill>
              </a:rPr>
              <a:t>These quote cards have been produced by those who use the survey data. In their own words, they talk about why NCPES is important. </a:t>
            </a:r>
          </a:p>
          <a:p>
            <a:pPr fontAlgn="base"/>
            <a:r>
              <a:rPr lang="en-GB" sz="1600" b="0">
                <a:solidFill>
                  <a:schemeClr val="tx1"/>
                </a:solidFill>
              </a:rPr>
              <a:t>The individuals have given permission for their quote cards to be used to promote the survey.</a:t>
            </a:r>
          </a:p>
        </p:txBody>
      </p:sp>
      <p:pic>
        <p:nvPicPr>
          <p:cNvPr id="13" name="Picture 12" descr="A person in a blue uniform&#10;&#10;AI-generated content may be incorrect.">
            <a:extLst>
              <a:ext uri="{FF2B5EF4-FFF2-40B4-BE49-F238E27FC236}">
                <a16:creationId xmlns:a16="http://schemas.microsoft.com/office/drawing/2014/main" id="{C4F3BC8D-3084-137A-C7FA-2F9BC75A1B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3900" y="2842828"/>
            <a:ext cx="2979557" cy="2979557"/>
          </a:xfrm>
          <a:prstGeom prst="rect">
            <a:avLst/>
          </a:prstGeom>
        </p:spPr>
      </p:pic>
      <p:pic>
        <p:nvPicPr>
          <p:cNvPr id="15" name="Picture 14" descr="A person smiling for a picture&#10;&#10;AI-generated content may be incorrect.">
            <a:extLst>
              <a:ext uri="{FF2B5EF4-FFF2-40B4-BE49-F238E27FC236}">
                <a16:creationId xmlns:a16="http://schemas.microsoft.com/office/drawing/2014/main" id="{66AB25EB-A864-58C0-C5F0-CEF103FBB3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1622" y="2823524"/>
            <a:ext cx="2998861" cy="2998861"/>
          </a:xfrm>
          <a:prstGeom prst="rect">
            <a:avLst/>
          </a:prstGeom>
        </p:spPr>
      </p:pic>
      <p:pic>
        <p:nvPicPr>
          <p:cNvPr id="3" name="Picture 2" descr="A person with a badge on her chest&#10;&#10;AI-generated content may be incorrect.">
            <a:extLst>
              <a:ext uri="{FF2B5EF4-FFF2-40B4-BE49-F238E27FC236}">
                <a16:creationId xmlns:a16="http://schemas.microsoft.com/office/drawing/2014/main" id="{ABACBE19-7CC2-410E-DE98-9122350BF7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06873" y="2842828"/>
            <a:ext cx="2998861" cy="2998861"/>
          </a:xfrm>
          <a:prstGeom prst="rect">
            <a:avLst/>
          </a:prstGeom>
        </p:spPr>
      </p:pic>
    </p:spTree>
    <p:extLst>
      <p:ext uri="{BB962C8B-B14F-4D97-AF65-F5344CB8AC3E}">
        <p14:creationId xmlns:p14="http://schemas.microsoft.com/office/powerpoint/2010/main" val="316696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ACC54-5F47-039E-C304-5AB7A017AE39}"/>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8EC4ACEF-3DA1-7750-DF16-352BFC4947C0}"/>
              </a:ext>
            </a:extLst>
          </p:cNvPr>
          <p:cNvSpPr>
            <a:spLocks noGrp="1"/>
          </p:cNvSpPr>
          <p:nvPr>
            <p:ph type="title"/>
          </p:nvPr>
        </p:nvSpPr>
        <p:spPr>
          <a:xfrm>
            <a:off x="432000" y="298363"/>
            <a:ext cx="11404154" cy="865186"/>
          </a:xfrm>
        </p:spPr>
        <p:txBody>
          <a:bodyPr/>
          <a:lstStyle/>
          <a:p>
            <a:r>
              <a:rPr lang="en-GB"/>
              <a:t>Promotional quote cards: Template</a:t>
            </a:r>
            <a:endParaRPr lang="en-GB" spc="-40"/>
          </a:p>
        </p:txBody>
      </p:sp>
      <p:sp>
        <p:nvSpPr>
          <p:cNvPr id="6" name="Text Placeholder 5">
            <a:extLst>
              <a:ext uri="{FF2B5EF4-FFF2-40B4-BE49-F238E27FC236}">
                <a16:creationId xmlns:a16="http://schemas.microsoft.com/office/drawing/2014/main" id="{506D20D9-A0CC-5B28-84A8-FF3C7CE2C683}"/>
              </a:ext>
            </a:extLst>
          </p:cNvPr>
          <p:cNvSpPr>
            <a:spLocks noGrp="1"/>
          </p:cNvSpPr>
          <p:nvPr>
            <p:ph type="body" sz="quarter" idx="13"/>
          </p:nvPr>
        </p:nvSpPr>
        <p:spPr>
          <a:xfrm>
            <a:off x="431999" y="1111814"/>
            <a:ext cx="11404154" cy="2226809"/>
          </a:xfrm>
        </p:spPr>
        <p:txBody>
          <a:bodyPr vert="horz" lIns="0" tIns="0" rIns="0" bIns="0" rtlCol="0" anchor="t">
            <a:noAutofit/>
          </a:bodyPr>
          <a:lstStyle/>
          <a:p>
            <a:pPr fontAlgn="base"/>
            <a:r>
              <a:rPr lang="en-GB" sz="1600" b="0">
                <a:solidFill>
                  <a:schemeClr val="tx1"/>
                </a:solidFill>
              </a:rPr>
              <a:t>A blank quote card has also been provided so you can add quotes and photos from your local area. This could be from patients or NHS staff.</a:t>
            </a:r>
          </a:p>
          <a:p>
            <a:pPr fontAlgn="base"/>
            <a:r>
              <a:rPr lang="en-GB" sz="1600" b="0">
                <a:solidFill>
                  <a:schemeClr val="tx1"/>
                </a:solidFill>
              </a:rPr>
              <a:t>If developing quote cards internally, please ensure you have the required permissions from the individual providing an image or quote.</a:t>
            </a:r>
          </a:p>
        </p:txBody>
      </p:sp>
      <p:pic>
        <p:nvPicPr>
          <p:cNvPr id="3" name="Picture 2" descr="A blue and white background with text&#10;&#10;AI-generated content may be incorrect.">
            <a:extLst>
              <a:ext uri="{FF2B5EF4-FFF2-40B4-BE49-F238E27FC236}">
                <a16:creationId xmlns:a16="http://schemas.microsoft.com/office/drawing/2014/main" id="{1BB4DBE9-7D62-DB54-C526-95AE3FB770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4429" y="2506875"/>
            <a:ext cx="3463651" cy="3463651"/>
          </a:xfrm>
          <a:prstGeom prst="rect">
            <a:avLst/>
          </a:prstGeom>
        </p:spPr>
      </p:pic>
    </p:spTree>
    <p:extLst>
      <p:ext uri="{BB962C8B-B14F-4D97-AF65-F5344CB8AC3E}">
        <p14:creationId xmlns:p14="http://schemas.microsoft.com/office/powerpoint/2010/main" val="253051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60575" y="432000"/>
            <a:ext cx="11404154" cy="865186"/>
          </a:xfrm>
        </p:spPr>
        <p:txBody>
          <a:bodyPr/>
          <a:lstStyle/>
          <a:p>
            <a:r>
              <a:rPr lang="en-GB"/>
              <a:t>Posters</a:t>
            </a:r>
            <a:endParaRPr lang="en-GB" spc="-4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97831" y="1175147"/>
            <a:ext cx="2949277" cy="4920853"/>
          </a:xfrm>
        </p:spPr>
        <p:txBody>
          <a:bodyPr vert="horz" lIns="0" tIns="0" rIns="0" bIns="0" rtlCol="0" anchor="t">
            <a:noAutofit/>
          </a:bodyPr>
          <a:lstStyle/>
          <a:p>
            <a:pPr fontAlgn="base"/>
            <a:r>
              <a:rPr lang="en-GB" sz="1400" b="0" dirty="0">
                <a:solidFill>
                  <a:schemeClr val="tx1"/>
                </a:solidFill>
              </a:rPr>
              <a:t>Please consider displaying these posters in areas that are visible to people affected by cancer and their friends or family, during April to June 2026. You can print them in colour or greyscale. You can also display them online, for example on your website, social media or screens in waiting areas. Posters can be downloaded </a:t>
            </a:r>
            <a:r>
              <a:rPr lang="en-GB" sz="1400" b="0" u="sng" dirty="0">
                <a:solidFill>
                  <a:srgbClr val="0563C1"/>
                </a:solidFill>
                <a:highlight>
                  <a:srgbClr val="F5F5F5"/>
                </a:highlight>
                <a:latin typeface="Arial"/>
                <a:cs typeface="Arial"/>
                <a:hlinkClick r:id="rId3"/>
              </a:rPr>
              <a:t>here</a:t>
            </a:r>
            <a:r>
              <a:rPr lang="en-GB" sz="1400" b="0" dirty="0">
                <a:solidFill>
                  <a:schemeClr val="tx1"/>
                </a:solidFill>
              </a:rPr>
              <a:t>.</a:t>
            </a:r>
          </a:p>
          <a:p>
            <a:pPr fontAlgn="base"/>
            <a:r>
              <a:rPr lang="en-GB" sz="1400" b="0" dirty="0">
                <a:solidFill>
                  <a:schemeClr val="tx1"/>
                </a:solidFill>
                <a:ea typeface="+mn-lt"/>
                <a:cs typeface="+mn-lt"/>
              </a:rPr>
              <a:t>Please note that these posters are separate from the ‘dissent posters’ </a:t>
            </a:r>
            <a:r>
              <a:rPr lang="en-GB" sz="1400" b="0" dirty="0">
                <a:solidFill>
                  <a:schemeClr val="tx1"/>
                </a:solidFill>
              </a:rPr>
              <a:t>which must be displayed during April, May and June. The purpose of the dissent posters is to provide an opportunity for patients to opt-out of receiving the survey.</a:t>
            </a:r>
            <a:endParaRPr lang="en-GB" sz="1400" b="0" dirty="0">
              <a:solidFill>
                <a:schemeClr val="tx1"/>
              </a:solidFill>
              <a:cs typeface="Arial"/>
            </a:endParaRPr>
          </a:p>
          <a:p>
            <a:pPr fontAlgn="base"/>
            <a:endParaRPr lang="en-GB" sz="1400" b="0" dirty="0">
              <a:solidFill>
                <a:schemeClr val="tx1"/>
              </a:solidFill>
            </a:endParaRPr>
          </a:p>
        </p:txBody>
      </p:sp>
      <p:pic>
        <p:nvPicPr>
          <p:cNvPr id="3" name="Picture 2" descr="A person holding a ball and talking to another person&#10;&#10;AI-generated content may be incorrect.">
            <a:extLst>
              <a:ext uri="{FF2B5EF4-FFF2-40B4-BE49-F238E27FC236}">
                <a16:creationId xmlns:a16="http://schemas.microsoft.com/office/drawing/2014/main" id="{DD053C26-72E0-217F-4C24-F1E3835F16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77933" y="3359892"/>
            <a:ext cx="1724468" cy="2448000"/>
          </a:xfrm>
          <a:prstGeom prst="rect">
            <a:avLst/>
          </a:prstGeom>
        </p:spPr>
      </p:pic>
      <p:pic>
        <p:nvPicPr>
          <p:cNvPr id="14" name="Picture 13" descr="A person looking at a phone&#10;&#10;AI-generated content may be incorrect.">
            <a:extLst>
              <a:ext uri="{FF2B5EF4-FFF2-40B4-BE49-F238E27FC236}">
                <a16:creationId xmlns:a16="http://schemas.microsoft.com/office/drawing/2014/main" id="{09228A02-6D66-15FE-03B5-2D4D547331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66001" y="3359892"/>
            <a:ext cx="1728168" cy="2448000"/>
          </a:xfrm>
          <a:prstGeom prst="rect">
            <a:avLst/>
          </a:prstGeom>
        </p:spPr>
      </p:pic>
      <p:pic>
        <p:nvPicPr>
          <p:cNvPr id="19" name="Picture 18" descr="A person clothes on a line&#10;&#10;AI-generated content may be incorrect.">
            <a:extLst>
              <a:ext uri="{FF2B5EF4-FFF2-40B4-BE49-F238E27FC236}">
                <a16:creationId xmlns:a16="http://schemas.microsoft.com/office/drawing/2014/main" id="{499514F9-EE79-858C-62C2-EEF59096D6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66001" y="658762"/>
            <a:ext cx="1729347" cy="2448000"/>
          </a:xfrm>
          <a:prstGeom prst="rect">
            <a:avLst/>
          </a:prstGeom>
        </p:spPr>
      </p:pic>
      <p:pic>
        <p:nvPicPr>
          <p:cNvPr id="21" name="Picture 20" descr="A person smiling for a picture&#10;&#10;AI-generated content may be incorrect.">
            <a:extLst>
              <a:ext uri="{FF2B5EF4-FFF2-40B4-BE49-F238E27FC236}">
                <a16:creationId xmlns:a16="http://schemas.microsoft.com/office/drawing/2014/main" id="{10BCE33D-B5CF-0380-CE2F-9D3E782D6A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77933" y="658762"/>
            <a:ext cx="1731372" cy="2448000"/>
          </a:xfrm>
          <a:prstGeom prst="rect">
            <a:avLst/>
          </a:prstGeom>
        </p:spPr>
      </p:pic>
      <p:pic>
        <p:nvPicPr>
          <p:cNvPr id="23" name="Picture 22" descr="A person looking at a computer&#10;&#10;AI-generated content may be incorrect.">
            <a:extLst>
              <a:ext uri="{FF2B5EF4-FFF2-40B4-BE49-F238E27FC236}">
                <a16:creationId xmlns:a16="http://schemas.microsoft.com/office/drawing/2014/main" id="{D4547CFF-4C81-E0E6-D83A-81F439F6604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93069" y="654038"/>
            <a:ext cx="1728168" cy="2448000"/>
          </a:xfrm>
          <a:prstGeom prst="rect">
            <a:avLst/>
          </a:prstGeom>
        </p:spPr>
      </p:pic>
      <p:pic>
        <p:nvPicPr>
          <p:cNvPr id="25" name="Picture 24" descr="A person looking at another person&#10;&#10;AI-generated content may be incorrect.">
            <a:extLst>
              <a:ext uri="{FF2B5EF4-FFF2-40B4-BE49-F238E27FC236}">
                <a16:creationId xmlns:a16="http://schemas.microsoft.com/office/drawing/2014/main" id="{C8688B47-C724-C85A-25A2-D2BEFF20AEC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94753" y="3359892"/>
            <a:ext cx="1726484" cy="2448000"/>
          </a:xfrm>
          <a:prstGeom prst="rect">
            <a:avLst/>
          </a:prstGeom>
        </p:spPr>
      </p:pic>
      <p:pic>
        <p:nvPicPr>
          <p:cNvPr id="27" name="Picture 26" descr="A group of women standing together&#10;&#10;AI-generated content may be incorrect.">
            <a:extLst>
              <a:ext uri="{FF2B5EF4-FFF2-40B4-BE49-F238E27FC236}">
                <a16:creationId xmlns:a16="http://schemas.microsoft.com/office/drawing/2014/main" id="{9852255C-EE08-7C2E-91DC-CF7E15A3156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66727" y="654038"/>
            <a:ext cx="1725868" cy="2448000"/>
          </a:xfrm>
          <a:prstGeom prst="rect">
            <a:avLst/>
          </a:prstGeom>
        </p:spPr>
      </p:pic>
      <p:pic>
        <p:nvPicPr>
          <p:cNvPr id="29" name="Picture 28" descr="A person with a white beard and yellow turban&#10;&#10;AI-generated content may be incorrect.">
            <a:extLst>
              <a:ext uri="{FF2B5EF4-FFF2-40B4-BE49-F238E27FC236}">
                <a16:creationId xmlns:a16="http://schemas.microsoft.com/office/drawing/2014/main" id="{C7B7C84E-4E4F-886E-BD5B-9C35729D2E7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66727" y="3359892"/>
            <a:ext cx="1725639" cy="2448000"/>
          </a:xfrm>
          <a:prstGeom prst="rect">
            <a:avLst/>
          </a:prstGeom>
        </p:spPr>
      </p:pic>
    </p:spTree>
    <p:extLst>
      <p:ext uri="{BB962C8B-B14F-4D97-AF65-F5344CB8AC3E}">
        <p14:creationId xmlns:p14="http://schemas.microsoft.com/office/powerpoint/2010/main" val="191678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ED389-8029-7410-8DD3-A07671533557}"/>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65EEA86B-54C9-0E37-BF94-59792D8ED9C1}"/>
              </a:ext>
            </a:extLst>
          </p:cNvPr>
          <p:cNvSpPr>
            <a:spLocks noGrp="1"/>
          </p:cNvSpPr>
          <p:nvPr>
            <p:ph type="title"/>
          </p:nvPr>
        </p:nvSpPr>
        <p:spPr>
          <a:xfrm>
            <a:off x="571699" y="282685"/>
            <a:ext cx="11404154" cy="865186"/>
          </a:xfrm>
        </p:spPr>
        <p:txBody>
          <a:bodyPr/>
          <a:lstStyle/>
          <a:p>
            <a:r>
              <a:rPr lang="en-GB"/>
              <a:t>Improvement work posters</a:t>
            </a:r>
            <a:endParaRPr lang="en-GB" spc="-40"/>
          </a:p>
        </p:txBody>
      </p:sp>
      <p:pic>
        <p:nvPicPr>
          <p:cNvPr id="2" name="Picture 1">
            <a:extLst>
              <a:ext uri="{FF2B5EF4-FFF2-40B4-BE49-F238E27FC236}">
                <a16:creationId xmlns:a16="http://schemas.microsoft.com/office/drawing/2014/main" id="{5631A5D3-B9F4-C361-1A6F-E379743E14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850" y="2599587"/>
            <a:ext cx="5034826" cy="3491964"/>
          </a:xfrm>
          <a:prstGeom prst="rect">
            <a:avLst/>
          </a:prstGeom>
        </p:spPr>
      </p:pic>
      <p:pic>
        <p:nvPicPr>
          <p:cNvPr id="4" name="Picture 3">
            <a:extLst>
              <a:ext uri="{FF2B5EF4-FFF2-40B4-BE49-F238E27FC236}">
                <a16:creationId xmlns:a16="http://schemas.microsoft.com/office/drawing/2014/main" id="{63BEA82C-18E7-22BB-B257-5A742A327D3E}"/>
              </a:ext>
            </a:extLst>
          </p:cNvPr>
          <p:cNvPicPr>
            <a:picLocks noChangeAspect="1"/>
          </p:cNvPicPr>
          <p:nvPr/>
        </p:nvPicPr>
        <p:blipFill>
          <a:blip r:embed="rId4"/>
          <a:stretch>
            <a:fillRect/>
          </a:stretch>
        </p:blipFill>
        <p:spPr>
          <a:xfrm>
            <a:off x="6198827" y="2599587"/>
            <a:ext cx="5034826" cy="3466935"/>
          </a:xfrm>
          <a:prstGeom prst="rect">
            <a:avLst/>
          </a:prstGeom>
        </p:spPr>
      </p:pic>
      <p:sp>
        <p:nvSpPr>
          <p:cNvPr id="9" name="Text Placeholder 5">
            <a:extLst>
              <a:ext uri="{FF2B5EF4-FFF2-40B4-BE49-F238E27FC236}">
                <a16:creationId xmlns:a16="http://schemas.microsoft.com/office/drawing/2014/main" id="{178C1B64-8222-9171-C130-0B43B86C7CFC}"/>
              </a:ext>
            </a:extLst>
          </p:cNvPr>
          <p:cNvSpPr txBox="1">
            <a:spLocks/>
          </p:cNvSpPr>
          <p:nvPr/>
        </p:nvSpPr>
        <p:spPr>
          <a:xfrm>
            <a:off x="571699" y="1069345"/>
            <a:ext cx="10931453" cy="4317640"/>
          </a:xfrm>
          <a:prstGeom prst="rect">
            <a:avLst/>
          </a:prstGeom>
        </p:spPr>
        <p:txBody>
          <a:bodyPr vert="horz" lIns="0" tIns="0" rIns="0" bIns="0"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pPr>
            <a:r>
              <a:rPr lang="en-GB" sz="1400" b="0">
                <a:solidFill>
                  <a:schemeClr val="tx1"/>
                </a:solidFill>
              </a:rPr>
              <a:t>There is a national improvement work poster which can be displayed. There is also a template for you to add examples of local improvement work to demonstrate the impact of the survey. We encourage you to populate the local template where possible. The poster template and guidance can be downloaded </a:t>
            </a:r>
            <a:r>
              <a:rPr lang="en-GB" sz="1400" b="0" u="sng">
                <a:solidFill>
                  <a:srgbClr val="0563C1"/>
                </a:solidFill>
                <a:highlight>
                  <a:srgbClr val="F5F5F5"/>
                </a:highlight>
                <a:latin typeface="Arial"/>
                <a:cs typeface="Arial"/>
                <a:hlinkClick r:id="rId5"/>
              </a:rPr>
              <a:t>here</a:t>
            </a:r>
            <a:r>
              <a:rPr lang="en-GB" sz="1400" b="0">
                <a:solidFill>
                  <a:schemeClr val="tx1"/>
                </a:solidFill>
              </a:rPr>
              <a:t>.</a:t>
            </a:r>
          </a:p>
          <a:p>
            <a:pPr fontAlgn="base">
              <a:lnSpc>
                <a:spcPct val="100000"/>
              </a:lnSpc>
            </a:pPr>
            <a:r>
              <a:rPr lang="en-GB" sz="1400" b="0">
                <a:solidFill>
                  <a:schemeClr val="tx1"/>
                </a:solidFill>
              </a:rPr>
              <a:t>We often hear from patients that demonstrating the value of NCPES is key. Patients want to know how their feedback has been used. The improvement work posters can be used to encourage participation in future surveys.</a:t>
            </a:r>
          </a:p>
        </p:txBody>
      </p:sp>
    </p:spTree>
    <p:extLst>
      <p:ext uri="{BB962C8B-B14F-4D97-AF65-F5344CB8AC3E}">
        <p14:creationId xmlns:p14="http://schemas.microsoft.com/office/powerpoint/2010/main" val="298296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01E89-0ECB-5839-86AD-292532168134}"/>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C851E72E-B333-3770-16B4-DC6FF56DAA24}"/>
              </a:ext>
            </a:extLst>
          </p:cNvPr>
          <p:cNvSpPr>
            <a:spLocks noGrp="1"/>
          </p:cNvSpPr>
          <p:nvPr>
            <p:ph type="title"/>
          </p:nvPr>
        </p:nvSpPr>
        <p:spPr>
          <a:xfrm>
            <a:off x="571699" y="282685"/>
            <a:ext cx="11404154" cy="865186"/>
          </a:xfrm>
        </p:spPr>
        <p:txBody>
          <a:bodyPr/>
          <a:lstStyle/>
          <a:p>
            <a:r>
              <a:rPr lang="en-GB" dirty="0"/>
              <a:t>Resource about ways to feedback on cancer care</a:t>
            </a:r>
            <a:endParaRPr lang="en-GB" spc="-40" dirty="0"/>
          </a:p>
        </p:txBody>
      </p:sp>
      <p:sp>
        <p:nvSpPr>
          <p:cNvPr id="6" name="Text Placeholder 5">
            <a:extLst>
              <a:ext uri="{FF2B5EF4-FFF2-40B4-BE49-F238E27FC236}">
                <a16:creationId xmlns:a16="http://schemas.microsoft.com/office/drawing/2014/main" id="{0D7F4C64-6EB6-819D-EAA7-0E9C01332D70}"/>
              </a:ext>
            </a:extLst>
          </p:cNvPr>
          <p:cNvSpPr>
            <a:spLocks noGrp="1"/>
          </p:cNvSpPr>
          <p:nvPr>
            <p:ph type="body" sz="quarter" idx="13"/>
          </p:nvPr>
        </p:nvSpPr>
        <p:spPr>
          <a:xfrm>
            <a:off x="571699" y="1069345"/>
            <a:ext cx="6156905" cy="2717651"/>
          </a:xfrm>
        </p:spPr>
        <p:txBody>
          <a:bodyPr vert="horz" lIns="0" tIns="0" rIns="0" bIns="0" rtlCol="0" anchor="t">
            <a:noAutofit/>
          </a:bodyPr>
          <a:lstStyle/>
          <a:p>
            <a:pPr fontAlgn="base"/>
            <a:r>
              <a:rPr lang="en-GB" sz="1400" b="0" dirty="0">
                <a:solidFill>
                  <a:schemeClr val="tx1"/>
                </a:solidFill>
              </a:rPr>
              <a:t>This resource explains the different ways cancer patients can feedback about their care. We have included information on the national approaches. </a:t>
            </a:r>
          </a:p>
          <a:p>
            <a:pPr fontAlgn="base"/>
            <a:r>
              <a:rPr lang="en-GB" sz="1400" b="0" dirty="0">
                <a:solidFill>
                  <a:schemeClr val="tx1"/>
                </a:solidFill>
              </a:rPr>
              <a:t>There is a version with space for you to personalise the leaflet with any local feedback opportunities, such as local surveys or feedback groups. If it is useful, you are welcome to personalise the resource in other ways, for example to include contact details for your PALS.</a:t>
            </a:r>
          </a:p>
          <a:p>
            <a:pPr fontAlgn="base"/>
            <a:r>
              <a:rPr lang="en-GB" sz="1400" b="0" dirty="0">
                <a:solidFill>
                  <a:schemeClr val="tx1"/>
                </a:solidFill>
              </a:rPr>
              <a:t>The resource, template and guidance can be downloaded </a:t>
            </a:r>
            <a:r>
              <a:rPr lang="en-GB" sz="1400" b="0" i="0" u="sng" strike="noStrike" dirty="0">
                <a:solidFill>
                  <a:srgbClr val="0563C1"/>
                </a:solidFill>
                <a:effectLst/>
                <a:highlight>
                  <a:srgbClr val="F5F5F5"/>
                </a:highlight>
                <a:latin typeface="Arial"/>
                <a:cs typeface="Arial"/>
                <a:hlinkClick r:id="rId3"/>
              </a:rPr>
              <a:t>here</a:t>
            </a:r>
            <a:r>
              <a:rPr lang="en-GB" sz="1400" b="0" dirty="0">
                <a:solidFill>
                  <a:schemeClr val="tx1"/>
                </a:solidFill>
              </a:rPr>
              <a:t>. This includes a version suitable for black and white printing.</a:t>
            </a:r>
          </a:p>
          <a:p>
            <a:pPr fontAlgn="base"/>
            <a:endParaRPr lang="en-GB" sz="1400" b="0" dirty="0">
              <a:solidFill>
                <a:schemeClr val="tx1"/>
              </a:solidFill>
            </a:endParaRPr>
          </a:p>
        </p:txBody>
      </p:sp>
      <p:pic>
        <p:nvPicPr>
          <p:cNvPr id="4" name="Picture 3" descr="A screenshot of a medical survey&#10;&#10;AI-generated content may be incorrect.">
            <a:extLst>
              <a:ext uri="{FF2B5EF4-FFF2-40B4-BE49-F238E27FC236}">
                <a16:creationId xmlns:a16="http://schemas.microsoft.com/office/drawing/2014/main" id="{3AE3CD3F-0AA8-54EC-8E88-6C57F62A8A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7214" y="1069345"/>
            <a:ext cx="3583724" cy="5094614"/>
          </a:xfrm>
          <a:prstGeom prst="rect">
            <a:avLst/>
          </a:prstGeom>
        </p:spPr>
      </p:pic>
    </p:spTree>
    <p:extLst>
      <p:ext uri="{BB962C8B-B14F-4D97-AF65-F5344CB8AC3E}">
        <p14:creationId xmlns:p14="http://schemas.microsoft.com/office/powerpoint/2010/main" val="207967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9FF00-9410-C4F7-17FD-8F3231C356BA}"/>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85E01257-3B3B-68D6-C8D2-852A2D214A39}"/>
              </a:ext>
            </a:extLst>
          </p:cNvPr>
          <p:cNvSpPr>
            <a:spLocks noGrp="1"/>
          </p:cNvSpPr>
          <p:nvPr>
            <p:ph type="title"/>
          </p:nvPr>
        </p:nvSpPr>
        <p:spPr>
          <a:xfrm>
            <a:off x="464158" y="351015"/>
            <a:ext cx="11404154" cy="865186"/>
          </a:xfrm>
        </p:spPr>
        <p:txBody>
          <a:bodyPr/>
          <a:lstStyle/>
          <a:p>
            <a:r>
              <a:rPr lang="en-GB"/>
              <a:t>Banner or email signature</a:t>
            </a:r>
            <a:endParaRPr lang="en-GB" spc="-40"/>
          </a:p>
        </p:txBody>
      </p:sp>
      <p:sp>
        <p:nvSpPr>
          <p:cNvPr id="2" name="TextBox 1">
            <a:extLst>
              <a:ext uri="{FF2B5EF4-FFF2-40B4-BE49-F238E27FC236}">
                <a16:creationId xmlns:a16="http://schemas.microsoft.com/office/drawing/2014/main" id="{31057E4E-C518-EAE5-8A91-BD4C32FE3D2C}"/>
              </a:ext>
            </a:extLst>
          </p:cNvPr>
          <p:cNvSpPr txBox="1"/>
          <p:nvPr/>
        </p:nvSpPr>
        <p:spPr>
          <a:xfrm>
            <a:off x="329912" y="1359161"/>
            <a:ext cx="11742344" cy="556563"/>
          </a:xfrm>
          <a:prstGeom prst="rect">
            <a:avLst/>
          </a:prstGeom>
          <a:noFill/>
        </p:spPr>
        <p:txBody>
          <a:bodyPr wrap="square" lIns="91440" tIns="45720" rIns="91440" bIns="45720" rtlCol="0" anchor="t">
            <a:spAutoFit/>
          </a:bodyPr>
          <a:lstStyle/>
          <a:p>
            <a:pPr>
              <a:spcAft>
                <a:spcPts val="500"/>
              </a:spcAft>
            </a:pPr>
            <a:endParaRPr lang="en-GB" sz="1300"/>
          </a:p>
          <a:p>
            <a:endParaRPr lang="en-GB" sz="1300"/>
          </a:p>
        </p:txBody>
      </p:sp>
      <p:sp>
        <p:nvSpPr>
          <p:cNvPr id="3" name="Text Placeholder 5">
            <a:extLst>
              <a:ext uri="{FF2B5EF4-FFF2-40B4-BE49-F238E27FC236}">
                <a16:creationId xmlns:a16="http://schemas.microsoft.com/office/drawing/2014/main" id="{90CB8971-CE81-CFEA-F6F3-39153A55259E}"/>
              </a:ext>
            </a:extLst>
          </p:cNvPr>
          <p:cNvSpPr>
            <a:spLocks noGrp="1"/>
          </p:cNvSpPr>
          <p:nvPr>
            <p:ph type="body" sz="quarter" idx="13"/>
          </p:nvPr>
        </p:nvSpPr>
        <p:spPr>
          <a:xfrm>
            <a:off x="464158" y="1095966"/>
            <a:ext cx="10698319" cy="1082951"/>
          </a:xfrm>
        </p:spPr>
        <p:txBody>
          <a:bodyPr vert="horz" lIns="0" tIns="0" rIns="0" bIns="0" rtlCol="0" anchor="t">
            <a:noAutofit/>
          </a:bodyPr>
          <a:lstStyle/>
          <a:p>
            <a:pPr fontAlgn="base"/>
            <a:r>
              <a:rPr lang="en-GB" sz="1400" b="0">
                <a:solidFill>
                  <a:schemeClr val="tx1"/>
                </a:solidFill>
              </a:rPr>
              <a:t>This banner can be used to promote the survey. It can be used for different purposes such as on your website, your local app, in your email signature or on printed letters sent to patients.</a:t>
            </a:r>
            <a:endParaRPr lang="en-GB" sz="1400" b="0">
              <a:solidFill>
                <a:schemeClr val="tx1"/>
              </a:solidFill>
              <a:ea typeface="+mn-lt"/>
              <a:cs typeface="+mn-lt"/>
            </a:endParaRPr>
          </a:p>
          <a:p>
            <a:pPr fontAlgn="base"/>
            <a:r>
              <a:rPr lang="en-GB" sz="1400" b="0">
                <a:solidFill>
                  <a:schemeClr val="tx1"/>
                </a:solidFill>
              </a:rPr>
              <a:t>The banner can be </a:t>
            </a:r>
            <a:r>
              <a:rPr lang="en-GB" sz="1400" b="0">
                <a:solidFill>
                  <a:schemeClr val="tx1"/>
                </a:solidFill>
                <a:latin typeface="Arial"/>
                <a:cs typeface="Arial"/>
              </a:rPr>
              <a:t>downloaded </a:t>
            </a:r>
            <a:r>
              <a:rPr lang="en-GB" sz="1400" b="0" i="0" u="sng" strike="noStrike">
                <a:solidFill>
                  <a:srgbClr val="0563C1"/>
                </a:solidFill>
                <a:effectLst/>
                <a:highlight>
                  <a:srgbClr val="F5F5F5"/>
                </a:highlight>
                <a:latin typeface="Arial"/>
                <a:cs typeface="Arial"/>
                <a:hlinkClick r:id="rId3"/>
              </a:rPr>
              <a:t>here</a:t>
            </a:r>
            <a:r>
              <a:rPr lang="en-GB" sz="1400" b="0">
                <a:solidFill>
                  <a:schemeClr val="tx1"/>
                </a:solidFill>
              </a:rPr>
              <a:t>.</a:t>
            </a:r>
          </a:p>
        </p:txBody>
      </p:sp>
      <p:pic>
        <p:nvPicPr>
          <p:cNvPr id="9" name="Picture 8" descr="A blue and white sign&#10;&#10;AI-generated content may be incorrect.">
            <a:extLst>
              <a:ext uri="{FF2B5EF4-FFF2-40B4-BE49-F238E27FC236}">
                <a16:creationId xmlns:a16="http://schemas.microsoft.com/office/drawing/2014/main" id="{30F4E94D-562B-BE21-B7E7-C5A379466D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158" y="2321877"/>
            <a:ext cx="7803542" cy="2026818"/>
          </a:xfrm>
          <a:prstGeom prst="rect">
            <a:avLst/>
          </a:prstGeom>
        </p:spPr>
      </p:pic>
    </p:spTree>
    <p:extLst>
      <p:ext uri="{BB962C8B-B14F-4D97-AF65-F5344CB8AC3E}">
        <p14:creationId xmlns:p14="http://schemas.microsoft.com/office/powerpoint/2010/main" val="39294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06779"/>
            <a:ext cx="11404154" cy="865186"/>
          </a:xfrm>
        </p:spPr>
        <p:txBody>
          <a:bodyPr/>
          <a:lstStyle/>
          <a:p>
            <a:r>
              <a:rPr lang="en-GB"/>
              <a:t>Infographics</a:t>
            </a:r>
            <a:endParaRPr lang="en-GB" spc="-4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381224" y="1171965"/>
            <a:ext cx="11202821" cy="453058"/>
          </a:xfrm>
        </p:spPr>
        <p:txBody>
          <a:bodyPr vert="horz" lIns="0" tIns="0" rIns="0" bIns="0" rtlCol="0" anchor="t">
            <a:noAutofit/>
          </a:bodyPr>
          <a:lstStyle/>
          <a:p>
            <a:pPr fontAlgn="base"/>
            <a:r>
              <a:rPr lang="en-GB" sz="1400" b="0">
                <a:solidFill>
                  <a:schemeClr val="tx1"/>
                </a:solidFill>
              </a:rPr>
              <a:t>These infographics are designed to explain the purpose and process of NCPES. </a:t>
            </a:r>
            <a:r>
              <a:rPr lang="en-GB" sz="1400" b="0" i="0" u="none" strike="noStrike">
                <a:solidFill>
                  <a:srgbClr val="000000"/>
                </a:solidFill>
                <a:effectLst/>
                <a:highlight>
                  <a:srgbClr val="F5F5F5"/>
                </a:highlight>
                <a:latin typeface="Arial"/>
                <a:cs typeface="Arial"/>
              </a:rPr>
              <a:t>The </a:t>
            </a:r>
            <a:r>
              <a:rPr lang="en-GB" sz="1400" b="0">
                <a:solidFill>
                  <a:srgbClr val="000000"/>
                </a:solidFill>
                <a:highlight>
                  <a:srgbClr val="F5F5F5"/>
                </a:highlight>
                <a:latin typeface="Arial"/>
                <a:cs typeface="Arial"/>
              </a:rPr>
              <a:t>files</a:t>
            </a:r>
            <a:r>
              <a:rPr lang="en-GB" sz="1400" b="0" i="0" u="none" strike="noStrike">
                <a:solidFill>
                  <a:srgbClr val="000000"/>
                </a:solidFill>
                <a:effectLst/>
                <a:highlight>
                  <a:srgbClr val="F5F5F5"/>
                </a:highlight>
                <a:latin typeface="Arial"/>
                <a:cs typeface="Arial"/>
              </a:rPr>
              <a:t> can be downloaded from </a:t>
            </a:r>
            <a:r>
              <a:rPr lang="en-GB" sz="1400" b="0" i="0" u="sng" strike="noStrike">
                <a:solidFill>
                  <a:srgbClr val="0563C1"/>
                </a:solidFill>
                <a:effectLst/>
                <a:highlight>
                  <a:srgbClr val="F5F5F5"/>
                </a:highlight>
                <a:latin typeface="Arial"/>
                <a:cs typeface="Arial"/>
                <a:hlinkClick r:id="rId3"/>
              </a:rPr>
              <a:t>here</a:t>
            </a:r>
            <a:r>
              <a:rPr lang="en-GB" sz="1400" b="0" i="0" u="none" strike="noStrike">
                <a:solidFill>
                  <a:srgbClr val="000000"/>
                </a:solidFill>
                <a:effectLst/>
                <a:highlight>
                  <a:srgbClr val="F5F5F5"/>
                </a:highlight>
                <a:latin typeface="Arial"/>
                <a:cs typeface="Arial"/>
              </a:rPr>
              <a:t>.</a:t>
            </a:r>
            <a:endParaRPr lang="en-GB" sz="1400" b="0" i="0">
              <a:solidFill>
                <a:srgbClr val="000000"/>
              </a:solidFill>
              <a:effectLst/>
              <a:highlight>
                <a:srgbClr val="F5F5F5"/>
              </a:highlight>
              <a:latin typeface="Arial"/>
              <a:cs typeface="Arial"/>
            </a:endParaRPr>
          </a:p>
        </p:txBody>
      </p:sp>
      <p:pic>
        <p:nvPicPr>
          <p:cNvPr id="3" name="Picture 2">
            <a:extLst>
              <a:ext uri="{FF2B5EF4-FFF2-40B4-BE49-F238E27FC236}">
                <a16:creationId xmlns:a16="http://schemas.microsoft.com/office/drawing/2014/main" id="{195407E1-0CC0-F950-3D6B-348CA132D2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024" y="1751717"/>
            <a:ext cx="5702076" cy="4258812"/>
          </a:xfrm>
          <a:prstGeom prst="rect">
            <a:avLst/>
          </a:prstGeom>
        </p:spPr>
      </p:pic>
      <p:pic>
        <p:nvPicPr>
          <p:cNvPr id="7" name="Picture 6">
            <a:extLst>
              <a:ext uri="{FF2B5EF4-FFF2-40B4-BE49-F238E27FC236}">
                <a16:creationId xmlns:a16="http://schemas.microsoft.com/office/drawing/2014/main" id="{3EA5920D-6CAD-ECE9-DC37-B534440545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6787" y="1751718"/>
            <a:ext cx="5702076" cy="4249456"/>
          </a:xfrm>
          <a:prstGeom prst="rect">
            <a:avLst/>
          </a:prstGeom>
        </p:spPr>
      </p:pic>
    </p:spTree>
    <p:extLst>
      <p:ext uri="{BB962C8B-B14F-4D97-AF65-F5344CB8AC3E}">
        <p14:creationId xmlns:p14="http://schemas.microsoft.com/office/powerpoint/2010/main" val="25405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06779"/>
            <a:ext cx="11404154" cy="865186"/>
          </a:xfrm>
        </p:spPr>
        <p:txBody>
          <a:bodyPr/>
          <a:lstStyle/>
          <a:p>
            <a:r>
              <a:rPr lang="en-GB" spc="-40"/>
              <a:t>Latest results</a:t>
            </a:r>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393923" y="1041639"/>
            <a:ext cx="11404154" cy="495471"/>
          </a:xfrm>
        </p:spPr>
        <p:txBody>
          <a:bodyPr vert="horz" lIns="0" tIns="0" rIns="0" bIns="0" rtlCol="0" anchor="t">
            <a:noAutofit/>
          </a:bodyPr>
          <a:lstStyle/>
          <a:p>
            <a:pPr fontAlgn="base"/>
            <a:r>
              <a:rPr lang="en-GB" sz="1400" b="0">
                <a:solidFill>
                  <a:schemeClr val="tx1"/>
                </a:solidFill>
              </a:rPr>
              <a:t>There are national results infographic and social cards that show a summary of the 2024 results and an infographic template and social media card template are available for you to add your local results, which can be used to encourage patients to complete this year’s survey. The files can be </a:t>
            </a:r>
            <a:r>
              <a:rPr lang="en-GB" sz="1400" b="0" i="0" u="none" strike="noStrike">
                <a:solidFill>
                  <a:srgbClr val="000000"/>
                </a:solidFill>
                <a:effectLst/>
                <a:highlight>
                  <a:srgbClr val="F5F5F5"/>
                </a:highlight>
                <a:latin typeface="Arial"/>
                <a:cs typeface="Arial"/>
              </a:rPr>
              <a:t>downloaded </a:t>
            </a:r>
            <a:r>
              <a:rPr lang="en-GB" sz="1400" b="0" i="0" u="sng" strike="noStrike">
                <a:solidFill>
                  <a:srgbClr val="0563C1"/>
                </a:solidFill>
                <a:effectLst/>
                <a:highlight>
                  <a:srgbClr val="F5F5F5"/>
                </a:highlight>
                <a:latin typeface="Arial"/>
                <a:cs typeface="Arial"/>
                <a:hlinkClick r:id="rId3"/>
              </a:rPr>
              <a:t>here</a:t>
            </a:r>
            <a:r>
              <a:rPr lang="en-GB" sz="1400" b="0" i="0" u="none" strike="noStrike">
                <a:solidFill>
                  <a:srgbClr val="000000"/>
                </a:solidFill>
                <a:effectLst/>
                <a:highlight>
                  <a:srgbClr val="F5F5F5"/>
                </a:highlight>
                <a:latin typeface="Arial"/>
                <a:cs typeface="Arial"/>
              </a:rPr>
              <a:t>.</a:t>
            </a:r>
            <a:endParaRPr lang="en-GB" sz="1400" b="0" i="0">
              <a:solidFill>
                <a:srgbClr val="000000"/>
              </a:solidFill>
              <a:effectLst/>
              <a:highlight>
                <a:srgbClr val="F5F5F5"/>
              </a:highlight>
              <a:latin typeface="Arial"/>
              <a:cs typeface="Arial"/>
            </a:endParaRPr>
          </a:p>
        </p:txBody>
      </p:sp>
      <p:sp>
        <p:nvSpPr>
          <p:cNvPr id="9" name="Text Placeholder 5">
            <a:extLst>
              <a:ext uri="{FF2B5EF4-FFF2-40B4-BE49-F238E27FC236}">
                <a16:creationId xmlns:a16="http://schemas.microsoft.com/office/drawing/2014/main" id="{327FDFF7-17E0-6B02-F8E8-6F43EEF92DBD}"/>
              </a:ext>
            </a:extLst>
          </p:cNvPr>
          <p:cNvSpPr txBox="1">
            <a:spLocks/>
          </p:cNvSpPr>
          <p:nvPr/>
        </p:nvSpPr>
        <p:spPr>
          <a:xfrm>
            <a:off x="419846" y="2058493"/>
            <a:ext cx="2564430" cy="495471"/>
          </a:xfrm>
          <a:prstGeom prst="rect">
            <a:avLst/>
          </a:prstGeom>
        </p:spPr>
        <p:txBody>
          <a:bodyPr vert="horz" lIns="0" tIns="0" rIns="0" bIns="0"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400" b="0">
                <a:solidFill>
                  <a:schemeClr val="tx1"/>
                </a:solidFill>
              </a:rPr>
              <a:t>Results infographic:</a:t>
            </a:r>
            <a:endParaRPr lang="en-GB" sz="1400" b="0">
              <a:solidFill>
                <a:srgbClr val="000000"/>
              </a:solidFill>
              <a:highlight>
                <a:srgbClr val="F5F5F5"/>
              </a:highlight>
              <a:latin typeface="Arial"/>
              <a:cs typeface="Arial"/>
            </a:endParaRPr>
          </a:p>
        </p:txBody>
      </p:sp>
      <p:sp>
        <p:nvSpPr>
          <p:cNvPr id="10" name="Text Placeholder 5">
            <a:extLst>
              <a:ext uri="{FF2B5EF4-FFF2-40B4-BE49-F238E27FC236}">
                <a16:creationId xmlns:a16="http://schemas.microsoft.com/office/drawing/2014/main" id="{6695993A-2042-443D-4CDC-4066AF9C0EC7}"/>
              </a:ext>
            </a:extLst>
          </p:cNvPr>
          <p:cNvSpPr txBox="1">
            <a:spLocks/>
          </p:cNvSpPr>
          <p:nvPr/>
        </p:nvSpPr>
        <p:spPr>
          <a:xfrm>
            <a:off x="7282928" y="2058493"/>
            <a:ext cx="2700169" cy="495471"/>
          </a:xfrm>
          <a:prstGeom prst="rect">
            <a:avLst/>
          </a:prstGeom>
        </p:spPr>
        <p:txBody>
          <a:bodyPr vert="horz" lIns="0" tIns="0" rIns="0" bIns="0"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400" b="0">
                <a:solidFill>
                  <a:schemeClr val="tx1"/>
                </a:solidFill>
              </a:rPr>
              <a:t>Example of social card:</a:t>
            </a:r>
            <a:endParaRPr lang="en-GB" sz="1400" b="0">
              <a:solidFill>
                <a:srgbClr val="000000"/>
              </a:solidFill>
              <a:highlight>
                <a:srgbClr val="F5F5F5"/>
              </a:highlight>
              <a:latin typeface="Arial"/>
              <a:cs typeface="Arial"/>
            </a:endParaRPr>
          </a:p>
        </p:txBody>
      </p:sp>
      <p:pic>
        <p:nvPicPr>
          <p:cNvPr id="4" name="Picture 3" descr="A group of people standing together&#10;&#10;AI-generated content may be incorrect.">
            <a:extLst>
              <a:ext uri="{FF2B5EF4-FFF2-40B4-BE49-F238E27FC236}">
                <a16:creationId xmlns:a16="http://schemas.microsoft.com/office/drawing/2014/main" id="{845AB8BF-7F50-F82F-F83D-E9283F3AED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2928" y="2399094"/>
            <a:ext cx="3098202" cy="3098202"/>
          </a:xfrm>
          <a:prstGeom prst="rect">
            <a:avLst/>
          </a:prstGeom>
        </p:spPr>
      </p:pic>
      <p:pic>
        <p:nvPicPr>
          <p:cNvPr id="11" name="Picture 10">
            <a:extLst>
              <a:ext uri="{FF2B5EF4-FFF2-40B4-BE49-F238E27FC236}">
                <a16:creationId xmlns:a16="http://schemas.microsoft.com/office/drawing/2014/main" id="{001FC882-D859-2745-1834-397BA8BD63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846" y="2380044"/>
            <a:ext cx="5541125" cy="3913575"/>
          </a:xfrm>
          <a:prstGeom prst="rect">
            <a:avLst/>
          </a:prstGeom>
        </p:spPr>
      </p:pic>
    </p:spTree>
    <p:extLst>
      <p:ext uri="{BB962C8B-B14F-4D97-AF65-F5344CB8AC3E}">
        <p14:creationId xmlns:p14="http://schemas.microsoft.com/office/powerpoint/2010/main" val="45643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2150"/>
            <a:ext cx="11404154" cy="865186"/>
          </a:xfrm>
        </p:spPr>
        <p:txBody>
          <a:bodyPr/>
          <a:lstStyle/>
          <a:p>
            <a:r>
              <a:rPr lang="en-GB" spc="-40"/>
              <a:t>About this toolkit</a:t>
            </a:r>
          </a:p>
        </p:txBody>
      </p:sp>
      <p:sp>
        <p:nvSpPr>
          <p:cNvPr id="2" name="TextBox 6">
            <a:extLst>
              <a:ext uri="{FF2B5EF4-FFF2-40B4-BE49-F238E27FC236}">
                <a16:creationId xmlns:a16="http://schemas.microsoft.com/office/drawing/2014/main" id="{53789FC8-BD55-63AF-CC7E-B9CD8447A55A}"/>
              </a:ext>
            </a:extLst>
          </p:cNvPr>
          <p:cNvSpPr txBox="1"/>
          <p:nvPr/>
        </p:nvSpPr>
        <p:spPr>
          <a:xfrm>
            <a:off x="393923" y="1070072"/>
            <a:ext cx="11442231" cy="424731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b="1" dirty="0">
                <a:latin typeface="Arial"/>
                <a:cs typeface="Arial"/>
              </a:rPr>
              <a:t>What is this toolkit?</a:t>
            </a:r>
          </a:p>
          <a:p>
            <a:pPr marL="285750" indent="-285750">
              <a:buFont typeface="Arial" panose="020B0604020202020204" pitchFamily="34" charset="0"/>
              <a:buChar char="•"/>
            </a:pPr>
            <a:r>
              <a:rPr lang="en-US" sz="1500" b="0" dirty="0">
                <a:latin typeface="Arial"/>
                <a:cs typeface="Arial"/>
              </a:rPr>
              <a:t>This toolkit is designed to help with the communication and promotion of the </a:t>
            </a:r>
            <a:r>
              <a:rPr lang="en-US" sz="1500" dirty="0">
                <a:latin typeface="Arial"/>
                <a:cs typeface="Arial"/>
              </a:rPr>
              <a:t>2026</a:t>
            </a:r>
            <a:r>
              <a:rPr lang="en-US" sz="1500" b="0" dirty="0">
                <a:latin typeface="Arial"/>
                <a:cs typeface="Arial"/>
              </a:rPr>
              <a:t> National Cancer Patient Experience Survey (NCPES) during the sampling period (April to June </a:t>
            </a:r>
            <a:r>
              <a:rPr lang="en-US" sz="1500" dirty="0">
                <a:latin typeface="Arial"/>
                <a:cs typeface="Arial"/>
              </a:rPr>
              <a:t>2026</a:t>
            </a:r>
            <a:r>
              <a:rPr lang="en-US" sz="1500" b="0" dirty="0">
                <a:latin typeface="Arial"/>
                <a:cs typeface="Arial"/>
              </a:rPr>
              <a:t>). </a:t>
            </a:r>
          </a:p>
          <a:p>
            <a:pPr marL="285750" indent="-285750">
              <a:buFont typeface="Arial" panose="020B0604020202020204" pitchFamily="34" charset="0"/>
              <a:buChar char="•"/>
            </a:pPr>
            <a:r>
              <a:rPr lang="en-US" sz="1500" b="0" dirty="0">
                <a:latin typeface="Arial"/>
                <a:cs typeface="Arial"/>
              </a:rPr>
              <a:t>The aim of the toolkit is to raise awareness of the survey amongst patients who will be eligible to for the survey when it is live in November </a:t>
            </a:r>
            <a:r>
              <a:rPr lang="en-US" sz="1500" dirty="0">
                <a:latin typeface="Arial"/>
                <a:cs typeface="Arial"/>
              </a:rPr>
              <a:t>2026</a:t>
            </a:r>
            <a:r>
              <a:rPr lang="en-US" sz="1500" b="0" dirty="0">
                <a:latin typeface="Arial"/>
                <a:cs typeface="Arial"/>
              </a:rPr>
              <a:t>. </a:t>
            </a:r>
          </a:p>
          <a:p>
            <a:pPr marL="285750" indent="-285750">
              <a:buFont typeface="Arial" panose="020B0604020202020204" pitchFamily="34" charset="0"/>
              <a:buChar char="•"/>
            </a:pPr>
            <a:r>
              <a:rPr lang="en-US" sz="1500" b="0" dirty="0">
                <a:latin typeface="Arial"/>
                <a:cs typeface="Arial"/>
              </a:rPr>
              <a:t>All communication materials are available to download at </a:t>
            </a:r>
            <a:r>
              <a:rPr lang="en-GB" sz="1500" b="0" dirty="0">
                <a:solidFill>
                  <a:schemeClr val="bg2"/>
                </a:solidFill>
                <a:hlinkClick r:id="rId3">
                  <a:extLst>
                    <a:ext uri="{A12FA001-AC4F-418D-AE19-62706E023703}">
                      <ahyp:hlinkClr xmlns:ahyp="http://schemas.microsoft.com/office/drawing/2018/hyperlinkcolor" val="tx"/>
                    </a:ext>
                  </a:extLst>
                </a:hlinkClick>
              </a:rPr>
              <a:t>www.ncpes.co.uk/promoting-the-survey</a:t>
            </a:r>
            <a:r>
              <a:rPr lang="en-GB" sz="1500" b="0" dirty="0"/>
              <a:t>. </a:t>
            </a:r>
            <a:endParaRPr lang="en-GB" sz="1500" b="0" dirty="0">
              <a:cs typeface="Arial"/>
            </a:endParaRPr>
          </a:p>
          <a:p>
            <a:endParaRPr lang="en-GB" sz="1500" b="0" dirty="0"/>
          </a:p>
          <a:p>
            <a:r>
              <a:rPr lang="en-US" sz="1500" b="1" dirty="0">
                <a:latin typeface="Arial"/>
                <a:cs typeface="Arial"/>
              </a:rPr>
              <a:t>Why is it important to promote the survey?</a:t>
            </a:r>
          </a:p>
          <a:p>
            <a:pPr marL="285750" indent="-285750">
              <a:buFont typeface="Arial" panose="020B0604020202020204" pitchFamily="34" charset="0"/>
              <a:buChar char="•"/>
            </a:pPr>
            <a:r>
              <a:rPr lang="en-GB" sz="1500" b="0" dirty="0">
                <a:latin typeface="Arial"/>
                <a:ea typeface="MS Mincho"/>
                <a:cs typeface="Arial"/>
              </a:rPr>
              <a:t>Patients who will be</a:t>
            </a:r>
            <a:r>
              <a:rPr lang="en-GB" sz="1500" dirty="0">
                <a:latin typeface="Arial"/>
                <a:ea typeface="MS Mincho"/>
                <a:cs typeface="Arial"/>
              </a:rPr>
              <a:t> invited to take part in the 2026 survey are all adult patients (aged 16 and over), with a confirmed primary diagnosis of cancer, who have been admitted to hospital as inpatients for cancer related treatment, or who were seen as day case patients for cancer related treatment, and have been discharged during the months of April, May or June 2026.</a:t>
            </a:r>
          </a:p>
          <a:p>
            <a:pPr marL="285750" indent="-285750">
              <a:buFont typeface="Arial" panose="020B0604020202020204" pitchFamily="34" charset="0"/>
              <a:buChar char="•"/>
            </a:pPr>
            <a:r>
              <a:rPr lang="en-GB" sz="1500" dirty="0">
                <a:latin typeface="Arial"/>
                <a:ea typeface="MS Mincho"/>
                <a:cs typeface="Arial"/>
              </a:rPr>
              <a:t>The months of April, May and June 2026 are therefore a key opportunity to promote the survey to patients.</a:t>
            </a:r>
          </a:p>
          <a:p>
            <a:pPr marL="285750" indent="-285750">
              <a:buFont typeface="Arial" panose="020B0604020202020204" pitchFamily="34" charset="0"/>
              <a:buChar char="•"/>
            </a:pPr>
            <a:r>
              <a:rPr lang="en-GB" sz="1500" dirty="0">
                <a:latin typeface="Arial"/>
                <a:ea typeface="MS Mincho"/>
                <a:cs typeface="Arial"/>
              </a:rPr>
              <a:t>Additional promotion of the survey can help encourage people to take part when they have been invited. It is </a:t>
            </a:r>
            <a:r>
              <a:rPr lang="en-GB" sz="1500" b="0" dirty="0">
                <a:effectLst/>
                <a:latin typeface="Arial"/>
                <a:ea typeface="MS Mincho"/>
                <a:cs typeface="Arial"/>
              </a:rPr>
              <a:t>important that as many people as possible respond to the survey so that the results reflect the views of cancer patients.</a:t>
            </a:r>
          </a:p>
          <a:p>
            <a:endParaRPr lang="en-GB" sz="1500" dirty="0">
              <a:latin typeface="Arial"/>
              <a:ea typeface="MS Mincho"/>
              <a:cs typeface="Arial"/>
            </a:endParaRPr>
          </a:p>
          <a:p>
            <a:r>
              <a:rPr lang="en-GB" sz="1500" b="1" dirty="0">
                <a:latin typeface="Arial"/>
                <a:ea typeface="MS Mincho"/>
                <a:cs typeface="Arial"/>
              </a:rPr>
              <a:t>Notes:</a:t>
            </a:r>
          </a:p>
          <a:p>
            <a:pPr marL="285750" indent="-285750">
              <a:buFont typeface="Arial" panose="020B0604020202020204" pitchFamily="34" charset="0"/>
              <a:buChar char="•"/>
            </a:pPr>
            <a:r>
              <a:rPr lang="en-GB" sz="1500" dirty="0"/>
              <a:t>For those aged 16 and under, feedback is collected via the </a:t>
            </a:r>
            <a:r>
              <a:rPr lang="en-GB" sz="1500" dirty="0">
                <a:hlinkClick r:id="rId4"/>
              </a:rPr>
              <a:t>Under 16 Cancer Patient Experience Survey</a:t>
            </a:r>
            <a:r>
              <a:rPr lang="en-GB" sz="1500" dirty="0"/>
              <a:t>. </a:t>
            </a:r>
            <a:endParaRPr lang="en-GB" sz="1500" dirty="0">
              <a:cs typeface="Arial" panose="020B0604020202020204"/>
            </a:endParaRPr>
          </a:p>
          <a:p>
            <a:pPr marL="285750" indent="-285750">
              <a:buFont typeface="Arial" panose="020B0604020202020204" pitchFamily="34" charset="0"/>
              <a:buChar char="•"/>
            </a:pPr>
            <a:r>
              <a:rPr lang="en-GB" sz="1500" b="0" dirty="0">
                <a:latin typeface="Arial"/>
                <a:ea typeface="MS Mincho"/>
                <a:cs typeface="Arial"/>
              </a:rPr>
              <a:t>The National Cancer Patient Experience Survey is a separate survey from the </a:t>
            </a:r>
            <a:r>
              <a:rPr lang="en-GB" sz="1500" dirty="0">
                <a:latin typeface="Arial"/>
                <a:ea typeface="MS Mincho"/>
                <a:cs typeface="Arial"/>
                <a:hlinkClick r:id="rId5"/>
              </a:rPr>
              <a:t>Cancer Quality of Life Survey</a:t>
            </a:r>
            <a:r>
              <a:rPr lang="en-GB" sz="1500" dirty="0">
                <a:latin typeface="Arial"/>
                <a:ea typeface="MS Mincho"/>
                <a:cs typeface="Arial"/>
              </a:rPr>
              <a:t>.</a:t>
            </a:r>
            <a:endParaRPr lang="en-GB" sz="1500" b="0" dirty="0">
              <a:solidFill>
                <a:schemeClr val="tx1"/>
              </a:solidFill>
              <a:latin typeface="Arial"/>
              <a:ea typeface="MS Mincho"/>
              <a:cs typeface="Arial"/>
            </a:endParaRPr>
          </a:p>
        </p:txBody>
      </p:sp>
    </p:spTree>
    <p:extLst>
      <p:ext uri="{BB962C8B-B14F-4D97-AF65-F5344CB8AC3E}">
        <p14:creationId xmlns:p14="http://schemas.microsoft.com/office/powerpoint/2010/main" val="274686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F33954-8C47-E6E2-1CAC-A741BAD11F8D}"/>
              </a:ext>
            </a:extLst>
          </p:cNvPr>
          <p:cNvSpPr txBox="1"/>
          <p:nvPr/>
        </p:nvSpPr>
        <p:spPr>
          <a:xfrm>
            <a:off x="468786" y="1432809"/>
            <a:ext cx="5134573" cy="4401205"/>
          </a:xfrm>
          <a:prstGeom prst="rect">
            <a:avLst/>
          </a:prstGeom>
          <a:noFill/>
        </p:spPr>
        <p:txBody>
          <a:bodyPr wrap="square" lIns="91440" tIns="45720" rIns="91440" bIns="45720" rtlCol="0" anchor="t">
            <a:spAutoFit/>
          </a:bodyPr>
          <a:lstStyle/>
          <a:p>
            <a:r>
              <a:rPr lang="en-GB" sz="1400">
                <a:latin typeface="Arial"/>
                <a:ea typeface="+mn-lt"/>
                <a:cs typeface="+mn-lt"/>
              </a:rPr>
              <a:t>NCPES results are used as part of the Cancer Experience of Care Improvement Collaborative (CIC). The CIC brings together groups of cancer healthcare professionals and people with lived experience from different organisations to improve services. </a:t>
            </a:r>
            <a:endParaRPr lang="en-US"/>
          </a:p>
          <a:p>
            <a:endParaRPr lang="en-GB" sz="1400">
              <a:latin typeface="Arial"/>
              <a:ea typeface="+mn-lt"/>
              <a:cs typeface="+mn-lt"/>
            </a:endParaRPr>
          </a:p>
          <a:p>
            <a:r>
              <a:rPr lang="en-GB" sz="1400">
                <a:latin typeface="Arial"/>
                <a:ea typeface="+mn-lt"/>
                <a:cs typeface="+mn-lt"/>
              </a:rPr>
              <a:t>The aim of the CIC is for each project team to use insight and feedback (like National Cancer Patient Experience Survey results) to improve the experience of care for cancer patients and their friends and family who may provide unpaid care and support. Project teams are able to make improvements based on what matters to people who use cancer services that align with local, regional, and national priorities.</a:t>
            </a:r>
          </a:p>
          <a:p>
            <a:endParaRPr lang="en-GB" sz="1400">
              <a:latin typeface="Arial"/>
              <a:ea typeface="+mn-lt"/>
              <a:cs typeface="+mn-lt"/>
            </a:endParaRPr>
          </a:p>
          <a:p>
            <a:r>
              <a:rPr lang="en-GB" sz="1400">
                <a:latin typeface="Arial"/>
                <a:ea typeface="+mn-lt"/>
                <a:cs typeface="+mn-lt"/>
              </a:rPr>
              <a:t>Further information on the Cancer Experience of Care Improvement Collaborative can be found </a:t>
            </a:r>
            <a:r>
              <a:rPr lang="en-GB" sz="1400">
                <a:solidFill>
                  <a:schemeClr val="bg2">
                    <a:lumMod val="25000"/>
                  </a:schemeClr>
                </a:solidFill>
                <a:latin typeface="Arial"/>
                <a:ea typeface="+mn-lt"/>
                <a:cs typeface="+mn-lt"/>
                <a:hlinkClick r:id="rId2"/>
              </a:rPr>
              <a:t>here</a:t>
            </a:r>
            <a:r>
              <a:rPr lang="en-GB" sz="1400">
                <a:solidFill>
                  <a:schemeClr val="bg2">
                    <a:lumMod val="25000"/>
                  </a:schemeClr>
                </a:solidFill>
                <a:latin typeface="Arial"/>
                <a:ea typeface="+mn-lt"/>
                <a:cs typeface="+mn-lt"/>
              </a:rPr>
              <a:t>.</a:t>
            </a:r>
          </a:p>
          <a:p>
            <a:endParaRPr lang="en-GB" sz="1400">
              <a:solidFill>
                <a:schemeClr val="bg2">
                  <a:lumMod val="25000"/>
                </a:schemeClr>
              </a:solidFill>
              <a:latin typeface="Arial"/>
              <a:ea typeface="+mn-lt"/>
              <a:cs typeface="+mn-lt"/>
            </a:endParaRPr>
          </a:p>
          <a:p>
            <a:r>
              <a:rPr lang="en-GB" sz="1400">
                <a:latin typeface="Arial"/>
                <a:ea typeface="+mn-lt"/>
                <a:cs typeface="+mn-lt"/>
              </a:rPr>
              <a:t>The videos on the page can be used to promote the impact of NCPES and why Project Teams have got involved in the CIC.</a:t>
            </a:r>
          </a:p>
          <a:p>
            <a:endParaRPr lang="en-GB" sz="1400">
              <a:solidFill>
                <a:schemeClr val="bg2">
                  <a:lumMod val="25000"/>
                </a:schemeClr>
              </a:solidFill>
              <a:latin typeface="Arial"/>
              <a:ea typeface="+mn-lt"/>
              <a:cs typeface="+mn-lt"/>
            </a:endParaRPr>
          </a:p>
        </p:txBody>
      </p:sp>
      <p:sp>
        <p:nvSpPr>
          <p:cNvPr id="2" name="Title 4">
            <a:extLst>
              <a:ext uri="{FF2B5EF4-FFF2-40B4-BE49-F238E27FC236}">
                <a16:creationId xmlns:a16="http://schemas.microsoft.com/office/drawing/2014/main" id="{24466462-532B-19BE-D6E8-8507A5CBE5F0}"/>
              </a:ext>
            </a:extLst>
          </p:cNvPr>
          <p:cNvSpPr>
            <a:spLocks noGrp="1"/>
          </p:cNvSpPr>
          <p:nvPr>
            <p:ph type="title"/>
          </p:nvPr>
        </p:nvSpPr>
        <p:spPr>
          <a:xfrm>
            <a:off x="550055" y="493644"/>
            <a:ext cx="11404154" cy="523498"/>
          </a:xfrm>
        </p:spPr>
        <p:txBody>
          <a:bodyPr>
            <a:normAutofit fontScale="90000"/>
          </a:bodyPr>
          <a:lstStyle/>
          <a:p>
            <a:r>
              <a:rPr lang="en-GB" sz="3600" spc="-40"/>
              <a:t>Impact of the survey - Cancer Experience of Care Improvement Collaborative (CIC) </a:t>
            </a:r>
          </a:p>
        </p:txBody>
      </p:sp>
      <p:pic>
        <p:nvPicPr>
          <p:cNvPr id="4" name="Picture 3">
            <a:extLst>
              <a:ext uri="{FF2B5EF4-FFF2-40B4-BE49-F238E27FC236}">
                <a16:creationId xmlns:a16="http://schemas.microsoft.com/office/drawing/2014/main" id="{4C38F50A-30F8-1D15-FA22-19B63BA508F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07396" y="1658679"/>
            <a:ext cx="5858540" cy="3286688"/>
          </a:xfrm>
          <a:prstGeom prst="rect">
            <a:avLst/>
          </a:prstGeom>
        </p:spPr>
      </p:pic>
    </p:spTree>
    <p:extLst>
      <p:ext uri="{BB962C8B-B14F-4D97-AF65-F5344CB8AC3E}">
        <p14:creationId xmlns:p14="http://schemas.microsoft.com/office/powerpoint/2010/main" val="198469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406BB-A496-FDB0-30FC-C03E5BCE501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131FD4C-9FED-EF62-8329-057D6CA20F02}"/>
              </a:ext>
            </a:extLst>
          </p:cNvPr>
          <p:cNvSpPr>
            <a:spLocks noGrp="1"/>
          </p:cNvSpPr>
          <p:nvPr>
            <p:ph type="title"/>
          </p:nvPr>
        </p:nvSpPr>
        <p:spPr>
          <a:xfrm>
            <a:off x="432000" y="577383"/>
            <a:ext cx="11404154" cy="865186"/>
          </a:xfrm>
        </p:spPr>
        <p:txBody>
          <a:bodyPr>
            <a:normAutofit fontScale="90000"/>
          </a:bodyPr>
          <a:lstStyle/>
          <a:p>
            <a:r>
              <a:rPr lang="en-GB" spc="-40"/>
              <a:t>Cancer Experience of Care Improvement Collaborative (CIC) Case Study Video</a:t>
            </a:r>
            <a:endParaRPr lang="en-GB" sz="2000" spc="-40"/>
          </a:p>
        </p:txBody>
      </p:sp>
      <p:sp>
        <p:nvSpPr>
          <p:cNvPr id="2" name="TextBox 1">
            <a:extLst>
              <a:ext uri="{FF2B5EF4-FFF2-40B4-BE49-F238E27FC236}">
                <a16:creationId xmlns:a16="http://schemas.microsoft.com/office/drawing/2014/main" id="{E5EFC654-751C-7A0F-68FA-D8D24B5F0296}"/>
              </a:ext>
            </a:extLst>
          </p:cNvPr>
          <p:cNvSpPr txBox="1"/>
          <p:nvPr/>
        </p:nvSpPr>
        <p:spPr>
          <a:xfrm>
            <a:off x="365324" y="1530282"/>
            <a:ext cx="5902125" cy="4693593"/>
          </a:xfrm>
          <a:prstGeom prst="rect">
            <a:avLst/>
          </a:prstGeom>
          <a:noFill/>
        </p:spPr>
        <p:txBody>
          <a:bodyPr wrap="square" lIns="91440" tIns="45720" rIns="91440" bIns="45720" rtlCol="0" anchor="t">
            <a:spAutoFit/>
          </a:bodyPr>
          <a:lstStyle/>
          <a:p>
            <a:pPr fontAlgn="base"/>
            <a:r>
              <a:rPr lang="en-GB" sz="1300">
                <a:solidFill>
                  <a:srgbClr val="000000"/>
                </a:solidFill>
                <a:latin typeface="Arial"/>
                <a:ea typeface="Calibri"/>
                <a:cs typeface="Calibri"/>
              </a:rPr>
              <a:t>This video can be shared to demonstrate the impact of the NCPES and the Cancer Experience of Care Improvement Collaborative.</a:t>
            </a:r>
          </a:p>
          <a:p>
            <a:pPr fontAlgn="base"/>
            <a:endParaRPr lang="en-GB" sz="1300">
              <a:solidFill>
                <a:srgbClr val="000000"/>
              </a:solidFill>
              <a:latin typeface="Arial"/>
              <a:ea typeface="Calibri"/>
              <a:cs typeface="Calibri"/>
            </a:endParaRPr>
          </a:p>
          <a:p>
            <a:pPr fontAlgn="base"/>
            <a:r>
              <a:rPr lang="en-GB" sz="1300"/>
              <a:t>The Cancer Experience of Care Improvement Collaborative is a coaching and quality improvement framework which brings together organisations and people with lived experience to improve experiences for people affected by cancer. </a:t>
            </a:r>
          </a:p>
          <a:p>
            <a:pPr fontAlgn="base"/>
            <a:endParaRPr lang="en-GB" sz="1300"/>
          </a:p>
          <a:p>
            <a:pPr fontAlgn="base"/>
            <a:r>
              <a:rPr lang="en-GB" sz="1300"/>
              <a:t>For the 2023-2024 collaborative the NCPES data, alongside other insight, was used to decide the focus on learning disabilities, autism, mental health and dementia. </a:t>
            </a:r>
          </a:p>
          <a:p>
            <a:pPr fontAlgn="base"/>
            <a:endParaRPr lang="en-GB" sz="1300"/>
          </a:p>
          <a:p>
            <a:pPr fontAlgn="base"/>
            <a:r>
              <a:rPr lang="en-GB" sz="1300"/>
              <a:t>As part of this collaborative, Sherwood Forest NHS Foundation Trust and University Hospitals of Leicester came together to look at the urgent suspected cancer pathway for people with a learning disability. The team created a digital flagging system and are now able to identify pathway lengths for patients with and without additional needs. </a:t>
            </a:r>
          </a:p>
          <a:p>
            <a:pPr fontAlgn="base"/>
            <a:endParaRPr lang="en-GB" sz="1300"/>
          </a:p>
          <a:p>
            <a:pPr fontAlgn="base"/>
            <a:r>
              <a:rPr lang="en-GB" sz="1300"/>
              <a:t>Their next steps include involving specialist teams for early support, developing reasonable adjustment offers, and creating resource packs to support different groups of patients.</a:t>
            </a:r>
            <a:endParaRPr lang="en-GB" sz="1300">
              <a:solidFill>
                <a:srgbClr val="000000"/>
              </a:solidFill>
              <a:highlight>
                <a:srgbClr val="FFFF00"/>
              </a:highlight>
              <a:latin typeface="Arial" panose="020B0604020202020204" pitchFamily="34" charset="0"/>
              <a:ea typeface="Calibri"/>
              <a:cs typeface="Arial"/>
            </a:endParaRPr>
          </a:p>
          <a:p>
            <a:endParaRPr lang="en-GB" sz="1300">
              <a:solidFill>
                <a:srgbClr val="000000"/>
              </a:solidFill>
              <a:latin typeface="Arial"/>
              <a:ea typeface="Calibri"/>
              <a:cs typeface="Calibri"/>
            </a:endParaRPr>
          </a:p>
          <a:p>
            <a:r>
              <a:rPr lang="en-GB" sz="1300">
                <a:solidFill>
                  <a:srgbClr val="000000"/>
                </a:solidFill>
                <a:latin typeface="Arial"/>
                <a:ea typeface="Calibri"/>
                <a:cs typeface="Calibri"/>
              </a:rPr>
              <a:t>The video is on YouTube and is available </a:t>
            </a:r>
            <a:r>
              <a:rPr lang="en-GB" sz="1300">
                <a:solidFill>
                  <a:srgbClr val="000000"/>
                </a:solidFill>
                <a:latin typeface="Arial"/>
                <a:ea typeface="Calibri"/>
                <a:cs typeface="Calibri"/>
                <a:hlinkClick r:id="rId3"/>
              </a:rPr>
              <a:t>here</a:t>
            </a:r>
            <a:r>
              <a:rPr lang="en-GB" sz="1300">
                <a:solidFill>
                  <a:srgbClr val="000000"/>
                </a:solidFill>
                <a:latin typeface="Arial"/>
                <a:ea typeface="Calibri"/>
                <a:cs typeface="Calibri"/>
              </a:rPr>
              <a:t>.</a:t>
            </a:r>
            <a:endParaRPr lang="en-GB" sz="1300">
              <a:solidFill>
                <a:srgbClr val="000000"/>
              </a:solidFill>
              <a:highlight>
                <a:srgbClr val="FFFF00"/>
              </a:highlight>
              <a:latin typeface="Arial"/>
              <a:ea typeface="Calibri"/>
              <a:cs typeface="Calibri"/>
            </a:endParaRPr>
          </a:p>
        </p:txBody>
      </p:sp>
      <p:pic>
        <p:nvPicPr>
          <p:cNvPr id="6" name="Picture 5">
            <a:extLst>
              <a:ext uri="{FF2B5EF4-FFF2-40B4-BE49-F238E27FC236}">
                <a16:creationId xmlns:a16="http://schemas.microsoft.com/office/drawing/2014/main" id="{6B4AB12A-9582-4EF6-EC77-81387E034F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1821" y="2125555"/>
            <a:ext cx="5359605" cy="2994695"/>
          </a:xfrm>
          <a:prstGeom prst="rect">
            <a:avLst/>
          </a:prstGeom>
        </p:spPr>
      </p:pic>
    </p:spTree>
    <p:extLst>
      <p:ext uri="{BB962C8B-B14F-4D97-AF65-F5344CB8AC3E}">
        <p14:creationId xmlns:p14="http://schemas.microsoft.com/office/powerpoint/2010/main" val="214529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17859" y="246607"/>
            <a:ext cx="11404154" cy="865186"/>
          </a:xfrm>
        </p:spPr>
        <p:txBody>
          <a:bodyPr/>
          <a:lstStyle/>
          <a:p>
            <a:r>
              <a:rPr lang="en-GB" spc="-40"/>
              <a:t>Case study video</a:t>
            </a:r>
            <a:endParaRPr lang="en-GB" sz="2000" spc="-40"/>
          </a:p>
        </p:txBody>
      </p:sp>
      <p:sp>
        <p:nvSpPr>
          <p:cNvPr id="2" name="TextBox 1">
            <a:extLst>
              <a:ext uri="{FF2B5EF4-FFF2-40B4-BE49-F238E27FC236}">
                <a16:creationId xmlns:a16="http://schemas.microsoft.com/office/drawing/2014/main" id="{C18CB7C1-8EFA-7BB6-9B3C-CB8C7584A0A8}"/>
              </a:ext>
            </a:extLst>
          </p:cNvPr>
          <p:cNvSpPr txBox="1"/>
          <p:nvPr/>
        </p:nvSpPr>
        <p:spPr>
          <a:xfrm>
            <a:off x="432000" y="1015932"/>
            <a:ext cx="5664000" cy="4832092"/>
          </a:xfrm>
          <a:prstGeom prst="rect">
            <a:avLst/>
          </a:prstGeom>
          <a:noFill/>
        </p:spPr>
        <p:txBody>
          <a:bodyPr wrap="square" lIns="91440" tIns="45720" rIns="91440" bIns="45720" rtlCol="0" anchor="t">
            <a:spAutoFit/>
          </a:bodyPr>
          <a:lstStyle/>
          <a:p>
            <a:r>
              <a:rPr lang="en-GB" sz="1400" b="1">
                <a:latin typeface="Arial"/>
                <a:ea typeface="+mn-lt"/>
                <a:cs typeface="+mn-lt"/>
              </a:rPr>
              <a:t>National Cancer Patient Experience Survey - Improving Support for Black Men with Prostate Cancer</a:t>
            </a:r>
            <a:endParaRPr lang="en-GB" sz="1400" b="1">
              <a:latin typeface="Arial"/>
              <a:cs typeface="Arial"/>
            </a:endParaRPr>
          </a:p>
          <a:p>
            <a:endParaRPr lang="en-GB" sz="1400">
              <a:solidFill>
                <a:srgbClr val="000000"/>
              </a:solidFill>
              <a:latin typeface="Arial"/>
              <a:ea typeface="Calibri"/>
              <a:cs typeface="Calibri"/>
            </a:endParaRPr>
          </a:p>
          <a:p>
            <a:r>
              <a:rPr lang="en-GB" sz="1400">
                <a:solidFill>
                  <a:srgbClr val="000000"/>
                </a:solidFill>
                <a:latin typeface="Arial"/>
                <a:ea typeface="Calibri"/>
                <a:cs typeface="Arial"/>
              </a:rPr>
              <a:t>Guy’s and St </a:t>
            </a:r>
            <a:r>
              <a:rPr lang="en-GB" sz="1400" err="1">
                <a:solidFill>
                  <a:srgbClr val="000000"/>
                </a:solidFill>
                <a:latin typeface="Arial"/>
                <a:ea typeface="Calibri"/>
                <a:cs typeface="Arial"/>
              </a:rPr>
              <a:t>Thomas’</a:t>
            </a:r>
            <a:r>
              <a:rPr lang="en-GB" sz="1400">
                <a:solidFill>
                  <a:srgbClr val="000000"/>
                </a:solidFill>
                <a:latin typeface="Arial"/>
                <a:ea typeface="Calibri"/>
                <a:cs typeface="Arial"/>
              </a:rPr>
              <a:t> NHS Foundation Trust and South East London Cancer Alliance carried out an improvement project based on the results of the National Cancer Patient Experience Survey (NCPES) which has identified needs for improved support for black men with prostate cancer. </a:t>
            </a:r>
          </a:p>
          <a:p>
            <a:endParaRPr lang="en-GB" sz="1400">
              <a:solidFill>
                <a:srgbClr val="000000"/>
              </a:solidFill>
              <a:latin typeface="Arial"/>
              <a:cs typeface="Calibri"/>
            </a:endParaRPr>
          </a:p>
          <a:p>
            <a:r>
              <a:rPr lang="en-GB" sz="1400">
                <a:solidFill>
                  <a:srgbClr val="000000"/>
                </a:solidFill>
                <a:latin typeface="Arial"/>
                <a:cs typeface="Calibri"/>
              </a:rPr>
              <a:t>We have created this video to support the uptake of the NCPES survey and to encourage patients who are often underrepresented in NCPES to take part. </a:t>
            </a:r>
            <a:endParaRPr lang="en-GB" sz="1400">
              <a:solidFill>
                <a:srgbClr val="000000"/>
              </a:solidFill>
              <a:latin typeface="Arial"/>
              <a:ea typeface="Calibri"/>
              <a:cs typeface="Calibri"/>
            </a:endParaRPr>
          </a:p>
          <a:p>
            <a:endParaRPr lang="en-GB" sz="1400">
              <a:solidFill>
                <a:srgbClr val="000000"/>
              </a:solidFill>
              <a:latin typeface="Arial"/>
              <a:ea typeface="Calibri"/>
              <a:cs typeface="Calibri"/>
            </a:endParaRPr>
          </a:p>
          <a:p>
            <a:r>
              <a:rPr lang="en-GB" sz="1400">
                <a:solidFill>
                  <a:srgbClr val="000000"/>
                </a:solidFill>
                <a:latin typeface="Arial"/>
                <a:ea typeface="Calibri"/>
                <a:cs typeface="Arial"/>
              </a:rPr>
              <a:t>The aims of the case study videos are to:</a:t>
            </a:r>
          </a:p>
          <a:p>
            <a:endParaRPr lang="en-GB" sz="1400">
              <a:solidFill>
                <a:srgbClr val="000000"/>
              </a:solidFill>
              <a:latin typeface="Arial"/>
              <a:ea typeface="Calibri"/>
              <a:cs typeface="Arial"/>
            </a:endParaRPr>
          </a:p>
          <a:p>
            <a:pPr marL="171450" indent="-171450">
              <a:buFont typeface="Arial" panose="020B0604020202020204" pitchFamily="34" charset="0"/>
              <a:buChar char="•"/>
            </a:pPr>
            <a:r>
              <a:rPr lang="en-GB" sz="1400">
                <a:solidFill>
                  <a:srgbClr val="000000"/>
                </a:solidFill>
                <a:latin typeface="Arial"/>
                <a:ea typeface="Calibri"/>
                <a:cs typeface="Arial"/>
              </a:rPr>
              <a:t>Demonstrate the impact of the NCPES and how the results are used to make improvements to cancer services.</a:t>
            </a:r>
          </a:p>
          <a:p>
            <a:pPr marL="171450" indent="-171450">
              <a:buFont typeface="Arial" panose="020B0604020202020204" pitchFamily="34" charset="0"/>
              <a:buChar char="•"/>
            </a:pPr>
            <a:r>
              <a:rPr lang="en-GB" sz="1400">
                <a:solidFill>
                  <a:srgbClr val="000000"/>
                </a:solidFill>
                <a:latin typeface="Arial"/>
                <a:ea typeface="Calibri"/>
                <a:cs typeface="Arial"/>
              </a:rPr>
              <a:t>Encourage seldom heard groups to complete the NCPES.</a:t>
            </a:r>
          </a:p>
          <a:p>
            <a:endParaRPr lang="en-GB" sz="1400">
              <a:solidFill>
                <a:srgbClr val="000000"/>
              </a:solidFill>
              <a:latin typeface="Arial"/>
              <a:ea typeface="Calibri"/>
              <a:cs typeface="Calibri"/>
            </a:endParaRPr>
          </a:p>
          <a:p>
            <a:r>
              <a:rPr lang="en-GB" sz="1400">
                <a:solidFill>
                  <a:srgbClr val="000000"/>
                </a:solidFill>
                <a:latin typeface="Arial"/>
                <a:ea typeface="Calibri"/>
                <a:cs typeface="Calibri"/>
              </a:rPr>
              <a:t>The full version of the video is on YouTube and is available </a:t>
            </a:r>
            <a:r>
              <a:rPr lang="en-GB" sz="1400">
                <a:solidFill>
                  <a:srgbClr val="000000"/>
                </a:solidFill>
                <a:latin typeface="Arial"/>
                <a:ea typeface="Calibri"/>
                <a:cs typeface="Arial"/>
                <a:hlinkClick r:id="rId3"/>
              </a:rPr>
              <a:t>here</a:t>
            </a:r>
            <a:r>
              <a:rPr lang="en-GB" sz="1400">
                <a:solidFill>
                  <a:srgbClr val="000000"/>
                </a:solidFill>
                <a:latin typeface="Arial"/>
                <a:ea typeface="Calibri"/>
                <a:cs typeface="Arial"/>
              </a:rPr>
              <a:t>. </a:t>
            </a:r>
            <a:endParaRPr lang="en-GB" sz="1400">
              <a:solidFill>
                <a:srgbClr val="000000"/>
              </a:solidFill>
              <a:latin typeface="Arial" panose="020B0604020202020204" pitchFamily="34" charset="0"/>
              <a:ea typeface="Calibri"/>
              <a:cs typeface="Arial"/>
            </a:endParaRPr>
          </a:p>
          <a:p>
            <a:endParaRPr lang="en-GB" sz="1400">
              <a:solidFill>
                <a:srgbClr val="000000"/>
              </a:solidFill>
              <a:latin typeface="Arial" panose="020B0604020202020204" pitchFamily="34" charset="0"/>
              <a:ea typeface="Calibri"/>
              <a:cs typeface="Arial" panose="020B0604020202020204" pitchFamily="34" charset="0"/>
            </a:endParaRPr>
          </a:p>
          <a:p>
            <a:r>
              <a:rPr lang="en-GB" sz="1400">
                <a:solidFill>
                  <a:srgbClr val="000000"/>
                </a:solidFill>
                <a:latin typeface="Arial"/>
                <a:ea typeface="Calibri"/>
                <a:cs typeface="Arial"/>
              </a:rPr>
              <a:t>Social media video clips are available </a:t>
            </a:r>
            <a:r>
              <a:rPr lang="en-GB" sz="1400">
                <a:solidFill>
                  <a:srgbClr val="000000"/>
                </a:solidFill>
                <a:latin typeface="Arial"/>
                <a:ea typeface="Calibri"/>
                <a:cs typeface="Arial"/>
                <a:hlinkClick r:id="rId4"/>
              </a:rPr>
              <a:t>here</a:t>
            </a:r>
            <a:r>
              <a:rPr lang="en-GB" sz="1400">
                <a:solidFill>
                  <a:srgbClr val="000000"/>
                </a:solidFill>
                <a:latin typeface="Arial"/>
                <a:ea typeface="+mn-lt"/>
                <a:cs typeface="Arial"/>
              </a:rPr>
              <a:t>.</a:t>
            </a:r>
            <a:r>
              <a:rPr lang="en-GB" sz="1400">
                <a:solidFill>
                  <a:srgbClr val="000000"/>
                </a:solidFill>
                <a:latin typeface="Arial"/>
                <a:ea typeface="Calibri"/>
                <a:cs typeface="Arial"/>
              </a:rPr>
              <a:t> </a:t>
            </a:r>
            <a:endParaRPr lang="en-US" sz="1100" b="1">
              <a:solidFill>
                <a:schemeClr val="bg2">
                  <a:lumMod val="25000"/>
                </a:schemeClr>
              </a:solidFill>
              <a:latin typeface="Arial" panose="020B0604020202020204" pitchFamily="34" charset="0"/>
              <a:cs typeface="Arial" panose="020B0604020202020204" pitchFamily="34" charset="0"/>
            </a:endParaRPr>
          </a:p>
        </p:txBody>
      </p:sp>
      <p:pic>
        <p:nvPicPr>
          <p:cNvPr id="9" name="Picture 8" descr="A person sitting on a bench&#10;&#10;Description automatically generated">
            <a:extLst>
              <a:ext uri="{FF2B5EF4-FFF2-40B4-BE49-F238E27FC236}">
                <a16:creationId xmlns:a16="http://schemas.microsoft.com/office/drawing/2014/main" id="{BDB46342-57A4-159B-E323-B7A1BFE71F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0477" y="2125555"/>
            <a:ext cx="5399522" cy="2994694"/>
          </a:xfrm>
          <a:prstGeom prst="rect">
            <a:avLst/>
          </a:prstGeom>
        </p:spPr>
      </p:pic>
    </p:spTree>
    <p:extLst>
      <p:ext uri="{BB962C8B-B14F-4D97-AF65-F5344CB8AC3E}">
        <p14:creationId xmlns:p14="http://schemas.microsoft.com/office/powerpoint/2010/main" val="298538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8592" y="257339"/>
            <a:ext cx="11404154" cy="865186"/>
          </a:xfrm>
        </p:spPr>
        <p:txBody>
          <a:bodyPr/>
          <a:lstStyle/>
          <a:p>
            <a:r>
              <a:rPr lang="en-GB" spc="-40"/>
              <a:t>Videos</a:t>
            </a:r>
          </a:p>
        </p:txBody>
      </p:sp>
      <p:sp>
        <p:nvSpPr>
          <p:cNvPr id="2" name="TextBox 1">
            <a:extLst>
              <a:ext uri="{FF2B5EF4-FFF2-40B4-BE49-F238E27FC236}">
                <a16:creationId xmlns:a16="http://schemas.microsoft.com/office/drawing/2014/main" id="{C18CB7C1-8EFA-7BB6-9B3C-CB8C7584A0A8}"/>
              </a:ext>
            </a:extLst>
          </p:cNvPr>
          <p:cNvSpPr txBox="1"/>
          <p:nvPr/>
        </p:nvSpPr>
        <p:spPr>
          <a:xfrm>
            <a:off x="432000" y="1037397"/>
            <a:ext cx="5664000" cy="3708708"/>
          </a:xfrm>
          <a:prstGeom prst="rect">
            <a:avLst/>
          </a:prstGeom>
          <a:noFill/>
        </p:spPr>
        <p:txBody>
          <a:bodyPr wrap="square" lIns="91440" tIns="45720" rIns="91440" bIns="45720" rtlCol="0" anchor="t">
            <a:spAutoFit/>
          </a:bodyPr>
          <a:lstStyle/>
          <a:p>
            <a:r>
              <a:rPr lang="en-GB" sz="1400" b="1">
                <a:ea typeface="+mn-lt"/>
                <a:cs typeface="+mn-lt"/>
              </a:rPr>
              <a:t>Learning from experience – black and ethnic minority cancer patients </a:t>
            </a:r>
            <a:endParaRPr lang="en-US">
              <a:ea typeface="+mn-lt"/>
              <a:cs typeface="+mn-lt"/>
            </a:endParaRPr>
          </a:p>
          <a:p>
            <a:endParaRPr lang="en-GB" sz="1400">
              <a:ea typeface="+mn-lt"/>
              <a:cs typeface="+mn-lt"/>
            </a:endParaRPr>
          </a:p>
          <a:p>
            <a:r>
              <a:rPr lang="en-GB" sz="1400">
                <a:ea typeface="+mn-lt"/>
                <a:cs typeface="+mn-lt"/>
              </a:rPr>
              <a:t>Three</a:t>
            </a:r>
            <a:r>
              <a:rPr lang="en-GB" sz="1400">
                <a:solidFill>
                  <a:srgbClr val="231F20"/>
                </a:solidFill>
                <a:ea typeface="+mn-lt"/>
                <a:cs typeface="+mn-lt"/>
              </a:rPr>
              <a:t> short films were developed by NHS England, in response to data from the NCPES, which showed ethnically diverse patients consistently report a poorer experience than white British people who take part in the survey. </a:t>
            </a:r>
            <a:endParaRPr lang="en-GB" sz="1400">
              <a:solidFill>
                <a:srgbClr val="F1F1F1"/>
              </a:solidFill>
              <a:ea typeface="Roboto"/>
              <a:cs typeface="+mn-lt"/>
              <a:hlinkClick r:id="" action="ppaction://noaction"/>
            </a:endParaRPr>
          </a:p>
          <a:p>
            <a:endParaRPr lang="en-GB" sz="1400">
              <a:solidFill>
                <a:srgbClr val="231F20"/>
              </a:solidFill>
              <a:ea typeface="+mn-lt"/>
              <a:cs typeface="+mn-lt"/>
            </a:endParaRPr>
          </a:p>
          <a:p>
            <a:r>
              <a:rPr lang="en-GB" sz="1400">
                <a:solidFill>
                  <a:srgbClr val="231F20"/>
                </a:solidFill>
                <a:ea typeface="+mn-lt"/>
                <a:cs typeface="+mn-lt"/>
              </a:rPr>
              <a:t>The films examine three themes – bias, communication and dignity. They highlight the importance of involving and listening to people from different communities within the NCPES. </a:t>
            </a:r>
            <a:endParaRPr lang="en-GB" sz="1400">
              <a:solidFill>
                <a:srgbClr val="F1F1F1"/>
              </a:solidFill>
              <a:latin typeface="Arial"/>
              <a:ea typeface="Roboto"/>
              <a:cs typeface="Arial"/>
              <a:hlinkClick r:id="" action="ppaction://noaction"/>
            </a:endParaRPr>
          </a:p>
          <a:p>
            <a:endParaRPr lang="en-GB" sz="1400">
              <a:latin typeface="Arial"/>
              <a:ea typeface="Roboto"/>
              <a:cs typeface="Roboto"/>
            </a:endParaRPr>
          </a:p>
          <a:p>
            <a:pPr marL="285750" indent="-285750">
              <a:buFont typeface="Arial"/>
              <a:buChar char="•"/>
            </a:pPr>
            <a:r>
              <a:rPr lang="en-GB" sz="1400">
                <a:solidFill>
                  <a:srgbClr val="231F20"/>
                </a:solidFill>
                <a:latin typeface="Arial"/>
                <a:ea typeface="Roboto"/>
                <a:cs typeface="Roboto"/>
                <a:hlinkClick r:id="rId3">
                  <a:extLst>
                    <a:ext uri="{A12FA001-AC4F-418D-AE19-62706E023703}">
                      <ahyp:hlinkClr xmlns:ahyp="http://schemas.microsoft.com/office/drawing/2018/hyperlinkcolor" val="tx"/>
                    </a:ext>
                  </a:extLst>
                </a:hlinkClick>
              </a:rPr>
              <a:t>Learning from the experience of BME cancer patients – Bias</a:t>
            </a:r>
            <a:endParaRPr lang="en-GB" sz="1400">
              <a:solidFill>
                <a:srgbClr val="231F20"/>
              </a:solidFill>
              <a:latin typeface="Arial"/>
              <a:ea typeface="Roboto"/>
              <a:cs typeface="Roboto"/>
            </a:endParaRPr>
          </a:p>
          <a:p>
            <a:pPr marL="285750" indent="-285750">
              <a:buFont typeface="Arial"/>
              <a:buChar char="•"/>
            </a:pPr>
            <a:r>
              <a:rPr lang="en-GB" sz="1400">
                <a:latin typeface="Arial"/>
                <a:ea typeface="Roboto"/>
                <a:cs typeface="Roboto"/>
                <a:hlinkClick r:id="rId4">
                  <a:extLst>
                    <a:ext uri="{A12FA001-AC4F-418D-AE19-62706E023703}">
                      <ahyp:hlinkClr xmlns:ahyp="http://schemas.microsoft.com/office/drawing/2018/hyperlinkcolor" val="tx"/>
                    </a:ext>
                  </a:extLst>
                </a:hlinkClick>
              </a:rPr>
              <a:t>Learning from the experience of BME cancer patients – Communication</a:t>
            </a:r>
            <a:endParaRPr lang="en-GB" sz="1400">
              <a:latin typeface="Arial"/>
              <a:cs typeface="Arial"/>
              <a:hlinkClick r:id="" action="ppaction://noaction">
                <a:extLst>
                  <a:ext uri="{A12FA001-AC4F-418D-AE19-62706E023703}">
                    <ahyp:hlinkClr xmlns:ahyp="http://schemas.microsoft.com/office/drawing/2018/hyperlinkcolor" val="tx"/>
                  </a:ext>
                </a:extLst>
              </a:hlinkClick>
            </a:endParaRPr>
          </a:p>
          <a:p>
            <a:pPr marL="285750" indent="-285750">
              <a:buFont typeface="Arial"/>
              <a:buChar char="•"/>
            </a:pPr>
            <a:r>
              <a:rPr lang="en-GB" sz="1400">
                <a:latin typeface="Arial"/>
                <a:ea typeface="Roboto"/>
                <a:cs typeface="Arial"/>
                <a:hlinkClick r:id="rId5">
                  <a:extLst>
                    <a:ext uri="{A12FA001-AC4F-418D-AE19-62706E023703}">
                      <ahyp:hlinkClr xmlns:ahyp="http://schemas.microsoft.com/office/drawing/2018/hyperlinkcolor" val="tx"/>
                    </a:ext>
                  </a:extLst>
                </a:hlinkClick>
              </a:rPr>
              <a:t>Learning from the experience of BME cancer patients – Dignity</a:t>
            </a:r>
          </a:p>
          <a:p>
            <a:endParaRPr lang="en-US" sz="1100" b="1">
              <a:solidFill>
                <a:srgbClr val="00182E"/>
              </a:solidFill>
              <a:latin typeface="Arial" panose="020B0604020202020204" pitchFamily="34" charset="0"/>
              <a:ea typeface="Roboto"/>
              <a:cs typeface="Arial" panose="020B0604020202020204" pitchFamily="34" charset="0"/>
            </a:endParaRPr>
          </a:p>
        </p:txBody>
      </p:sp>
      <p:pic>
        <p:nvPicPr>
          <p:cNvPr id="3" name="Picture 2">
            <a:extLst>
              <a:ext uri="{FF2B5EF4-FFF2-40B4-BE49-F238E27FC236}">
                <a16:creationId xmlns:a16="http://schemas.microsoft.com/office/drawing/2014/main" id="{D789EED9-2835-DE3D-302D-AEEB6FF7DD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47205" y="1553179"/>
            <a:ext cx="5486266" cy="2850122"/>
          </a:xfrm>
          <a:prstGeom prst="rect">
            <a:avLst/>
          </a:prstGeom>
        </p:spPr>
      </p:pic>
    </p:spTree>
    <p:extLst>
      <p:ext uri="{BB962C8B-B14F-4D97-AF65-F5344CB8AC3E}">
        <p14:creationId xmlns:p14="http://schemas.microsoft.com/office/powerpoint/2010/main" val="184887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B1206D-94F3-0E7B-81E8-A2538642CEBE}"/>
              </a:ext>
            </a:extLst>
          </p:cNvPr>
          <p:cNvSpPr>
            <a:spLocks noGrp="1"/>
          </p:cNvSpPr>
          <p:nvPr>
            <p:ph type="title" idx="4294967295"/>
          </p:nvPr>
        </p:nvSpPr>
        <p:spPr>
          <a:xfrm>
            <a:off x="784898" y="2263308"/>
            <a:ext cx="5863328" cy="8969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6000" b="1">
                <a:latin typeface="+mn-lt"/>
                <a:ea typeface="+mn-ea"/>
                <a:cs typeface="+mn-cs"/>
              </a:rPr>
              <a:t>Frequently Asked Questions</a:t>
            </a:r>
            <a:endParaRPr kumimoji="0" lang="en-GB" sz="6000" b="1"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6431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297835"/>
            <a:ext cx="11404154" cy="865186"/>
          </a:xfrm>
        </p:spPr>
        <p:txBody>
          <a:bodyPr>
            <a:normAutofit/>
          </a:bodyPr>
          <a:lstStyle/>
          <a:p>
            <a:r>
              <a:rPr lang="en-GB"/>
              <a:t>FAQs</a:t>
            </a:r>
            <a:endParaRPr lang="en-GB" spc="-40"/>
          </a:p>
        </p:txBody>
      </p:sp>
      <p:sp>
        <p:nvSpPr>
          <p:cNvPr id="2" name="TextBox 6">
            <a:extLst>
              <a:ext uri="{FF2B5EF4-FFF2-40B4-BE49-F238E27FC236}">
                <a16:creationId xmlns:a16="http://schemas.microsoft.com/office/drawing/2014/main" id="{0432E422-BE4A-4805-AB7B-1D338C50859C}"/>
              </a:ext>
            </a:extLst>
          </p:cNvPr>
          <p:cNvSpPr txBox="1"/>
          <p:nvPr/>
        </p:nvSpPr>
        <p:spPr>
          <a:xfrm>
            <a:off x="355845" y="1163021"/>
            <a:ext cx="11520597" cy="547842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Arial"/>
                <a:cs typeface="Arial"/>
              </a:rPr>
              <a:t>Q. What is the purpose of the survey?</a:t>
            </a:r>
            <a:r>
              <a:rPr lang="en-GB" sz="1400" dirty="0">
                <a:latin typeface="Arial"/>
                <a:cs typeface="Arial"/>
              </a:rPr>
              <a:t> </a:t>
            </a:r>
            <a:endParaRPr lang="en-US" sz="1400" dirty="0">
              <a:ea typeface="+mn-lt"/>
              <a:cs typeface="+mn-lt"/>
            </a:endParaRPr>
          </a:p>
          <a:p>
            <a:r>
              <a:rPr lang="en-GB" sz="1400" b="1" dirty="0">
                <a:latin typeface="Arial"/>
                <a:cs typeface="Arial"/>
              </a:rPr>
              <a:t>A.</a:t>
            </a:r>
            <a:r>
              <a:rPr lang="en-GB" sz="1400" dirty="0">
                <a:latin typeface="Arial"/>
                <a:cs typeface="Arial"/>
              </a:rPr>
              <a:t> The purpose of collecting and analysing data via this survey is to</a:t>
            </a:r>
            <a:r>
              <a:rPr lang="en-GB" sz="1400" b="1" dirty="0">
                <a:latin typeface="Arial"/>
                <a:cs typeface="Arial"/>
              </a:rPr>
              <a:t>: </a:t>
            </a:r>
            <a:r>
              <a:rPr lang="en-GB" sz="1400" dirty="0">
                <a:latin typeface="Arial"/>
                <a:cs typeface="Arial"/>
              </a:rPr>
              <a:t> </a:t>
            </a:r>
            <a:endParaRPr lang="en-GB" sz="1400" dirty="0">
              <a:ea typeface="+mn-lt"/>
              <a:cs typeface="+mn-lt"/>
            </a:endParaRPr>
          </a:p>
          <a:p>
            <a:pPr marL="171450" indent="-171450">
              <a:buFont typeface="Arial,Sans-Serif"/>
              <a:buChar char="•"/>
            </a:pPr>
            <a:r>
              <a:rPr lang="en-GB" sz="1400" dirty="0">
                <a:latin typeface="Arial"/>
                <a:cs typeface="Arial"/>
              </a:rPr>
              <a:t>To measure continuous improvement and enable local systems to assess their performance improvement with other providers and commissioners. </a:t>
            </a:r>
            <a:endParaRPr lang="en-US" sz="1400" dirty="0">
              <a:ea typeface="+mn-lt"/>
              <a:cs typeface="+mn-lt"/>
            </a:endParaRPr>
          </a:p>
          <a:p>
            <a:pPr marL="171450" indent="-171450">
              <a:buFont typeface="Arial,Sans-Serif"/>
              <a:buChar char="•"/>
            </a:pPr>
            <a:r>
              <a:rPr lang="en-GB" sz="1400" dirty="0">
                <a:latin typeface="Arial"/>
                <a:cs typeface="Arial"/>
              </a:rPr>
              <a:t>Provide NHS England with an up-to-date overview of cancer patient experience across England. </a:t>
            </a:r>
          </a:p>
          <a:p>
            <a:pPr marL="171450" indent="-171450">
              <a:buFont typeface="Arial,Sans-Serif"/>
              <a:buChar char="•"/>
            </a:pPr>
            <a:endParaRPr lang="en-GB" sz="1400" dirty="0">
              <a:latin typeface="Arial"/>
              <a:ea typeface="+mn-lt"/>
              <a:cs typeface="Arial"/>
            </a:endParaRPr>
          </a:p>
          <a:p>
            <a:r>
              <a:rPr lang="en-GB" sz="1400" b="0" i="0" dirty="0">
                <a:solidFill>
                  <a:srgbClr val="000000"/>
                </a:solidFill>
                <a:effectLst/>
                <a:latin typeface="+mj-lt"/>
              </a:rPr>
              <a:t>The survey results are used to understand patient experience and to improve cancer services across England. The results will be looked at to understand differences in people’s experiences, for example, to see if people answer differently depending on their ethnic group or their type of cancer. This will help to identify where improvements are most needed and for which groups, communities, or populations.</a:t>
            </a:r>
            <a:endParaRPr lang="en-GB" sz="1400" dirty="0">
              <a:latin typeface="+mj-lt"/>
              <a:ea typeface="+mn-lt"/>
              <a:cs typeface="Arial"/>
            </a:endParaRPr>
          </a:p>
          <a:p>
            <a:endParaRPr lang="en-GB" sz="1400" dirty="0">
              <a:ea typeface="+mn-lt"/>
              <a:cs typeface="+mn-lt"/>
            </a:endParaRPr>
          </a:p>
          <a:p>
            <a:r>
              <a:rPr lang="en-GB" sz="1400" b="1" dirty="0">
                <a:latin typeface="Arial"/>
                <a:cs typeface="Arial"/>
              </a:rPr>
              <a:t>Q. Who is running the survey?</a:t>
            </a:r>
            <a:r>
              <a:rPr lang="en-GB" sz="1400" dirty="0">
                <a:latin typeface="Arial"/>
                <a:cs typeface="Arial"/>
              </a:rPr>
              <a:t> </a:t>
            </a:r>
            <a:endParaRPr lang="en-US" sz="1400" dirty="0">
              <a:latin typeface="Arial"/>
              <a:ea typeface="+mn-lt"/>
              <a:cs typeface="Arial"/>
            </a:endParaRPr>
          </a:p>
          <a:p>
            <a:r>
              <a:rPr lang="en-GB" sz="1400" b="1" dirty="0">
                <a:latin typeface="Arial"/>
                <a:cs typeface="Arial"/>
              </a:rPr>
              <a:t>A.</a:t>
            </a:r>
            <a:r>
              <a:rPr lang="en-GB" sz="1400" dirty="0">
                <a:latin typeface="Arial"/>
                <a:cs typeface="Arial"/>
              </a:rPr>
              <a:t> Picker Institute Europe is carrying out the survey on behalf of NHS England. For more information on Picker, visit </a:t>
            </a:r>
            <a:r>
              <a:rPr lang="en-GB" sz="1400" dirty="0">
                <a:latin typeface="Arial"/>
                <a:cs typeface="Arial"/>
                <a:hlinkClick r:id="rId3"/>
              </a:rPr>
              <a:t>www.picker.org</a:t>
            </a:r>
            <a:r>
              <a:rPr lang="en-GB" sz="1400" dirty="0">
                <a:latin typeface="Arial"/>
                <a:cs typeface="Arial"/>
              </a:rPr>
              <a:t>.  </a:t>
            </a:r>
            <a:endParaRPr lang="en-US" sz="1400" dirty="0">
              <a:ea typeface="+mn-lt"/>
              <a:cs typeface="+mn-lt"/>
            </a:endParaRPr>
          </a:p>
          <a:p>
            <a:br>
              <a:rPr lang="en-US" sz="1400" dirty="0">
                <a:ea typeface="+mn-lt"/>
                <a:cs typeface="+mn-lt"/>
              </a:rPr>
            </a:br>
            <a:r>
              <a:rPr lang="en-GB" sz="1400" b="1" dirty="0">
                <a:latin typeface="Arial"/>
                <a:cs typeface="Arial"/>
              </a:rPr>
              <a:t>Q. How can I find out more about the survey?</a:t>
            </a:r>
            <a:r>
              <a:rPr lang="en-GB" sz="1400" dirty="0">
                <a:latin typeface="Arial"/>
                <a:cs typeface="Arial"/>
              </a:rPr>
              <a:t> </a:t>
            </a:r>
            <a:endParaRPr lang="en-US" sz="1400" dirty="0">
              <a:ea typeface="+mn-lt"/>
              <a:cs typeface="+mn-lt"/>
            </a:endParaRPr>
          </a:p>
          <a:p>
            <a:r>
              <a:rPr lang="en-GB" sz="1400" b="1" dirty="0">
                <a:latin typeface="Arial"/>
                <a:cs typeface="Arial"/>
              </a:rPr>
              <a:t>A. </a:t>
            </a:r>
            <a:r>
              <a:rPr lang="en-GB" sz="1400" dirty="0">
                <a:latin typeface="Arial"/>
                <a:cs typeface="Arial"/>
              </a:rPr>
              <a:t>You can find more information about the survey, including previous survey results, at </a:t>
            </a:r>
            <a:r>
              <a:rPr lang="en-GB" sz="1400" u="sng" dirty="0">
                <a:latin typeface="Arial"/>
                <a:cs typeface="Arial"/>
                <a:hlinkClick r:id="rId4"/>
              </a:rPr>
              <a:t>www.ncpes.co.uk</a:t>
            </a:r>
            <a:r>
              <a:rPr lang="en-GB" sz="1400" dirty="0">
                <a:latin typeface="Arial"/>
                <a:cs typeface="Arial"/>
              </a:rPr>
              <a:t>. </a:t>
            </a:r>
          </a:p>
          <a:p>
            <a:endParaRPr lang="en-GB" sz="1400" dirty="0">
              <a:latin typeface="Arial"/>
              <a:ea typeface="+mn-lt"/>
              <a:cs typeface="Arial"/>
            </a:endParaRPr>
          </a:p>
          <a:p>
            <a:r>
              <a:rPr lang="en-GB" sz="1400" b="1" dirty="0">
                <a:latin typeface="Arial"/>
                <a:cs typeface="Arial"/>
              </a:rPr>
              <a:t>Q. When will survey results be available?</a:t>
            </a:r>
            <a:r>
              <a:rPr lang="en-GB" sz="1400" dirty="0">
                <a:latin typeface="Arial"/>
                <a:cs typeface="Arial"/>
              </a:rPr>
              <a:t> </a:t>
            </a:r>
            <a:endParaRPr lang="en-US" sz="1400" dirty="0">
              <a:latin typeface="Arial"/>
              <a:ea typeface="+mn-lt"/>
              <a:cs typeface="Arial"/>
            </a:endParaRPr>
          </a:p>
          <a:p>
            <a:r>
              <a:rPr lang="en-GB" sz="1400" b="1" dirty="0">
                <a:latin typeface="Arial"/>
                <a:cs typeface="Arial"/>
              </a:rPr>
              <a:t>A.</a:t>
            </a:r>
            <a:r>
              <a:rPr lang="en-GB" sz="1400" dirty="0">
                <a:latin typeface="Arial"/>
                <a:cs typeface="Arial"/>
              </a:rPr>
              <a:t> The survey results will be available in Summer 2027, at </a:t>
            </a:r>
            <a:r>
              <a:rPr lang="en-GB" sz="1400" u="sng" dirty="0">
                <a:latin typeface="Arial"/>
                <a:cs typeface="Arial"/>
                <a:hlinkClick r:id="rId4"/>
              </a:rPr>
              <a:t>www.ncpes.co.uk</a:t>
            </a:r>
            <a:r>
              <a:rPr lang="en-GB" sz="1400" dirty="0">
                <a:latin typeface="Arial"/>
                <a:cs typeface="Arial"/>
              </a:rPr>
              <a:t>. </a:t>
            </a:r>
            <a:endParaRPr lang="en-US" sz="1400" dirty="0">
              <a:ea typeface="+mn-lt"/>
              <a:cs typeface="+mn-lt"/>
            </a:endParaRPr>
          </a:p>
          <a:p>
            <a:endParaRPr lang="en-GB" sz="1400" dirty="0">
              <a:latin typeface="Arial" panose="020B0604020202020204" pitchFamily="34" charset="0"/>
              <a:cs typeface="Arial" panose="020B0604020202020204" pitchFamily="34" charset="0"/>
            </a:endParaRPr>
          </a:p>
          <a:p>
            <a:r>
              <a:rPr lang="en-GB" sz="1400" b="1" dirty="0">
                <a:latin typeface="Arial"/>
                <a:cs typeface="Arial"/>
              </a:rPr>
              <a:t>Q. Who will be included in the survey?</a:t>
            </a:r>
          </a:p>
          <a:p>
            <a:r>
              <a:rPr lang="en-GB" sz="1400" b="1" dirty="0">
                <a:latin typeface="Arial"/>
                <a:cs typeface="Arial"/>
              </a:rPr>
              <a:t>A.</a:t>
            </a:r>
            <a:r>
              <a:rPr lang="en-GB" sz="1400" dirty="0">
                <a:latin typeface="Arial"/>
                <a:cs typeface="Arial"/>
              </a:rPr>
              <a:t> The survey will cover all acute and specialist NHS Trusts in England that provide adult acute cancer services. The survey will include all adult patients (aged 16 and over), with a primary diagnosis of cancer, who have been admitted to hospital as inpatients for cancer related treatment, or who were seen as day case patients for cancer related treatment and have been discharged between 1 April 2026 and 30 June 2026. </a:t>
            </a:r>
            <a:r>
              <a:rPr lang="en-GB" sz="1400" b="1" dirty="0">
                <a:latin typeface="Arial"/>
                <a:cs typeface="Arial"/>
              </a:rPr>
              <a:t> </a:t>
            </a:r>
            <a:endParaRPr lang="en-GB" sz="1400" dirty="0">
              <a:latin typeface="Arial"/>
              <a:ea typeface="+mn-lt"/>
              <a:cs typeface="Arial"/>
            </a:endParaRPr>
          </a:p>
          <a:p>
            <a:endParaRPr lang="en-GB" sz="1400" dirty="0">
              <a:ea typeface="+mn-lt"/>
              <a:cs typeface="+mn-lt"/>
            </a:endParaRPr>
          </a:p>
          <a:p>
            <a:endParaRPr lang="en-GB" sz="1400" dirty="0"/>
          </a:p>
        </p:txBody>
      </p:sp>
    </p:spTree>
    <p:extLst>
      <p:ext uri="{BB962C8B-B14F-4D97-AF65-F5344CB8AC3E}">
        <p14:creationId xmlns:p14="http://schemas.microsoft.com/office/powerpoint/2010/main" val="226065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297835"/>
            <a:ext cx="11404154" cy="865186"/>
          </a:xfrm>
        </p:spPr>
        <p:txBody>
          <a:bodyPr>
            <a:normAutofit/>
          </a:bodyPr>
          <a:lstStyle/>
          <a:p>
            <a:r>
              <a:rPr lang="en-GB"/>
              <a:t>FAQs</a:t>
            </a:r>
            <a:endParaRPr lang="en-GB" spc="-40"/>
          </a:p>
        </p:txBody>
      </p:sp>
      <p:sp>
        <p:nvSpPr>
          <p:cNvPr id="2" name="TextBox 6">
            <a:extLst>
              <a:ext uri="{FF2B5EF4-FFF2-40B4-BE49-F238E27FC236}">
                <a16:creationId xmlns:a16="http://schemas.microsoft.com/office/drawing/2014/main" id="{0432E422-BE4A-4805-AB7B-1D338C50859C}"/>
              </a:ext>
            </a:extLst>
          </p:cNvPr>
          <p:cNvSpPr txBox="1"/>
          <p:nvPr/>
        </p:nvSpPr>
        <p:spPr>
          <a:xfrm>
            <a:off x="355845" y="1163021"/>
            <a:ext cx="11442231" cy="267765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mj-lt"/>
                <a:cs typeface="Arial"/>
              </a:rPr>
              <a:t>Q. How else can I provide feedback if I am not invited to take part?</a:t>
            </a:r>
          </a:p>
          <a:p>
            <a:pPr algn="l" fontAlgn="base"/>
            <a:r>
              <a:rPr lang="en-GB" sz="1400" b="1">
                <a:latin typeface="+mj-lt"/>
                <a:cs typeface="Arial"/>
              </a:rPr>
              <a:t>A. </a:t>
            </a:r>
            <a:r>
              <a:rPr lang="en-GB" sz="1400" b="0" i="0">
                <a:solidFill>
                  <a:srgbClr val="000000"/>
                </a:solidFill>
                <a:effectLst/>
                <a:latin typeface="+mj-lt"/>
              </a:rPr>
              <a:t>Feedback can be provided through the </a:t>
            </a:r>
            <a:r>
              <a:rPr lang="en-GB" sz="1400" b="0" i="0" u="none" strike="noStrike">
                <a:solidFill>
                  <a:srgbClr val="005EB8"/>
                </a:solidFill>
                <a:effectLst/>
                <a:latin typeface="+mj-lt"/>
                <a:hlinkClick r:id="rId3"/>
              </a:rPr>
              <a:t>Patient Advice and Liaison Service (PALS)</a:t>
            </a:r>
            <a:r>
              <a:rPr lang="en-GB" sz="1400" b="0" i="0">
                <a:solidFill>
                  <a:srgbClr val="000000"/>
                </a:solidFill>
                <a:effectLst/>
                <a:latin typeface="+mj-lt"/>
              </a:rPr>
              <a:t> or patient services manager for the NHS trust where you received care.</a:t>
            </a:r>
          </a:p>
          <a:p>
            <a:pPr algn="l" fontAlgn="base"/>
            <a:endParaRPr lang="en-GB" sz="1400" b="0" i="0">
              <a:solidFill>
                <a:srgbClr val="000000"/>
              </a:solidFill>
              <a:effectLst/>
              <a:latin typeface="+mj-lt"/>
            </a:endParaRPr>
          </a:p>
          <a:p>
            <a:pPr algn="l" fontAlgn="base"/>
            <a:r>
              <a:rPr lang="en-GB" sz="1400" b="0" i="0">
                <a:solidFill>
                  <a:srgbClr val="000000"/>
                </a:solidFill>
                <a:effectLst/>
                <a:latin typeface="+mj-lt"/>
              </a:rPr>
              <a:t>Specific complaints can also be made through the NHS trust where you received your care. Each NHS trust has a member of staff responsible for complaints who will try to resolve the matter with you.</a:t>
            </a:r>
          </a:p>
          <a:p>
            <a:pPr algn="l" fontAlgn="base"/>
            <a:endParaRPr lang="en-GB" sz="1400" b="0" i="0">
              <a:solidFill>
                <a:srgbClr val="000000"/>
              </a:solidFill>
              <a:effectLst/>
              <a:latin typeface="+mj-lt"/>
            </a:endParaRPr>
          </a:p>
          <a:p>
            <a:pPr algn="l" fontAlgn="base"/>
            <a:r>
              <a:rPr lang="en-GB" sz="1400" b="0" i="0">
                <a:solidFill>
                  <a:srgbClr val="000000"/>
                </a:solidFill>
                <a:effectLst/>
                <a:latin typeface="+mj-lt"/>
              </a:rPr>
              <a:t>If you would prefer to give anonymous feedback, you could ask staff at the hospital for information about how to give feedback using the Friends and Family Test (FFT). The FFT is designed to be a quick and easy way to give anonymous feedback that will go directly to the staff providing your care.</a:t>
            </a:r>
          </a:p>
          <a:p>
            <a:pPr algn="l" fontAlgn="base"/>
            <a:endParaRPr lang="en-GB" sz="1400" b="0" i="0">
              <a:solidFill>
                <a:srgbClr val="000000"/>
              </a:solidFill>
              <a:effectLst/>
              <a:latin typeface="+mj-lt"/>
            </a:endParaRPr>
          </a:p>
          <a:p>
            <a:pPr algn="l" fontAlgn="base"/>
            <a:r>
              <a:rPr lang="en-GB" sz="1400" b="0" i="0">
                <a:solidFill>
                  <a:srgbClr val="000000"/>
                </a:solidFill>
                <a:effectLst/>
                <a:latin typeface="+mj-lt"/>
              </a:rPr>
              <a:t>For more information about making a complaint to the NHS please visit: </a:t>
            </a:r>
            <a:r>
              <a:rPr lang="en-GB" sz="1400" b="0" i="0" u="none" strike="noStrike">
                <a:solidFill>
                  <a:srgbClr val="005EB8"/>
                </a:solidFill>
                <a:effectLst/>
                <a:latin typeface="+mj-lt"/>
                <a:hlinkClick r:id="rId4"/>
              </a:rPr>
              <a:t>How to make a complaint to the NHS</a:t>
            </a:r>
            <a:r>
              <a:rPr lang="en-GB" sz="1400" b="0" i="0">
                <a:solidFill>
                  <a:srgbClr val="000000"/>
                </a:solidFill>
                <a:effectLst/>
                <a:latin typeface="+mj-lt"/>
              </a:rPr>
              <a:t>.</a:t>
            </a:r>
          </a:p>
        </p:txBody>
      </p:sp>
    </p:spTree>
    <p:extLst>
      <p:ext uri="{BB962C8B-B14F-4D97-AF65-F5344CB8AC3E}">
        <p14:creationId xmlns:p14="http://schemas.microsoft.com/office/powerpoint/2010/main" val="22836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954B6D2-8824-7481-05AE-B95746323964}"/>
              </a:ext>
            </a:extLst>
          </p:cNvPr>
          <p:cNvSpPr>
            <a:spLocks noGrp="1"/>
          </p:cNvSpPr>
          <p:nvPr>
            <p:ph type="subTitle" idx="1"/>
          </p:nvPr>
        </p:nvSpPr>
        <p:spPr>
          <a:xfrm>
            <a:off x="444033" y="2292016"/>
            <a:ext cx="4717516" cy="2273968"/>
          </a:xfrm>
        </p:spPr>
        <p:txBody>
          <a:bodyPr vert="horz" lIns="0" tIns="0" rIns="0" bIns="0" rtlCol="0" anchor="t">
            <a:normAutofit/>
          </a:bodyPr>
          <a:lstStyle/>
          <a:p>
            <a:r>
              <a:rPr lang="en-GB" sz="4800" b="1">
                <a:solidFill>
                  <a:schemeClr val="tx1"/>
                </a:solidFill>
              </a:rPr>
              <a:t>Thank you</a:t>
            </a:r>
          </a:p>
          <a:p>
            <a:endParaRPr lang="en-GB" sz="1800" b="1">
              <a:solidFill>
                <a:schemeClr val="tx1"/>
              </a:solidFill>
            </a:endParaRPr>
          </a:p>
          <a:p>
            <a:r>
              <a:rPr lang="en-GB" sz="1800">
                <a:solidFill>
                  <a:schemeClr val="tx1"/>
                </a:solidFill>
              </a:rPr>
              <a:t>If you have any questions, please contact: </a:t>
            </a:r>
            <a:r>
              <a:rPr lang="en-GB" sz="1800">
                <a:ea typeface="+mn-lt"/>
                <a:cs typeface="+mn-lt"/>
                <a:hlinkClick r:id="rId3"/>
              </a:rPr>
              <a:t>england.insight-queries@nhs.net</a:t>
            </a:r>
            <a:r>
              <a:rPr lang="en-GB" sz="1800">
                <a:ea typeface="+mn-lt"/>
                <a:cs typeface="+mn-lt"/>
              </a:rPr>
              <a:t> </a:t>
            </a:r>
            <a:endParaRPr lang="en-US" sz="1800">
              <a:cs typeface="Arial"/>
            </a:endParaRPr>
          </a:p>
          <a:p>
            <a:endParaRPr lang="en-GB" sz="4800" b="1"/>
          </a:p>
          <a:p>
            <a:endParaRPr lang="en-GB" sz="4800" b="1"/>
          </a:p>
        </p:txBody>
      </p:sp>
    </p:spTree>
    <p:extLst>
      <p:ext uri="{BB962C8B-B14F-4D97-AF65-F5344CB8AC3E}">
        <p14:creationId xmlns:p14="http://schemas.microsoft.com/office/powerpoint/2010/main" val="429378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8A040-04EE-4ECA-1E5B-040B438F92A9}"/>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07518264-5265-CC55-49A9-BE7B4DC2B280}"/>
              </a:ext>
            </a:extLst>
          </p:cNvPr>
          <p:cNvSpPr>
            <a:spLocks noGrp="1"/>
          </p:cNvSpPr>
          <p:nvPr>
            <p:ph type="title"/>
          </p:nvPr>
        </p:nvSpPr>
        <p:spPr>
          <a:xfrm>
            <a:off x="432000" y="292150"/>
            <a:ext cx="11404154" cy="865186"/>
          </a:xfrm>
        </p:spPr>
        <p:txBody>
          <a:bodyPr/>
          <a:lstStyle/>
          <a:p>
            <a:r>
              <a:rPr lang="en-GB" spc="-40"/>
              <a:t>How to use this toolkit</a:t>
            </a:r>
          </a:p>
        </p:txBody>
      </p:sp>
      <p:sp>
        <p:nvSpPr>
          <p:cNvPr id="2" name="TextBox 6">
            <a:extLst>
              <a:ext uri="{FF2B5EF4-FFF2-40B4-BE49-F238E27FC236}">
                <a16:creationId xmlns:a16="http://schemas.microsoft.com/office/drawing/2014/main" id="{34A398F3-2C92-A63F-E1C8-C7E6BCC40F93}"/>
              </a:ext>
            </a:extLst>
          </p:cNvPr>
          <p:cNvSpPr txBox="1"/>
          <p:nvPr/>
        </p:nvSpPr>
        <p:spPr>
          <a:xfrm>
            <a:off x="374884" y="1025654"/>
            <a:ext cx="11442231" cy="547842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500" b="1" dirty="0">
                <a:latin typeface="Arial"/>
                <a:ea typeface="MS Mincho"/>
                <a:cs typeface="Arial"/>
              </a:rPr>
              <a:t>Who can I share the toolkit with?</a:t>
            </a:r>
          </a:p>
          <a:p>
            <a:pPr marL="285750" indent="-285750">
              <a:buFont typeface="Arial" panose="020B0604020202020204" pitchFamily="34" charset="0"/>
              <a:buChar char="•"/>
            </a:pPr>
            <a:r>
              <a:rPr lang="en-GB" sz="1500" dirty="0">
                <a:latin typeface="Arial"/>
                <a:ea typeface="MS Mincho"/>
                <a:cs typeface="Arial"/>
              </a:rPr>
              <a:t>This toolkit can be shared with different teams who may be in contact with eligible cancer patients </a:t>
            </a:r>
            <a:r>
              <a:rPr lang="en-US" sz="1500" dirty="0">
                <a:latin typeface="Arial"/>
                <a:ea typeface="MS Mincho"/>
                <a:cs typeface="Arial"/>
              </a:rPr>
              <a:t>during the sampling period (1 April to 30 June 2026). </a:t>
            </a:r>
            <a:r>
              <a:rPr lang="en-GB" sz="1500" dirty="0">
                <a:latin typeface="Arial"/>
                <a:ea typeface="MS Mincho"/>
                <a:cs typeface="Arial"/>
              </a:rPr>
              <a:t>If you work in a trust, you could get in touch with your engagement/comms teams or cancer alliance to see how they can support with promoting the survey. Please also consider sharing this toolkit or messaging within the toolkit with your colleagues in patient facing roles. </a:t>
            </a:r>
            <a:r>
              <a:rPr lang="en-US" sz="1500" dirty="0">
                <a:latin typeface="Arial"/>
                <a:ea typeface="MS Mincho"/>
                <a:cs typeface="Arial"/>
              </a:rPr>
              <a:t>For example:</a:t>
            </a:r>
          </a:p>
          <a:p>
            <a:pPr marL="285750" indent="-285750">
              <a:buFont typeface="Arial" panose="020B0604020202020204" pitchFamily="34" charset="0"/>
              <a:buChar char="•"/>
            </a:pPr>
            <a:endParaRPr lang="en-GB" sz="1500" dirty="0">
              <a:latin typeface="Arial"/>
              <a:ea typeface="MS Mincho"/>
              <a:cs typeface="Arial"/>
            </a:endParaRPr>
          </a:p>
          <a:p>
            <a:endParaRPr lang="en-GB" sz="1500" dirty="0">
              <a:latin typeface="Arial"/>
              <a:ea typeface="MS Mincho"/>
              <a:cs typeface="Arial"/>
            </a:endParaRPr>
          </a:p>
          <a:p>
            <a:endParaRPr lang="en-GB" sz="1500" dirty="0">
              <a:latin typeface="Arial"/>
              <a:ea typeface="MS Mincho"/>
              <a:cs typeface="Arial"/>
            </a:endParaRPr>
          </a:p>
          <a:p>
            <a:endParaRPr lang="en-GB" sz="1500" dirty="0">
              <a:latin typeface="Arial"/>
              <a:ea typeface="MS Mincho"/>
              <a:cs typeface="Arial"/>
            </a:endParaRPr>
          </a:p>
          <a:p>
            <a:endParaRPr lang="en-GB" sz="1500" dirty="0">
              <a:latin typeface="Arial"/>
              <a:ea typeface="MS Mincho"/>
              <a:cs typeface="Arial"/>
            </a:endParaRPr>
          </a:p>
          <a:p>
            <a:endParaRPr lang="en-GB" sz="1500" dirty="0">
              <a:latin typeface="Arial"/>
              <a:ea typeface="MS Mincho"/>
              <a:cs typeface="Arial"/>
            </a:endParaRPr>
          </a:p>
          <a:p>
            <a:endParaRPr lang="en-GB" sz="1500" b="0" dirty="0">
              <a:latin typeface="Arial"/>
              <a:ea typeface="MS Mincho"/>
              <a:cs typeface="Arial"/>
            </a:endParaRPr>
          </a:p>
          <a:p>
            <a:endParaRPr lang="en-GB" sz="500" dirty="0">
              <a:latin typeface="Arial"/>
              <a:ea typeface="MS Mincho"/>
              <a:cs typeface="Arial"/>
            </a:endParaRPr>
          </a:p>
          <a:p>
            <a:r>
              <a:rPr lang="en-GB" sz="1500" b="1" dirty="0">
                <a:effectLst/>
                <a:latin typeface="Arial"/>
                <a:ea typeface="MS Mincho"/>
                <a:cs typeface="Arial"/>
              </a:rPr>
              <a:t>How should the toolkit be used?</a:t>
            </a:r>
          </a:p>
          <a:p>
            <a:pPr marL="285750" indent="-285750">
              <a:buFont typeface="Arial" panose="020B0604020202020204" pitchFamily="34" charset="0"/>
              <a:buChar char="•"/>
            </a:pPr>
            <a:r>
              <a:rPr lang="en-GB" sz="1500" b="0" dirty="0">
                <a:latin typeface="Arial"/>
                <a:ea typeface="MS Mincho"/>
                <a:cs typeface="Arial"/>
              </a:rPr>
              <a:t>To </a:t>
            </a:r>
            <a:r>
              <a:rPr lang="en-GB" sz="1500" dirty="0">
                <a:latin typeface="Arial"/>
                <a:ea typeface="MS Mincho"/>
                <a:cs typeface="Arial"/>
              </a:rPr>
              <a:t>reach the audience of cancer patients, it is likely that most communication will be carried out by NHS trusts who are providing treatment to eligible patients from 1 April to 30 June 2026. </a:t>
            </a:r>
          </a:p>
          <a:p>
            <a:pPr marL="285750" indent="-285750">
              <a:buFont typeface="Arial" panose="020B0604020202020204" pitchFamily="34" charset="0"/>
              <a:buChar char="•"/>
            </a:pPr>
            <a:r>
              <a:rPr lang="en-GB" sz="1500" dirty="0">
                <a:latin typeface="Arial"/>
                <a:ea typeface="MS Mincho"/>
                <a:cs typeface="Arial"/>
              </a:rPr>
              <a:t>Please consider different touchpoints with patients, for example if you share communications with patients via an app, face-to-face or letters, there are different resources in this toolkit that can be used and adapted for these purposes. The materials can be used online or printed (in colour or greyscale).</a:t>
            </a:r>
          </a:p>
          <a:p>
            <a:pPr marL="285750" indent="-285750">
              <a:buFont typeface="Arial" panose="020B0604020202020204" pitchFamily="34" charset="0"/>
              <a:buChar char="•"/>
            </a:pPr>
            <a:r>
              <a:rPr lang="en-US" sz="1500" b="0" dirty="0">
                <a:latin typeface="Arial"/>
                <a:cs typeface="Arial"/>
              </a:rPr>
              <a:t>This toolkit is a guide and it's understood that you will adapt the content as needed to best communicate with different audiences. Please ensure you do not change the core messaging.</a:t>
            </a:r>
            <a:endParaRPr lang="en-GB" sz="1500" b="0" dirty="0">
              <a:latin typeface="Arial"/>
              <a:ea typeface="MS Mincho"/>
              <a:cs typeface="Arial"/>
            </a:endParaRPr>
          </a:p>
          <a:p>
            <a:pPr marL="285750" indent="-285750">
              <a:buFont typeface="Arial" panose="020B0604020202020204" pitchFamily="34" charset="0"/>
              <a:buChar char="•"/>
            </a:pPr>
            <a:r>
              <a:rPr lang="en-GB" sz="1500" b="0" dirty="0">
                <a:latin typeface="Arial"/>
                <a:ea typeface="MS Mincho"/>
                <a:cs typeface="Arial"/>
              </a:rPr>
              <a:t>We would encourage you to look at groups that are underrepresented in your results locally and try to target communications accordingly.</a:t>
            </a:r>
          </a:p>
          <a:p>
            <a:pPr marL="285750" indent="-285750">
              <a:buFont typeface="Arial" panose="020B0604020202020204" pitchFamily="34" charset="0"/>
              <a:buChar char="•"/>
            </a:pPr>
            <a:endParaRPr lang="en-GB" sz="1500" b="0" dirty="0">
              <a:solidFill>
                <a:schemeClr val="tx1"/>
              </a:solidFill>
              <a:latin typeface="Arial"/>
              <a:ea typeface="MS Mincho"/>
              <a:cs typeface="Arial"/>
            </a:endParaRPr>
          </a:p>
        </p:txBody>
      </p:sp>
      <p:graphicFrame>
        <p:nvGraphicFramePr>
          <p:cNvPr id="5" name="Diagram 4">
            <a:extLst>
              <a:ext uri="{FF2B5EF4-FFF2-40B4-BE49-F238E27FC236}">
                <a16:creationId xmlns:a16="http://schemas.microsoft.com/office/drawing/2014/main" id="{4A9DEE53-5A4F-3D30-60FD-6B6BCF0B6D87}"/>
              </a:ext>
            </a:extLst>
          </p:cNvPr>
          <p:cNvGraphicFramePr/>
          <p:nvPr>
            <p:extLst>
              <p:ext uri="{D42A27DB-BD31-4B8C-83A1-F6EECF244321}">
                <p14:modId xmlns:p14="http://schemas.microsoft.com/office/powerpoint/2010/main" val="870370997"/>
              </p:ext>
            </p:extLst>
          </p:nvPr>
        </p:nvGraphicFramePr>
        <p:xfrm>
          <a:off x="590527" y="2369251"/>
          <a:ext cx="11087100" cy="1373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944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A615A-B3AB-BE1A-164D-DD57558BD5C9}"/>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F58485B4-FADA-C399-38B4-2F9AE4250C16}"/>
              </a:ext>
            </a:extLst>
          </p:cNvPr>
          <p:cNvSpPr>
            <a:spLocks noGrp="1"/>
          </p:cNvSpPr>
          <p:nvPr>
            <p:ph type="title"/>
          </p:nvPr>
        </p:nvSpPr>
        <p:spPr>
          <a:xfrm>
            <a:off x="432000" y="292150"/>
            <a:ext cx="11404154" cy="865186"/>
          </a:xfrm>
        </p:spPr>
        <p:txBody>
          <a:bodyPr/>
          <a:lstStyle/>
          <a:p>
            <a:r>
              <a:rPr lang="en-GB" spc="-40"/>
              <a:t>How to use this toolkit</a:t>
            </a:r>
          </a:p>
        </p:txBody>
      </p:sp>
      <p:sp>
        <p:nvSpPr>
          <p:cNvPr id="2" name="TextBox 6">
            <a:extLst>
              <a:ext uri="{FF2B5EF4-FFF2-40B4-BE49-F238E27FC236}">
                <a16:creationId xmlns:a16="http://schemas.microsoft.com/office/drawing/2014/main" id="{E48A02E5-AC46-8FBD-7D84-1F6FA2E9A5CD}"/>
              </a:ext>
            </a:extLst>
          </p:cNvPr>
          <p:cNvSpPr txBox="1"/>
          <p:nvPr/>
        </p:nvSpPr>
        <p:spPr>
          <a:xfrm>
            <a:off x="423264" y="1025654"/>
            <a:ext cx="11324932" cy="375487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ea typeface="MS Mincho"/>
                <a:cs typeface="Arial"/>
              </a:rPr>
              <a:t>How can the toolkit help to encourage underrepresented groups to complete the survey?</a:t>
            </a:r>
          </a:p>
          <a:p>
            <a:endParaRPr lang="en-GB" sz="1400" b="1">
              <a:latin typeface="Arial"/>
              <a:ea typeface="MS Mincho"/>
              <a:cs typeface="Arial"/>
            </a:endParaRPr>
          </a:p>
          <a:p>
            <a:pPr marL="285750" indent="-285750">
              <a:buFont typeface="Arial" panose="020B0604020202020204" pitchFamily="34" charset="0"/>
              <a:buChar char="•"/>
            </a:pPr>
            <a:r>
              <a:rPr lang="en-GB" sz="1400">
                <a:latin typeface="Arial"/>
                <a:ea typeface="MS Mincho"/>
                <a:cs typeface="Arial"/>
              </a:rPr>
              <a:t>We would encourage you to </a:t>
            </a:r>
            <a:r>
              <a:rPr lang="en-GB" sz="1400" b="1">
                <a:latin typeface="Arial"/>
                <a:ea typeface="MS Mincho"/>
                <a:cs typeface="Arial"/>
              </a:rPr>
              <a:t>look at groups that are underrepresented </a:t>
            </a:r>
            <a:r>
              <a:rPr lang="en-GB" sz="1400">
                <a:latin typeface="Arial"/>
                <a:ea typeface="MS Mincho"/>
                <a:cs typeface="Arial"/>
              </a:rPr>
              <a:t>in your results locally and try to target communications accordingly.</a:t>
            </a:r>
          </a:p>
          <a:p>
            <a:pPr marL="285750" indent="-285750">
              <a:buFont typeface="Arial" panose="020B0604020202020204" pitchFamily="34" charset="0"/>
              <a:buChar char="•"/>
            </a:pPr>
            <a:endParaRPr lang="en-GB" sz="1400">
              <a:latin typeface="Arial"/>
              <a:ea typeface="MS Mincho"/>
              <a:cs typeface="Arial"/>
            </a:endParaRPr>
          </a:p>
          <a:p>
            <a:pPr marL="285750" indent="-285750">
              <a:buFont typeface="Arial" panose="020B0604020202020204" pitchFamily="34" charset="0"/>
              <a:buChar char="•"/>
            </a:pPr>
            <a:r>
              <a:rPr lang="en-GB" sz="1400">
                <a:latin typeface="Arial"/>
                <a:ea typeface="MS Mincho"/>
                <a:cs typeface="Arial"/>
              </a:rPr>
              <a:t>Consider sharing the toolkit or messaging with </a:t>
            </a:r>
            <a:r>
              <a:rPr lang="en-GB" sz="1400" b="1">
                <a:latin typeface="Arial"/>
                <a:ea typeface="MS Mincho"/>
                <a:cs typeface="Arial"/>
              </a:rPr>
              <a:t>local community groups </a:t>
            </a:r>
            <a:r>
              <a:rPr lang="en-GB" sz="1400">
                <a:latin typeface="Arial"/>
                <a:ea typeface="MS Mincho"/>
                <a:cs typeface="Arial"/>
              </a:rPr>
              <a:t>or </a:t>
            </a:r>
            <a:r>
              <a:rPr lang="en-GB" sz="1400" b="1">
                <a:latin typeface="Arial"/>
                <a:ea typeface="MS Mincho"/>
                <a:cs typeface="Arial"/>
              </a:rPr>
              <a:t>charities</a:t>
            </a:r>
            <a:r>
              <a:rPr lang="en-GB" sz="1400">
                <a:latin typeface="Arial"/>
                <a:ea typeface="MS Mincho"/>
                <a:cs typeface="Arial"/>
              </a:rPr>
              <a:t> that represent the groups you’re trying to reach.</a:t>
            </a:r>
          </a:p>
          <a:p>
            <a:pPr marL="285750" indent="-285750">
              <a:buFont typeface="Arial" panose="020B0604020202020204" pitchFamily="34" charset="0"/>
              <a:buChar char="•"/>
            </a:pPr>
            <a:endParaRPr lang="en-GB" sz="1400">
              <a:latin typeface="Arial"/>
              <a:ea typeface="MS Mincho"/>
              <a:cs typeface="Arial"/>
            </a:endParaRPr>
          </a:p>
          <a:p>
            <a:pPr marL="285750" indent="-285750">
              <a:buFont typeface="Arial" panose="020B0604020202020204" pitchFamily="34" charset="0"/>
              <a:buChar char="•"/>
            </a:pPr>
            <a:r>
              <a:rPr lang="en-GB" sz="1400">
                <a:latin typeface="Arial"/>
                <a:ea typeface="MS Mincho"/>
                <a:cs typeface="Arial"/>
              </a:rPr>
              <a:t>The communications assets such as posters and social media cards have been designed for a variety of audiences, please </a:t>
            </a:r>
            <a:r>
              <a:rPr lang="en-GB" sz="1400" b="1">
                <a:latin typeface="Arial"/>
                <a:ea typeface="MS Mincho"/>
                <a:cs typeface="Arial"/>
              </a:rPr>
              <a:t>choose the assets that are most appropriate</a:t>
            </a:r>
            <a:r>
              <a:rPr lang="en-GB" sz="1400">
                <a:latin typeface="Arial"/>
                <a:ea typeface="MS Mincho"/>
                <a:cs typeface="Arial"/>
              </a:rPr>
              <a:t> for the groups you are trying to reach. </a:t>
            </a:r>
          </a:p>
          <a:p>
            <a:pPr marL="285750" indent="-285750">
              <a:buFont typeface="Arial" panose="020B0604020202020204" pitchFamily="34" charset="0"/>
              <a:buChar char="•"/>
            </a:pPr>
            <a:endParaRPr lang="en-GB" sz="1400">
              <a:latin typeface="Arial"/>
              <a:ea typeface="MS Mincho"/>
              <a:cs typeface="Arial"/>
            </a:endParaRPr>
          </a:p>
          <a:p>
            <a:pPr marL="285750" indent="-285750">
              <a:buFont typeface="Arial" panose="020B0604020202020204" pitchFamily="34" charset="0"/>
              <a:buChar char="•"/>
            </a:pPr>
            <a:r>
              <a:rPr lang="en-GB" sz="1400">
                <a:latin typeface="Arial"/>
                <a:ea typeface="MS Mincho"/>
                <a:cs typeface="Arial"/>
              </a:rPr>
              <a:t>If possible, please encourage </a:t>
            </a:r>
            <a:r>
              <a:rPr lang="en-GB" sz="1400" b="1">
                <a:latin typeface="Arial"/>
                <a:ea typeface="MS Mincho"/>
                <a:cs typeface="Arial"/>
              </a:rPr>
              <a:t>healthcare professionals </a:t>
            </a:r>
            <a:r>
              <a:rPr lang="en-GB" sz="1400">
                <a:latin typeface="Arial"/>
                <a:ea typeface="MS Mincho"/>
                <a:cs typeface="Arial"/>
              </a:rPr>
              <a:t>to mention the survey when speaking to patients. Some feedback we have received is that patients are much more likely to take note of the survey if it is spoken about by their healthcare professional.</a:t>
            </a:r>
          </a:p>
          <a:p>
            <a:pPr marL="285750" indent="-285750">
              <a:buFont typeface="Arial" panose="020B0604020202020204" pitchFamily="34" charset="0"/>
              <a:buChar char="•"/>
            </a:pPr>
            <a:endParaRPr lang="en-GB" sz="1400">
              <a:latin typeface="Arial"/>
              <a:ea typeface="MS Mincho"/>
              <a:cs typeface="Arial"/>
            </a:endParaRPr>
          </a:p>
          <a:p>
            <a:pPr marL="285750" indent="-285750">
              <a:buFont typeface="Arial" panose="020B0604020202020204" pitchFamily="34" charset="0"/>
              <a:buChar char="•"/>
            </a:pPr>
            <a:r>
              <a:rPr lang="en-GB" sz="1400">
                <a:latin typeface="Arial"/>
                <a:ea typeface="MS Mincho"/>
                <a:cs typeface="Arial"/>
              </a:rPr>
              <a:t>The survey can be completed via telephone in over </a:t>
            </a:r>
            <a:r>
              <a:rPr lang="en-GB" sz="1400" b="1">
                <a:latin typeface="Arial"/>
                <a:ea typeface="MS Mincho"/>
                <a:cs typeface="Arial"/>
              </a:rPr>
              <a:t>20 languages</a:t>
            </a:r>
            <a:r>
              <a:rPr lang="en-GB" sz="1400">
                <a:latin typeface="Arial"/>
                <a:ea typeface="MS Mincho"/>
                <a:cs typeface="Arial"/>
              </a:rPr>
              <a:t>. It is also available online in </a:t>
            </a:r>
            <a:r>
              <a:rPr lang="en-GB" sz="1400" b="1">
                <a:latin typeface="Arial"/>
                <a:ea typeface="MS Mincho"/>
                <a:cs typeface="Arial"/>
              </a:rPr>
              <a:t>Polish, Bengali and Punjabi</a:t>
            </a:r>
            <a:r>
              <a:rPr lang="en-GB" sz="1400">
                <a:latin typeface="Arial"/>
                <a:ea typeface="MS Mincho"/>
                <a:cs typeface="Arial"/>
              </a:rPr>
              <a:t>. The survey is also available in </a:t>
            </a:r>
            <a:r>
              <a:rPr lang="en-GB" sz="1400" b="1">
                <a:latin typeface="Arial"/>
                <a:ea typeface="MS Mincho"/>
                <a:cs typeface="Arial"/>
              </a:rPr>
              <a:t>large print </a:t>
            </a:r>
            <a:r>
              <a:rPr lang="en-GB" sz="1400">
                <a:latin typeface="Arial"/>
                <a:ea typeface="MS Mincho"/>
                <a:cs typeface="Arial"/>
              </a:rPr>
              <a:t>or </a:t>
            </a:r>
            <a:r>
              <a:rPr lang="en-GB" sz="1400" b="1">
                <a:latin typeface="Arial"/>
                <a:ea typeface="MS Mincho"/>
                <a:cs typeface="Arial"/>
              </a:rPr>
              <a:t>Braille</a:t>
            </a:r>
            <a:r>
              <a:rPr lang="en-GB" sz="1400">
                <a:latin typeface="Arial"/>
                <a:ea typeface="MS Mincho"/>
                <a:cs typeface="Arial"/>
              </a:rPr>
              <a:t> on request. The translation and accessible formats are signposted to participants using the ‘accessibility sheet’ shown on this slide which is included in the first and third mailing.</a:t>
            </a:r>
          </a:p>
          <a:p>
            <a:endParaRPr lang="en-GB" sz="1400" b="0">
              <a:solidFill>
                <a:schemeClr val="tx1"/>
              </a:solidFill>
              <a:latin typeface="Arial"/>
              <a:ea typeface="MS Mincho"/>
              <a:cs typeface="Arial"/>
            </a:endParaRPr>
          </a:p>
        </p:txBody>
      </p:sp>
    </p:spTree>
    <p:extLst>
      <p:ext uri="{BB962C8B-B14F-4D97-AF65-F5344CB8AC3E}">
        <p14:creationId xmlns:p14="http://schemas.microsoft.com/office/powerpoint/2010/main" val="12796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C479C2-153E-F2E2-C570-1CD5FEB64F5A}"/>
              </a:ext>
            </a:extLst>
          </p:cNvPr>
          <p:cNvSpPr>
            <a:spLocks noGrp="1"/>
          </p:cNvSpPr>
          <p:nvPr>
            <p:ph type="title"/>
          </p:nvPr>
        </p:nvSpPr>
        <p:spPr>
          <a:xfrm>
            <a:off x="431993" y="228800"/>
            <a:ext cx="11404154" cy="865186"/>
          </a:xfrm>
        </p:spPr>
        <p:txBody>
          <a:bodyPr/>
          <a:lstStyle/>
          <a:p>
            <a:r>
              <a:rPr lang="en-GB"/>
              <a:t>How to use this toolkit</a:t>
            </a:r>
          </a:p>
        </p:txBody>
      </p:sp>
      <p:graphicFrame>
        <p:nvGraphicFramePr>
          <p:cNvPr id="11" name="Table 10">
            <a:extLst>
              <a:ext uri="{FF2B5EF4-FFF2-40B4-BE49-F238E27FC236}">
                <a16:creationId xmlns:a16="http://schemas.microsoft.com/office/drawing/2014/main" id="{55CBAB91-F100-BDF9-96FE-4DE841C96B89}"/>
              </a:ext>
            </a:extLst>
          </p:cNvPr>
          <p:cNvGraphicFramePr>
            <a:graphicFrameLocks noGrp="1"/>
          </p:cNvGraphicFramePr>
          <p:nvPr>
            <p:extLst>
              <p:ext uri="{D42A27DB-BD31-4B8C-83A1-F6EECF244321}">
                <p14:modId xmlns:p14="http://schemas.microsoft.com/office/powerpoint/2010/main" val="3890572902"/>
              </p:ext>
            </p:extLst>
          </p:nvPr>
        </p:nvGraphicFramePr>
        <p:xfrm>
          <a:off x="147484" y="1789300"/>
          <a:ext cx="11916705" cy="2745517"/>
        </p:xfrm>
        <a:graphic>
          <a:graphicData uri="http://schemas.openxmlformats.org/drawingml/2006/table">
            <a:tbl>
              <a:tblPr firstRow="1" bandRow="1">
                <a:tableStyleId>{073A0DAA-6AF3-43AB-8588-CEC1D06C72B9}</a:tableStyleId>
              </a:tblPr>
              <a:tblGrid>
                <a:gridCol w="627195">
                  <a:extLst>
                    <a:ext uri="{9D8B030D-6E8A-4147-A177-3AD203B41FA5}">
                      <a16:colId xmlns:a16="http://schemas.microsoft.com/office/drawing/2014/main" val="2555511732"/>
                    </a:ext>
                  </a:extLst>
                </a:gridCol>
                <a:gridCol w="798482">
                  <a:extLst>
                    <a:ext uri="{9D8B030D-6E8A-4147-A177-3AD203B41FA5}">
                      <a16:colId xmlns:a16="http://schemas.microsoft.com/office/drawing/2014/main" val="1656128684"/>
                    </a:ext>
                  </a:extLst>
                </a:gridCol>
                <a:gridCol w="455908">
                  <a:extLst>
                    <a:ext uri="{9D8B030D-6E8A-4147-A177-3AD203B41FA5}">
                      <a16:colId xmlns:a16="http://schemas.microsoft.com/office/drawing/2014/main" val="3341218813"/>
                    </a:ext>
                  </a:extLst>
                </a:gridCol>
                <a:gridCol w="627195">
                  <a:extLst>
                    <a:ext uri="{9D8B030D-6E8A-4147-A177-3AD203B41FA5}">
                      <a16:colId xmlns:a16="http://schemas.microsoft.com/office/drawing/2014/main" val="3610117983"/>
                    </a:ext>
                  </a:extLst>
                </a:gridCol>
                <a:gridCol w="627195">
                  <a:extLst>
                    <a:ext uri="{9D8B030D-6E8A-4147-A177-3AD203B41FA5}">
                      <a16:colId xmlns:a16="http://schemas.microsoft.com/office/drawing/2014/main" val="3571111122"/>
                    </a:ext>
                  </a:extLst>
                </a:gridCol>
                <a:gridCol w="627195">
                  <a:extLst>
                    <a:ext uri="{9D8B030D-6E8A-4147-A177-3AD203B41FA5}">
                      <a16:colId xmlns:a16="http://schemas.microsoft.com/office/drawing/2014/main" val="3657336841"/>
                    </a:ext>
                  </a:extLst>
                </a:gridCol>
                <a:gridCol w="627195">
                  <a:extLst>
                    <a:ext uri="{9D8B030D-6E8A-4147-A177-3AD203B41FA5}">
                      <a16:colId xmlns:a16="http://schemas.microsoft.com/office/drawing/2014/main" val="2204184372"/>
                    </a:ext>
                  </a:extLst>
                </a:gridCol>
                <a:gridCol w="515932">
                  <a:extLst>
                    <a:ext uri="{9D8B030D-6E8A-4147-A177-3AD203B41FA5}">
                      <a16:colId xmlns:a16="http://schemas.microsoft.com/office/drawing/2014/main" val="3885735365"/>
                    </a:ext>
                  </a:extLst>
                </a:gridCol>
                <a:gridCol w="845574">
                  <a:extLst>
                    <a:ext uri="{9D8B030D-6E8A-4147-A177-3AD203B41FA5}">
                      <a16:colId xmlns:a16="http://schemas.microsoft.com/office/drawing/2014/main" val="139411850"/>
                    </a:ext>
                  </a:extLst>
                </a:gridCol>
                <a:gridCol w="520079">
                  <a:extLst>
                    <a:ext uri="{9D8B030D-6E8A-4147-A177-3AD203B41FA5}">
                      <a16:colId xmlns:a16="http://schemas.microsoft.com/office/drawing/2014/main" val="2425430252"/>
                    </a:ext>
                  </a:extLst>
                </a:gridCol>
                <a:gridCol w="627195">
                  <a:extLst>
                    <a:ext uri="{9D8B030D-6E8A-4147-A177-3AD203B41FA5}">
                      <a16:colId xmlns:a16="http://schemas.microsoft.com/office/drawing/2014/main" val="3771826639"/>
                    </a:ext>
                  </a:extLst>
                </a:gridCol>
                <a:gridCol w="627195">
                  <a:extLst>
                    <a:ext uri="{9D8B030D-6E8A-4147-A177-3AD203B41FA5}">
                      <a16:colId xmlns:a16="http://schemas.microsoft.com/office/drawing/2014/main" val="2019069349"/>
                    </a:ext>
                  </a:extLst>
                </a:gridCol>
                <a:gridCol w="627195">
                  <a:extLst>
                    <a:ext uri="{9D8B030D-6E8A-4147-A177-3AD203B41FA5}">
                      <a16:colId xmlns:a16="http://schemas.microsoft.com/office/drawing/2014/main" val="3907751112"/>
                    </a:ext>
                  </a:extLst>
                </a:gridCol>
                <a:gridCol w="627195">
                  <a:extLst>
                    <a:ext uri="{9D8B030D-6E8A-4147-A177-3AD203B41FA5}">
                      <a16:colId xmlns:a16="http://schemas.microsoft.com/office/drawing/2014/main" val="1376551206"/>
                    </a:ext>
                  </a:extLst>
                </a:gridCol>
                <a:gridCol w="627195">
                  <a:extLst>
                    <a:ext uri="{9D8B030D-6E8A-4147-A177-3AD203B41FA5}">
                      <a16:colId xmlns:a16="http://schemas.microsoft.com/office/drawing/2014/main" val="3479426591"/>
                    </a:ext>
                  </a:extLst>
                </a:gridCol>
                <a:gridCol w="627195">
                  <a:extLst>
                    <a:ext uri="{9D8B030D-6E8A-4147-A177-3AD203B41FA5}">
                      <a16:colId xmlns:a16="http://schemas.microsoft.com/office/drawing/2014/main" val="2550793530"/>
                    </a:ext>
                  </a:extLst>
                </a:gridCol>
                <a:gridCol w="627195">
                  <a:extLst>
                    <a:ext uri="{9D8B030D-6E8A-4147-A177-3AD203B41FA5}">
                      <a16:colId xmlns:a16="http://schemas.microsoft.com/office/drawing/2014/main" val="4142452011"/>
                    </a:ext>
                  </a:extLst>
                </a:gridCol>
                <a:gridCol w="627195">
                  <a:extLst>
                    <a:ext uri="{9D8B030D-6E8A-4147-A177-3AD203B41FA5}">
                      <a16:colId xmlns:a16="http://schemas.microsoft.com/office/drawing/2014/main" val="3316903377"/>
                    </a:ext>
                  </a:extLst>
                </a:gridCol>
                <a:gridCol w="627195">
                  <a:extLst>
                    <a:ext uri="{9D8B030D-6E8A-4147-A177-3AD203B41FA5}">
                      <a16:colId xmlns:a16="http://schemas.microsoft.com/office/drawing/2014/main" val="1310176735"/>
                    </a:ext>
                  </a:extLst>
                </a:gridCol>
              </a:tblGrid>
              <a:tr h="370152">
                <a:tc>
                  <a:txBody>
                    <a:bodyPr/>
                    <a:lstStyle/>
                    <a:p>
                      <a:pPr algn="ctr"/>
                      <a:endParaRPr lang="en-GB" sz="1050">
                        <a:solidFill>
                          <a:schemeClr val="bg1"/>
                        </a:solidFill>
                      </a:endParaRPr>
                    </a:p>
                  </a:txBody>
                  <a:tcPr>
                    <a:solidFill>
                      <a:srgbClr val="747474"/>
                    </a:solidFill>
                  </a:tcPr>
                </a:tc>
                <a:tc gridSpan="10">
                  <a:txBody>
                    <a:bodyPr/>
                    <a:lstStyle/>
                    <a:p>
                      <a:pPr algn="ctr"/>
                      <a:r>
                        <a:rPr lang="en-GB" sz="1050">
                          <a:solidFill>
                            <a:schemeClr val="bg1"/>
                          </a:solidFill>
                        </a:rPr>
                        <a:t>2026</a:t>
                      </a:r>
                    </a:p>
                  </a:txBody>
                  <a:tcPr>
                    <a:solidFill>
                      <a:srgbClr val="747474"/>
                    </a:solidFill>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gridSpan="8">
                  <a:txBody>
                    <a:bodyPr/>
                    <a:lstStyle/>
                    <a:p>
                      <a:pPr algn="ctr"/>
                      <a:r>
                        <a:rPr lang="en-GB" sz="1050">
                          <a:solidFill>
                            <a:schemeClr val="bg1"/>
                          </a:solidFill>
                        </a:rPr>
                        <a:t>2027</a:t>
                      </a:r>
                    </a:p>
                  </a:txBody>
                  <a:tcPr>
                    <a:solidFill>
                      <a:srgbClr val="747474"/>
                    </a:solidFill>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extLst>
                  <a:ext uri="{0D108BD9-81ED-4DB2-BD59-A6C34878D82A}">
                    <a16:rowId xmlns:a16="http://schemas.microsoft.com/office/drawing/2014/main" val="165163141"/>
                  </a:ext>
                </a:extLst>
              </a:tr>
              <a:tr h="500794">
                <a:tc>
                  <a:txBody>
                    <a:bodyPr/>
                    <a:lstStyle/>
                    <a:p>
                      <a:pPr algn="ctr"/>
                      <a:endParaRPr lang="en-GB" sz="1050">
                        <a:solidFill>
                          <a:schemeClr val="bg1"/>
                        </a:solidFill>
                      </a:endParaRPr>
                    </a:p>
                  </a:txBody>
                  <a:tcPr>
                    <a:solidFill>
                      <a:srgbClr val="747474"/>
                    </a:solidFill>
                  </a:tcPr>
                </a:tc>
                <a:tc>
                  <a:txBody>
                    <a:bodyPr/>
                    <a:lstStyle/>
                    <a:p>
                      <a:pPr algn="ctr"/>
                      <a:r>
                        <a:rPr lang="en-GB" sz="1050">
                          <a:solidFill>
                            <a:schemeClr val="bg1"/>
                          </a:solidFill>
                        </a:rPr>
                        <a:t>March </a:t>
                      </a:r>
                    </a:p>
                  </a:txBody>
                  <a:tcPr>
                    <a:solidFill>
                      <a:srgbClr val="747474"/>
                    </a:solidFill>
                  </a:tcPr>
                </a:tc>
                <a:tc>
                  <a:txBody>
                    <a:bodyPr/>
                    <a:lstStyle/>
                    <a:p>
                      <a:pPr algn="ctr"/>
                      <a:r>
                        <a:rPr lang="en-GB" sz="1050">
                          <a:solidFill>
                            <a:schemeClr val="bg1"/>
                          </a:solidFill>
                        </a:rPr>
                        <a:t>April</a:t>
                      </a:r>
                    </a:p>
                  </a:txBody>
                  <a:tcPr>
                    <a:solidFill>
                      <a:srgbClr val="747474"/>
                    </a:solidFill>
                  </a:tcPr>
                </a:tc>
                <a:tc>
                  <a:txBody>
                    <a:bodyPr/>
                    <a:lstStyle/>
                    <a:p>
                      <a:pPr algn="ctr"/>
                      <a:r>
                        <a:rPr lang="en-GB" sz="1050">
                          <a:solidFill>
                            <a:schemeClr val="bg1"/>
                          </a:solidFill>
                        </a:rPr>
                        <a:t>May</a:t>
                      </a:r>
                    </a:p>
                  </a:txBody>
                  <a:tcPr>
                    <a:solidFill>
                      <a:srgbClr val="747474"/>
                    </a:solidFill>
                  </a:tcPr>
                </a:tc>
                <a:tc>
                  <a:txBody>
                    <a:bodyPr/>
                    <a:lstStyle/>
                    <a:p>
                      <a:pPr algn="ctr"/>
                      <a:r>
                        <a:rPr lang="en-GB" sz="1050">
                          <a:solidFill>
                            <a:schemeClr val="bg1"/>
                          </a:solidFill>
                        </a:rPr>
                        <a:t>June</a:t>
                      </a:r>
                    </a:p>
                  </a:txBody>
                  <a:tcPr>
                    <a:solidFill>
                      <a:srgbClr val="747474"/>
                    </a:solidFill>
                  </a:tcPr>
                </a:tc>
                <a:tc>
                  <a:txBody>
                    <a:bodyPr/>
                    <a:lstStyle/>
                    <a:p>
                      <a:pPr algn="ctr"/>
                      <a:r>
                        <a:rPr lang="en-GB" sz="1050">
                          <a:solidFill>
                            <a:schemeClr val="bg1"/>
                          </a:solidFill>
                        </a:rPr>
                        <a:t>July</a:t>
                      </a:r>
                    </a:p>
                  </a:txBody>
                  <a:tcPr>
                    <a:solidFill>
                      <a:srgbClr val="747474"/>
                    </a:solidFill>
                  </a:tcPr>
                </a:tc>
                <a:tc>
                  <a:txBody>
                    <a:bodyPr/>
                    <a:lstStyle/>
                    <a:p>
                      <a:pPr algn="ctr"/>
                      <a:r>
                        <a:rPr lang="en-GB" sz="1050">
                          <a:solidFill>
                            <a:schemeClr val="bg1"/>
                          </a:solidFill>
                        </a:rPr>
                        <a:t>Aug</a:t>
                      </a:r>
                    </a:p>
                  </a:txBody>
                  <a:tcPr>
                    <a:solidFill>
                      <a:srgbClr val="747474"/>
                    </a:solidFill>
                  </a:tcPr>
                </a:tc>
                <a:tc>
                  <a:txBody>
                    <a:bodyPr/>
                    <a:lstStyle/>
                    <a:p>
                      <a:pPr algn="ctr"/>
                      <a:r>
                        <a:rPr lang="en-GB" sz="1050">
                          <a:solidFill>
                            <a:schemeClr val="bg1"/>
                          </a:solidFill>
                        </a:rPr>
                        <a:t>Sep</a:t>
                      </a:r>
                    </a:p>
                  </a:txBody>
                  <a:tcPr>
                    <a:solidFill>
                      <a:srgbClr val="747474"/>
                    </a:solidFill>
                  </a:tcPr>
                </a:tc>
                <a:tc>
                  <a:txBody>
                    <a:bodyPr/>
                    <a:lstStyle/>
                    <a:p>
                      <a:pPr algn="ctr"/>
                      <a:r>
                        <a:rPr lang="en-GB" sz="1050">
                          <a:solidFill>
                            <a:schemeClr val="bg1"/>
                          </a:solidFill>
                        </a:rPr>
                        <a:t>Oct</a:t>
                      </a:r>
                    </a:p>
                  </a:txBody>
                  <a:tcPr>
                    <a:solidFill>
                      <a:srgbClr val="747474"/>
                    </a:solidFill>
                  </a:tcPr>
                </a:tc>
                <a:tc>
                  <a:txBody>
                    <a:bodyPr/>
                    <a:lstStyle/>
                    <a:p>
                      <a:pPr algn="ctr"/>
                      <a:r>
                        <a:rPr lang="en-GB" sz="1050">
                          <a:solidFill>
                            <a:schemeClr val="bg1"/>
                          </a:solidFill>
                        </a:rPr>
                        <a:t>Nov</a:t>
                      </a:r>
                    </a:p>
                  </a:txBody>
                  <a:tcPr>
                    <a:solidFill>
                      <a:srgbClr val="747474"/>
                    </a:solidFill>
                  </a:tcPr>
                </a:tc>
                <a:tc>
                  <a:txBody>
                    <a:bodyPr/>
                    <a:lstStyle/>
                    <a:p>
                      <a:pPr algn="ctr"/>
                      <a:r>
                        <a:rPr lang="en-GB" sz="1050">
                          <a:solidFill>
                            <a:schemeClr val="bg1"/>
                          </a:solidFill>
                        </a:rPr>
                        <a:t>Dec</a:t>
                      </a:r>
                    </a:p>
                  </a:txBody>
                  <a:tcPr>
                    <a:solidFill>
                      <a:srgbClr val="747474"/>
                    </a:solidFill>
                  </a:tcPr>
                </a:tc>
                <a:tc>
                  <a:txBody>
                    <a:bodyPr/>
                    <a:lstStyle/>
                    <a:p>
                      <a:pPr algn="ctr"/>
                      <a:r>
                        <a:rPr lang="en-GB" sz="1050">
                          <a:solidFill>
                            <a:schemeClr val="bg1"/>
                          </a:solidFill>
                        </a:rPr>
                        <a:t>Jan</a:t>
                      </a:r>
                    </a:p>
                  </a:txBody>
                  <a:tcPr>
                    <a:solidFill>
                      <a:srgbClr val="747474"/>
                    </a:solidFill>
                  </a:tcPr>
                </a:tc>
                <a:tc>
                  <a:txBody>
                    <a:bodyPr/>
                    <a:lstStyle/>
                    <a:p>
                      <a:pPr algn="ctr"/>
                      <a:r>
                        <a:rPr lang="en-GB" sz="1050">
                          <a:solidFill>
                            <a:schemeClr val="bg1"/>
                          </a:solidFill>
                        </a:rPr>
                        <a:t>Feb</a:t>
                      </a:r>
                    </a:p>
                  </a:txBody>
                  <a:tcPr>
                    <a:solidFill>
                      <a:srgbClr val="747474"/>
                    </a:solidFill>
                  </a:tcPr>
                </a:tc>
                <a:tc>
                  <a:txBody>
                    <a:bodyPr/>
                    <a:lstStyle/>
                    <a:p>
                      <a:pPr algn="ctr"/>
                      <a:r>
                        <a:rPr lang="en-GB" sz="1050">
                          <a:solidFill>
                            <a:schemeClr val="bg1"/>
                          </a:solidFill>
                        </a:rPr>
                        <a:t>March</a:t>
                      </a:r>
                    </a:p>
                  </a:txBody>
                  <a:tcPr>
                    <a:solidFill>
                      <a:srgbClr val="747474"/>
                    </a:solidFill>
                  </a:tcPr>
                </a:tc>
                <a:tc>
                  <a:txBody>
                    <a:bodyPr/>
                    <a:lstStyle/>
                    <a:p>
                      <a:pPr algn="ctr"/>
                      <a:r>
                        <a:rPr lang="en-GB" sz="1050">
                          <a:solidFill>
                            <a:schemeClr val="bg1"/>
                          </a:solidFill>
                        </a:rPr>
                        <a:t>April</a:t>
                      </a:r>
                    </a:p>
                  </a:txBody>
                  <a:tcPr>
                    <a:solidFill>
                      <a:srgbClr val="747474"/>
                    </a:solidFill>
                  </a:tcPr>
                </a:tc>
                <a:tc>
                  <a:txBody>
                    <a:bodyPr/>
                    <a:lstStyle/>
                    <a:p>
                      <a:pPr algn="ctr"/>
                      <a:r>
                        <a:rPr lang="en-GB" sz="1050">
                          <a:solidFill>
                            <a:schemeClr val="bg1"/>
                          </a:solidFill>
                        </a:rPr>
                        <a:t>May</a:t>
                      </a:r>
                    </a:p>
                  </a:txBody>
                  <a:tcPr>
                    <a:solidFill>
                      <a:srgbClr val="747474"/>
                    </a:solidFill>
                  </a:tcPr>
                </a:tc>
                <a:tc>
                  <a:txBody>
                    <a:bodyPr/>
                    <a:lstStyle/>
                    <a:p>
                      <a:pPr algn="ctr"/>
                      <a:r>
                        <a:rPr lang="en-GB" sz="1050">
                          <a:solidFill>
                            <a:schemeClr val="bg1"/>
                          </a:solidFill>
                        </a:rPr>
                        <a:t>June</a:t>
                      </a:r>
                    </a:p>
                  </a:txBody>
                  <a:tcPr>
                    <a:solidFill>
                      <a:srgbClr val="747474"/>
                    </a:solidFill>
                  </a:tcPr>
                </a:tc>
                <a:tc>
                  <a:txBody>
                    <a:bodyPr/>
                    <a:lstStyle/>
                    <a:p>
                      <a:pPr algn="ctr"/>
                      <a:r>
                        <a:rPr lang="en-GB" sz="1050">
                          <a:solidFill>
                            <a:schemeClr val="bg1"/>
                          </a:solidFill>
                        </a:rPr>
                        <a:t>July</a:t>
                      </a:r>
                    </a:p>
                  </a:txBody>
                  <a:tcPr>
                    <a:solidFill>
                      <a:srgbClr val="747474"/>
                    </a:solidFill>
                  </a:tcPr>
                </a:tc>
                <a:tc>
                  <a:txBody>
                    <a:bodyPr/>
                    <a:lstStyle/>
                    <a:p>
                      <a:pPr algn="ctr"/>
                      <a:r>
                        <a:rPr lang="en-GB" sz="1050">
                          <a:solidFill>
                            <a:schemeClr val="bg1"/>
                          </a:solidFill>
                        </a:rPr>
                        <a:t>Aug</a:t>
                      </a:r>
                    </a:p>
                  </a:txBody>
                  <a:tcPr>
                    <a:solidFill>
                      <a:srgbClr val="747474"/>
                    </a:solidFill>
                  </a:tcPr>
                </a:tc>
                <a:extLst>
                  <a:ext uri="{0D108BD9-81ED-4DB2-BD59-A6C34878D82A}">
                    <a16:rowId xmlns:a16="http://schemas.microsoft.com/office/drawing/2014/main" val="3609503027"/>
                  </a:ext>
                </a:extLst>
              </a:tr>
              <a:tr h="936268">
                <a:tc>
                  <a:txBody>
                    <a:bodyPr/>
                    <a:lstStyle/>
                    <a:p>
                      <a:pPr algn="ctr"/>
                      <a:r>
                        <a:rPr lang="en-GB" sz="1050">
                          <a:solidFill>
                            <a:schemeClr val="tx1"/>
                          </a:solidFill>
                        </a:rPr>
                        <a:t>Survey cycle</a:t>
                      </a:r>
                    </a:p>
                  </a:txBody>
                  <a:tcPr vert="vert270">
                    <a:solidFill>
                      <a:srgbClr val="DFF1CB"/>
                    </a:solidFill>
                  </a:tcPr>
                </a:tc>
                <a:tc>
                  <a:txBody>
                    <a:bodyPr/>
                    <a:lstStyle/>
                    <a:p>
                      <a:pPr algn="ctr"/>
                      <a:endParaRPr lang="en-GB" sz="1050">
                        <a:solidFill>
                          <a:schemeClr val="tx1"/>
                        </a:solidFill>
                      </a:endParaRPr>
                    </a:p>
                  </a:txBody>
                  <a:tcPr/>
                </a:tc>
                <a:tc gridSpan="3">
                  <a:txBody>
                    <a:bodyPr/>
                    <a:lstStyle/>
                    <a:p>
                      <a:pPr lvl="0" algn="ctr">
                        <a:buNone/>
                      </a:pPr>
                      <a:r>
                        <a:rPr lang="en-GB" sz="1100" b="0" i="0" u="none" strike="noStrike" noProof="0">
                          <a:solidFill>
                            <a:schemeClr val="tx1"/>
                          </a:solidFill>
                          <a:latin typeface="Arial"/>
                        </a:rPr>
                        <a:t>Sampling period – when patients eligible for the survey are having cancer treatment</a:t>
                      </a:r>
                    </a:p>
                  </a:txBody>
                  <a:tcPr>
                    <a:solidFill>
                      <a:srgbClr val="DFF1CB"/>
                    </a:solidFill>
                  </a:tcPr>
                </a:tc>
                <a:tc hMerge="1">
                  <a:txBody>
                    <a:bodyPr/>
                    <a:lstStyle/>
                    <a:p>
                      <a:endParaRPr lang="en-US"/>
                    </a:p>
                  </a:txBody>
                  <a:tcPr/>
                </a:tc>
                <a:tc hMerge="1">
                  <a:txBody>
                    <a:bodyPr/>
                    <a:lstStyle/>
                    <a:p>
                      <a:endParaRPr lang="en-US"/>
                    </a:p>
                  </a:txBody>
                  <a:tcPr/>
                </a:tc>
                <a:tc>
                  <a:txBody>
                    <a:bodyPr/>
                    <a:lstStyle/>
                    <a:p>
                      <a:pPr algn="ctr"/>
                      <a:endParaRPr lang="en-GB" sz="1050">
                        <a:solidFill>
                          <a:schemeClr val="tx1"/>
                        </a:solidFill>
                      </a:endParaRPr>
                    </a:p>
                  </a:txBody>
                  <a:tcPr/>
                </a:tc>
                <a:tc>
                  <a:txBody>
                    <a:bodyPr/>
                    <a:lstStyle/>
                    <a:p>
                      <a:pPr algn="ctr"/>
                      <a:endParaRPr lang="en-GB" sz="1050">
                        <a:solidFill>
                          <a:schemeClr val="tx1"/>
                        </a:solidFill>
                      </a:endParaRPr>
                    </a:p>
                  </a:txBody>
                  <a:tcPr/>
                </a:tc>
                <a:tc>
                  <a:txBody>
                    <a:bodyPr/>
                    <a:lstStyle/>
                    <a:p>
                      <a:pPr algn="ctr"/>
                      <a:endParaRPr lang="en-GB" sz="1050">
                        <a:solidFill>
                          <a:schemeClr val="tx1"/>
                        </a:solidFill>
                      </a:endParaRPr>
                    </a:p>
                  </a:txBody>
                  <a:tcPr>
                    <a:noFill/>
                  </a:tcPr>
                </a:tc>
                <a:tc>
                  <a:txBody>
                    <a:bodyPr/>
                    <a:lstStyle/>
                    <a:p>
                      <a:pPr lvl="0" algn="ctr">
                        <a:buNone/>
                      </a:pPr>
                      <a:endParaRPr lang="en-GB" sz="1050">
                        <a:solidFill>
                          <a:schemeClr val="tx1"/>
                        </a:solidFill>
                      </a:endParaRPr>
                    </a:p>
                  </a:txBody>
                  <a:tcPr>
                    <a:noFill/>
                  </a:tcPr>
                </a:tc>
                <a:tc gridSpan="4">
                  <a:txBody>
                    <a:bodyPr/>
                    <a:lstStyle/>
                    <a:p>
                      <a:pPr algn="ctr"/>
                      <a:r>
                        <a:rPr lang="en-GB" sz="1050">
                          <a:solidFill>
                            <a:schemeClr val="tx1"/>
                          </a:solidFill>
                        </a:rPr>
                        <a:t>Fieldwork – survey are sent to eligible patients (3 mailings)</a:t>
                      </a:r>
                    </a:p>
                  </a:txBody>
                  <a:tcPr>
                    <a:solidFill>
                      <a:srgbClr val="DFF1CB"/>
                    </a:solidFill>
                  </a:tcPr>
                </a:tc>
                <a:tc hMerge="1">
                  <a:txBody>
                    <a:bodyPr/>
                    <a:lstStyle/>
                    <a:p>
                      <a:endParaRPr lang="en-GB" sz="1200"/>
                    </a:p>
                  </a:txBody>
                  <a:tcPr/>
                </a:tc>
                <a:tc hMerge="1">
                  <a:txBody>
                    <a:bodyPr/>
                    <a:lstStyle/>
                    <a:p>
                      <a:endParaRPr lang="en-GB" sz="1200"/>
                    </a:p>
                  </a:txBody>
                  <a:tcPr/>
                </a:tc>
                <a:tc hMerge="1">
                  <a:txBody>
                    <a:bodyPr/>
                    <a:lstStyle/>
                    <a:p>
                      <a:endParaRPr lang="en-GB" sz="1200">
                        <a:solidFill>
                          <a:schemeClr val="tx1"/>
                        </a:solidFill>
                      </a:endParaRPr>
                    </a:p>
                  </a:txBody>
                  <a:tcPr/>
                </a:tc>
                <a:tc>
                  <a:txBody>
                    <a:bodyPr/>
                    <a:lstStyle/>
                    <a:p>
                      <a:pPr algn="ctr"/>
                      <a:endParaRPr lang="en-GB" sz="1050">
                        <a:solidFill>
                          <a:schemeClr val="tx1"/>
                        </a:solidFill>
                      </a:endParaRPr>
                    </a:p>
                  </a:txBody>
                  <a:tcPr/>
                </a:tc>
                <a:tc>
                  <a:txBody>
                    <a:bodyPr/>
                    <a:lstStyle/>
                    <a:p>
                      <a:pPr algn="ctr"/>
                      <a:endParaRPr lang="en-GB" sz="1050">
                        <a:solidFill>
                          <a:schemeClr val="tx1"/>
                        </a:solidFill>
                      </a:endParaRPr>
                    </a:p>
                  </a:txBody>
                  <a:tcPr/>
                </a:tc>
                <a:tc>
                  <a:txBody>
                    <a:bodyPr/>
                    <a:lstStyle/>
                    <a:p>
                      <a:pPr algn="ctr"/>
                      <a:endParaRPr lang="en-GB" sz="1050">
                        <a:solidFill>
                          <a:schemeClr val="tx1"/>
                        </a:solidFill>
                      </a:endParaRPr>
                    </a:p>
                  </a:txBody>
                  <a:tcPr/>
                </a:tc>
                <a:tc>
                  <a:txBody>
                    <a:bodyPr/>
                    <a:lstStyle/>
                    <a:p>
                      <a:pPr algn="ctr"/>
                      <a:endParaRPr lang="en-GB" sz="1050">
                        <a:solidFill>
                          <a:schemeClr val="tx1"/>
                        </a:solidFill>
                      </a:endParaRPr>
                    </a:p>
                  </a:txBody>
                  <a:tcPr/>
                </a:tc>
                <a:tc gridSpan="2">
                  <a:txBody>
                    <a:bodyPr/>
                    <a:lstStyle/>
                    <a:p>
                      <a:pPr lvl="0" algn="ctr">
                        <a:buNone/>
                      </a:pPr>
                      <a:r>
                        <a:rPr lang="en-GB" sz="1100" b="0" i="0" u="none" strike="noStrike" noProof="0">
                          <a:solidFill>
                            <a:schemeClr val="tx1"/>
                          </a:solidFill>
                          <a:latin typeface="Arial"/>
                        </a:rPr>
                        <a:t>Publication and webinar</a:t>
                      </a:r>
                    </a:p>
                  </a:txBody>
                  <a:tcPr>
                    <a:solidFill>
                      <a:srgbClr val="DFF1CB"/>
                    </a:solidFill>
                  </a:tcPr>
                </a:tc>
                <a:tc hMerge="1">
                  <a:txBody>
                    <a:bodyPr/>
                    <a:lstStyle/>
                    <a:p>
                      <a:endParaRPr lang="en-US"/>
                    </a:p>
                  </a:txBody>
                  <a:tcPr/>
                </a:tc>
                <a:extLst>
                  <a:ext uri="{0D108BD9-81ED-4DB2-BD59-A6C34878D82A}">
                    <a16:rowId xmlns:a16="http://schemas.microsoft.com/office/drawing/2014/main" val="795946390"/>
                  </a:ext>
                </a:extLst>
              </a:tr>
              <a:tr h="938303">
                <a:tc>
                  <a:txBody>
                    <a:bodyPr/>
                    <a:lstStyle/>
                    <a:p>
                      <a:pPr algn="ctr"/>
                      <a:r>
                        <a:rPr lang="en-GB" sz="1050" b="1">
                          <a:solidFill>
                            <a:schemeClr val="tx1"/>
                          </a:solidFill>
                        </a:rPr>
                        <a:t>Comms</a:t>
                      </a:r>
                    </a:p>
                  </a:txBody>
                  <a:tcPr vert="vert270">
                    <a:solidFill>
                      <a:srgbClr val="F2E5FF"/>
                    </a:solidFill>
                  </a:tcPr>
                </a:tc>
                <a:tc>
                  <a:txBody>
                    <a:bodyPr/>
                    <a:lstStyle/>
                    <a:p>
                      <a:pPr algn="ctr"/>
                      <a:r>
                        <a:rPr lang="en-GB" sz="1050" b="0">
                          <a:solidFill>
                            <a:schemeClr val="tx1"/>
                          </a:solidFill>
                        </a:rPr>
                        <a:t>Sampling toolkit shared</a:t>
                      </a:r>
                    </a:p>
                  </a:txBody>
                  <a:tcPr>
                    <a:solidFill>
                      <a:srgbClr val="F2E5FF"/>
                    </a:solidFill>
                  </a:tcPr>
                </a:tc>
                <a:tc gridSpan="3">
                  <a:txBody>
                    <a:bodyPr/>
                    <a:lstStyle/>
                    <a:p>
                      <a:pPr algn="ctr"/>
                      <a:r>
                        <a:rPr lang="en-GB" sz="1050" b="1">
                          <a:solidFill>
                            <a:schemeClr val="tx1"/>
                          </a:solidFill>
                        </a:rPr>
                        <a:t>Promotion during sampling period</a:t>
                      </a:r>
                    </a:p>
                  </a:txBody>
                  <a:tcPr>
                    <a:solidFill>
                      <a:srgbClr val="F2E5FF"/>
                    </a:solidFill>
                  </a:tcPr>
                </a:tc>
                <a:tc hMerge="1">
                  <a:txBody>
                    <a:bodyPr/>
                    <a:lstStyle/>
                    <a:p>
                      <a:endParaRPr lang="en-GB" sz="1200"/>
                    </a:p>
                  </a:txBody>
                  <a:tcPr>
                    <a:solidFill>
                      <a:srgbClr val="F2E5FF"/>
                    </a:solidFill>
                  </a:tcPr>
                </a:tc>
                <a:tc hMerge="1">
                  <a:txBody>
                    <a:bodyPr/>
                    <a:lstStyle/>
                    <a:p>
                      <a:endParaRPr lang="en-GB" sz="1200"/>
                    </a:p>
                  </a:txBody>
                  <a:tcPr>
                    <a:solidFill>
                      <a:srgbClr val="F2E5FF"/>
                    </a:solidFill>
                  </a:tcPr>
                </a:tc>
                <a:tc>
                  <a:txBody>
                    <a:bodyPr/>
                    <a:lstStyle/>
                    <a:p>
                      <a:pPr algn="ctr"/>
                      <a:endParaRPr lang="en-GB" sz="1050" b="1">
                        <a:solidFill>
                          <a:schemeClr val="tx1"/>
                        </a:solidFill>
                      </a:endParaRPr>
                    </a:p>
                  </a:txBody>
                  <a:tcPr/>
                </a:tc>
                <a:tc>
                  <a:txBody>
                    <a:bodyPr/>
                    <a:lstStyle/>
                    <a:p>
                      <a:pPr algn="ctr"/>
                      <a:endParaRPr lang="en-GB" sz="1050" b="1">
                        <a:solidFill>
                          <a:schemeClr val="tx1"/>
                        </a:solidFill>
                      </a:endParaRPr>
                    </a:p>
                  </a:txBody>
                  <a:tcPr/>
                </a:tc>
                <a:tc>
                  <a:txBody>
                    <a:bodyPr/>
                    <a:lstStyle/>
                    <a:p>
                      <a:pPr algn="ctr"/>
                      <a:endParaRPr lang="en-GB" sz="1050" b="1">
                        <a:solidFill>
                          <a:schemeClr val="tx1"/>
                        </a:solidFill>
                      </a:endParaRPr>
                    </a:p>
                  </a:txBody>
                  <a:tcPr/>
                </a:tc>
                <a:tc>
                  <a:txBody>
                    <a:bodyPr/>
                    <a:lstStyle/>
                    <a:p>
                      <a:pPr algn="ctr"/>
                      <a:r>
                        <a:rPr lang="en-GB" sz="1050" b="0">
                          <a:solidFill>
                            <a:schemeClr val="tx1"/>
                          </a:solidFill>
                        </a:rPr>
                        <a:t>Fieldwork toolkit shared</a:t>
                      </a:r>
                    </a:p>
                  </a:txBody>
                  <a:tcPr>
                    <a:solidFill>
                      <a:srgbClr val="F2E5FF"/>
                    </a:solidFill>
                  </a:tcPr>
                </a:tc>
                <a:tc gridSpan="3">
                  <a:txBody>
                    <a:bodyPr/>
                    <a:lstStyle/>
                    <a:p>
                      <a:pPr algn="ctr"/>
                      <a:r>
                        <a:rPr lang="en-GB" sz="1050" b="1">
                          <a:solidFill>
                            <a:schemeClr val="tx1"/>
                          </a:solidFill>
                        </a:rPr>
                        <a:t>Promotion during fieldwork</a:t>
                      </a:r>
                    </a:p>
                  </a:txBody>
                  <a:tcPr>
                    <a:solidFill>
                      <a:srgbClr val="F2E5FF"/>
                    </a:solidFill>
                  </a:tcPr>
                </a:tc>
                <a:tc hMerge="1">
                  <a:txBody>
                    <a:bodyPr/>
                    <a:lstStyle/>
                    <a:p>
                      <a:endParaRPr lang="en-GB" sz="1200">
                        <a:solidFill>
                          <a:schemeClr val="tx1"/>
                        </a:solidFill>
                      </a:endParaRPr>
                    </a:p>
                  </a:txBody>
                  <a:tcPr/>
                </a:tc>
                <a:tc hMerge="1">
                  <a:txBody>
                    <a:bodyPr/>
                    <a:lstStyle/>
                    <a:p>
                      <a:endParaRPr lang="en-GB" sz="1200">
                        <a:solidFill>
                          <a:schemeClr val="tx1"/>
                        </a:solidFill>
                      </a:endParaRPr>
                    </a:p>
                  </a:txBody>
                  <a:tcPr/>
                </a:tc>
                <a:tc>
                  <a:txBody>
                    <a:bodyPr/>
                    <a:lstStyle/>
                    <a:p>
                      <a:pPr algn="ctr"/>
                      <a:endParaRPr lang="en-GB" sz="1050" b="1">
                        <a:solidFill>
                          <a:schemeClr val="tx1"/>
                        </a:solidFill>
                      </a:endParaRPr>
                    </a:p>
                  </a:txBody>
                  <a:tcPr/>
                </a:tc>
                <a:tc>
                  <a:txBody>
                    <a:bodyPr/>
                    <a:lstStyle/>
                    <a:p>
                      <a:pPr algn="ctr"/>
                      <a:endParaRPr lang="en-GB" sz="1050" b="1">
                        <a:solidFill>
                          <a:schemeClr val="tx1"/>
                        </a:solidFill>
                      </a:endParaRPr>
                    </a:p>
                  </a:txBody>
                  <a:tcPr/>
                </a:tc>
                <a:tc>
                  <a:txBody>
                    <a:bodyPr/>
                    <a:lstStyle/>
                    <a:p>
                      <a:pPr algn="ctr"/>
                      <a:endParaRPr lang="en-GB" sz="1050" b="1">
                        <a:solidFill>
                          <a:schemeClr val="tx1"/>
                        </a:solidFill>
                      </a:endParaRPr>
                    </a:p>
                  </a:txBody>
                  <a:tcPr/>
                </a:tc>
                <a:tc>
                  <a:txBody>
                    <a:bodyPr/>
                    <a:lstStyle/>
                    <a:p>
                      <a:pPr algn="ctr"/>
                      <a:endParaRPr lang="en-GB" sz="1050" b="1">
                        <a:solidFill>
                          <a:schemeClr val="tx1"/>
                        </a:solidFill>
                      </a:endParaRPr>
                    </a:p>
                  </a:txBody>
                  <a:tcPr/>
                </a:tc>
                <a:tc>
                  <a:txBody>
                    <a:bodyPr/>
                    <a:lstStyle/>
                    <a:p>
                      <a:pPr algn="ctr"/>
                      <a:endParaRPr lang="en-GB" sz="1050" b="1">
                        <a:solidFill>
                          <a:schemeClr val="tx1"/>
                        </a:solidFill>
                      </a:endParaRPr>
                    </a:p>
                  </a:txBody>
                  <a:tcPr/>
                </a:tc>
                <a:tc gridSpan="2">
                  <a:txBody>
                    <a:bodyPr/>
                    <a:lstStyle/>
                    <a:p>
                      <a:pPr algn="ctr"/>
                      <a:r>
                        <a:rPr lang="en-GB" sz="1050" b="1" dirty="0">
                          <a:solidFill>
                            <a:schemeClr val="tx1"/>
                          </a:solidFill>
                        </a:rPr>
                        <a:t>Promotion of results</a:t>
                      </a:r>
                    </a:p>
                  </a:txBody>
                  <a:tcPr>
                    <a:solidFill>
                      <a:srgbClr val="F2E5FF"/>
                    </a:solidFill>
                  </a:tcPr>
                </a:tc>
                <a:tc hMerge="1">
                  <a:txBody>
                    <a:bodyPr/>
                    <a:lstStyle/>
                    <a:p>
                      <a:endParaRPr lang="en-GB" sz="1200">
                        <a:solidFill>
                          <a:schemeClr val="tx1"/>
                        </a:solidFill>
                      </a:endParaRPr>
                    </a:p>
                  </a:txBody>
                  <a:tcPr/>
                </a:tc>
                <a:extLst>
                  <a:ext uri="{0D108BD9-81ED-4DB2-BD59-A6C34878D82A}">
                    <a16:rowId xmlns:a16="http://schemas.microsoft.com/office/drawing/2014/main" val="350555163"/>
                  </a:ext>
                </a:extLst>
              </a:tr>
            </a:tbl>
          </a:graphicData>
        </a:graphic>
      </p:graphicFrame>
      <p:sp>
        <p:nvSpPr>
          <p:cNvPr id="12" name="TextBox 6">
            <a:extLst>
              <a:ext uri="{FF2B5EF4-FFF2-40B4-BE49-F238E27FC236}">
                <a16:creationId xmlns:a16="http://schemas.microsoft.com/office/drawing/2014/main" id="{C7BC92B1-1DB8-9EFB-4F76-D249A6D5F267}"/>
              </a:ext>
            </a:extLst>
          </p:cNvPr>
          <p:cNvSpPr txBox="1"/>
          <p:nvPr/>
        </p:nvSpPr>
        <p:spPr>
          <a:xfrm>
            <a:off x="389398" y="938570"/>
            <a:ext cx="11442231" cy="55399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500" b="0">
                <a:solidFill>
                  <a:schemeClr val="tx1"/>
                </a:solidFill>
                <a:latin typeface="Arial"/>
                <a:ea typeface="MS Mincho"/>
                <a:cs typeface="Arial"/>
              </a:rPr>
              <a:t>Promotion of the survey is important at several points within the survey cycle, particularly for th</a:t>
            </a:r>
            <a:r>
              <a:rPr lang="en-GB" sz="1500">
                <a:latin typeface="Arial"/>
                <a:ea typeface="MS Mincho"/>
                <a:cs typeface="Arial"/>
              </a:rPr>
              <a:t>e sampling period, fieldwork and publication.</a:t>
            </a:r>
            <a:endParaRPr lang="en-GB" sz="1500" b="0">
              <a:solidFill>
                <a:schemeClr val="tx1"/>
              </a:solidFill>
              <a:latin typeface="Arial"/>
              <a:ea typeface="MS Mincho"/>
              <a:cs typeface="Arial"/>
            </a:endParaRPr>
          </a:p>
        </p:txBody>
      </p:sp>
    </p:spTree>
    <p:extLst>
      <p:ext uri="{BB962C8B-B14F-4D97-AF65-F5344CB8AC3E}">
        <p14:creationId xmlns:p14="http://schemas.microsoft.com/office/powerpoint/2010/main" val="338853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8CDDE-81C4-6854-2F36-648A2B54CC0C}"/>
              </a:ext>
            </a:extLst>
          </p:cNvPr>
          <p:cNvSpPr>
            <a:spLocks noGrp="1"/>
          </p:cNvSpPr>
          <p:nvPr>
            <p:ph type="title" idx="4294967295"/>
          </p:nvPr>
        </p:nvSpPr>
        <p:spPr>
          <a:xfrm>
            <a:off x="866775" y="2519363"/>
            <a:ext cx="6948488" cy="9636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1" i="0" u="none" strike="noStrike" kern="1200" cap="none" spc="0" normalizeH="0" baseline="0" noProof="0">
                <a:ln>
                  <a:noFill/>
                </a:ln>
                <a:solidFill>
                  <a:schemeClr val="tx1"/>
                </a:solidFill>
                <a:effectLst/>
                <a:uLnTx/>
                <a:uFillTx/>
                <a:latin typeface="+mn-lt"/>
                <a:ea typeface="+mn-ea"/>
                <a:cs typeface="+mn-cs"/>
              </a:rPr>
              <a:t>Communications messaging</a:t>
            </a:r>
          </a:p>
        </p:txBody>
      </p:sp>
    </p:spTree>
    <p:extLst>
      <p:ext uri="{BB962C8B-B14F-4D97-AF65-F5344CB8AC3E}">
        <p14:creationId xmlns:p14="http://schemas.microsoft.com/office/powerpoint/2010/main" val="100713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77050" y="283980"/>
            <a:ext cx="11404154" cy="865186"/>
          </a:xfrm>
        </p:spPr>
        <p:txBody>
          <a:bodyPr>
            <a:normAutofit/>
          </a:bodyPr>
          <a:lstStyle/>
          <a:p>
            <a:r>
              <a:rPr lang="en-GB" spc="-40"/>
              <a:t>About</a:t>
            </a:r>
            <a:r>
              <a:rPr lang="en-GB"/>
              <a:t> the NCPES</a:t>
            </a:r>
            <a:endParaRPr lang="en-GB" spc="-40"/>
          </a:p>
        </p:txBody>
      </p:sp>
      <p:sp>
        <p:nvSpPr>
          <p:cNvPr id="2" name="TextBox 6">
            <a:extLst>
              <a:ext uri="{FF2B5EF4-FFF2-40B4-BE49-F238E27FC236}">
                <a16:creationId xmlns:a16="http://schemas.microsoft.com/office/drawing/2014/main" id="{0432E422-BE4A-4805-AB7B-1D338C50859C}"/>
              </a:ext>
            </a:extLst>
          </p:cNvPr>
          <p:cNvSpPr txBox="1"/>
          <p:nvPr/>
        </p:nvSpPr>
        <p:spPr>
          <a:xfrm>
            <a:off x="355845" y="1163021"/>
            <a:ext cx="11442231" cy="48320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2">
                    <a:lumMod val="25000"/>
                  </a:schemeClr>
                </a:solidFill>
                <a:cs typeface="Arial"/>
              </a:rPr>
              <a:t>This summary can be used to describe the National Cancer Patient Experience Survey and its purpose. Below is a short and longer version depending on the content / channel you are applying it to. </a:t>
            </a:r>
            <a:endParaRPr lang="en-US" sz="1400" b="1" dirty="0">
              <a:solidFill>
                <a:schemeClr val="bg2">
                  <a:lumMod val="25000"/>
                </a:schemeClr>
              </a:solidFill>
              <a:cs typeface="Arial" panose="020B0604020202020204" pitchFamily="34" charset="0"/>
            </a:endParaRPr>
          </a:p>
          <a:p>
            <a:endParaRPr lang="en-US" sz="1400" b="1" dirty="0">
              <a:solidFill>
                <a:schemeClr val="bg2">
                  <a:lumMod val="25000"/>
                </a:schemeClr>
              </a:solidFill>
              <a:cs typeface="Arial" panose="020B0604020202020204" pitchFamily="34" charset="0"/>
            </a:endParaRPr>
          </a:p>
          <a:p>
            <a:r>
              <a:rPr lang="en-US" sz="1400" b="1" dirty="0">
                <a:solidFill>
                  <a:schemeClr val="bg2">
                    <a:lumMod val="25000"/>
                  </a:schemeClr>
                </a:solidFill>
                <a:cs typeface="Arial"/>
              </a:rPr>
              <a:t>Short summary</a:t>
            </a:r>
            <a:endParaRPr lang="en-US" sz="1400" dirty="0">
              <a:solidFill>
                <a:schemeClr val="bg2">
                  <a:lumMod val="25000"/>
                </a:schemeClr>
              </a:solidFill>
              <a:cs typeface="Arial"/>
            </a:endParaRPr>
          </a:p>
          <a:p>
            <a:pPr fontAlgn="base"/>
            <a:r>
              <a:rPr lang="en-GB" sz="1400" dirty="0"/>
              <a:t>The NHS wants to make sure patients have a good experience of care. Getting feedback from patients helps us improve and give patients what they need. The National Cancer Patient Experience Survey (NCPES) asks cancer patients (16 years and older) about their experiences of care. Their feedback helps us to improve cancer services across England. If a patient receives treatment for cancer in the hospital as an inpatient or day-case and leaves between April and June 2026, they may be invited to take part in the survey later in the year. For more details about the survey, visit </a:t>
            </a:r>
            <a:r>
              <a:rPr lang="en-GB" sz="1400" dirty="0">
                <a:hlinkClick r:id="rId3"/>
              </a:rPr>
              <a:t>www.ncpes.co.uk</a:t>
            </a:r>
            <a:r>
              <a:rPr lang="en-GB" sz="1400" dirty="0"/>
              <a:t>.</a:t>
            </a:r>
            <a:endParaRPr lang="en-GB" sz="1400" dirty="0">
              <a:cs typeface="Arial"/>
            </a:endParaRPr>
          </a:p>
          <a:p>
            <a:pPr fontAlgn="base"/>
            <a:endParaRPr lang="en-US" sz="1400" b="1" dirty="0">
              <a:solidFill>
                <a:schemeClr val="bg2">
                  <a:lumMod val="25000"/>
                </a:schemeClr>
              </a:solidFill>
              <a:cs typeface="Arial" panose="020B0604020202020204" pitchFamily="34" charset="0"/>
            </a:endParaRPr>
          </a:p>
          <a:p>
            <a:r>
              <a:rPr lang="en-GB" sz="1400" b="1" dirty="0">
                <a:cs typeface="Arial"/>
              </a:rPr>
              <a:t>Longer summary</a:t>
            </a:r>
          </a:p>
          <a:p>
            <a:r>
              <a:rPr lang="en-GB" sz="1400" dirty="0"/>
              <a:t>The NHS wants to make sure patients have a good experience of care. Getting feedback from patients helps us improve and give patients what they need.</a:t>
            </a:r>
            <a:endParaRPr lang="en-GB" sz="1400" dirty="0">
              <a:cs typeface="Arial"/>
            </a:endParaRPr>
          </a:p>
          <a:p>
            <a:endParaRPr lang="en-GB" sz="1400" dirty="0"/>
          </a:p>
          <a:p>
            <a:r>
              <a:rPr lang="en-GB" sz="1400" dirty="0"/>
              <a:t>The National Cancer Patient Experience Survey (NCPES) asks cancer patients (16 years and older) about their experiences of care. Their feedback helps us to improve cancer services across England. If a patient receives treatment for cancer in the hospital as an inpatient or day-case and leaves between April and June 2026, they may be invited to take part in the survey later in the year.</a:t>
            </a:r>
            <a:endParaRPr lang="en-GB" sz="1400" dirty="0">
              <a:cs typeface="Arial"/>
            </a:endParaRPr>
          </a:p>
          <a:p>
            <a:endParaRPr lang="en-GB" sz="1400" dirty="0"/>
          </a:p>
          <a:p>
            <a:r>
              <a:rPr lang="en-GB" sz="1400" dirty="0"/>
              <a:t>The NHS and cancer charities use the results to find out what is working well and what needs to improve. National and local NHS teams can then work with patients to make changes. </a:t>
            </a:r>
            <a:endParaRPr lang="en-GB" sz="1400" dirty="0">
              <a:cs typeface="Arial"/>
            </a:endParaRPr>
          </a:p>
          <a:p>
            <a:endParaRPr lang="en-GB" sz="1400" dirty="0"/>
          </a:p>
          <a:p>
            <a:r>
              <a:rPr lang="en-GB" sz="1400" dirty="0"/>
              <a:t>The 2026 survey will start in November 2026 and the results will be available in 2027. For more information, visit </a:t>
            </a:r>
            <a:r>
              <a:rPr lang="en-GB" sz="1400" dirty="0">
                <a:hlinkClick r:id="rId3"/>
              </a:rPr>
              <a:t>www.ncpes.co.uk</a:t>
            </a:r>
            <a:r>
              <a:rPr lang="en-GB" sz="1400" dirty="0"/>
              <a:t>.</a:t>
            </a:r>
            <a:endParaRPr lang="en-GB" sz="1400" dirty="0">
              <a:cs typeface="Arial"/>
            </a:endParaRPr>
          </a:p>
        </p:txBody>
      </p:sp>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297835"/>
            <a:ext cx="11404154" cy="865186"/>
          </a:xfrm>
        </p:spPr>
        <p:txBody>
          <a:bodyPr>
            <a:normAutofit/>
          </a:bodyPr>
          <a:lstStyle/>
          <a:p>
            <a:r>
              <a:rPr lang="en-GB" spc="-40"/>
              <a:t>Key messages</a:t>
            </a:r>
          </a:p>
        </p:txBody>
      </p:sp>
      <p:sp>
        <p:nvSpPr>
          <p:cNvPr id="2" name="TextBox 6">
            <a:extLst>
              <a:ext uri="{FF2B5EF4-FFF2-40B4-BE49-F238E27FC236}">
                <a16:creationId xmlns:a16="http://schemas.microsoft.com/office/drawing/2014/main" id="{0432E422-BE4A-4805-AB7B-1D338C50859C}"/>
              </a:ext>
            </a:extLst>
          </p:cNvPr>
          <p:cNvSpPr txBox="1"/>
          <p:nvPr/>
        </p:nvSpPr>
        <p:spPr>
          <a:xfrm>
            <a:off x="393923" y="1183042"/>
            <a:ext cx="11442231" cy="372409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pPr>
            <a:r>
              <a:rPr lang="en-US" sz="1400" b="1">
                <a:solidFill>
                  <a:schemeClr val="bg2">
                    <a:lumMod val="25000"/>
                  </a:schemeClr>
                </a:solidFill>
                <a:latin typeface="Arial"/>
                <a:cs typeface="Arial"/>
              </a:rPr>
              <a:t>Primary key message:</a:t>
            </a:r>
            <a:endParaRPr lang="en-GB" sz="1400">
              <a:latin typeface="Arial"/>
              <a:cs typeface="Arial"/>
            </a:endParaRPr>
          </a:p>
          <a:p>
            <a:pPr marL="285750" indent="-285750">
              <a:spcBef>
                <a:spcPts val="600"/>
              </a:spcBef>
              <a:buFont typeface="Arial" panose="020B0604020202020204" pitchFamily="34" charset="0"/>
              <a:buChar char="•"/>
            </a:pPr>
            <a:r>
              <a:rPr lang="en-GB" sz="1400"/>
              <a:t>It is important for the NHS to know how patients feel about their care and treatment. </a:t>
            </a:r>
          </a:p>
          <a:p>
            <a:pPr marL="285750" indent="-285750">
              <a:spcBef>
                <a:spcPts val="600"/>
              </a:spcBef>
              <a:buFont typeface="Arial" panose="020B0604020202020204" pitchFamily="34" charset="0"/>
              <a:buChar char="•"/>
            </a:pPr>
            <a:r>
              <a:rPr lang="en-GB" sz="1400"/>
              <a:t>The National Cancer Patient Experience Survey (NCPES) helps improve care for adults (16 years and older) who are being treated for cancer.</a:t>
            </a:r>
          </a:p>
          <a:p>
            <a:pPr marL="285750" indent="-285750">
              <a:spcBef>
                <a:spcPts val="600"/>
              </a:spcBef>
              <a:buFont typeface="Arial" panose="020B0604020202020204" pitchFamily="34" charset="0"/>
              <a:buChar char="•"/>
            </a:pPr>
            <a:r>
              <a:rPr lang="en-GB" sz="1400"/>
              <a:t>You may get other surveys about your cancer care, but we hope you will also take part in the NCPES. Your feedback will help the NHS make cancer care better.</a:t>
            </a:r>
          </a:p>
          <a:p>
            <a:pPr marL="285750" indent="-285750">
              <a:spcBef>
                <a:spcPts val="600"/>
              </a:spcBef>
              <a:buFont typeface="Arial" panose="020B0604020202020204" pitchFamily="34" charset="0"/>
              <a:buChar char="•"/>
            </a:pPr>
            <a:r>
              <a:rPr lang="en-GB" sz="1400"/>
              <a:t>If you are invited, please take part in the NCPES. We need as many people as possible to take part so the results reflect the views of different cancer patients.</a:t>
            </a:r>
          </a:p>
          <a:p>
            <a:pPr fontAlgn="base">
              <a:spcBef>
                <a:spcPts val="600"/>
              </a:spcBef>
            </a:pPr>
            <a:endParaRPr lang="en-GB" sz="1400">
              <a:latin typeface="Arial" panose="020B0604020202020204" pitchFamily="34" charset="0"/>
              <a:cs typeface="Arial" panose="020B0604020202020204" pitchFamily="34" charset="0"/>
            </a:endParaRPr>
          </a:p>
          <a:p>
            <a:pPr fontAlgn="base">
              <a:spcBef>
                <a:spcPts val="600"/>
              </a:spcBef>
            </a:pPr>
            <a:r>
              <a:rPr lang="en-GB" sz="1400" b="1">
                <a:latin typeface="Arial"/>
                <a:cs typeface="Arial"/>
              </a:rPr>
              <a:t>Secondary key messages:</a:t>
            </a:r>
          </a:p>
          <a:p>
            <a:pPr marL="285750" indent="-285750">
              <a:spcBef>
                <a:spcPts val="600"/>
              </a:spcBef>
              <a:buFont typeface="Arial" panose="020B0604020202020204" pitchFamily="34" charset="0"/>
              <a:buChar char="•"/>
            </a:pPr>
            <a:r>
              <a:rPr lang="en-GB" sz="1400"/>
              <a:t>The National Cancer Patient Experience Survey (NCPES) collects feedback from cancer patients. This helps us to improve cancer services across England.</a:t>
            </a:r>
          </a:p>
          <a:p>
            <a:pPr marL="285750" indent="-285750">
              <a:spcBef>
                <a:spcPts val="600"/>
              </a:spcBef>
              <a:buFont typeface="Arial" panose="020B0604020202020204" pitchFamily="34" charset="0"/>
              <a:buChar char="•"/>
            </a:pPr>
            <a:r>
              <a:rPr lang="en-GB" sz="1400"/>
              <a:t>The NHS and cancer charities use the results to find out what is working well and what needs to improve. National and local NHS teams can then work with patients to make changes. </a:t>
            </a:r>
          </a:p>
        </p:txBody>
      </p:sp>
    </p:spTree>
    <p:extLst>
      <p:ext uri="{BB962C8B-B14F-4D97-AF65-F5344CB8AC3E}">
        <p14:creationId xmlns:p14="http://schemas.microsoft.com/office/powerpoint/2010/main" val="190610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6A57348A61804E811C4E686CA6D2D1" ma:contentTypeVersion="14" ma:contentTypeDescription="Create a new document." ma:contentTypeScope="" ma:versionID="aa1b9ed41f5435bd39e424ba21c71fe7">
  <xsd:schema xmlns:xsd="http://www.w3.org/2001/XMLSchema" xmlns:xs="http://www.w3.org/2001/XMLSchema" xmlns:p="http://schemas.microsoft.com/office/2006/metadata/properties" xmlns:ns2="2aa4fdb2-2969-485f-945c-b2c89f643ae9" xmlns:ns3="0d357360-b867-4e06-be75-352a2724d56c" targetNamespace="http://schemas.microsoft.com/office/2006/metadata/properties" ma:root="true" ma:fieldsID="96f6aaeace2021a0dae296b74e40e296" ns2:_="" ns3:_="">
    <xsd:import namespace="2aa4fdb2-2969-485f-945c-b2c89f643ae9"/>
    <xsd:import namespace="0d357360-b867-4e06-be75-352a2724d5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a4fdb2-2969-485f-945c-b2c89f643a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f2ccb35-9b24-40d2-ac78-75701ecb79c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357360-b867-4e06-be75-352a2724d5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56a48e1-b8b6-44b7-b104-bcfa2a223ebd}" ma:internalName="TaxCatchAll" ma:showField="CatchAllData" ma:web="0d357360-b867-4e06-be75-352a2724d5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a4fdb2-2969-485f-945c-b2c89f643ae9">
      <Terms xmlns="http://schemas.microsoft.com/office/infopath/2007/PartnerControls"/>
    </lcf76f155ced4ddcb4097134ff3c332f>
    <TaxCatchAll xmlns="0d357360-b867-4e06-be75-352a2724d56c" xsi:nil="true"/>
  </documentManagement>
</p:properties>
</file>

<file path=customXml/itemProps1.xml><?xml version="1.0" encoding="utf-8"?>
<ds:datastoreItem xmlns:ds="http://schemas.openxmlformats.org/officeDocument/2006/customXml" ds:itemID="{00054424-7A20-40FF-AA42-7F7E20FE46F6}"/>
</file>

<file path=customXml/itemProps2.xml><?xml version="1.0" encoding="utf-8"?>
<ds:datastoreItem xmlns:ds="http://schemas.openxmlformats.org/officeDocument/2006/customXml" ds:itemID="{F663B42C-4DAD-4180-BAEE-56ACF564A406}"/>
</file>

<file path=customXml/itemProps3.xml><?xml version="1.0" encoding="utf-8"?>
<ds:datastoreItem xmlns:ds="http://schemas.openxmlformats.org/officeDocument/2006/customXml" ds:itemID="{93B1FF84-825C-4348-A32A-233150D98AD1}"/>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NHSD-Refresh-Theme-NOV1120B</Template>
  <TotalTime>0</TotalTime>
  <Words>5158</Words>
  <Application>Microsoft Office PowerPoint</Application>
  <PresentationFormat>Widescreen</PresentationFormat>
  <Paragraphs>366</Paragraphs>
  <Slides>37</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Arial,Sans-Serif</vt:lpstr>
      <vt:lpstr>Calibri</vt:lpstr>
      <vt:lpstr>Courier New</vt:lpstr>
      <vt:lpstr>Roboto</vt:lpstr>
      <vt:lpstr>NHSD-Refresh-Theme-NOV1120B</vt:lpstr>
      <vt:lpstr>National Cancer Patient Experience Survey</vt:lpstr>
      <vt:lpstr>Contents</vt:lpstr>
      <vt:lpstr>About this toolkit</vt:lpstr>
      <vt:lpstr>How to use this toolkit</vt:lpstr>
      <vt:lpstr>How to use this toolkit</vt:lpstr>
      <vt:lpstr>How to use this toolkit</vt:lpstr>
      <vt:lpstr>Communications messaging</vt:lpstr>
      <vt:lpstr>About the NCPES</vt:lpstr>
      <vt:lpstr>Key messages</vt:lpstr>
      <vt:lpstr>Newsletter copy</vt:lpstr>
      <vt:lpstr>Website / blog copy</vt:lpstr>
      <vt:lpstr>Easy read messaging</vt:lpstr>
      <vt:lpstr>Internal comms</vt:lpstr>
      <vt:lpstr>Script when talking to patients</vt:lpstr>
      <vt:lpstr>Social media copy</vt:lpstr>
      <vt:lpstr>Bluesky / X (formerly Twitter)</vt:lpstr>
      <vt:lpstr>Facebook</vt:lpstr>
      <vt:lpstr>Instagram</vt:lpstr>
      <vt:lpstr>Communications assets</vt:lpstr>
      <vt:lpstr>Social media cards</vt:lpstr>
      <vt:lpstr>Promotional quote cards: Patient representatives</vt:lpstr>
      <vt:lpstr>Promotional quote cards: NHS</vt:lpstr>
      <vt:lpstr>Promotional quote cards: Template</vt:lpstr>
      <vt:lpstr>Posters</vt:lpstr>
      <vt:lpstr>Improvement work posters</vt:lpstr>
      <vt:lpstr>Resource about ways to feedback on cancer care</vt:lpstr>
      <vt:lpstr>Banner or email signature</vt:lpstr>
      <vt:lpstr>Infographics</vt:lpstr>
      <vt:lpstr>Latest results</vt:lpstr>
      <vt:lpstr>Impact of the survey - Cancer Experience of Care Improvement Collaborative (CIC) </vt:lpstr>
      <vt:lpstr>Cancer Experience of Care Improvement Collaborative (CIC) Case Study Video</vt:lpstr>
      <vt:lpstr>Case study video</vt:lpstr>
      <vt:lpstr>Videos</vt:lpstr>
      <vt:lpstr>Frequently Asked Questions</vt:lpstr>
      <vt:lpstr>FAQs</vt:lpstr>
      <vt:lpstr>FAQs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2026-03-11T09:06:50Z</dcterms:created>
  <dcterms:modified xsi:type="dcterms:W3CDTF">2026-03-11T09:07:22Z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0x0101006A6A57348A61804E811C4E686CA6D2D1</vt:lpwstr>
  </property>
</Properties>
</file>