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  <p:sldMasterId id="2147483662" r:id="rId5"/>
  </p:sldMasterIdLst>
  <p:notesMasterIdLst>
    <p:notesMasterId r:id="rId10"/>
  </p:notesMasterIdLst>
  <p:sldIdLst>
    <p:sldId id="256" r:id="rId6"/>
    <p:sldId id="260" r:id="rId7"/>
    <p:sldId id="2145707301" r:id="rId8"/>
    <p:sldId id="2145707303" r:id="rId9"/>
  </p:sldIdLst>
  <p:sldSz cx="9906000" cy="6858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r:id="rId14" roundtripDataSignature="AMtx7mgp9XYurmUtaGbd1Sq/jKOvSpCcEA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DE8845A-D317-A032-69F8-9BB59344C49F}" name="BARRY, Joanna (NHS ENGLAND - X24)" initials="JB" userId="S::joanna.barry4@nhs.net::f085c282-a11e-456a-b8a8-660753d206ba" providerId="AD"/>
  <p188:author id="{0C79C5A5-20F2-1551-200C-DECA8BDD9CAF}" name="Joanna Barry" initials="JB" userId="S::joanna.barry4@england.nhs.uk::86ef7a5e-883e-4ccd-953a-04fee74b3834" providerId="AD"/>
  <p188:author id="{0146E9FC-92CC-A85E-3D4B-AF6BFDA17384}" name="HUI, Sharon (NHS ENGLAND - X24)" initials="SH" userId="S::sharon.hui@nhs.net::0590a4cf-a180-4c07-816e-7ffe305852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BBB2"/>
    <a:srgbClr val="00A499"/>
    <a:srgbClr val="005EB8"/>
    <a:srgbClr val="AE25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99647F-F072-45B3-988B-CA95B3669DC9}" v="23" dt="2025-10-17T13:05:06.7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and image with hea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9264249" y="6404977"/>
            <a:ext cx="336952" cy="2423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975" smtClean="0">
                <a:solidFill>
                  <a:schemeClr val="accent6"/>
                </a:solidFill>
              </a:rPr>
              <a:t>‹#›</a:t>
            </a:fld>
            <a:endParaRPr lang="en-GB" sz="975">
              <a:solidFill>
                <a:schemeClr val="accent6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595158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975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0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eadline and image with hea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9264249" y="6404977"/>
            <a:ext cx="336952" cy="2423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975" smtClean="0">
                <a:solidFill>
                  <a:schemeClr val="accent6"/>
                </a:solidFill>
              </a:rPr>
              <a:t>‹#›</a:t>
            </a:fld>
            <a:endParaRPr lang="en-GB" sz="975">
              <a:solidFill>
                <a:schemeClr val="accent6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595158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975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79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eadline and image with hea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9264249" y="6404977"/>
            <a:ext cx="336952" cy="2423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975" smtClean="0">
                <a:solidFill>
                  <a:schemeClr val="accent2"/>
                </a:solidFill>
              </a:rPr>
              <a:t>‹#›</a:t>
            </a:fld>
            <a:endParaRPr lang="en-GB" sz="975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595158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975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9264249" y="6404977"/>
            <a:ext cx="336952" cy="2423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975" smtClean="0">
                <a:solidFill>
                  <a:schemeClr val="accent6"/>
                </a:solidFill>
              </a:rPr>
              <a:t>‹#›</a:t>
            </a:fld>
            <a:endParaRPr lang="en-GB" sz="975">
              <a:solidFill>
                <a:schemeClr val="accent6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DFC27-AE77-990E-E3A7-5DF7B8BEB8B0}"/>
              </a:ext>
            </a:extLst>
          </p:cNvPr>
          <p:cNvSpPr txBox="1"/>
          <p:nvPr userDrawn="1"/>
        </p:nvSpPr>
        <p:spPr>
          <a:xfrm>
            <a:off x="5852073" y="2249425"/>
            <a:ext cx="3597870" cy="617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>
                <a:solidFill>
                  <a:schemeClr val="bg1"/>
                </a:solidFill>
              </a:rPr>
              <a:t>Text content goes over single column. Text content here goes over single column. Text content here goes over single column.  </a:t>
            </a:r>
          </a:p>
        </p:txBody>
      </p:sp>
    </p:spTree>
    <p:extLst>
      <p:ext uri="{BB962C8B-B14F-4D97-AF65-F5344CB8AC3E}">
        <p14:creationId xmlns:p14="http://schemas.microsoft.com/office/powerpoint/2010/main" val="1749203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and image with hea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9264249" y="6404977"/>
            <a:ext cx="336952" cy="2423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975" smtClean="0">
                <a:solidFill>
                  <a:schemeClr val="accent2"/>
                </a:solidFill>
              </a:rPr>
              <a:t>‹#›</a:t>
            </a:fld>
            <a:endParaRPr lang="en-GB" sz="975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595158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975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9264249" y="6404977"/>
            <a:ext cx="336952" cy="2423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975" smtClean="0">
                <a:solidFill>
                  <a:schemeClr val="accent6"/>
                </a:solidFill>
              </a:rPr>
              <a:t>‹#›</a:t>
            </a:fld>
            <a:endParaRPr lang="en-GB" sz="975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553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and image with hea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9264249" y="6404977"/>
            <a:ext cx="336952" cy="2423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975" smtClean="0">
                <a:solidFill>
                  <a:schemeClr val="accent2"/>
                </a:solidFill>
              </a:rPr>
              <a:t>‹#›</a:t>
            </a:fld>
            <a:endParaRPr lang="en-GB" sz="975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595158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975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9264249" y="6404977"/>
            <a:ext cx="336952" cy="2423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975" smtClean="0">
                <a:solidFill>
                  <a:schemeClr val="accent6"/>
                </a:solidFill>
              </a:rPr>
              <a:t>‹#›</a:t>
            </a:fld>
            <a:endParaRPr lang="en-GB" sz="975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18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11" Type="http://schemas.openxmlformats.org/officeDocument/2006/relationships/image" Target="../media/image5.svg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3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C0148F3F-1B02-ED91-36D6-B6505E57BD51}"/>
              </a:ext>
            </a:extLst>
          </p:cNvPr>
          <p:cNvSpPr/>
          <p:nvPr userDrawn="1"/>
        </p:nvSpPr>
        <p:spPr>
          <a:xfrm>
            <a:off x="525936" y="1646256"/>
            <a:ext cx="4165600" cy="3968278"/>
          </a:xfrm>
          <a:prstGeom prst="roundRect">
            <a:avLst/>
          </a:prstGeom>
          <a:solidFill>
            <a:srgbClr val="005EB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43D70D90-EC38-3DF9-B502-C729728E740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89124" y="224925"/>
            <a:ext cx="1581371" cy="762106"/>
          </a:xfrm>
          <a:prstGeom prst="rect">
            <a:avLst/>
          </a:prstGeom>
        </p:spPr>
      </p:pic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A5CE22B8-0057-D3B0-3E04-26C648CA5B2A}"/>
              </a:ext>
            </a:extLst>
          </p:cNvPr>
          <p:cNvSpPr/>
          <p:nvPr userDrawn="1"/>
        </p:nvSpPr>
        <p:spPr>
          <a:xfrm>
            <a:off x="724135" y="1868299"/>
            <a:ext cx="3733471" cy="3518829"/>
          </a:xfrm>
          <a:prstGeom prst="round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6" name="Speech Bubble: Rectangle with Corners Rounded 25">
            <a:extLst>
              <a:ext uri="{FF2B5EF4-FFF2-40B4-BE49-F238E27FC236}">
                <a16:creationId xmlns:a16="http://schemas.microsoft.com/office/drawing/2014/main" id="{456AC99C-049D-6D22-CEC9-1582FCFF9BF1}"/>
              </a:ext>
            </a:extLst>
          </p:cNvPr>
          <p:cNvSpPr/>
          <p:nvPr userDrawn="1"/>
        </p:nvSpPr>
        <p:spPr>
          <a:xfrm>
            <a:off x="1425014" y="1299787"/>
            <a:ext cx="2247748" cy="865456"/>
          </a:xfrm>
          <a:prstGeom prst="wedgeRoundRectCallout">
            <a:avLst>
              <a:gd name="adj1" fmla="val -19703"/>
              <a:gd name="adj2" fmla="val 84512"/>
              <a:gd name="adj3" fmla="val 16667"/>
            </a:avLst>
          </a:prstGeom>
          <a:solidFill>
            <a:srgbClr val="003087"/>
          </a:solidFill>
          <a:ln w="76200" cap="flat" cmpd="sng" algn="ctr">
            <a:solidFill>
              <a:srgbClr val="005EB8"/>
            </a:solidFill>
            <a:prstDash val="solid"/>
            <a:miter lim="800000"/>
          </a:ln>
          <a:effectLst/>
        </p:spPr>
        <p:txBody>
          <a:bodyPr lIns="91440" tIns="45720" rIns="91440" bIns="4572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You said</a:t>
            </a:r>
            <a:endParaRPr kumimoji="0" lang="en-GB" sz="28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E9E5860-0446-EF09-8C41-76488C9507BD}"/>
              </a:ext>
            </a:extLst>
          </p:cNvPr>
          <p:cNvSpPr txBox="1"/>
          <p:nvPr userDrawn="1"/>
        </p:nvSpPr>
        <p:spPr>
          <a:xfrm>
            <a:off x="863005" y="2731836"/>
            <a:ext cx="34557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</a:rPr>
              <a:t>Analysis of the National Cancer Patient Experience Survey showed us that </a:t>
            </a:r>
            <a:r>
              <a:rPr kumimoji="0" lang="en-GB" sz="1800" b="1" i="0" u="none" strike="noStrike" kern="0" cap="none" spc="0" normalizeH="0" baseline="0" noProof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</a:rPr>
              <a:t>administration of care </a:t>
            </a:r>
            <a:r>
              <a: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</a:rPr>
              <a:t>was the most important driver for patients having a good overall experience of care.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946E84BE-C646-D5D5-379E-5B125F4D175D}"/>
              </a:ext>
            </a:extLst>
          </p:cNvPr>
          <p:cNvSpPr/>
          <p:nvPr userDrawn="1"/>
        </p:nvSpPr>
        <p:spPr>
          <a:xfrm>
            <a:off x="5182985" y="1629054"/>
            <a:ext cx="4160228" cy="3986490"/>
          </a:xfrm>
          <a:prstGeom prst="roundRect">
            <a:avLst/>
          </a:prstGeom>
          <a:solidFill>
            <a:srgbClr val="80D2CC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7A149335-4F9D-61B9-6D80-CD4DA81FAE56}"/>
              </a:ext>
            </a:extLst>
          </p:cNvPr>
          <p:cNvSpPr/>
          <p:nvPr userDrawn="1"/>
        </p:nvSpPr>
        <p:spPr>
          <a:xfrm>
            <a:off x="5391010" y="1860922"/>
            <a:ext cx="3740468" cy="3528416"/>
          </a:xfrm>
          <a:prstGeom prst="round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C9C4561-78C2-0519-795F-828927B766E3}"/>
              </a:ext>
            </a:extLst>
          </p:cNvPr>
          <p:cNvSpPr txBox="1"/>
          <p:nvPr userDrawn="1"/>
        </p:nvSpPr>
        <p:spPr>
          <a:xfrm>
            <a:off x="5533379" y="2507450"/>
            <a:ext cx="3455729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</a:rPr>
              <a:t>Based on what patients told us in the survey, NHS England supported </a:t>
            </a:r>
            <a:r>
              <a:rPr kumimoji="0" lang="en-GB" sz="1800" b="1" i="0" u="none" strike="noStrike" kern="0" cap="none" spc="0" normalizeH="0" baseline="0" noProof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</a:rPr>
              <a:t>15 improvement projects </a:t>
            </a:r>
            <a:r>
              <a: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</a:rPr>
              <a:t>across England. The projects focused on </a:t>
            </a:r>
            <a:r>
              <a: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</a:rPr>
              <a:t>working together with people with lived experience to</a:t>
            </a:r>
            <a:r>
              <a:rPr kumimoji="0" lang="en-GB" sz="1800" b="1" i="0" u="none" strike="noStrike" kern="0" cap="none" spc="0" normalizeH="0" baseline="0" noProof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</a:rPr>
              <a:t> improve administration of care</a:t>
            </a:r>
            <a:r>
              <a: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</a:rPr>
              <a:t>. </a:t>
            </a:r>
          </a:p>
        </p:txBody>
      </p:sp>
      <p:sp>
        <p:nvSpPr>
          <p:cNvPr id="31" name="Arrow: Right 30">
            <a:extLst>
              <a:ext uri="{FF2B5EF4-FFF2-40B4-BE49-F238E27FC236}">
                <a16:creationId xmlns:a16="http://schemas.microsoft.com/office/drawing/2014/main" id="{B69720F5-A304-81B0-206A-5C62081BBE64}"/>
              </a:ext>
            </a:extLst>
          </p:cNvPr>
          <p:cNvSpPr/>
          <p:nvPr userDrawn="1"/>
        </p:nvSpPr>
        <p:spPr>
          <a:xfrm>
            <a:off x="5886559" y="983518"/>
            <a:ext cx="2783414" cy="1380717"/>
          </a:xfrm>
          <a:prstGeom prst="rightArrow">
            <a:avLst>
              <a:gd name="adj1" fmla="val 64047"/>
              <a:gd name="adj2" fmla="val 76087"/>
            </a:avLst>
          </a:prstGeom>
          <a:solidFill>
            <a:srgbClr val="80D2CC">
              <a:lumMod val="50000"/>
            </a:srgbClr>
          </a:solidFill>
          <a:ln w="76200" cap="flat" cmpd="sng" algn="ctr">
            <a:solidFill>
              <a:srgbClr val="00A499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32" name="Graphic 31">
            <a:extLst>
              <a:ext uri="{FF2B5EF4-FFF2-40B4-BE49-F238E27FC236}">
                <a16:creationId xmlns:a16="http://schemas.microsoft.com/office/drawing/2014/main" id="{224F3D0A-10D4-C2A2-9342-2AE253E4C67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61382" y="4903128"/>
            <a:ext cx="1848156" cy="1672345"/>
          </a:xfrm>
          <a:prstGeom prst="rect">
            <a:avLst/>
          </a:prstGeom>
        </p:spPr>
      </p:pic>
      <p:pic>
        <p:nvPicPr>
          <p:cNvPr id="33" name="Graphic 32">
            <a:extLst>
              <a:ext uri="{FF2B5EF4-FFF2-40B4-BE49-F238E27FC236}">
                <a16:creationId xmlns:a16="http://schemas.microsoft.com/office/drawing/2014/main" id="{8C4DE215-7D3F-EEDB-1F04-D84D622B1F8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96462" y="4879598"/>
            <a:ext cx="1867554" cy="1568403"/>
          </a:xfrm>
          <a:prstGeom prst="rect">
            <a:avLst/>
          </a:prstGeom>
        </p:spPr>
      </p:pic>
      <p:grpSp>
        <p:nvGrpSpPr>
          <p:cNvPr id="34" name="Group 33">
            <a:extLst>
              <a:ext uri="{FF2B5EF4-FFF2-40B4-BE49-F238E27FC236}">
                <a16:creationId xmlns:a16="http://schemas.microsoft.com/office/drawing/2014/main" id="{C9F5F060-DF53-2DF4-B5A9-495F24D5F57A}"/>
              </a:ext>
            </a:extLst>
          </p:cNvPr>
          <p:cNvGrpSpPr/>
          <p:nvPr userDrawn="1"/>
        </p:nvGrpSpPr>
        <p:grpSpPr>
          <a:xfrm>
            <a:off x="2213714" y="6007150"/>
            <a:ext cx="5285232" cy="677043"/>
            <a:chOff x="347495" y="6125438"/>
            <a:chExt cx="5285232" cy="677043"/>
          </a:xfrm>
        </p:grpSpPr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AA8B35F5-6447-0E8C-4C88-89AD2DE1255E}"/>
                </a:ext>
              </a:extLst>
            </p:cNvPr>
            <p:cNvSpPr/>
            <p:nvPr/>
          </p:nvSpPr>
          <p:spPr>
            <a:xfrm>
              <a:off x="347495" y="6125438"/>
              <a:ext cx="5285232" cy="536904"/>
            </a:xfrm>
            <a:prstGeom prst="roundRect">
              <a:avLst/>
            </a:prstGeom>
            <a:solidFill>
              <a:srgbClr val="AE2573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50052CD6-C6D7-7913-A39C-DA1D567D4831}"/>
                </a:ext>
              </a:extLst>
            </p:cNvPr>
            <p:cNvSpPr txBox="1"/>
            <p:nvPr/>
          </p:nvSpPr>
          <p:spPr>
            <a:xfrm>
              <a:off x="349554" y="6217706"/>
              <a:ext cx="528317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rPr>
                <a:t>For more information, visit www.ncpes.co.uk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8191CA6F-04DC-49BD-AF27-CF34746D01C1}"/>
              </a:ext>
            </a:extLst>
          </p:cNvPr>
          <p:cNvSpPr txBox="1"/>
          <p:nvPr userDrawn="1"/>
        </p:nvSpPr>
        <p:spPr>
          <a:xfrm>
            <a:off x="1879327" y="282812"/>
            <a:ext cx="3455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</a:rPr>
              <a:t>National Cancer Patient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</a:rPr>
              <a:t>Experience Survey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850BB69-D876-B5EF-F257-A2F9646BB4BD}"/>
              </a:ext>
            </a:extLst>
          </p:cNvPr>
          <p:cNvSpPr txBox="1"/>
          <p:nvPr userDrawn="1"/>
        </p:nvSpPr>
        <p:spPr>
          <a:xfrm>
            <a:off x="5567719" y="1410897"/>
            <a:ext cx="3116017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Together we </a:t>
            </a: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12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0FB0E04-7D81-BDDD-BDCD-79CC75DE2296}"/>
              </a:ext>
            </a:extLst>
          </p:cNvPr>
          <p:cNvSpPr/>
          <p:nvPr userDrawn="1"/>
        </p:nvSpPr>
        <p:spPr>
          <a:xfrm>
            <a:off x="525936" y="1739301"/>
            <a:ext cx="4165600" cy="3968278"/>
          </a:xfrm>
          <a:prstGeom prst="round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4CFEDC3-C5D9-AA68-36DB-78CAAC170C15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89124" y="224925"/>
            <a:ext cx="1581371" cy="762106"/>
          </a:xfrm>
          <a:prstGeom prst="rect">
            <a:avLst/>
          </a:prstGeo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1921968-D2BF-53D0-40CD-9319F4F10165}"/>
              </a:ext>
            </a:extLst>
          </p:cNvPr>
          <p:cNvSpPr/>
          <p:nvPr userDrawn="1"/>
        </p:nvSpPr>
        <p:spPr>
          <a:xfrm>
            <a:off x="733962" y="1970922"/>
            <a:ext cx="3733471" cy="351882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67F500BB-9ED3-74D6-DC39-3ADDE563B652}"/>
              </a:ext>
            </a:extLst>
          </p:cNvPr>
          <p:cNvSpPr/>
          <p:nvPr userDrawn="1"/>
        </p:nvSpPr>
        <p:spPr>
          <a:xfrm>
            <a:off x="1425014" y="1392832"/>
            <a:ext cx="2247748" cy="865456"/>
          </a:xfrm>
          <a:prstGeom prst="wedgeRoundRectCallout">
            <a:avLst>
              <a:gd name="adj1" fmla="val -19703"/>
              <a:gd name="adj2" fmla="val 84512"/>
              <a:gd name="adj3" fmla="val 16667"/>
            </a:avLst>
          </a:prstGeom>
          <a:ln w="76200">
            <a:solidFill>
              <a:srgbClr val="005E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800" b="1">
                <a:solidFill>
                  <a:schemeClr val="bg1"/>
                </a:solidFill>
              </a:rPr>
              <a:t>You said</a:t>
            </a:r>
            <a:endParaRPr lang="en-GB" sz="2800" b="1">
              <a:solidFill>
                <a:schemeClr val="bg1"/>
              </a:solidFill>
              <a:cs typeface="Arial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70B9EA-B6B1-7E43-5534-3FD81088CD48}"/>
              </a:ext>
            </a:extLst>
          </p:cNvPr>
          <p:cNvSpPr/>
          <p:nvPr userDrawn="1"/>
        </p:nvSpPr>
        <p:spPr>
          <a:xfrm>
            <a:off x="5182985" y="1722099"/>
            <a:ext cx="4160228" cy="3986490"/>
          </a:xfrm>
          <a:prstGeom prst="roundRect">
            <a:avLst/>
          </a:prstGeom>
          <a:solidFill>
            <a:srgbClr val="42BB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DF3C857-34A3-BE3B-A0BB-4C07ABE4235E}"/>
              </a:ext>
            </a:extLst>
          </p:cNvPr>
          <p:cNvSpPr/>
          <p:nvPr userDrawn="1"/>
        </p:nvSpPr>
        <p:spPr>
          <a:xfrm>
            <a:off x="5391010" y="1944389"/>
            <a:ext cx="3740468" cy="352841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4F3556E3-9354-74DC-5E5D-EDC4D6485D7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903453" y="4603756"/>
            <a:ext cx="1848156" cy="1672345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B492DEC-D95F-9E5E-8A89-185D9318599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46901" y="4711100"/>
            <a:ext cx="1867554" cy="1568403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C4D6023E-53AB-35F1-1DB6-B9DD6B2C4768}"/>
              </a:ext>
            </a:extLst>
          </p:cNvPr>
          <p:cNvGrpSpPr/>
          <p:nvPr userDrawn="1"/>
        </p:nvGrpSpPr>
        <p:grpSpPr>
          <a:xfrm>
            <a:off x="2213714" y="6026307"/>
            <a:ext cx="5285232" cy="677043"/>
            <a:chOff x="347495" y="6125438"/>
            <a:chExt cx="5285232" cy="677043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C348F7E3-F2CC-FE4B-0893-3294BCEAC77A}"/>
                </a:ext>
              </a:extLst>
            </p:cNvPr>
            <p:cNvSpPr/>
            <p:nvPr/>
          </p:nvSpPr>
          <p:spPr>
            <a:xfrm>
              <a:off x="347495" y="6125438"/>
              <a:ext cx="5285232" cy="536904"/>
            </a:xfrm>
            <a:prstGeom prst="roundRect">
              <a:avLst/>
            </a:prstGeom>
            <a:solidFill>
              <a:srgbClr val="AE257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BF7F371-6D19-608D-78C5-8D247796C4DD}"/>
                </a:ext>
              </a:extLst>
            </p:cNvPr>
            <p:cNvSpPr txBox="1"/>
            <p:nvPr/>
          </p:nvSpPr>
          <p:spPr>
            <a:xfrm>
              <a:off x="349554" y="6217706"/>
              <a:ext cx="528317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800" b="1">
                  <a:solidFill>
                    <a:schemeClr val="bg1"/>
                  </a:solidFill>
                </a:rPr>
                <a:t>For more information, visit www.ncpes.co.uk</a:t>
              </a:r>
            </a:p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BF61BA34-1D54-38EE-EF18-770B52A746B7}"/>
              </a:ext>
            </a:extLst>
          </p:cNvPr>
          <p:cNvSpPr txBox="1"/>
          <p:nvPr userDrawn="1"/>
        </p:nvSpPr>
        <p:spPr>
          <a:xfrm>
            <a:off x="1879327" y="282812"/>
            <a:ext cx="3455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solidFill>
                  <a:schemeClr val="tx1"/>
                </a:solidFill>
              </a:rPr>
              <a:t>National Cancer Patient </a:t>
            </a:r>
          </a:p>
          <a:p>
            <a:r>
              <a:rPr lang="en-GB" sz="1800" b="1">
                <a:solidFill>
                  <a:schemeClr val="tx1"/>
                </a:solidFill>
              </a:rPr>
              <a:t>Experience Survey</a:t>
            </a: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B105EE1E-2BCF-9C04-99BB-086F97B73AF6}"/>
              </a:ext>
            </a:extLst>
          </p:cNvPr>
          <p:cNvSpPr/>
          <p:nvPr userDrawn="1"/>
        </p:nvSpPr>
        <p:spPr>
          <a:xfrm>
            <a:off x="5867398" y="1047828"/>
            <a:ext cx="2783414" cy="1380717"/>
          </a:xfrm>
          <a:prstGeom prst="rightArrow">
            <a:avLst>
              <a:gd name="adj1" fmla="val 64047"/>
              <a:gd name="adj2" fmla="val 76087"/>
            </a:avLst>
          </a:prstGeom>
          <a:solidFill>
            <a:schemeClr val="accent5">
              <a:lumMod val="50000"/>
            </a:schemeClr>
          </a:solidFill>
          <a:ln w="76200">
            <a:solidFill>
              <a:srgbClr val="00A4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GB" sz="2800" b="1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308968E-EAF7-8DCE-FD05-24C363B87021}"/>
              </a:ext>
            </a:extLst>
          </p:cNvPr>
          <p:cNvSpPr txBox="1"/>
          <p:nvPr userDrawn="1"/>
        </p:nvSpPr>
        <p:spPr>
          <a:xfrm>
            <a:off x="5567719" y="1503942"/>
            <a:ext cx="3116017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800" b="1">
                <a:solidFill>
                  <a:schemeClr val="bg1"/>
                </a:solidFill>
              </a:rPr>
              <a:t>Together we 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7953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accent6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accent6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accent6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accent6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accent6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pes.co.uk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england.insight-queries@nhs.net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"/>
          <p:cNvSpPr txBox="1">
            <a:spLocks noGrp="1"/>
          </p:cNvSpPr>
          <p:nvPr>
            <p:ph type="title" idx="4294967295"/>
          </p:nvPr>
        </p:nvSpPr>
        <p:spPr>
          <a:xfrm>
            <a:off x="574214" y="95557"/>
            <a:ext cx="8544000" cy="88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>
              <a:buClr>
                <a:schemeClr val="accent4"/>
              </a:buClr>
              <a:buSzPts val="3200"/>
            </a:pPr>
            <a:r>
              <a:rPr lang="en-GB" sz="3200" b="1">
                <a:solidFill>
                  <a:srgbClr val="0070C0"/>
                </a:solidFill>
              </a:rPr>
              <a:t>NCPES</a:t>
            </a:r>
            <a:r>
              <a:rPr lang="en-GB" sz="3200" b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3200" b="1">
                <a:solidFill>
                  <a:srgbClr val="0070C0"/>
                </a:solidFill>
              </a:rPr>
              <a:t>improvement work</a:t>
            </a:r>
            <a:r>
              <a:rPr lang="en-GB" sz="3200" b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poster </a:t>
            </a:r>
            <a:r>
              <a:rPr lang="en-GB" sz="32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instructions</a:t>
            </a:r>
            <a:endParaRPr>
              <a:solidFill>
                <a:schemeClr val="accent4"/>
              </a:solidFill>
            </a:endParaRPr>
          </a:p>
        </p:txBody>
      </p:sp>
      <p:sp>
        <p:nvSpPr>
          <p:cNvPr id="117" name="Google Shape;117;p1"/>
          <p:cNvSpPr txBox="1">
            <a:spLocks noGrp="1"/>
          </p:cNvSpPr>
          <p:nvPr>
            <p:ph type="body" idx="4294967295"/>
          </p:nvPr>
        </p:nvSpPr>
        <p:spPr>
          <a:xfrm>
            <a:off x="574214" y="978206"/>
            <a:ext cx="8757600" cy="55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SzPct val="100000"/>
              <a:buNone/>
            </a:pPr>
            <a:r>
              <a:rPr lang="en-GB" sz="2000">
                <a:latin typeface="Arial"/>
                <a:ea typeface="Arial"/>
                <a:cs typeface="Arial"/>
                <a:sym typeface="Arial"/>
              </a:rPr>
              <a:t>This file contains one</a:t>
            </a:r>
            <a:r>
              <a:rPr lang="en-GB" sz="2000"/>
              <a:t> national example and one</a:t>
            </a:r>
            <a:r>
              <a:rPr lang="en-GB" sz="2000">
                <a:latin typeface="Arial"/>
                <a:ea typeface="Arial"/>
                <a:cs typeface="Arial"/>
                <a:sym typeface="Arial"/>
              </a:rPr>
              <a:t> template </a:t>
            </a:r>
            <a:r>
              <a:rPr lang="en-GB" sz="2000"/>
              <a:t>poster</a:t>
            </a:r>
            <a:r>
              <a:rPr lang="en-GB" sz="2000">
                <a:latin typeface="Arial"/>
                <a:ea typeface="Arial"/>
                <a:cs typeface="Arial"/>
                <a:sym typeface="Arial"/>
              </a:rPr>
              <a:t> which you can populate with examples of improvements made </a:t>
            </a:r>
            <a:r>
              <a:rPr lang="en-GB" sz="200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based on </a:t>
            </a:r>
            <a:r>
              <a:rPr lang="en-GB" sz="2000">
                <a:solidFill>
                  <a:schemeClr val="tx1"/>
                </a:solidFill>
              </a:rPr>
              <a:t>the NCPES results</a:t>
            </a:r>
            <a:r>
              <a:rPr lang="en-GB" sz="200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for your trust, ICB or cancer alliance</a:t>
            </a:r>
            <a:r>
              <a:rPr lang="en-GB" sz="2000">
                <a:solidFill>
                  <a:schemeClr val="tx1"/>
                </a:solidFill>
              </a:rPr>
              <a:t>. This</a:t>
            </a:r>
            <a:r>
              <a:rPr lang="en-GB" sz="200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>
                <a:solidFill>
                  <a:schemeClr val="tx1"/>
                </a:solidFill>
              </a:rPr>
              <a:t>allows</a:t>
            </a:r>
            <a:r>
              <a:rPr lang="en-GB" sz="200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you to share your local examples </a:t>
            </a:r>
            <a:r>
              <a:rPr lang="en-GB" sz="2000">
                <a:solidFill>
                  <a:schemeClr val="tx1"/>
                </a:solidFill>
              </a:rPr>
              <a:t>of improvement work </a:t>
            </a:r>
            <a:r>
              <a:rPr lang="en-GB" sz="200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more widely.</a:t>
            </a:r>
            <a:endParaRPr>
              <a:solidFill>
                <a:schemeClr val="tx1"/>
              </a:solidFill>
            </a:endParaRPr>
          </a:p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2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2000">
                <a:latin typeface="Arial"/>
                <a:ea typeface="Arial"/>
                <a:cs typeface="Arial"/>
                <a:sym typeface="Arial"/>
              </a:rPr>
              <a:t>You can: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sz="2000">
                <a:latin typeface="Arial"/>
                <a:ea typeface="Arial"/>
                <a:cs typeface="Arial"/>
                <a:sym typeface="Arial"/>
              </a:rPr>
              <a:t>Add your trust, ICB or cancer alliance logo to the top right. Simply delete the template logo that is there and add your own.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sz="2000">
                <a:latin typeface="Arial"/>
                <a:ea typeface="Arial"/>
                <a:cs typeface="Arial"/>
                <a:sym typeface="Arial"/>
              </a:rPr>
              <a:t>Edit the template text provided in each bubble. Click on the text and start typing.</a:t>
            </a:r>
            <a:endParaRPr/>
          </a:p>
          <a:p>
            <a:pPr marL="228600" lvl="0" indent="-217805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2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2000">
                <a:latin typeface="Arial"/>
                <a:ea typeface="Arial"/>
                <a:cs typeface="Arial"/>
                <a:sym typeface="Arial"/>
              </a:rPr>
              <a:t>The images and the coloured spaces for text cannot be updated.</a:t>
            </a:r>
            <a:endParaRPr/>
          </a:p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2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2000" b="1">
                <a:latin typeface="Arial"/>
                <a:ea typeface="Arial"/>
                <a:cs typeface="Arial"/>
                <a:sym typeface="Arial"/>
              </a:rPr>
              <a:t>Font used in this infographic</a:t>
            </a:r>
            <a:endParaRPr/>
          </a:p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2000">
                <a:latin typeface="Arial"/>
                <a:ea typeface="Arial"/>
                <a:cs typeface="Arial"/>
                <a:sym typeface="Arial"/>
              </a:rPr>
              <a:t>This infographic is set up to use the font Arial. </a:t>
            </a:r>
            <a:endParaRPr/>
          </a:p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2000">
                <a:latin typeface="Arial"/>
                <a:ea typeface="Arial"/>
                <a:cs typeface="Arial"/>
                <a:sym typeface="Arial"/>
              </a:rPr>
              <a:t>The default font size is 18. </a:t>
            </a:r>
            <a:endParaRPr/>
          </a:p>
          <a:p>
            <a:pPr marL="45720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1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"/>
          <p:cNvSpPr txBox="1">
            <a:spLocks noGrp="1"/>
          </p:cNvSpPr>
          <p:nvPr>
            <p:ph type="title" idx="4294967295"/>
          </p:nvPr>
        </p:nvSpPr>
        <p:spPr>
          <a:xfrm>
            <a:off x="662817" y="121077"/>
            <a:ext cx="8544000" cy="88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Font typeface="Arial"/>
              <a:buNone/>
            </a:pPr>
            <a:r>
              <a:rPr lang="en-GB" sz="2900" b="1">
                <a:solidFill>
                  <a:schemeClr val="accent4"/>
                </a:solidFill>
              </a:rPr>
              <a:t>NCPES</a:t>
            </a:r>
            <a:r>
              <a:rPr lang="en-GB" sz="29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900" b="1">
                <a:solidFill>
                  <a:schemeClr val="accent4"/>
                </a:solidFill>
              </a:rPr>
              <a:t>poster</a:t>
            </a:r>
            <a:r>
              <a:rPr lang="en-GB" sz="29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 instructions</a:t>
            </a:r>
            <a:endParaRPr sz="2900">
              <a:solidFill>
                <a:schemeClr val="accent4"/>
              </a:solidFill>
            </a:endParaRPr>
          </a:p>
        </p:txBody>
      </p:sp>
      <p:sp>
        <p:nvSpPr>
          <p:cNvPr id="150" name="Google Shape;150;p5"/>
          <p:cNvSpPr txBox="1">
            <a:spLocks noGrp="1"/>
          </p:cNvSpPr>
          <p:nvPr>
            <p:ph type="body" idx="4294967295"/>
          </p:nvPr>
        </p:nvSpPr>
        <p:spPr>
          <a:xfrm>
            <a:off x="660255" y="927098"/>
            <a:ext cx="8800500" cy="585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r>
              <a:rPr lang="en-GB" sz="1900" b="1">
                <a:latin typeface="Arial"/>
                <a:ea typeface="Arial"/>
                <a:cs typeface="Arial"/>
                <a:sym typeface="Arial"/>
              </a:rPr>
              <a:t>Printing off your </a:t>
            </a:r>
            <a:r>
              <a:rPr lang="en-GB" sz="1900" b="1"/>
              <a:t>poster</a:t>
            </a:r>
            <a:endParaRPr sz="1900"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r>
              <a:rPr lang="en-GB" sz="1900">
                <a:latin typeface="Arial"/>
                <a:ea typeface="Arial"/>
                <a:cs typeface="Arial"/>
                <a:sym typeface="Arial"/>
              </a:rPr>
              <a:t>The slide size of this template is set to A4 paper, allowing you to print off and share your </a:t>
            </a:r>
            <a:r>
              <a:rPr lang="en-GB" sz="1900"/>
              <a:t>posters</a:t>
            </a:r>
            <a:r>
              <a:rPr lang="en-GB" sz="1900">
                <a:latin typeface="Arial"/>
                <a:ea typeface="Arial"/>
                <a:cs typeface="Arial"/>
                <a:sym typeface="Arial"/>
              </a:rPr>
              <a:t>. You can check this by going to Design &gt; Slide Size &gt; Custom Slide size in the menu/ribbon above.</a:t>
            </a:r>
            <a:endParaRPr lang="en-GB" sz="1900">
              <a:latin typeface="Arial"/>
              <a:ea typeface="Arial"/>
              <a:cs typeface="Arial"/>
            </a:endParaRPr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r>
              <a:rPr lang="en-GB" sz="1900"/>
              <a:t>You can print them in colour or greyscale. You can also display them online, for example on your website, social media or screens in waiting areas.</a:t>
            </a:r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endParaRPr sz="19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r>
              <a:rPr lang="en-GB" sz="1900" b="1">
                <a:latin typeface="Arial"/>
                <a:ea typeface="Arial"/>
                <a:cs typeface="Arial"/>
                <a:sym typeface="Arial"/>
              </a:rPr>
              <a:t>Get in touch</a:t>
            </a:r>
            <a:endParaRPr sz="190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r>
              <a:rPr lang="en-GB" sz="1900">
                <a:latin typeface="Arial"/>
                <a:ea typeface="Arial"/>
                <a:cs typeface="Arial"/>
                <a:sym typeface="Arial"/>
              </a:rPr>
              <a:t>For more information about the survey visit </a:t>
            </a:r>
            <a:r>
              <a:rPr lang="en-GB" sz="1900" u="sng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www.ncpes.co.uk</a:t>
            </a:r>
            <a:r>
              <a:rPr lang="en-GB" sz="19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900">
              <a:solidFill>
                <a:schemeClr val="accent4"/>
              </a:solidFill>
            </a:endParaRPr>
          </a:p>
          <a:p>
            <a:pPr marL="0" indent="0">
              <a:lnSpc>
                <a:spcPct val="100000"/>
              </a:lnSpc>
              <a:buSzPts val="1700"/>
              <a:buNone/>
            </a:pPr>
            <a:r>
              <a:rPr lang="en-GB" sz="1900">
                <a:latin typeface="Arial"/>
                <a:ea typeface="Arial"/>
                <a:cs typeface="Arial"/>
                <a:sym typeface="Arial"/>
              </a:rPr>
              <a:t>If you have any questions, please contact </a:t>
            </a:r>
            <a:r>
              <a:rPr lang="en-GB" sz="1900">
                <a:solidFill>
                  <a:schemeClr val="accent4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england.insight-queries@nhs.net</a:t>
            </a:r>
            <a:r>
              <a:rPr lang="en-GB" sz="1900">
                <a:solidFill>
                  <a:schemeClr val="accent4"/>
                </a:solidFill>
              </a:rPr>
              <a:t> </a:t>
            </a: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19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196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57D600C-CFFF-7663-3EDF-F0E406C4F353}"/>
              </a:ext>
            </a:extLst>
          </p:cNvPr>
          <p:cNvSpPr txBox="1"/>
          <p:nvPr/>
        </p:nvSpPr>
        <p:spPr>
          <a:xfrm>
            <a:off x="880207" y="2678247"/>
            <a:ext cx="3455729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800">
                <a:solidFill>
                  <a:schemeClr val="tx1"/>
                </a:solidFill>
              </a:rPr>
              <a:t>[Add an example of a statistic or patient quote from your local trust results from the National Cancer Patient Experience Survey. If you share a patient quote, please ensure any identifiable data is removed.]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632A7C-8A2E-5774-73FF-10D63868A5F0}"/>
              </a:ext>
            </a:extLst>
          </p:cNvPr>
          <p:cNvSpPr txBox="1"/>
          <p:nvPr/>
        </p:nvSpPr>
        <p:spPr>
          <a:xfrm>
            <a:off x="5537256" y="2680696"/>
            <a:ext cx="3455729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800">
                <a:solidFill>
                  <a:schemeClr val="tx1"/>
                </a:solidFill>
              </a:rPr>
              <a:t>[Add an example of local improvements you have made]. </a:t>
            </a:r>
            <a:endParaRPr lang="en-US">
              <a:solidFill>
                <a:schemeClr val="tx1"/>
              </a:solidFill>
            </a:endParaRPr>
          </a:p>
        </p:txBody>
      </p:sp>
      <p:pic>
        <p:nvPicPr>
          <p:cNvPr id="7" name="Google Shape;158;p6" descr="A blue and white logo with black text&#10;&#10;AI-generated content may be incorrect.">
            <a:extLst>
              <a:ext uri="{FF2B5EF4-FFF2-40B4-BE49-F238E27FC236}">
                <a16:creationId xmlns:a16="http://schemas.microsoft.com/office/drawing/2014/main" id="{BF708A2F-298F-BE75-5594-5B06AE720CA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4805" y="111512"/>
            <a:ext cx="2269800" cy="8331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8698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PE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D63297"/>
      </a:accent1>
      <a:accent2>
        <a:srgbClr val="AE2573"/>
      </a:accent2>
      <a:accent3>
        <a:srgbClr val="0C48A8"/>
      </a:accent3>
      <a:accent4>
        <a:srgbClr val="005EB8"/>
      </a:accent4>
      <a:accent5>
        <a:srgbClr val="FFB81C"/>
      </a:accent5>
      <a:accent6>
        <a:srgbClr val="330072"/>
      </a:accent6>
      <a:hlink>
        <a:srgbClr val="1D0144"/>
      </a:hlink>
      <a:folHlink>
        <a:srgbClr val="18A3F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HSD-Refresh-Theme-NOV1120B">
  <a:themeElements>
    <a:clrScheme name="Custom 2">
      <a:dk1>
        <a:srgbClr val="FFFFFF"/>
      </a:dk1>
      <a:lt1>
        <a:srgbClr val="231F20"/>
      </a:lt1>
      <a:dk2>
        <a:srgbClr val="005EB8"/>
      </a:dk2>
      <a:lt2>
        <a:srgbClr val="F4F6F8"/>
      </a:lt2>
      <a:accent1>
        <a:srgbClr val="003087"/>
      </a:accent1>
      <a:accent2>
        <a:srgbClr val="768692"/>
      </a:accent2>
      <a:accent3>
        <a:srgbClr val="C7CED3"/>
      </a:accent3>
      <a:accent4>
        <a:srgbClr val="99DDEB"/>
      </a:accent4>
      <a:accent5>
        <a:srgbClr val="80D2CC"/>
      </a:accent5>
      <a:accent6>
        <a:srgbClr val="425563"/>
      </a:accent6>
      <a:hlink>
        <a:srgbClr val="005EB8"/>
      </a:hlink>
      <a:folHlink>
        <a:srgbClr val="00308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HSD-PPT-Template-Refresh_NOV2020-B" id="{06B772CD-B1AE-2743-BE7F-0BA8B46714EA}" vid="{16F65E12-3586-BC44-90B1-43C17D38503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aa4fdb2-2969-485f-945c-b2c89f643ae9">
      <Terms xmlns="http://schemas.microsoft.com/office/infopath/2007/PartnerControls"/>
    </lcf76f155ced4ddcb4097134ff3c332f>
    <TaxCatchAll xmlns="0d357360-b867-4e06-be75-352a2724d56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6A57348A61804E811C4E686CA6D2D1" ma:contentTypeVersion="14" ma:contentTypeDescription="Create a new document." ma:contentTypeScope="" ma:versionID="20eac42824fbc8fae794f88dd1d00a0f">
  <xsd:schema xmlns:xsd="http://www.w3.org/2001/XMLSchema" xmlns:xs="http://www.w3.org/2001/XMLSchema" xmlns:p="http://schemas.microsoft.com/office/2006/metadata/properties" xmlns:ns2="2aa4fdb2-2969-485f-945c-b2c89f643ae9" xmlns:ns3="0d357360-b867-4e06-be75-352a2724d56c" targetNamespace="http://schemas.microsoft.com/office/2006/metadata/properties" ma:root="true" ma:fieldsID="985e8a3648bb32a6466e6ecc8b101322" ns2:_="" ns3:_="">
    <xsd:import namespace="2aa4fdb2-2969-485f-945c-b2c89f643ae9"/>
    <xsd:import namespace="0d357360-b867-4e06-be75-352a2724d5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a4fdb2-2969-485f-945c-b2c89f643a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3f2ccb35-9b24-40d2-ac78-75701ecb79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357360-b867-4e06-be75-352a2724d56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256a48e1-b8b6-44b7-b104-bcfa2a223ebd}" ma:internalName="TaxCatchAll" ma:showField="CatchAllData" ma:web="0d357360-b867-4e06-be75-352a2724d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37161A7-D29A-43C9-A17E-ADC70F28475B}">
  <ds:schemaRefs>
    <ds:schemaRef ds:uri="57b21b79-5d32-4c3c-9402-b397da5c7a71"/>
    <ds:schemaRef ds:uri="c143a6c5-5942-4b69-8d61-fb579588568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D66C00D-C00F-422C-AABF-9F8582AA8D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5532AF-D16C-4897-AA3E-9E63AB991AA3}"/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Application>Microsoft Office PowerPoint</Application>
  <PresentationFormat>A4 Paper (210x297 mm)</PresentationFormat>
  <Slides>4</Slides>
  <Notes>2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NHSD-Refresh-Theme-NOV1120B</vt:lpstr>
      <vt:lpstr>NCPES improvement work poster instructions</vt:lpstr>
      <vt:lpstr>NCPES poster instructions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CPES infographic instructions</dc:title>
  <dc:creator>Jenny King</dc:creator>
  <cp:revision>4</cp:revision>
  <dcterms:created xsi:type="dcterms:W3CDTF">2023-07-31T08:51:03Z</dcterms:created>
  <dcterms:modified xsi:type="dcterms:W3CDTF">2025-10-17T13:09:10Z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0x0101006A6A57348A61804E811C4E686CA6D2D1</vt:lpwstr>
  </property>
  <property fmtid="{D5CDD505-2E9C-101B-9397-08002B2CF9AE}" pid="3" name="MediaServiceImageTags">
    <vt:lpwstr/>
  </property>
</Properties>
</file>