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1.xml" ContentType="application/vnd.ms-office.chartstyle+xml"/>
  <Override PartName="/ppt/charts/colors1.xml" ContentType="application/vnd.ms-office.chartcolorstyle+xml"/>
  <Override PartName="/ppt/charts/chart18.xml" ContentType="application/vnd.openxmlformats-officedocument.drawingml.chart+xml"/>
  <Override PartName="/ppt/charts/style2.xml" ContentType="application/vnd.ms-office.chartstyle+xml"/>
  <Override PartName="/ppt/charts/colors2.xml" ContentType="application/vnd.ms-office.chartcolorstyle+xml"/>
  <Override PartName="/ppt/charts/chart19.xml" ContentType="application/vnd.openxmlformats-officedocument.drawingml.chart+xml"/>
  <Override PartName="/ppt/charts/style3.xml" ContentType="application/vnd.ms-office.chartstyle+xml"/>
  <Override PartName="/ppt/charts/colors3.xml" ContentType="application/vnd.ms-office.chartcolorstyle+xml"/>
  <Override PartName="/ppt/charts/chart20.xml" ContentType="application/vnd.openxmlformats-officedocument.drawingml.chart+xml"/>
  <Override PartName="/ppt/charts/style4.xml" ContentType="application/vnd.ms-office.chartstyle+xml"/>
  <Override PartName="/ppt/charts/colors4.xml" ContentType="application/vnd.ms-office.chartcolorstyle+xml"/>
  <Override PartName="/ppt/charts/chart21.xml" ContentType="application/vnd.openxmlformats-officedocument.drawingml.chart+xml"/>
  <Override PartName="/ppt/charts/style5.xml" ContentType="application/vnd.ms-office.chartstyle+xml"/>
  <Override PartName="/ppt/charts/colors5.xml" ContentType="application/vnd.ms-office.chartcolorstyle+xml"/>
  <Override PartName="/ppt/charts/chart22.xml" ContentType="application/vnd.openxmlformats-officedocument.drawingml.chart+xml"/>
  <Override PartName="/ppt/charts/style6.xml" ContentType="application/vnd.ms-office.chartstyle+xml"/>
  <Override PartName="/ppt/charts/colors6.xml" ContentType="application/vnd.ms-office.chartcolorstyle+xml"/>
  <Override PartName="/ppt/charts/chart23.xml" ContentType="application/vnd.openxmlformats-officedocument.drawingml.chart+xml"/>
  <Override PartName="/ppt/charts/style7.xml" ContentType="application/vnd.ms-office.chartstyle+xml"/>
  <Override PartName="/ppt/charts/colors7.xml" ContentType="application/vnd.ms-office.chartcolorstyle+xml"/>
  <Override PartName="/ppt/charts/chart24.xml" ContentType="application/vnd.openxmlformats-officedocument.drawingml.chart+xml"/>
  <Override PartName="/ppt/charts/style8.xml" ContentType="application/vnd.ms-office.chartstyle+xml"/>
  <Override PartName="/ppt/charts/colors8.xml" ContentType="application/vnd.ms-office.chartcolorstyle+xml"/>
  <Override PartName="/ppt/charts/chart25.xml" ContentType="application/vnd.openxmlformats-officedocument.drawingml.chart+xml"/>
  <Override PartName="/ppt/charts/style9.xml" ContentType="application/vnd.ms-office.chartstyle+xml"/>
  <Override PartName="/ppt/charts/colors9.xml" ContentType="application/vnd.ms-office.chartcolorstyle+xml"/>
  <Override PartName="/ppt/charts/chart26.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7.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8.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9.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0.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3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33.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34.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35.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36.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37.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3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40.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41.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42.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43.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44.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45.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46.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47.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48.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49.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5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5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52.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53.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54.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55.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56.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57.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58.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5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6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61.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62.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63.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64.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65.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66.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67.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68.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69.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70.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71.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72.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73.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74.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75.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76.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77.xml" ContentType="application/vnd.openxmlformats-officedocument.drawingml.chart+xml"/>
  <Override PartName="/ppt/charts/style61.xml" ContentType="application/vnd.ms-office.chartstyle+xml"/>
  <Override PartName="/ppt/charts/colors61.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4"/>
    <p:sldMasterId id="2147483666" r:id="rId5"/>
  </p:sldMasterIdLst>
  <p:notesMasterIdLst>
    <p:notesMasterId r:id="rId64"/>
  </p:notesMasterIdLst>
  <p:sldIdLst>
    <p:sldId id="257" r:id="rId6"/>
    <p:sldId id="351" r:id="rId7"/>
    <p:sldId id="258" r:id="rId8"/>
    <p:sldId id="34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329"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12" r:id="rId51"/>
    <p:sldId id="313" r:id="rId52"/>
    <p:sldId id="352" r:id="rId53"/>
    <p:sldId id="353" r:id="rId54"/>
    <p:sldId id="354" r:id="rId55"/>
    <p:sldId id="355" r:id="rId56"/>
    <p:sldId id="356" r:id="rId57"/>
    <p:sldId id="357" r:id="rId58"/>
    <p:sldId id="358" r:id="rId59"/>
    <p:sldId id="359" r:id="rId60"/>
    <p:sldId id="360" r:id="rId61"/>
    <p:sldId id="361" r:id="rId62"/>
    <p:sldId id="362" r:id="rId63"/>
  </p:sldIdLst>
  <p:sldSz cx="7556500" cy="10693400"/>
  <p:notesSz cx="7556500" cy="10693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9E9719-3A72-1B1D-6A89-B7D39640B590}" name="Yang Liu" initials="YL" userId="S::yang.liu@PickerEurope.ac.uk::fd660113-6f3e-4fcf-aebc-3c8e80c5197c" providerId="AD"/>
  <p188:author id="{88F2CF8F-489F-0D20-F325-36525D0A0E23}" name="Roisin Atkin" initials="RA" userId="S::roisin.atkin@pickereurope.ac.uk::7565ec05-46a1-4150-82ba-7d8ef68671a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36E9F"/>
    <a:srgbClr val="000000"/>
    <a:srgbClr val="414042"/>
    <a:srgbClr val="939598"/>
    <a:srgbClr val="DCDDDE"/>
    <a:srgbClr val="1F60AD"/>
    <a:srgbClr val="A8C7E9"/>
    <a:srgbClr val="0A74BB"/>
    <a:srgbClr val="005EB8"/>
    <a:srgbClr val="00A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1" autoAdjust="0"/>
    <p:restoredTop sz="95400" autoAdjust="0"/>
  </p:normalViewPr>
  <p:slideViewPr>
    <p:cSldViewPr>
      <p:cViewPr>
        <p:scale>
          <a:sx n="125" d="100"/>
          <a:sy n="125" d="100"/>
        </p:scale>
        <p:origin x="1002" y="90"/>
      </p:cViewPr>
      <p:guideLst>
        <p:guide orient="horz" pos="2880"/>
        <p:guide pos="2160"/>
      </p:guideLst>
    </p:cSldViewPr>
  </p:slideViewPr>
  <p:notesTextViewPr>
    <p:cViewPr>
      <p:scale>
        <a:sx n="100" d="100"/>
        <a:sy n="100" d="100"/>
      </p:scale>
      <p:origin x="0" y="0"/>
    </p:cViewPr>
  </p:notesTextViewPr>
  <p:sorterViewPr>
    <p:cViewPr>
      <p:scale>
        <a:sx n="117" d="100"/>
        <a:sy n="117" d="100"/>
      </p:scale>
      <p:origin x="0" y="-1574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notesMaster" Target="notesMasters/notesMaster1.xml"/><Relationship Id="rId69" Type="http://schemas.microsoft.com/office/2018/10/relationships/authors" Target="author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xml"/><Relationship Id="rId1" Type="http://schemas.microsoft.com/office/2011/relationships/chartStyle" Target="style1.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2.xml"/><Relationship Id="rId1" Type="http://schemas.microsoft.com/office/2011/relationships/chartStyle" Target="style2.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3.xml"/><Relationship Id="rId1" Type="http://schemas.microsoft.com/office/2011/relationships/chartStyle" Target="style3.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4.xml"/><Relationship Id="rId1" Type="http://schemas.microsoft.com/office/2011/relationships/chartStyle" Target="style4.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5.xml"/><Relationship Id="rId1" Type="http://schemas.microsoft.com/office/2011/relationships/chartStyle" Target="style5.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6.xml"/><Relationship Id="rId1" Type="http://schemas.microsoft.com/office/2011/relationships/chartStyle" Target="style6.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7.xml"/><Relationship Id="rId1" Type="http://schemas.microsoft.com/office/2011/relationships/chartStyle" Target="style7.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8.xml"/><Relationship Id="rId1" Type="http://schemas.microsoft.com/office/2011/relationships/chartStyle" Target="style8.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9.xml"/><Relationship Id="rId1" Type="http://schemas.microsoft.com/office/2011/relationships/chartStyle" Target="style9.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0.xml"/><Relationship Id="rId1" Type="http://schemas.microsoft.com/office/2011/relationships/chartStyle" Target="style10.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11.xml"/><Relationship Id="rId1" Type="http://schemas.microsoft.com/office/2011/relationships/chartStyle" Target="style11.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2.xml"/><Relationship Id="rId1" Type="http://schemas.microsoft.com/office/2011/relationships/chartStyle" Target="style12.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3.xml"/><Relationship Id="rId1" Type="http://schemas.microsoft.com/office/2011/relationships/chartStyle" Target="style13.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4.xml"/><Relationship Id="rId1" Type="http://schemas.microsoft.com/office/2011/relationships/chartStyle" Target="style14.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5.xml"/><Relationship Id="rId1" Type="http://schemas.microsoft.com/office/2011/relationships/chartStyle" Target="style15.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16.xml"/><Relationship Id="rId1" Type="http://schemas.microsoft.com/office/2011/relationships/chartStyle" Target="style16.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7.xml"/><Relationship Id="rId1" Type="http://schemas.microsoft.com/office/2011/relationships/chartStyle" Target="style17.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8.xml"/><Relationship Id="rId1" Type="http://schemas.microsoft.com/office/2011/relationships/chartStyle" Target="style18.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9.xml"/><Relationship Id="rId1" Type="http://schemas.microsoft.com/office/2011/relationships/chartStyle" Target="style19.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0.xml"/><Relationship Id="rId1" Type="http://schemas.microsoft.com/office/2011/relationships/chartStyle" Target="style20.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21.xml"/><Relationship Id="rId1" Type="http://schemas.microsoft.com/office/2011/relationships/chartStyle" Target="style21.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22.xml"/><Relationship Id="rId1" Type="http://schemas.microsoft.com/office/2011/relationships/chartStyle" Target="style22.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23.xml"/><Relationship Id="rId1" Type="http://schemas.microsoft.com/office/2011/relationships/chartStyle" Target="style2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24.xml"/><Relationship Id="rId1" Type="http://schemas.microsoft.com/office/2011/relationships/chartStyle" Target="style24.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25.xml"/><Relationship Id="rId1" Type="http://schemas.microsoft.com/office/2011/relationships/chartStyle" Target="style2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26.xml"/><Relationship Id="rId1" Type="http://schemas.microsoft.com/office/2011/relationships/chartStyle" Target="style2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27.xml"/><Relationship Id="rId1" Type="http://schemas.microsoft.com/office/2011/relationships/chartStyle" Target="style27.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28.xml"/><Relationship Id="rId1" Type="http://schemas.microsoft.com/office/2011/relationships/chartStyle" Target="style28.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29.xml"/><Relationship Id="rId1" Type="http://schemas.microsoft.com/office/2011/relationships/chartStyle" Target="style29.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30.xml"/><Relationship Id="rId1" Type="http://schemas.microsoft.com/office/2011/relationships/chartStyle" Target="style30.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31.xml"/><Relationship Id="rId1" Type="http://schemas.microsoft.com/office/2011/relationships/chartStyle" Target="style31.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32.xml"/><Relationship Id="rId1" Type="http://schemas.microsoft.com/office/2011/relationships/chartStyle" Target="style32.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33.xml"/><Relationship Id="rId1" Type="http://schemas.microsoft.com/office/2011/relationships/chartStyle" Target="style3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34.xml"/><Relationship Id="rId1" Type="http://schemas.microsoft.com/office/2011/relationships/chartStyle" Target="style34.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35.xml"/><Relationship Id="rId1" Type="http://schemas.microsoft.com/office/2011/relationships/chartStyle" Target="style35.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36.xml"/><Relationship Id="rId1" Type="http://schemas.microsoft.com/office/2011/relationships/chartStyle" Target="style36.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37.xml"/><Relationship Id="rId1" Type="http://schemas.microsoft.com/office/2011/relationships/chartStyle" Target="style37.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38.xml"/><Relationship Id="rId1" Type="http://schemas.microsoft.com/office/2011/relationships/chartStyle" Target="style38.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39.xml"/><Relationship Id="rId1" Type="http://schemas.microsoft.com/office/2011/relationships/chartStyle" Target="style39.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40.xml"/><Relationship Id="rId1" Type="http://schemas.microsoft.com/office/2011/relationships/chartStyle" Target="style40.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41.xml"/><Relationship Id="rId1" Type="http://schemas.microsoft.com/office/2011/relationships/chartStyle" Target="style41.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42.xml"/><Relationship Id="rId1" Type="http://schemas.microsoft.com/office/2011/relationships/chartStyle" Target="style4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43.xml"/><Relationship Id="rId1" Type="http://schemas.microsoft.com/office/2011/relationships/chartStyle" Target="style43.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44.xml"/><Relationship Id="rId1" Type="http://schemas.microsoft.com/office/2011/relationships/chartStyle" Target="style44.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45.xml"/><Relationship Id="rId1" Type="http://schemas.microsoft.com/office/2011/relationships/chartStyle" Target="style45.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46.xml"/><Relationship Id="rId1" Type="http://schemas.microsoft.com/office/2011/relationships/chartStyle" Target="style46.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47.xml"/><Relationship Id="rId1" Type="http://schemas.microsoft.com/office/2011/relationships/chartStyle" Target="style47.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48.xml"/><Relationship Id="rId1" Type="http://schemas.microsoft.com/office/2011/relationships/chartStyle" Target="style48.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49.xml"/><Relationship Id="rId1" Type="http://schemas.microsoft.com/office/2011/relationships/chartStyle" Target="style49.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50.xml"/><Relationship Id="rId1" Type="http://schemas.microsoft.com/office/2011/relationships/chartStyle" Target="style50.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51.xml"/><Relationship Id="rId1" Type="http://schemas.microsoft.com/office/2011/relationships/chartStyle" Target="style51.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52.xml"/><Relationship Id="rId1" Type="http://schemas.microsoft.com/office/2011/relationships/chartStyle" Target="style52.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53.xml"/><Relationship Id="rId1" Type="http://schemas.microsoft.com/office/2011/relationships/chartStyle" Target="style53.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54.xml"/><Relationship Id="rId1" Type="http://schemas.microsoft.com/office/2011/relationships/chartStyle" Target="style54.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55.xml"/><Relationship Id="rId1" Type="http://schemas.microsoft.com/office/2011/relationships/chartStyle" Target="style55.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56.xml"/><Relationship Id="rId1" Type="http://schemas.microsoft.com/office/2011/relationships/chartStyle" Target="style56.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57.xml"/><Relationship Id="rId1" Type="http://schemas.microsoft.com/office/2011/relationships/chartStyle" Target="style57.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58.xml"/><Relationship Id="rId1" Type="http://schemas.microsoft.com/office/2011/relationships/chartStyle" Target="style58.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59.xml"/><Relationship Id="rId1" Type="http://schemas.microsoft.com/office/2011/relationships/chartStyle" Target="style59.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60.xml"/><Relationship Id="rId1" Type="http://schemas.microsoft.com/office/2011/relationships/chartStyle" Target="style60.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61.xml"/><Relationship Id="rId1" Type="http://schemas.microsoft.com/office/2011/relationships/chartStyle" Target="style61.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Sheet1!$B$2:$B$4</c:f>
              <c:numCache>
                <c:formatCode>0%</c:formatCode>
                <c:ptCount val="3"/>
                <c:pt idx="0">
                  <c:v>0.79185419999999995</c:v>
                </c:pt>
                <c:pt idx="1">
                  <c:v>0.73915790000000003</c:v>
                </c:pt>
                <c:pt idx="2">
                  <c:v>0.87791770000000002</c:v>
                </c:pt>
              </c:numCache>
            </c:numRef>
          </c:val>
          <c:extLst>
            <c:ext xmlns:c16="http://schemas.microsoft.com/office/drawing/2014/chart" uri="{C3380CC4-5D6E-409C-BE32-E72D297353CC}">
              <c16:uniqueId val="{00000000-4C64-452D-8BD5-13B38B7609F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4C64-452D-8BD5-13B38B7609FD}"/>
              </c:ext>
            </c:extLst>
          </c:dPt>
          <c:dPt>
            <c:idx val="1"/>
            <c:invertIfNegative val="0"/>
            <c:bubble3D val="0"/>
            <c:extLst>
              <c:ext xmlns:c16="http://schemas.microsoft.com/office/drawing/2014/chart" uri="{C3380CC4-5D6E-409C-BE32-E72D297353CC}">
                <c16:uniqueId val="{00000004-4C64-452D-8BD5-13B38B7609FD}"/>
              </c:ext>
            </c:extLst>
          </c:dPt>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Sheet1!$C$2:$C$4</c:f>
              <c:numCache>
                <c:formatCode>0%</c:formatCode>
                <c:ptCount val="3"/>
                <c:pt idx="0">
                  <c:v>6.6981600000000002E-2</c:v>
                </c:pt>
                <c:pt idx="1">
                  <c:v>2.8661599999999999E-2</c:v>
                </c:pt>
                <c:pt idx="2">
                  <c:v>3.9347500000000001E-2</c:v>
                </c:pt>
              </c:numCache>
            </c:numRef>
          </c:val>
          <c:extLst>
            <c:ext xmlns:c16="http://schemas.microsoft.com/office/drawing/2014/chart" uri="{C3380CC4-5D6E-409C-BE32-E72D297353CC}">
              <c16:uniqueId val="{00000005-4C64-452D-8BD5-13B38B7609F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Sheet1!$D$2:$D$4</c:f>
              <c:numCache>
                <c:formatCode>0%</c:formatCode>
                <c:ptCount val="3"/>
                <c:pt idx="0">
                  <c:v>0.1115796</c:v>
                </c:pt>
                <c:pt idx="1">
                  <c:v>0.15685270000000001</c:v>
                </c:pt>
                <c:pt idx="2">
                  <c:v>7.9780900000000002E-2</c:v>
                </c:pt>
              </c:numCache>
            </c:numRef>
          </c:val>
          <c:extLst>
            <c:ext xmlns:c16="http://schemas.microsoft.com/office/drawing/2014/chart" uri="{C3380CC4-5D6E-409C-BE32-E72D297353CC}">
              <c16:uniqueId val="{00000006-4C64-452D-8BD5-13B38B7609F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Sheet1!$E$2:$E$4</c:f>
              <c:numCache>
                <c:formatCode>0%</c:formatCode>
                <c:ptCount val="3"/>
                <c:pt idx="0">
                  <c:v>2.95803E-2</c:v>
                </c:pt>
                <c:pt idx="1">
                  <c:v>7.5324600000000005E-2</c:v>
                </c:pt>
                <c:pt idx="2">
                  <c:v>2.9537999999999999E-3</c:v>
                </c:pt>
              </c:numCache>
            </c:numRef>
          </c:val>
          <c:extLst>
            <c:ext xmlns:c16="http://schemas.microsoft.com/office/drawing/2014/chart" uri="{C3380CC4-5D6E-409C-BE32-E72D297353CC}">
              <c16:uniqueId val="{00000007-4C64-452D-8BD5-13B38B7609F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Sheet1!$F$2:$F$4</c:f>
              <c:numCache>
                <c:formatCode>0%</c:formatCode>
                <c:ptCount val="3"/>
                <c:pt idx="0">
                  <c:v>4.0999999999999997E-6</c:v>
                </c:pt>
                <c:pt idx="1">
                  <c:v>3.1999999999999999E-6</c:v>
                </c:pt>
                <c:pt idx="2">
                  <c:v>1.9999999999999999E-7</c:v>
                </c:pt>
              </c:numCache>
            </c:numRef>
          </c:val>
          <c:extLst>
            <c:ext xmlns:c16="http://schemas.microsoft.com/office/drawing/2014/chart" uri="{C3380CC4-5D6E-409C-BE32-E72D297353CC}">
              <c16:uniqueId val="{00000008-4C64-452D-8BD5-13B38B7609F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0.92348920000000001</c:v>
                </c:pt>
                <c:pt idx="1">
                  <c:v>0.77588950000000001</c:v>
                </c:pt>
                <c:pt idx="2">
                  <c:v>0.87791770000000002</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4C64-452D-8BD5-13B38B7609F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6535746464527754"/>
          <c:w val="0.90171044375389497"/>
          <c:h val="0.7534377278499654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Sheet1!$B$2:$B$12</c:f>
              <c:numCache>
                <c:formatCode>0%</c:formatCode>
                <c:ptCount val="11"/>
                <c:pt idx="0">
                  <c:v>0.80873700000000004</c:v>
                </c:pt>
                <c:pt idx="1">
                  <c:v>0.73596050000000002</c:v>
                </c:pt>
                <c:pt idx="2">
                  <c:v>0.77021830000000002</c:v>
                </c:pt>
                <c:pt idx="3">
                  <c:v>0.52637990000000001</c:v>
                </c:pt>
                <c:pt idx="4">
                  <c:v>0.63734500000000005</c:v>
                </c:pt>
                <c:pt idx="5">
                  <c:v>0.67006049999999995</c:v>
                </c:pt>
                <c:pt idx="6">
                  <c:v>0.68773609999999996</c:v>
                </c:pt>
                <c:pt idx="7">
                  <c:v>0.71041109999999996</c:v>
                </c:pt>
                <c:pt idx="8">
                  <c:v>0.53813529999999998</c:v>
                </c:pt>
                <c:pt idx="9">
                  <c:v>0.6202685</c:v>
                </c:pt>
                <c:pt idx="10">
                  <c:v>0.59319219999999995</c:v>
                </c:pt>
              </c:numCache>
            </c:numRef>
          </c:val>
          <c:extLst>
            <c:ext xmlns:c16="http://schemas.microsoft.com/office/drawing/2014/chart" uri="{C3380CC4-5D6E-409C-BE32-E72D297353CC}">
              <c16:uniqueId val="{00000000-928E-4E84-9EBA-42DD458A827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28E-4E84-9EBA-42DD458A8279}"/>
              </c:ext>
            </c:extLst>
          </c:dPt>
          <c:dPt>
            <c:idx val="1"/>
            <c:invertIfNegative val="0"/>
            <c:bubble3D val="0"/>
            <c:extLst>
              <c:ext xmlns:c16="http://schemas.microsoft.com/office/drawing/2014/chart" uri="{C3380CC4-5D6E-409C-BE32-E72D297353CC}">
                <c16:uniqueId val="{00000004-928E-4E84-9EBA-42DD458A8279}"/>
              </c:ext>
            </c:extLst>
          </c:dPt>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Sheet1!$C$2:$C$12</c:f>
              <c:numCache>
                <c:formatCode>0%</c:formatCode>
                <c:ptCount val="11"/>
                <c:pt idx="0">
                  <c:v>3.9849000000000004E-3</c:v>
                </c:pt>
                <c:pt idx="1">
                  <c:v>2.4540599999999999E-2</c:v>
                </c:pt>
                <c:pt idx="2">
                  <c:v>0</c:v>
                </c:pt>
                <c:pt idx="3">
                  <c:v>0.1427485</c:v>
                </c:pt>
                <c:pt idx="4">
                  <c:v>2.74737E-2</c:v>
                </c:pt>
                <c:pt idx="5">
                  <c:v>9.57596E-2</c:v>
                </c:pt>
                <c:pt idx="6">
                  <c:v>2.1803300000000001E-2</c:v>
                </c:pt>
                <c:pt idx="7">
                  <c:v>0</c:v>
                </c:pt>
                <c:pt idx="8">
                  <c:v>8.76276E-2</c:v>
                </c:pt>
                <c:pt idx="9">
                  <c:v>0</c:v>
                </c:pt>
                <c:pt idx="10">
                  <c:v>0.1032482</c:v>
                </c:pt>
              </c:numCache>
            </c:numRef>
          </c:val>
          <c:extLst>
            <c:ext xmlns:c16="http://schemas.microsoft.com/office/drawing/2014/chart" uri="{C3380CC4-5D6E-409C-BE32-E72D297353CC}">
              <c16:uniqueId val="{00000005-928E-4E84-9EBA-42DD458A8279}"/>
            </c:ext>
          </c:extLst>
        </c:ser>
        <c:ser>
          <c:idx val="2"/>
          <c:order val="2"/>
          <c:tx>
            <c:strRef>
              <c:f>Sheet1!$D$1</c:f>
              <c:strCache>
                <c:ptCount val="1"/>
                <c:pt idx="0">
                  <c:v>Category 3</c:v>
                </c:pt>
              </c:strCache>
            </c:strRef>
          </c:tx>
          <c:spPr>
            <a:solidFill>
              <a:srgbClr val="DCDDDE"/>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Sheet1!$D$2:$D$12</c:f>
              <c:numCache>
                <c:formatCode>0%</c:formatCode>
                <c:ptCount val="11"/>
                <c:pt idx="0">
                  <c:v>0.1779674</c:v>
                </c:pt>
                <c:pt idx="1">
                  <c:v>0.2001878</c:v>
                </c:pt>
                <c:pt idx="2">
                  <c:v>0.22978170000000001</c:v>
                </c:pt>
                <c:pt idx="3">
                  <c:v>0.25854310000000003</c:v>
                </c:pt>
                <c:pt idx="4">
                  <c:v>0.33518130000000002</c:v>
                </c:pt>
                <c:pt idx="5">
                  <c:v>0.20464499999999999</c:v>
                </c:pt>
                <c:pt idx="6">
                  <c:v>0.2258221</c:v>
                </c:pt>
                <c:pt idx="7">
                  <c:v>0.27199899999999999</c:v>
                </c:pt>
                <c:pt idx="8">
                  <c:v>0.28051350000000003</c:v>
                </c:pt>
                <c:pt idx="9">
                  <c:v>0.37473450000000003</c:v>
                </c:pt>
                <c:pt idx="10">
                  <c:v>0.19439899999999999</c:v>
                </c:pt>
              </c:numCache>
            </c:numRef>
          </c:val>
          <c:extLst>
            <c:ext xmlns:c16="http://schemas.microsoft.com/office/drawing/2014/chart" uri="{C3380CC4-5D6E-409C-BE32-E72D297353CC}">
              <c16:uniqueId val="{00000006-928E-4E84-9EBA-42DD458A8279}"/>
            </c:ext>
          </c:extLst>
        </c:ser>
        <c:ser>
          <c:idx val="3"/>
          <c:order val="3"/>
          <c:tx>
            <c:strRef>
              <c:f>Sheet1!$E$1</c:f>
              <c:strCache>
                <c:ptCount val="1"/>
                <c:pt idx="0">
                  <c:v>Category 4</c:v>
                </c:pt>
              </c:strCache>
            </c:strRef>
          </c:tx>
          <c:spPr>
            <a:solidFill>
              <a:srgbClr val="0A74BB"/>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Sheet1!$E$2:$E$12</c:f>
              <c:numCache>
                <c:formatCode>0%</c:formatCode>
                <c:ptCount val="11"/>
                <c:pt idx="0">
                  <c:v>9.3092000000000001E-3</c:v>
                </c:pt>
                <c:pt idx="1">
                  <c:v>5.5710999999999998E-3</c:v>
                </c:pt>
                <c:pt idx="2">
                  <c:v>0</c:v>
                </c:pt>
                <c:pt idx="3">
                  <c:v>2.1544399999999998E-2</c:v>
                </c:pt>
                <c:pt idx="4">
                  <c:v>0</c:v>
                </c:pt>
                <c:pt idx="5">
                  <c:v>2.9533299999999998E-2</c:v>
                </c:pt>
                <c:pt idx="6">
                  <c:v>2.2190000000000001E-3</c:v>
                </c:pt>
                <c:pt idx="7">
                  <c:v>1.75885E-2</c:v>
                </c:pt>
                <c:pt idx="8">
                  <c:v>4.4598600000000002E-2</c:v>
                </c:pt>
                <c:pt idx="9">
                  <c:v>4.9969000000000003E-3</c:v>
                </c:pt>
                <c:pt idx="10">
                  <c:v>5.80619E-2</c:v>
                </c:pt>
              </c:numCache>
            </c:numRef>
          </c:val>
          <c:extLst>
            <c:ext xmlns:c16="http://schemas.microsoft.com/office/drawing/2014/chart" uri="{C3380CC4-5D6E-409C-BE32-E72D297353CC}">
              <c16:uniqueId val="{00000007-928E-4E84-9EBA-42DD458A8279}"/>
            </c:ext>
          </c:extLst>
        </c:ser>
        <c:ser>
          <c:idx val="4"/>
          <c:order val="4"/>
          <c:tx>
            <c:strRef>
              <c:f>Sheet1!$F$1</c:f>
              <c:strCache>
                <c:ptCount val="1"/>
                <c:pt idx="0">
                  <c:v>Category 5</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Sheet1!$F$2:$F$12</c:f>
              <c:numCache>
                <c:formatCode>0%</c:formatCode>
                <c:ptCount val="11"/>
                <c:pt idx="0">
                  <c:v>1.5E-6</c:v>
                </c:pt>
                <c:pt idx="1">
                  <c:v>3.3739999999999999E-2</c:v>
                </c:pt>
                <c:pt idx="2">
                  <c:v>0</c:v>
                </c:pt>
                <c:pt idx="3">
                  <c:v>5.0784299999999997E-2</c:v>
                </c:pt>
                <c:pt idx="4">
                  <c:v>0</c:v>
                </c:pt>
                <c:pt idx="5">
                  <c:v>1.5E-6</c:v>
                </c:pt>
                <c:pt idx="6">
                  <c:v>6.2419500000000003E-2</c:v>
                </c:pt>
                <c:pt idx="7">
                  <c:v>1.3999999999999999E-6</c:v>
                </c:pt>
                <c:pt idx="8">
                  <c:v>4.9125099999999998E-2</c:v>
                </c:pt>
                <c:pt idx="9">
                  <c:v>1.9999999999999999E-7</c:v>
                </c:pt>
                <c:pt idx="10">
                  <c:v>5.1098699999999997E-2</c:v>
                </c:pt>
              </c:numCache>
            </c:numRef>
          </c:val>
          <c:extLst>
            <c:ext xmlns:c16="http://schemas.microsoft.com/office/drawing/2014/chart" uri="{C3380CC4-5D6E-409C-BE32-E72D297353CC}">
              <c16:uniqueId val="{00000008-928E-4E84-9EBA-42DD458A827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Sheet1!$H$2:$H$12</c:f>
              <c:numCache>
                <c:formatCode>0%</c:formatCode>
                <c:ptCount val="11"/>
                <c:pt idx="0">
                  <c:v>0.86327330000000002</c:v>
                </c:pt>
                <c:pt idx="1">
                  <c:v>0.93574040000000003</c:v>
                </c:pt>
                <c:pt idx="2">
                  <c:v>0.89357690000000001</c:v>
                </c:pt>
                <c:pt idx="3">
                  <c:v>0.76781330000000003</c:v>
                </c:pt>
                <c:pt idx="4">
                  <c:v>0.99999979999999999</c:v>
                </c:pt>
                <c:pt idx="5">
                  <c:v>0.87838539999999998</c:v>
                </c:pt>
                <c:pt idx="6">
                  <c:v>0.90886739999999999</c:v>
                </c:pt>
                <c:pt idx="7">
                  <c:v>0.88363040000000004</c:v>
                </c:pt>
                <c:pt idx="8">
                  <c:v>0.85289930000000003</c:v>
                </c:pt>
                <c:pt idx="9">
                  <c:v>0.99999979999999999</c:v>
                </c:pt>
                <c:pt idx="10">
                  <c:v>0.82850250000000003</c:v>
                </c:pt>
              </c:numCache>
            </c:numRef>
          </c:xVal>
          <c:yVal>
            <c:numRef>
              <c:f>Sheet1!$I$2:$I$12</c:f>
              <c:numCache>
                <c:formatCode>General</c:formatCode>
                <c:ptCount val="11"/>
                <c:pt idx="0">
                  <c:v>11</c:v>
                </c:pt>
                <c:pt idx="1">
                  <c:v>10</c:v>
                </c:pt>
                <c:pt idx="2">
                  <c:v>9</c:v>
                </c:pt>
                <c:pt idx="3">
                  <c:v>8</c:v>
                </c:pt>
                <c:pt idx="4">
                  <c:v>7</c:v>
                </c:pt>
                <c:pt idx="5">
                  <c:v>6</c:v>
                </c:pt>
                <c:pt idx="6">
                  <c:v>5</c:v>
                </c:pt>
                <c:pt idx="7">
                  <c:v>4</c:v>
                </c:pt>
                <c:pt idx="8">
                  <c:v>3</c:v>
                </c:pt>
                <c:pt idx="9">
                  <c:v>2</c:v>
                </c:pt>
                <c:pt idx="10">
                  <c:v>1</c:v>
                </c:pt>
              </c:numCache>
            </c:numRef>
          </c:yVal>
          <c:smooth val="0"/>
          <c:extLst>
            <c:ext xmlns:c16="http://schemas.microsoft.com/office/drawing/2014/chart" uri="{C3380CC4-5D6E-409C-BE32-E72D297353CC}">
              <c16:uniqueId val="{00000009-928E-4E84-9EBA-42DD458A827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59861119738512458"/>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Sheet1!$B$2:$B$3</c:f>
              <c:numCache>
                <c:formatCode>0%</c:formatCode>
                <c:ptCount val="2"/>
                <c:pt idx="0">
                  <c:v>0.72718530000000003</c:v>
                </c:pt>
                <c:pt idx="1">
                  <c:v>0.66053450000000002</c:v>
                </c:pt>
              </c:numCache>
            </c:numRef>
          </c:val>
          <c:extLst>
            <c:ext xmlns:c16="http://schemas.microsoft.com/office/drawing/2014/chart" uri="{C3380CC4-5D6E-409C-BE32-E72D297353CC}">
              <c16:uniqueId val="{00000000-52A4-448F-8EAD-BA6365150A74}"/>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2A4-448F-8EAD-BA6365150A74}"/>
              </c:ext>
            </c:extLst>
          </c:dPt>
          <c:dPt>
            <c:idx val="1"/>
            <c:invertIfNegative val="0"/>
            <c:bubble3D val="0"/>
            <c:spPr>
              <a:solidFill>
                <a:srgbClr val="A8C7E9"/>
              </a:solidFill>
              <a:ln>
                <a:noFill/>
              </a:ln>
              <a:effectLst/>
            </c:spPr>
            <c:extLst>
              <c:ext xmlns:c16="http://schemas.microsoft.com/office/drawing/2014/chart" uri="{C3380CC4-5D6E-409C-BE32-E72D297353CC}">
                <c16:uniqueId val="{00000004-52A4-448F-8EAD-BA6365150A74}"/>
              </c:ext>
            </c:extLst>
          </c:dPt>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Sheet1!$C$2:$C$3</c:f>
              <c:numCache>
                <c:formatCode>0%</c:formatCode>
                <c:ptCount val="2"/>
                <c:pt idx="0">
                  <c:v>0</c:v>
                </c:pt>
                <c:pt idx="1">
                  <c:v>5.8346200000000001E-2</c:v>
                </c:pt>
              </c:numCache>
            </c:numRef>
          </c:val>
          <c:extLst>
            <c:ext xmlns:c16="http://schemas.microsoft.com/office/drawing/2014/chart" uri="{C3380CC4-5D6E-409C-BE32-E72D297353CC}">
              <c16:uniqueId val="{00000005-52A4-448F-8EAD-BA6365150A74}"/>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Sheet1!$D$2:$D$3</c:f>
              <c:numCache>
                <c:formatCode>0%</c:formatCode>
                <c:ptCount val="2"/>
                <c:pt idx="0">
                  <c:v>0.27281470000000002</c:v>
                </c:pt>
                <c:pt idx="1">
                  <c:v>0.16189029999999999</c:v>
                </c:pt>
              </c:numCache>
            </c:numRef>
          </c:val>
          <c:extLst>
            <c:ext xmlns:c16="http://schemas.microsoft.com/office/drawing/2014/chart" uri="{C3380CC4-5D6E-409C-BE32-E72D297353CC}">
              <c16:uniqueId val="{00000006-52A4-448F-8EAD-BA6365150A74}"/>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Sheet1!$E$2:$E$3</c:f>
              <c:numCache>
                <c:formatCode>0%</c:formatCode>
                <c:ptCount val="2"/>
                <c:pt idx="0">
                  <c:v>0</c:v>
                </c:pt>
                <c:pt idx="1">
                  <c:v>1.1154600000000001E-2</c:v>
                </c:pt>
              </c:numCache>
            </c:numRef>
          </c:val>
          <c:extLst>
            <c:ext xmlns:c16="http://schemas.microsoft.com/office/drawing/2014/chart" uri="{C3380CC4-5D6E-409C-BE32-E72D297353CC}">
              <c16:uniqueId val="{00000007-52A4-448F-8EAD-BA6365150A74}"/>
            </c:ext>
          </c:extLst>
        </c:ser>
        <c:ser>
          <c:idx val="4"/>
          <c:order val="4"/>
          <c:tx>
            <c:strRef>
              <c:f>Sheet1!$F$1</c:f>
              <c:strCache>
                <c:ptCount val="1"/>
                <c:pt idx="0">
                  <c:v>Category 5</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Sheet1!$F$2:$F$3</c:f>
              <c:numCache>
                <c:formatCode>0%</c:formatCode>
                <c:ptCount val="2"/>
                <c:pt idx="0">
                  <c:v>0</c:v>
                </c:pt>
                <c:pt idx="1">
                  <c:v>0.1080745</c:v>
                </c:pt>
              </c:numCache>
            </c:numRef>
          </c:val>
          <c:extLst>
            <c:ext xmlns:c16="http://schemas.microsoft.com/office/drawing/2014/chart" uri="{C3380CC4-5D6E-409C-BE32-E72D297353CC}">
              <c16:uniqueId val="{00000008-52A4-448F-8EAD-BA6365150A74}"/>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0.83433710000000005</c:v>
                </c:pt>
                <c:pt idx="1">
                  <c:v>0.71381030000000001</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2A4-448F-8EAD-BA6365150A74}"/>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676420922901852E-2"/>
          <c:y val="0.33593667979002628"/>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Sheet1!$B$2:$B$2</c:f>
              <c:numCache>
                <c:formatCode>0.0</c:formatCode>
                <c:ptCount val="1"/>
                <c:pt idx="0">
                  <c:v>8.3788119999999999</c:v>
                </c:pt>
              </c:numCache>
            </c:numRef>
          </c:val>
          <c:extLst>
            <c:ext xmlns:c16="http://schemas.microsoft.com/office/drawing/2014/chart" uri="{C3380CC4-5D6E-409C-BE32-E72D297353CC}">
              <c16:uniqueId val="{00000000-9EF1-4083-B307-1CD67384359B}"/>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EF1-4083-B307-1CD67384359B}"/>
              </c:ext>
            </c:extLst>
          </c:dPt>
          <c:dPt>
            <c:idx val="1"/>
            <c:invertIfNegative val="0"/>
            <c:bubble3D val="0"/>
            <c:extLst>
              <c:ext xmlns:c16="http://schemas.microsoft.com/office/drawing/2014/chart" uri="{C3380CC4-5D6E-409C-BE32-E72D297353CC}">
                <c16:uniqueId val="{00000004-9EF1-4083-B307-1CD67384359B}"/>
              </c:ext>
            </c:extLst>
          </c:dPt>
          <c:cat>
            <c:strRef>
              <c:f>Sheet1!$A$2:$A$2</c:f>
              <c:strCache>
                <c:ptCount val="1"/>
                <c:pt idx="0">
                  <c:v>Q59. Patient's average rating of care scored from very poor to very good</c:v>
                </c:pt>
              </c:strCache>
            </c:strRef>
          </c:cat>
          <c:val>
            <c:numRef>
              <c:f>Sheet1!$C$2:$C$2</c:f>
              <c:numCache>
                <c:formatCode>0.0</c:formatCode>
                <c:ptCount val="1"/>
                <c:pt idx="0">
                  <c:v>0.27463530000000003</c:v>
                </c:pt>
              </c:numCache>
            </c:numRef>
          </c:val>
          <c:extLst>
            <c:ext xmlns:c16="http://schemas.microsoft.com/office/drawing/2014/chart" uri="{C3380CC4-5D6E-409C-BE32-E72D297353CC}">
              <c16:uniqueId val="{00000005-9EF1-4083-B307-1CD67384359B}"/>
            </c:ext>
          </c:extLst>
        </c:ser>
        <c:ser>
          <c:idx val="2"/>
          <c:order val="2"/>
          <c:tx>
            <c:strRef>
              <c:f>Sheet1!$D$1</c:f>
              <c:strCache>
                <c:ptCount val="1"/>
                <c:pt idx="0">
                  <c:v>Category 3</c:v>
                </c:pt>
              </c:strCache>
            </c:strRef>
          </c:tx>
          <c:spPr>
            <a:solidFill>
              <a:srgbClr val="DCDDDE"/>
            </a:solidFill>
            <a:ln>
              <a:noFill/>
            </a:ln>
            <a:effectLst/>
          </c:spPr>
          <c:invertIfNegative val="0"/>
          <c:cat>
            <c:strRef>
              <c:f>Sheet1!$A$2:$A$2</c:f>
              <c:strCache>
                <c:ptCount val="1"/>
                <c:pt idx="0">
                  <c:v>Q59. Patient's average rating of care scored from very poor to very good</c:v>
                </c:pt>
              </c:strCache>
            </c:strRef>
          </c:cat>
          <c:val>
            <c:numRef>
              <c:f>Sheet1!$D$2:$D$2</c:f>
              <c:numCache>
                <c:formatCode>0.0</c:formatCode>
                <c:ptCount val="1"/>
                <c:pt idx="0">
                  <c:v>0.57971260000000002</c:v>
                </c:pt>
              </c:numCache>
            </c:numRef>
          </c:val>
          <c:extLst>
            <c:ext xmlns:c16="http://schemas.microsoft.com/office/drawing/2014/chart" uri="{C3380CC4-5D6E-409C-BE32-E72D297353CC}">
              <c16:uniqueId val="{00000006-9EF1-4083-B307-1CD67384359B}"/>
            </c:ext>
          </c:extLst>
        </c:ser>
        <c:ser>
          <c:idx val="3"/>
          <c:order val="3"/>
          <c:tx>
            <c:strRef>
              <c:f>Sheet1!$E$1</c:f>
              <c:strCache>
                <c:ptCount val="1"/>
                <c:pt idx="0">
                  <c:v>Category 4</c:v>
                </c:pt>
              </c:strCache>
            </c:strRef>
          </c:tx>
          <c:spPr>
            <a:solidFill>
              <a:srgbClr val="0A74BB"/>
            </a:solidFill>
            <a:ln>
              <a:noFill/>
            </a:ln>
            <a:effectLst/>
          </c:spPr>
          <c:invertIfNegative val="0"/>
          <c:cat>
            <c:strRef>
              <c:f>Sheet1!$A$2:$A$2</c:f>
              <c:strCache>
                <c:ptCount val="1"/>
                <c:pt idx="0">
                  <c:v>Q59. Patient's average rating of care scored from very poor to very good</c:v>
                </c:pt>
              </c:strCache>
            </c:strRef>
          </c:cat>
          <c:val>
            <c:numRef>
              <c:f>Sheet1!$E$2:$E$2</c:f>
              <c:numCache>
                <c:formatCode>0.0</c:formatCode>
                <c:ptCount val="1"/>
                <c:pt idx="0">
                  <c:v>7.3595800000000003E-2</c:v>
                </c:pt>
              </c:numCache>
            </c:numRef>
          </c:val>
          <c:extLst>
            <c:ext xmlns:c16="http://schemas.microsoft.com/office/drawing/2014/chart" uri="{C3380CC4-5D6E-409C-BE32-E72D297353CC}">
              <c16:uniqueId val="{00000007-9EF1-4083-B307-1CD67384359B}"/>
            </c:ext>
          </c:extLst>
        </c:ser>
        <c:ser>
          <c:idx val="4"/>
          <c:order val="4"/>
          <c:tx>
            <c:strRef>
              <c:f>Sheet1!$F$1</c:f>
              <c:strCache>
                <c:ptCount val="1"/>
                <c:pt idx="0">
                  <c:v>Category 5</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Sheet1!$F$2:$F$2</c:f>
              <c:numCache>
                <c:formatCode>0.0</c:formatCode>
                <c:ptCount val="1"/>
                <c:pt idx="0">
                  <c:v>-8.3067556000000007</c:v>
                </c:pt>
              </c:numCache>
            </c:numRef>
          </c:val>
          <c:extLst>
            <c:ext xmlns:c16="http://schemas.microsoft.com/office/drawing/2014/chart" uri="{C3380CC4-5D6E-409C-BE32-E72D297353CC}">
              <c16:uniqueId val="{00000008-9EF1-4083-B307-1CD67384359B}"/>
            </c:ext>
          </c:extLst>
        </c:ser>
        <c:dLbls>
          <c:showLegendKey val="0"/>
          <c:showVal val="0"/>
          <c:showCatName val="0"/>
          <c:showSerName val="0"/>
          <c:showPercent val="0"/>
          <c:showBubbleSize val="0"/>
        </c:dLbls>
        <c:gapWidth val="6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c:f>
              <c:numCache>
                <c:formatCode>0.0</c:formatCode>
                <c:ptCount val="1"/>
                <c:pt idx="0">
                  <c:v>8.7622219000000001</c:v>
                </c:pt>
              </c:numCache>
            </c:numRef>
          </c:xVal>
          <c:yVal>
            <c:numRef>
              <c:f>Sheet1!$I$2</c:f>
              <c:numCache>
                <c:formatCode>General</c:formatCode>
                <c:ptCount val="1"/>
                <c:pt idx="0">
                  <c:v>1</c:v>
                </c:pt>
              </c:numCache>
            </c:numRef>
          </c:yVal>
          <c:smooth val="0"/>
          <c:extLst>
            <c:ext xmlns:c16="http://schemas.microsoft.com/office/drawing/2014/chart" uri="{C3380CC4-5D6E-409C-BE32-E72D297353CC}">
              <c16:uniqueId val="{00000009-9EF1-4083-B307-1CD67384359B}"/>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0" sourceLinked="1"/>
        <c:majorTickMark val="out"/>
        <c:minorTickMark val="none"/>
        <c:tickLblPos val="nextTo"/>
        <c:crossAx val="769326880"/>
        <c:crosses val="autoZero"/>
        <c:crossBetween val="midCat"/>
      </c:valAx>
      <c:valAx>
        <c:axId val="769326880"/>
        <c:scaling>
          <c:orientation val="minMax"/>
          <c:max val="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max val="10"/>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1"/>
      </c:valAx>
      <c:catAx>
        <c:axId val="769157920"/>
        <c:scaling>
          <c:orientation val="minMax"/>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Sheet1!$B$2:$B$4</c:f>
              <c:numCache>
                <c:formatCode>0%</c:formatCode>
                <c:ptCount val="3"/>
                <c:pt idx="0">
                  <c:v>0.8312638</c:v>
                </c:pt>
                <c:pt idx="1">
                  <c:v>0.73459909999999995</c:v>
                </c:pt>
                <c:pt idx="2">
                  <c:v>0.25281969999999998</c:v>
                </c:pt>
              </c:numCache>
            </c:numRef>
          </c:val>
          <c:extLst>
            <c:ext xmlns:c16="http://schemas.microsoft.com/office/drawing/2014/chart" uri="{C3380CC4-5D6E-409C-BE32-E72D297353CC}">
              <c16:uniqueId val="{00000000-ED24-418E-854E-65C6BE27AA5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D24-418E-854E-65C6BE27AA56}"/>
              </c:ext>
            </c:extLst>
          </c:dPt>
          <c:dPt>
            <c:idx val="1"/>
            <c:invertIfNegative val="0"/>
            <c:bubble3D val="0"/>
            <c:extLst>
              <c:ext xmlns:c16="http://schemas.microsoft.com/office/drawing/2014/chart" uri="{C3380CC4-5D6E-409C-BE32-E72D297353CC}">
                <c16:uniqueId val="{00000004-ED24-418E-854E-65C6BE27AA56}"/>
              </c:ext>
            </c:extLst>
          </c:dPt>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Sheet1!$C$2:$C$4</c:f>
              <c:numCache>
                <c:formatCode>0%</c:formatCode>
                <c:ptCount val="3"/>
                <c:pt idx="0">
                  <c:v>1.6615000000000001E-2</c:v>
                </c:pt>
                <c:pt idx="1">
                  <c:v>7.5527399999999995E-2</c:v>
                </c:pt>
                <c:pt idx="2">
                  <c:v>6.2475099999999999E-2</c:v>
                </c:pt>
              </c:numCache>
            </c:numRef>
          </c:val>
          <c:extLst>
            <c:ext xmlns:c16="http://schemas.microsoft.com/office/drawing/2014/chart" uri="{C3380CC4-5D6E-409C-BE32-E72D297353CC}">
              <c16:uniqueId val="{00000005-ED24-418E-854E-65C6BE27AA56}"/>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Sheet1!$D$2:$D$4</c:f>
              <c:numCache>
                <c:formatCode>0%</c:formatCode>
                <c:ptCount val="3"/>
                <c:pt idx="0">
                  <c:v>0.1121785</c:v>
                </c:pt>
                <c:pt idx="1">
                  <c:v>0.13219049999999999</c:v>
                </c:pt>
                <c:pt idx="2">
                  <c:v>0.28540389999999999</c:v>
                </c:pt>
              </c:numCache>
            </c:numRef>
          </c:val>
          <c:extLst>
            <c:ext xmlns:c16="http://schemas.microsoft.com/office/drawing/2014/chart" uri="{C3380CC4-5D6E-409C-BE32-E72D297353CC}">
              <c16:uniqueId val="{00000006-ED24-418E-854E-65C6BE27AA56}"/>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Sheet1!$E$2:$E$4</c:f>
              <c:numCache>
                <c:formatCode>0%</c:formatCode>
                <c:ptCount val="3"/>
                <c:pt idx="0">
                  <c:v>9.7219999999999997E-3</c:v>
                </c:pt>
                <c:pt idx="1">
                  <c:v>3.6849899999999998E-2</c:v>
                </c:pt>
                <c:pt idx="2">
                  <c:v>0.17537549999999999</c:v>
                </c:pt>
              </c:numCache>
            </c:numRef>
          </c:val>
          <c:extLst>
            <c:ext xmlns:c16="http://schemas.microsoft.com/office/drawing/2014/chart" uri="{C3380CC4-5D6E-409C-BE32-E72D297353CC}">
              <c16:uniqueId val="{00000007-ED24-418E-854E-65C6BE27AA56}"/>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Sheet1!$F$2:$F$4</c:f>
              <c:numCache>
                <c:formatCode>0%</c:formatCode>
                <c:ptCount val="3"/>
                <c:pt idx="0">
                  <c:v>3.02207E-2</c:v>
                </c:pt>
                <c:pt idx="1">
                  <c:v>2.0833000000000001E-2</c:v>
                </c:pt>
                <c:pt idx="2">
                  <c:v>0.22392580000000001</c:v>
                </c:pt>
              </c:numCache>
            </c:numRef>
          </c:val>
          <c:extLst>
            <c:ext xmlns:c16="http://schemas.microsoft.com/office/drawing/2014/chart" uri="{C3380CC4-5D6E-409C-BE32-E72D297353CC}">
              <c16:uniqueId val="{00000008-ED24-418E-854E-65C6BE27AA5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0.879884</c:v>
                </c:pt>
                <c:pt idx="1">
                  <c:v>0.85215370000000001</c:v>
                </c:pt>
                <c:pt idx="2">
                  <c:v>0.53274160000000004</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D24-418E-854E-65C6BE27AA5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Sheet1!$B$2:$B$4</c:f>
              <c:numCache>
                <c:formatCode>0%</c:formatCode>
                <c:ptCount val="3"/>
                <c:pt idx="0">
                  <c:v>0.1634594</c:v>
                </c:pt>
                <c:pt idx="1">
                  <c:v>0.58964019999999995</c:v>
                </c:pt>
                <c:pt idx="2">
                  <c:v>0.48557080000000002</c:v>
                </c:pt>
              </c:numCache>
            </c:numRef>
          </c:val>
          <c:extLst>
            <c:ext xmlns:c16="http://schemas.microsoft.com/office/drawing/2014/chart" uri="{C3380CC4-5D6E-409C-BE32-E72D297353CC}">
              <c16:uniqueId val="{00000000-E2C7-415F-A48A-ABAE4637054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2C7-415F-A48A-ABAE46370549}"/>
              </c:ext>
            </c:extLst>
          </c:dPt>
          <c:dPt>
            <c:idx val="1"/>
            <c:invertIfNegative val="0"/>
            <c:bubble3D val="0"/>
            <c:extLst>
              <c:ext xmlns:c16="http://schemas.microsoft.com/office/drawing/2014/chart" uri="{C3380CC4-5D6E-409C-BE32-E72D297353CC}">
                <c16:uniqueId val="{00000004-E2C7-415F-A48A-ABAE46370549}"/>
              </c:ext>
            </c:extLst>
          </c:dPt>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Sheet1!$C$2:$C$4</c:f>
              <c:numCache>
                <c:formatCode>0%</c:formatCode>
                <c:ptCount val="3"/>
                <c:pt idx="0">
                  <c:v>0</c:v>
                </c:pt>
                <c:pt idx="1">
                  <c:v>0.1036092</c:v>
                </c:pt>
                <c:pt idx="2">
                  <c:v>6.0345299999999998E-2</c:v>
                </c:pt>
              </c:numCache>
            </c:numRef>
          </c:val>
          <c:extLst>
            <c:ext xmlns:c16="http://schemas.microsoft.com/office/drawing/2014/chart" uri="{C3380CC4-5D6E-409C-BE32-E72D297353CC}">
              <c16:uniqueId val="{00000005-E2C7-415F-A48A-ABAE46370549}"/>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Sheet1!$D$2:$D$4</c:f>
              <c:numCache>
                <c:formatCode>0%</c:formatCode>
                <c:ptCount val="3"/>
                <c:pt idx="0">
                  <c:v>0.34363850000000001</c:v>
                </c:pt>
                <c:pt idx="1">
                  <c:v>0.2250665</c:v>
                </c:pt>
                <c:pt idx="2">
                  <c:v>0.20558380000000001</c:v>
                </c:pt>
              </c:numCache>
            </c:numRef>
          </c:val>
          <c:extLst>
            <c:ext xmlns:c16="http://schemas.microsoft.com/office/drawing/2014/chart" uri="{C3380CC4-5D6E-409C-BE32-E72D297353CC}">
              <c16:uniqueId val="{00000006-E2C7-415F-A48A-ABAE46370549}"/>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Sheet1!$E$2:$E$4</c:f>
              <c:numCache>
                <c:formatCode>0%</c:formatCode>
                <c:ptCount val="3"/>
                <c:pt idx="0">
                  <c:v>0</c:v>
                </c:pt>
                <c:pt idx="1">
                  <c:v>9.8099999999999999E-5</c:v>
                </c:pt>
                <c:pt idx="2">
                  <c:v>4.4566000000000001E-2</c:v>
                </c:pt>
              </c:numCache>
            </c:numRef>
          </c:val>
          <c:extLst>
            <c:ext xmlns:c16="http://schemas.microsoft.com/office/drawing/2014/chart" uri="{C3380CC4-5D6E-409C-BE32-E72D297353CC}">
              <c16:uniqueId val="{00000007-E2C7-415F-A48A-ABAE46370549}"/>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Sheet1!$F$2:$F$4</c:f>
              <c:numCache>
                <c:formatCode>0%</c:formatCode>
                <c:ptCount val="3"/>
                <c:pt idx="0">
                  <c:v>0.49290200000000001</c:v>
                </c:pt>
                <c:pt idx="1">
                  <c:v>8.1586000000000006E-2</c:v>
                </c:pt>
                <c:pt idx="2">
                  <c:v>0.203934</c:v>
                </c:pt>
              </c:numCache>
            </c:numRef>
          </c:val>
          <c:extLst>
            <c:ext xmlns:c16="http://schemas.microsoft.com/office/drawing/2014/chart" uri="{C3380CC4-5D6E-409C-BE32-E72D297353CC}">
              <c16:uniqueId val="{00000008-E2C7-415F-A48A-ABAE4637054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0.19213160000000001</c:v>
                </c:pt>
                <c:pt idx="1">
                  <c:v>0.7806052</c:v>
                </c:pt>
                <c:pt idx="2">
                  <c:v>0.60260840000000004</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2C7-415F-A48A-ABAE4637054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Sheet1!$B$2:$B$3</c:f>
              <c:numCache>
                <c:formatCode>0%</c:formatCode>
                <c:ptCount val="2"/>
                <c:pt idx="0">
                  <c:v>0.2692232</c:v>
                </c:pt>
                <c:pt idx="1">
                  <c:v>0.1166206</c:v>
                </c:pt>
              </c:numCache>
            </c:numRef>
          </c:val>
          <c:extLst>
            <c:ext xmlns:c16="http://schemas.microsoft.com/office/drawing/2014/chart" uri="{C3380CC4-5D6E-409C-BE32-E72D297353CC}">
              <c16:uniqueId val="{00000000-614F-41A2-8E0D-2394E33DEADD}"/>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614F-41A2-8E0D-2394E33DEADD}"/>
              </c:ext>
            </c:extLst>
          </c:dPt>
          <c:dPt>
            <c:idx val="1"/>
            <c:invertIfNegative val="0"/>
            <c:bubble3D val="0"/>
            <c:spPr>
              <a:solidFill>
                <a:srgbClr val="A8C7E9"/>
              </a:solidFill>
              <a:ln>
                <a:noFill/>
              </a:ln>
              <a:effectLst/>
            </c:spPr>
            <c:extLst>
              <c:ext xmlns:c16="http://schemas.microsoft.com/office/drawing/2014/chart" uri="{C3380CC4-5D6E-409C-BE32-E72D297353CC}">
                <c16:uniqueId val="{00000004-614F-41A2-8E0D-2394E33DEADD}"/>
              </c:ext>
            </c:extLst>
          </c:dPt>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Sheet1!$C$2:$C$3</c:f>
              <c:numCache>
                <c:formatCode>0%</c:formatCode>
                <c:ptCount val="2"/>
                <c:pt idx="0">
                  <c:v>8.63067E-2</c:v>
                </c:pt>
                <c:pt idx="1">
                  <c:v>3.1928499999999999E-2</c:v>
                </c:pt>
              </c:numCache>
            </c:numRef>
          </c:val>
          <c:extLst>
            <c:ext xmlns:c16="http://schemas.microsoft.com/office/drawing/2014/chart" uri="{C3380CC4-5D6E-409C-BE32-E72D297353CC}">
              <c16:uniqueId val="{00000005-614F-41A2-8E0D-2394E33DEADD}"/>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Sheet1!$D$2:$D$3</c:f>
              <c:numCache>
                <c:formatCode>0%</c:formatCode>
                <c:ptCount val="2"/>
                <c:pt idx="0">
                  <c:v>0.24232049999999999</c:v>
                </c:pt>
                <c:pt idx="1">
                  <c:v>0.17201810000000001</c:v>
                </c:pt>
              </c:numCache>
            </c:numRef>
          </c:val>
          <c:extLst>
            <c:ext xmlns:c16="http://schemas.microsoft.com/office/drawing/2014/chart" uri="{C3380CC4-5D6E-409C-BE32-E72D297353CC}">
              <c16:uniqueId val="{00000006-614F-41A2-8E0D-2394E33DEADD}"/>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Sheet1!$E$2:$E$3</c:f>
              <c:numCache>
                <c:formatCode>0%</c:formatCode>
                <c:ptCount val="2"/>
                <c:pt idx="0">
                  <c:v>0</c:v>
                </c:pt>
                <c:pt idx="1">
                  <c:v>9.9554500000000004E-2</c:v>
                </c:pt>
              </c:numCache>
            </c:numRef>
          </c:val>
          <c:extLst>
            <c:ext xmlns:c16="http://schemas.microsoft.com/office/drawing/2014/chart" uri="{C3380CC4-5D6E-409C-BE32-E72D297353CC}">
              <c16:uniqueId val="{00000007-614F-41A2-8E0D-2394E33DEADD}"/>
            </c:ext>
          </c:extLst>
        </c:ser>
        <c:ser>
          <c:idx val="4"/>
          <c:order val="4"/>
          <c:tx>
            <c:strRef>
              <c:f>Sheet1!$F$1</c:f>
              <c:strCache>
                <c:ptCount val="1"/>
                <c:pt idx="0">
                  <c:v>Category 5</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Sheet1!$F$2:$F$3</c:f>
              <c:numCache>
                <c:formatCode>0%</c:formatCode>
                <c:ptCount val="2"/>
                <c:pt idx="0">
                  <c:v>0.4021496</c:v>
                </c:pt>
                <c:pt idx="1">
                  <c:v>0.57987829999999996</c:v>
                </c:pt>
              </c:numCache>
            </c:numRef>
          </c:val>
          <c:extLst>
            <c:ext xmlns:c16="http://schemas.microsoft.com/office/drawing/2014/chart" uri="{C3380CC4-5D6E-409C-BE32-E72D297353CC}">
              <c16:uniqueId val="{00000008-614F-41A2-8E0D-2394E33DEAD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0.51274200000000003</c:v>
                </c:pt>
                <c:pt idx="1">
                  <c:v>0.20960899999999999</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614F-41A2-8E0D-2394E33DEAD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Sheet1!$B$2:$B$3</c:f>
              <c:numCache>
                <c:formatCode>0%</c:formatCode>
                <c:ptCount val="2"/>
                <c:pt idx="0">
                  <c:v>0.50054430000000005</c:v>
                </c:pt>
                <c:pt idx="1">
                  <c:v>0.32691619999999999</c:v>
                </c:pt>
              </c:numCache>
            </c:numRef>
          </c:val>
          <c:extLst>
            <c:ext xmlns:c16="http://schemas.microsoft.com/office/drawing/2014/chart" uri="{C3380CC4-5D6E-409C-BE32-E72D297353CC}">
              <c16:uniqueId val="{00000000-5176-4882-9503-114A3175686F}"/>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176-4882-9503-114A3175686F}"/>
              </c:ext>
            </c:extLst>
          </c:dPt>
          <c:dPt>
            <c:idx val="1"/>
            <c:invertIfNegative val="0"/>
            <c:bubble3D val="0"/>
            <c:spPr>
              <a:solidFill>
                <a:srgbClr val="A8C7E9"/>
              </a:solidFill>
              <a:ln>
                <a:noFill/>
              </a:ln>
              <a:effectLst/>
            </c:spPr>
            <c:extLst>
              <c:ext xmlns:c16="http://schemas.microsoft.com/office/drawing/2014/chart" uri="{C3380CC4-5D6E-409C-BE32-E72D297353CC}">
                <c16:uniqueId val="{00000004-5176-4882-9503-114A3175686F}"/>
              </c:ext>
            </c:extLst>
          </c:dPt>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Sheet1!$C$2:$C$3</c:f>
              <c:numCache>
                <c:formatCode>0%</c:formatCode>
                <c:ptCount val="2"/>
                <c:pt idx="0">
                  <c:v>1.4722499999999999E-2</c:v>
                </c:pt>
                <c:pt idx="1">
                  <c:v>6.2914200000000003E-2</c:v>
                </c:pt>
              </c:numCache>
            </c:numRef>
          </c:val>
          <c:extLst>
            <c:ext xmlns:c16="http://schemas.microsoft.com/office/drawing/2014/chart" uri="{C3380CC4-5D6E-409C-BE32-E72D297353CC}">
              <c16:uniqueId val="{00000005-5176-4882-9503-114A3175686F}"/>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Sheet1!$D$2:$D$3</c:f>
              <c:numCache>
                <c:formatCode>0%</c:formatCode>
                <c:ptCount val="2"/>
                <c:pt idx="0">
                  <c:v>0.230069</c:v>
                </c:pt>
                <c:pt idx="1">
                  <c:v>0.28802529999999998</c:v>
                </c:pt>
              </c:numCache>
            </c:numRef>
          </c:val>
          <c:extLst>
            <c:ext xmlns:c16="http://schemas.microsoft.com/office/drawing/2014/chart" uri="{C3380CC4-5D6E-409C-BE32-E72D297353CC}">
              <c16:uniqueId val="{00000006-5176-4882-9503-114A3175686F}"/>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Sheet1!$E$2:$E$3</c:f>
              <c:numCache>
                <c:formatCode>0%</c:formatCode>
                <c:ptCount val="2"/>
                <c:pt idx="0">
                  <c:v>1.46727E-2</c:v>
                </c:pt>
                <c:pt idx="1">
                  <c:v>6.66543E-2</c:v>
                </c:pt>
              </c:numCache>
            </c:numRef>
          </c:val>
          <c:extLst>
            <c:ext xmlns:c16="http://schemas.microsoft.com/office/drawing/2014/chart" uri="{C3380CC4-5D6E-409C-BE32-E72D297353CC}">
              <c16:uniqueId val="{00000007-5176-4882-9503-114A3175686F}"/>
            </c:ext>
          </c:extLst>
        </c:ser>
        <c:ser>
          <c:idx val="4"/>
          <c:order val="4"/>
          <c:tx>
            <c:strRef>
              <c:f>Sheet1!$F$1</c:f>
              <c:strCache>
                <c:ptCount val="1"/>
                <c:pt idx="0">
                  <c:v>Category 5</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Sheet1!$F$2:$F$3</c:f>
              <c:numCache>
                <c:formatCode>0%</c:formatCode>
                <c:ptCount val="2"/>
                <c:pt idx="0">
                  <c:v>0.23999139999999999</c:v>
                </c:pt>
                <c:pt idx="1">
                  <c:v>0.25548989999999999</c:v>
                </c:pt>
              </c:numCache>
            </c:numRef>
          </c:val>
          <c:extLst>
            <c:ext xmlns:c16="http://schemas.microsoft.com/office/drawing/2014/chart" uri="{C3380CC4-5D6E-409C-BE32-E72D297353CC}">
              <c16:uniqueId val="{00000008-5176-4882-9503-114A3175686F}"/>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0.59737949999999995</c:v>
                </c:pt>
                <c:pt idx="1">
                  <c:v>0.50181010000000004</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176-4882-9503-114A3175686F}"/>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0.74647889999999995</c:v>
                </c:pt>
              </c:numCache>
            </c:numRef>
          </c:val>
          <c:extLst>
            <c:ext xmlns:c16="http://schemas.microsoft.com/office/drawing/2014/chart" uri="{C3380CC4-5D6E-409C-BE32-E72D297353CC}">
              <c16:uniqueId val="{00000000-78AA-4C3E-BAFD-B34569F0E3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0.88888889999999998</c:v>
                </c:pt>
              </c:numCache>
            </c:numRef>
          </c:val>
          <c:extLst>
            <c:ext xmlns:c16="http://schemas.microsoft.com/office/drawing/2014/chart" uri="{C3380CC4-5D6E-409C-BE32-E72D297353CC}">
              <c16:uniqueId val="{00000001-78AA-4C3E-BAFD-B34569F0E3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c:v>
                </c:pt>
              </c:numCache>
            </c:numRef>
          </c:val>
          <c:extLst>
            <c:ext xmlns:c16="http://schemas.microsoft.com/office/drawing/2014/chart" uri="{C3380CC4-5D6E-409C-BE32-E72D297353CC}">
              <c16:uniqueId val="{00000002-78AA-4C3E-BAFD-B34569F0E3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0.82558140000000002</c:v>
                </c:pt>
              </c:numCache>
            </c:numRef>
          </c:val>
          <c:extLst>
            <c:ext xmlns:c16="http://schemas.microsoft.com/office/drawing/2014/chart" uri="{C3380CC4-5D6E-409C-BE32-E72D297353CC}">
              <c16:uniqueId val="{00000003-78AA-4C3E-BAFD-B34569F0E3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0.69117649999999997</c:v>
                </c:pt>
              </c:numCache>
            </c:numRef>
          </c:val>
          <c:extLst>
            <c:ext xmlns:c16="http://schemas.microsoft.com/office/drawing/2014/chart" uri="{C3380CC4-5D6E-409C-BE32-E72D297353CC}">
              <c16:uniqueId val="{00000000-E485-4C52-BD97-F8067A78376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0.84722220000000004</c:v>
                </c:pt>
              </c:numCache>
            </c:numRef>
          </c:val>
          <c:extLst>
            <c:ext xmlns:c16="http://schemas.microsoft.com/office/drawing/2014/chart" uri="{C3380CC4-5D6E-409C-BE32-E72D297353CC}">
              <c16:uniqueId val="{00000001-E485-4C52-BD97-F8067A78376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0.83529410000000004</c:v>
                </c:pt>
              </c:numCache>
            </c:numRef>
          </c:val>
          <c:extLst>
            <c:ext xmlns:c16="http://schemas.microsoft.com/office/drawing/2014/chart" uri="{C3380CC4-5D6E-409C-BE32-E72D297353CC}">
              <c16:uniqueId val="{00000002-E485-4C52-BD97-F8067A78376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0.83720930000000005</c:v>
                </c:pt>
              </c:numCache>
            </c:numRef>
          </c:val>
          <c:extLst>
            <c:ext xmlns:c16="http://schemas.microsoft.com/office/drawing/2014/chart" uri="{C3380CC4-5D6E-409C-BE32-E72D297353CC}">
              <c16:uniqueId val="{00000003-E485-4C52-BD97-F8067A78376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0.88888889999999998</c:v>
                </c:pt>
              </c:numCache>
            </c:numRef>
          </c:val>
          <c:extLst>
            <c:ext xmlns:c16="http://schemas.microsoft.com/office/drawing/2014/chart" uri="{C3380CC4-5D6E-409C-BE32-E72D297353CC}">
              <c16:uniqueId val="{00000000-74F5-49C4-950B-152AC392C01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0.92537309999999995</c:v>
                </c:pt>
              </c:numCache>
            </c:numRef>
          </c:val>
          <c:extLst>
            <c:ext xmlns:c16="http://schemas.microsoft.com/office/drawing/2014/chart" uri="{C3380CC4-5D6E-409C-BE32-E72D297353CC}">
              <c16:uniqueId val="{00000001-74F5-49C4-950B-152AC392C01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0.89024389999999998</c:v>
                </c:pt>
              </c:numCache>
            </c:numRef>
          </c:val>
          <c:extLst>
            <c:ext xmlns:c16="http://schemas.microsoft.com/office/drawing/2014/chart" uri="{C3380CC4-5D6E-409C-BE32-E72D297353CC}">
              <c16:uniqueId val="{00000002-74F5-49C4-950B-152AC392C01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0.9736842</c:v>
                </c:pt>
              </c:numCache>
            </c:numRef>
          </c:val>
          <c:extLst>
            <c:ext xmlns:c16="http://schemas.microsoft.com/office/drawing/2014/chart" uri="{C3380CC4-5D6E-409C-BE32-E72D297353CC}">
              <c16:uniqueId val="{00000003-74F5-49C4-950B-152AC392C01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725488736134438E-2"/>
          <c:y val="0.25297939308423689"/>
          <c:w val="0.90171044375389497"/>
          <c:h val="0.6340350802427703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Sheet1!$B$2:$B$6</c:f>
              <c:numCache>
                <c:formatCode>0%</c:formatCode>
                <c:ptCount val="5"/>
                <c:pt idx="0">
                  <c:v>0.71116590000000002</c:v>
                </c:pt>
                <c:pt idx="1">
                  <c:v>0.49444579999999999</c:v>
                </c:pt>
                <c:pt idx="2">
                  <c:v>0.51254370000000005</c:v>
                </c:pt>
                <c:pt idx="3">
                  <c:v>0.54270180000000001</c:v>
                </c:pt>
                <c:pt idx="4">
                  <c:v>0.77143499999999998</c:v>
                </c:pt>
              </c:numCache>
            </c:numRef>
          </c:val>
          <c:extLst>
            <c:ext xmlns:c16="http://schemas.microsoft.com/office/drawing/2014/chart" uri="{C3380CC4-5D6E-409C-BE32-E72D297353CC}">
              <c16:uniqueId val="{00000000-776B-49EB-BA46-EDE3CAA75090}"/>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776B-49EB-BA46-EDE3CAA75090}"/>
              </c:ext>
            </c:extLst>
          </c:dPt>
          <c:dPt>
            <c:idx val="1"/>
            <c:invertIfNegative val="0"/>
            <c:bubble3D val="0"/>
            <c:extLst>
              <c:ext xmlns:c16="http://schemas.microsoft.com/office/drawing/2014/chart" uri="{C3380CC4-5D6E-409C-BE32-E72D297353CC}">
                <c16:uniqueId val="{00000004-776B-49EB-BA46-EDE3CAA75090}"/>
              </c:ext>
            </c:extLst>
          </c:dPt>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Sheet1!$C$2:$C$6</c:f>
              <c:numCache>
                <c:formatCode>0%</c:formatCode>
                <c:ptCount val="5"/>
                <c:pt idx="0">
                  <c:v>3.8962700000000003E-2</c:v>
                </c:pt>
                <c:pt idx="1">
                  <c:v>0.1746569</c:v>
                </c:pt>
                <c:pt idx="2">
                  <c:v>0.18124989999999999</c:v>
                </c:pt>
                <c:pt idx="3">
                  <c:v>0.25157279999999999</c:v>
                </c:pt>
                <c:pt idx="4">
                  <c:v>3.5389000000000002E-3</c:v>
                </c:pt>
              </c:numCache>
            </c:numRef>
          </c:val>
          <c:extLst>
            <c:ext xmlns:c16="http://schemas.microsoft.com/office/drawing/2014/chart" uri="{C3380CC4-5D6E-409C-BE32-E72D297353CC}">
              <c16:uniqueId val="{00000005-776B-49EB-BA46-EDE3CAA75090}"/>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Sheet1!$D$2:$D$6</c:f>
              <c:numCache>
                <c:formatCode>0%</c:formatCode>
                <c:ptCount val="5"/>
                <c:pt idx="0">
                  <c:v>0.15328710000000001</c:v>
                </c:pt>
                <c:pt idx="1">
                  <c:v>0.16183439999999999</c:v>
                </c:pt>
                <c:pt idx="2">
                  <c:v>0.1558436</c:v>
                </c:pt>
                <c:pt idx="3">
                  <c:v>0.12899389999999999</c:v>
                </c:pt>
                <c:pt idx="4">
                  <c:v>0.14661360000000001</c:v>
                </c:pt>
              </c:numCache>
            </c:numRef>
          </c:val>
          <c:extLst>
            <c:ext xmlns:c16="http://schemas.microsoft.com/office/drawing/2014/chart" uri="{C3380CC4-5D6E-409C-BE32-E72D297353CC}">
              <c16:uniqueId val="{00000006-776B-49EB-BA46-EDE3CAA75090}"/>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Sheet1!$E$2:$E$6</c:f>
              <c:numCache>
                <c:formatCode>0%</c:formatCode>
                <c:ptCount val="5"/>
                <c:pt idx="0">
                  <c:v>3.7392399999999999E-2</c:v>
                </c:pt>
                <c:pt idx="1">
                  <c:v>3.2084300000000003E-2</c:v>
                </c:pt>
                <c:pt idx="2">
                  <c:v>1.53235E-2</c:v>
                </c:pt>
                <c:pt idx="3">
                  <c:v>9.4260000000000004E-3</c:v>
                </c:pt>
                <c:pt idx="4">
                  <c:v>2.5008999999999999E-3</c:v>
                </c:pt>
              </c:numCache>
            </c:numRef>
          </c:val>
          <c:extLst>
            <c:ext xmlns:c16="http://schemas.microsoft.com/office/drawing/2014/chart" uri="{C3380CC4-5D6E-409C-BE32-E72D297353CC}">
              <c16:uniqueId val="{00000007-776B-49EB-BA46-EDE3CAA75090}"/>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Sheet1!$F$2:$F$6</c:f>
              <c:numCache>
                <c:formatCode>0%</c:formatCode>
                <c:ptCount val="5"/>
                <c:pt idx="0">
                  <c:v>5.9191899999999999E-2</c:v>
                </c:pt>
                <c:pt idx="1">
                  <c:v>0.13697860000000001</c:v>
                </c:pt>
                <c:pt idx="2">
                  <c:v>0.1350392</c:v>
                </c:pt>
                <c:pt idx="3">
                  <c:v>6.7305599999999993E-2</c:v>
                </c:pt>
                <c:pt idx="4">
                  <c:v>7.5911500000000007E-2</c:v>
                </c:pt>
              </c:numCache>
            </c:numRef>
          </c:val>
          <c:extLst>
            <c:ext xmlns:c16="http://schemas.microsoft.com/office/drawing/2014/chart" uri="{C3380CC4-5D6E-409C-BE32-E72D297353CC}">
              <c16:uniqueId val="{00000008-776B-49EB-BA46-EDE3CAA75090}"/>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0.75985740000000002</c:v>
                </c:pt>
                <c:pt idx="1">
                  <c:v>0.80455019999999999</c:v>
                </c:pt>
                <c:pt idx="2">
                  <c:v>0.76245569999999996</c:v>
                </c:pt>
                <c:pt idx="3">
                  <c:v>0.86338090000000001</c:v>
                </c:pt>
                <c:pt idx="4">
                  <c:v>0.83343299999999998</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776B-49EB-BA46-EDE3CAA75090}"/>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0.57575759999999998</c:v>
                </c:pt>
              </c:numCache>
            </c:numRef>
          </c:val>
          <c:extLst>
            <c:ext xmlns:c16="http://schemas.microsoft.com/office/drawing/2014/chart" uri="{C3380CC4-5D6E-409C-BE32-E72D297353CC}">
              <c16:uniqueId val="{00000000-A253-412A-BA2E-E1D7BB978B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0.72222220000000004</c:v>
                </c:pt>
              </c:numCache>
            </c:numRef>
          </c:val>
          <c:extLst>
            <c:ext xmlns:c16="http://schemas.microsoft.com/office/drawing/2014/chart" uri="{C3380CC4-5D6E-409C-BE32-E72D297353CC}">
              <c16:uniqueId val="{00000001-A253-412A-BA2E-E1D7BB978B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0.78947369999999994</c:v>
                </c:pt>
              </c:numCache>
            </c:numRef>
          </c:val>
          <c:extLst>
            <c:ext xmlns:c16="http://schemas.microsoft.com/office/drawing/2014/chart" uri="{C3380CC4-5D6E-409C-BE32-E72D297353CC}">
              <c16:uniqueId val="{00000002-A253-412A-BA2E-E1D7BB978B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0.8169014</c:v>
                </c:pt>
              </c:numCache>
            </c:numRef>
          </c:val>
          <c:extLst>
            <c:ext xmlns:c16="http://schemas.microsoft.com/office/drawing/2014/chart" uri="{C3380CC4-5D6E-409C-BE32-E72D297353CC}">
              <c16:uniqueId val="{00000003-A253-412A-BA2E-E1D7BB978B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0.79245279999999996</c:v>
                </c:pt>
              </c:numCache>
            </c:numRef>
          </c:val>
          <c:extLst>
            <c:ext xmlns:c16="http://schemas.microsoft.com/office/drawing/2014/chart" uri="{C3380CC4-5D6E-409C-BE32-E72D297353CC}">
              <c16:uniqueId val="{00000000-4FF3-4061-A6AB-015814B8595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0.76923079999999999</c:v>
                </c:pt>
              </c:numCache>
            </c:numRef>
          </c:val>
          <c:extLst>
            <c:ext xmlns:c16="http://schemas.microsoft.com/office/drawing/2014/chart" uri="{C3380CC4-5D6E-409C-BE32-E72D297353CC}">
              <c16:uniqueId val="{00000001-4FF3-4061-A6AB-015814B8595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c:v>
                </c:pt>
              </c:numCache>
            </c:numRef>
          </c:val>
          <c:extLst>
            <c:ext xmlns:c16="http://schemas.microsoft.com/office/drawing/2014/chart" uri="{C3380CC4-5D6E-409C-BE32-E72D297353CC}">
              <c16:uniqueId val="{00000002-4FF3-4061-A6AB-015814B8595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0.87037039999999999</c:v>
                </c:pt>
              </c:numCache>
            </c:numRef>
          </c:val>
          <c:extLst>
            <c:ext xmlns:c16="http://schemas.microsoft.com/office/drawing/2014/chart" uri="{C3380CC4-5D6E-409C-BE32-E72D297353CC}">
              <c16:uniqueId val="{00000003-4FF3-4061-A6AB-015814B8595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0.73863639999999997</c:v>
                </c:pt>
              </c:numCache>
            </c:numRef>
          </c:val>
          <c:extLst>
            <c:ext xmlns:c16="http://schemas.microsoft.com/office/drawing/2014/chart" uri="{C3380CC4-5D6E-409C-BE32-E72D297353CC}">
              <c16:uniqueId val="{00000000-B7A1-4CAB-B640-1148E16EEBD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0.80808080000000004</c:v>
                </c:pt>
              </c:numCache>
            </c:numRef>
          </c:val>
          <c:extLst>
            <c:ext xmlns:c16="http://schemas.microsoft.com/office/drawing/2014/chart" uri="{C3380CC4-5D6E-409C-BE32-E72D297353CC}">
              <c16:uniqueId val="{00000001-B7A1-4CAB-B640-1148E16EEBD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c:v>
                </c:pt>
              </c:numCache>
            </c:numRef>
          </c:val>
          <c:extLst>
            <c:ext xmlns:c16="http://schemas.microsoft.com/office/drawing/2014/chart" uri="{C3380CC4-5D6E-409C-BE32-E72D297353CC}">
              <c16:uniqueId val="{00000002-B7A1-4CAB-B640-1148E16EEBD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0.77678570000000002</c:v>
                </c:pt>
              </c:numCache>
            </c:numRef>
          </c:val>
          <c:extLst>
            <c:ext xmlns:c16="http://schemas.microsoft.com/office/drawing/2014/chart" uri="{C3380CC4-5D6E-409C-BE32-E72D297353CC}">
              <c16:uniqueId val="{00000003-B7A1-4CAB-B640-1148E16EEBD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0.73563219999999996</c:v>
                </c:pt>
              </c:numCache>
            </c:numRef>
          </c:val>
          <c:extLst>
            <c:ext xmlns:c16="http://schemas.microsoft.com/office/drawing/2014/chart" uri="{C3380CC4-5D6E-409C-BE32-E72D297353CC}">
              <c16:uniqueId val="{00000000-30F2-4CBC-8858-0117573A2E0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0.74</c:v>
                </c:pt>
              </c:numCache>
            </c:numRef>
          </c:val>
          <c:extLst>
            <c:ext xmlns:c16="http://schemas.microsoft.com/office/drawing/2014/chart" uri="{C3380CC4-5D6E-409C-BE32-E72D297353CC}">
              <c16:uniqueId val="{00000001-30F2-4CBC-8858-0117573A2E0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0.77777779999999996</c:v>
                </c:pt>
              </c:numCache>
            </c:numRef>
          </c:val>
          <c:extLst>
            <c:ext xmlns:c16="http://schemas.microsoft.com/office/drawing/2014/chart" uri="{C3380CC4-5D6E-409C-BE32-E72D297353CC}">
              <c16:uniqueId val="{00000002-30F2-4CBC-8858-0117573A2E0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0.82727269999999997</c:v>
                </c:pt>
              </c:numCache>
            </c:numRef>
          </c:val>
          <c:extLst>
            <c:ext xmlns:c16="http://schemas.microsoft.com/office/drawing/2014/chart" uri="{C3380CC4-5D6E-409C-BE32-E72D297353CC}">
              <c16:uniqueId val="{00000003-30F2-4CBC-8858-0117573A2E0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0.67567569999999999</c:v>
                </c:pt>
              </c:numCache>
            </c:numRef>
          </c:val>
          <c:extLst>
            <c:ext xmlns:c16="http://schemas.microsoft.com/office/drawing/2014/chart" uri="{C3380CC4-5D6E-409C-BE32-E72D297353CC}">
              <c16:uniqueId val="{00000000-5381-4D7B-A7CA-9C87F2D010E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0.73404259999999999</c:v>
                </c:pt>
              </c:numCache>
            </c:numRef>
          </c:val>
          <c:extLst>
            <c:ext xmlns:c16="http://schemas.microsoft.com/office/drawing/2014/chart" uri="{C3380CC4-5D6E-409C-BE32-E72D297353CC}">
              <c16:uniqueId val="{00000001-5381-4D7B-A7CA-9C87F2D010E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c:v>
                </c:pt>
              </c:numCache>
            </c:numRef>
          </c:val>
          <c:extLst>
            <c:ext xmlns:c16="http://schemas.microsoft.com/office/drawing/2014/chart" uri="{C3380CC4-5D6E-409C-BE32-E72D297353CC}">
              <c16:uniqueId val="{00000002-5381-4D7B-A7CA-9C87F2D010E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0.78947369999999994</c:v>
                </c:pt>
              </c:numCache>
            </c:numRef>
          </c:val>
          <c:extLst>
            <c:ext xmlns:c16="http://schemas.microsoft.com/office/drawing/2014/chart" uri="{C3380CC4-5D6E-409C-BE32-E72D297353CC}">
              <c16:uniqueId val="{00000003-5381-4D7B-A7CA-9C87F2D010E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0.915493</c:v>
                </c:pt>
              </c:numCache>
            </c:numRef>
          </c:val>
          <c:extLst>
            <c:ext xmlns:c16="http://schemas.microsoft.com/office/drawing/2014/chart" uri="{C3380CC4-5D6E-409C-BE32-E72D297353CC}">
              <c16:uniqueId val="{00000000-AB39-4687-9AA5-93C7B590F0B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0.88732390000000005</c:v>
                </c:pt>
              </c:numCache>
            </c:numRef>
          </c:val>
          <c:extLst>
            <c:ext xmlns:c16="http://schemas.microsoft.com/office/drawing/2014/chart" uri="{C3380CC4-5D6E-409C-BE32-E72D297353CC}">
              <c16:uniqueId val="{00000001-AB39-4687-9AA5-93C7B590F0B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0.95454550000000005</c:v>
                </c:pt>
              </c:numCache>
            </c:numRef>
          </c:val>
          <c:extLst>
            <c:ext xmlns:c16="http://schemas.microsoft.com/office/drawing/2014/chart" uri="{C3380CC4-5D6E-409C-BE32-E72D297353CC}">
              <c16:uniqueId val="{00000002-AB39-4687-9AA5-93C7B590F0B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0.91860470000000005</c:v>
                </c:pt>
              </c:numCache>
            </c:numRef>
          </c:val>
          <c:extLst>
            <c:ext xmlns:c16="http://schemas.microsoft.com/office/drawing/2014/chart" uri="{C3380CC4-5D6E-409C-BE32-E72D297353CC}">
              <c16:uniqueId val="{00000003-AB39-4687-9AA5-93C7B590F0B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0.72857139999999998</c:v>
                </c:pt>
              </c:numCache>
            </c:numRef>
          </c:val>
          <c:extLst>
            <c:ext xmlns:c16="http://schemas.microsoft.com/office/drawing/2014/chart" uri="{C3380CC4-5D6E-409C-BE32-E72D297353CC}">
              <c16:uniqueId val="{00000000-84EE-4DC7-9897-03C28C0D4B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0.90277779999999996</c:v>
                </c:pt>
              </c:numCache>
            </c:numRef>
          </c:val>
          <c:extLst>
            <c:ext xmlns:c16="http://schemas.microsoft.com/office/drawing/2014/chart" uri="{C3380CC4-5D6E-409C-BE32-E72D297353CC}">
              <c16:uniqueId val="{00000001-84EE-4DC7-9897-03C28C0D4B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0.75862070000000004</c:v>
                </c:pt>
              </c:numCache>
            </c:numRef>
          </c:val>
          <c:extLst>
            <c:ext xmlns:c16="http://schemas.microsoft.com/office/drawing/2014/chart" uri="{C3380CC4-5D6E-409C-BE32-E72D297353CC}">
              <c16:uniqueId val="{00000002-84EE-4DC7-9897-03C28C0D4B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0.75294119999999998</c:v>
                </c:pt>
              </c:numCache>
            </c:numRef>
          </c:val>
          <c:extLst>
            <c:ext xmlns:c16="http://schemas.microsoft.com/office/drawing/2014/chart" uri="{C3380CC4-5D6E-409C-BE32-E72D297353CC}">
              <c16:uniqueId val="{00000003-84EE-4DC7-9897-03C28C0D4B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0.88607590000000003</c:v>
                </c:pt>
              </c:numCache>
            </c:numRef>
          </c:val>
          <c:extLst>
            <c:ext xmlns:c16="http://schemas.microsoft.com/office/drawing/2014/chart" uri="{C3380CC4-5D6E-409C-BE32-E72D297353CC}">
              <c16:uniqueId val="{00000000-BAD3-4DB1-A9BA-388C1A55315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0.89772730000000001</c:v>
                </c:pt>
              </c:numCache>
            </c:numRef>
          </c:val>
          <c:extLst>
            <c:ext xmlns:c16="http://schemas.microsoft.com/office/drawing/2014/chart" uri="{C3380CC4-5D6E-409C-BE32-E72D297353CC}">
              <c16:uniqueId val="{00000001-BAD3-4DB1-A9BA-388C1A55315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0.9619048</c:v>
                </c:pt>
              </c:numCache>
            </c:numRef>
          </c:val>
          <c:extLst>
            <c:ext xmlns:c16="http://schemas.microsoft.com/office/drawing/2014/chart" uri="{C3380CC4-5D6E-409C-BE32-E72D297353CC}">
              <c16:uniqueId val="{00000002-BAD3-4DB1-A9BA-388C1A55315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0.86868690000000004</c:v>
                </c:pt>
              </c:numCache>
            </c:numRef>
          </c:val>
          <c:extLst>
            <c:ext xmlns:c16="http://schemas.microsoft.com/office/drawing/2014/chart" uri="{C3380CC4-5D6E-409C-BE32-E72D297353CC}">
              <c16:uniqueId val="{00000003-BAD3-4DB1-A9BA-388C1A55315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0.72499999999999998</c:v>
                </c:pt>
              </c:numCache>
            </c:numRef>
          </c:val>
          <c:extLst>
            <c:ext xmlns:c16="http://schemas.microsoft.com/office/drawing/2014/chart" uri="{C3380CC4-5D6E-409C-BE32-E72D297353CC}">
              <c16:uniqueId val="{00000000-1AC8-4B78-B4CC-69D82E24FF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0.7816092</c:v>
                </c:pt>
              </c:numCache>
            </c:numRef>
          </c:val>
          <c:extLst>
            <c:ext xmlns:c16="http://schemas.microsoft.com/office/drawing/2014/chart" uri="{C3380CC4-5D6E-409C-BE32-E72D297353CC}">
              <c16:uniqueId val="{00000001-1AC8-4B78-B4CC-69D82E24FF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0.76923079999999999</c:v>
                </c:pt>
              </c:numCache>
            </c:numRef>
          </c:val>
          <c:extLst>
            <c:ext xmlns:c16="http://schemas.microsoft.com/office/drawing/2014/chart" uri="{C3380CC4-5D6E-409C-BE32-E72D297353CC}">
              <c16:uniqueId val="{00000002-1AC8-4B78-B4CC-69D82E24FF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0.76842109999999997</c:v>
                </c:pt>
              </c:numCache>
            </c:numRef>
          </c:val>
          <c:extLst>
            <c:ext xmlns:c16="http://schemas.microsoft.com/office/drawing/2014/chart" uri="{C3380CC4-5D6E-409C-BE32-E72D297353CC}">
              <c16:uniqueId val="{00000003-1AC8-4B78-B4CC-69D82E24FF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0.97674419999999995</c:v>
                </c:pt>
              </c:numCache>
            </c:numRef>
          </c:val>
          <c:extLst>
            <c:ext xmlns:c16="http://schemas.microsoft.com/office/drawing/2014/chart" uri="{C3380CC4-5D6E-409C-BE32-E72D297353CC}">
              <c16:uniqueId val="{00000000-A430-4DF6-8EED-483689792CE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0.91</c:v>
                </c:pt>
              </c:numCache>
            </c:numRef>
          </c:val>
          <c:extLst>
            <c:ext xmlns:c16="http://schemas.microsoft.com/office/drawing/2014/chart" uri="{C3380CC4-5D6E-409C-BE32-E72D297353CC}">
              <c16:uniqueId val="{00000001-A430-4DF6-8EED-483689792CE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0.93913040000000003</c:v>
                </c:pt>
              </c:numCache>
            </c:numRef>
          </c:val>
          <c:extLst>
            <c:ext xmlns:c16="http://schemas.microsoft.com/office/drawing/2014/chart" uri="{C3380CC4-5D6E-409C-BE32-E72D297353CC}">
              <c16:uniqueId val="{00000002-A430-4DF6-8EED-483689792CE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0.92727269999999995</c:v>
                </c:pt>
              </c:numCache>
            </c:numRef>
          </c:val>
          <c:extLst>
            <c:ext xmlns:c16="http://schemas.microsoft.com/office/drawing/2014/chart" uri="{C3380CC4-5D6E-409C-BE32-E72D297353CC}">
              <c16:uniqueId val="{00000003-A430-4DF6-8EED-483689792CE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Sheet1!$B$2:$B$6</c:f>
              <c:numCache>
                <c:formatCode>0%</c:formatCode>
                <c:ptCount val="5"/>
                <c:pt idx="0">
                  <c:v>0.84423590000000004</c:v>
                </c:pt>
                <c:pt idx="1">
                  <c:v>0.65187980000000001</c:v>
                </c:pt>
                <c:pt idx="2">
                  <c:v>0.51911669999999999</c:v>
                </c:pt>
                <c:pt idx="3">
                  <c:v>0.62166900000000003</c:v>
                </c:pt>
                <c:pt idx="4">
                  <c:v>0.89794620000000003</c:v>
                </c:pt>
              </c:numCache>
            </c:numRef>
          </c:val>
          <c:extLst>
            <c:ext xmlns:c16="http://schemas.microsoft.com/office/drawing/2014/chart" uri="{C3380CC4-5D6E-409C-BE32-E72D297353CC}">
              <c16:uniqueId val="{00000000-28DF-4352-AA30-6CF0B8CC85B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28DF-4352-AA30-6CF0B8CC85B6}"/>
              </c:ext>
            </c:extLst>
          </c:dPt>
          <c:dPt>
            <c:idx val="1"/>
            <c:invertIfNegative val="0"/>
            <c:bubble3D val="0"/>
            <c:extLst>
              <c:ext xmlns:c16="http://schemas.microsoft.com/office/drawing/2014/chart" uri="{C3380CC4-5D6E-409C-BE32-E72D297353CC}">
                <c16:uniqueId val="{00000004-28DF-4352-AA30-6CF0B8CC85B6}"/>
              </c:ext>
            </c:extLst>
          </c:dPt>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Sheet1!$C$2:$C$6</c:f>
              <c:numCache>
                <c:formatCode>0%</c:formatCode>
                <c:ptCount val="5"/>
                <c:pt idx="0">
                  <c:v>2.26652E-2</c:v>
                </c:pt>
                <c:pt idx="1">
                  <c:v>0.10371379999999999</c:v>
                </c:pt>
                <c:pt idx="2">
                  <c:v>0.1676542</c:v>
                </c:pt>
                <c:pt idx="3">
                  <c:v>8.1079600000000002E-2</c:v>
                </c:pt>
                <c:pt idx="4">
                  <c:v>0</c:v>
                </c:pt>
              </c:numCache>
            </c:numRef>
          </c:val>
          <c:extLst>
            <c:ext xmlns:c16="http://schemas.microsoft.com/office/drawing/2014/chart" uri="{C3380CC4-5D6E-409C-BE32-E72D297353CC}">
              <c16:uniqueId val="{00000005-28DF-4352-AA30-6CF0B8CC85B6}"/>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Sheet1!$D$2:$D$6</c:f>
              <c:numCache>
                <c:formatCode>0%</c:formatCode>
                <c:ptCount val="5"/>
                <c:pt idx="0">
                  <c:v>0.1178365</c:v>
                </c:pt>
                <c:pt idx="1">
                  <c:v>0.15720310000000001</c:v>
                </c:pt>
                <c:pt idx="2">
                  <c:v>0.1765042</c:v>
                </c:pt>
                <c:pt idx="3">
                  <c:v>0.17474799999999999</c:v>
                </c:pt>
                <c:pt idx="4">
                  <c:v>9.5704700000000004E-2</c:v>
                </c:pt>
              </c:numCache>
            </c:numRef>
          </c:val>
          <c:extLst>
            <c:ext xmlns:c16="http://schemas.microsoft.com/office/drawing/2014/chart" uri="{C3380CC4-5D6E-409C-BE32-E72D297353CC}">
              <c16:uniqueId val="{00000006-28DF-4352-AA30-6CF0B8CC85B6}"/>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Sheet1!$E$2:$E$6</c:f>
              <c:numCache>
                <c:formatCode>0%</c:formatCode>
                <c:ptCount val="5"/>
                <c:pt idx="0">
                  <c:v>1.5261200000000001E-2</c:v>
                </c:pt>
                <c:pt idx="1">
                  <c:v>8.7200299999999994E-2</c:v>
                </c:pt>
                <c:pt idx="2">
                  <c:v>6.4341800000000005E-2</c:v>
                </c:pt>
                <c:pt idx="3">
                  <c:v>1.0371099999999999E-2</c:v>
                </c:pt>
                <c:pt idx="4">
                  <c:v>6.3479000000000001E-3</c:v>
                </c:pt>
              </c:numCache>
            </c:numRef>
          </c:val>
          <c:extLst>
            <c:ext xmlns:c16="http://schemas.microsoft.com/office/drawing/2014/chart" uri="{C3380CC4-5D6E-409C-BE32-E72D297353CC}">
              <c16:uniqueId val="{00000007-28DF-4352-AA30-6CF0B8CC85B6}"/>
            </c:ext>
          </c:extLst>
        </c:ser>
        <c:ser>
          <c:idx val="4"/>
          <c:order val="4"/>
          <c:tx>
            <c:strRef>
              <c:f>Sheet1!$F$1</c:f>
              <c:strCache>
                <c:ptCount val="1"/>
                <c:pt idx="0">
                  <c:v>Category 5</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Sheet1!$F$2:$F$6</c:f>
              <c:numCache>
                <c:formatCode>0%</c:formatCode>
                <c:ptCount val="5"/>
                <c:pt idx="0">
                  <c:v>1.1999999999999999E-6</c:v>
                </c:pt>
                <c:pt idx="1">
                  <c:v>2.9000000000000002E-6</c:v>
                </c:pt>
                <c:pt idx="2">
                  <c:v>7.2383000000000003E-2</c:v>
                </c:pt>
                <c:pt idx="3">
                  <c:v>0.11213239999999999</c:v>
                </c:pt>
                <c:pt idx="4">
                  <c:v>1.1999999999999999E-6</c:v>
                </c:pt>
              </c:numCache>
            </c:numRef>
          </c:val>
          <c:extLst>
            <c:ext xmlns:c16="http://schemas.microsoft.com/office/drawing/2014/chart" uri="{C3380CC4-5D6E-409C-BE32-E72D297353CC}">
              <c16:uniqueId val="{00000008-28DF-4352-AA30-6CF0B8CC85B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0.97634299999999996</c:v>
                </c:pt>
                <c:pt idx="1">
                  <c:v>0.84356799999999998</c:v>
                </c:pt>
                <c:pt idx="2">
                  <c:v>0.82998609999999995</c:v>
                </c:pt>
                <c:pt idx="3">
                  <c:v>0.75203609999999999</c:v>
                </c:pt>
                <c:pt idx="4">
                  <c:v>0.91672659999999995</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28DF-4352-AA30-6CF0B8CC85B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0.80821920000000003</c:v>
                </c:pt>
              </c:numCache>
            </c:numRef>
          </c:val>
          <c:extLst>
            <c:ext xmlns:c16="http://schemas.microsoft.com/office/drawing/2014/chart" uri="{C3380CC4-5D6E-409C-BE32-E72D297353CC}">
              <c16:uniqueId val="{00000000-99F9-4970-8C59-9C3EEB414B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0.84946239999999995</c:v>
                </c:pt>
              </c:numCache>
            </c:numRef>
          </c:val>
          <c:extLst>
            <c:ext xmlns:c16="http://schemas.microsoft.com/office/drawing/2014/chart" uri="{C3380CC4-5D6E-409C-BE32-E72D297353CC}">
              <c16:uniqueId val="{00000001-99F9-4970-8C59-9C3EEB414B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0.88118810000000003</c:v>
                </c:pt>
              </c:numCache>
            </c:numRef>
          </c:val>
          <c:extLst>
            <c:ext xmlns:c16="http://schemas.microsoft.com/office/drawing/2014/chart" uri="{C3380CC4-5D6E-409C-BE32-E72D297353CC}">
              <c16:uniqueId val="{00000002-99F9-4970-8C59-9C3EEB414B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0.85869569999999995</c:v>
                </c:pt>
              </c:numCache>
            </c:numRef>
          </c:val>
          <c:extLst>
            <c:ext xmlns:c16="http://schemas.microsoft.com/office/drawing/2014/chart" uri="{C3380CC4-5D6E-409C-BE32-E72D297353CC}">
              <c16:uniqueId val="{00000003-99F9-4970-8C59-9C3EEB414B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0.79310340000000001</c:v>
                </c:pt>
              </c:numCache>
            </c:numRef>
          </c:val>
          <c:extLst>
            <c:ext xmlns:c16="http://schemas.microsoft.com/office/drawing/2014/chart" uri="{C3380CC4-5D6E-409C-BE32-E72D297353CC}">
              <c16:uniqueId val="{00000000-ED72-4102-B4B6-8F72CFA5D08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0.85294119999999995</c:v>
                </c:pt>
              </c:numCache>
            </c:numRef>
          </c:val>
          <c:extLst>
            <c:ext xmlns:c16="http://schemas.microsoft.com/office/drawing/2014/chart" uri="{C3380CC4-5D6E-409C-BE32-E72D297353CC}">
              <c16:uniqueId val="{00000001-ED72-4102-B4B6-8F72CFA5D08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0.91596639999999996</c:v>
                </c:pt>
              </c:numCache>
            </c:numRef>
          </c:val>
          <c:extLst>
            <c:ext xmlns:c16="http://schemas.microsoft.com/office/drawing/2014/chart" uri="{C3380CC4-5D6E-409C-BE32-E72D297353CC}">
              <c16:uniqueId val="{00000002-ED72-4102-B4B6-8F72CFA5D08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0.88392859999999995</c:v>
                </c:pt>
              </c:numCache>
            </c:numRef>
          </c:val>
          <c:extLst>
            <c:ext xmlns:c16="http://schemas.microsoft.com/office/drawing/2014/chart" uri="{C3380CC4-5D6E-409C-BE32-E72D297353CC}">
              <c16:uniqueId val="{00000003-ED72-4102-B4B6-8F72CFA5D08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0.71604939999999995</c:v>
                </c:pt>
              </c:numCache>
            </c:numRef>
          </c:val>
          <c:extLst>
            <c:ext xmlns:c16="http://schemas.microsoft.com/office/drawing/2014/chart" uri="{C3380CC4-5D6E-409C-BE32-E72D297353CC}">
              <c16:uniqueId val="{00000000-2E5A-4A5C-BF8C-D7347B0661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0.71739129999999995</c:v>
                </c:pt>
              </c:numCache>
            </c:numRef>
          </c:val>
          <c:extLst>
            <c:ext xmlns:c16="http://schemas.microsoft.com/office/drawing/2014/chart" uri="{C3380CC4-5D6E-409C-BE32-E72D297353CC}">
              <c16:uniqueId val="{00000001-2E5A-4A5C-BF8C-D7347B0661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0.74285710000000005</c:v>
                </c:pt>
              </c:numCache>
            </c:numRef>
          </c:val>
          <c:extLst>
            <c:ext xmlns:c16="http://schemas.microsoft.com/office/drawing/2014/chart" uri="{C3380CC4-5D6E-409C-BE32-E72D297353CC}">
              <c16:uniqueId val="{00000002-2E5A-4A5C-BF8C-D7347B0661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0.74489799999999995</c:v>
                </c:pt>
              </c:numCache>
            </c:numRef>
          </c:val>
          <c:extLst>
            <c:ext xmlns:c16="http://schemas.microsoft.com/office/drawing/2014/chart" uri="{C3380CC4-5D6E-409C-BE32-E72D297353CC}">
              <c16:uniqueId val="{00000003-2E5A-4A5C-BF8C-D7347B0661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9CB2-4B70-B28C-5BF7FC945E7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9CB2-4B70-B28C-5BF7FC945E7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0.63013699999999995</c:v>
                </c:pt>
              </c:numCache>
            </c:numRef>
          </c:val>
          <c:extLst>
            <c:ext xmlns:c16="http://schemas.microsoft.com/office/drawing/2014/chart" uri="{C3380CC4-5D6E-409C-BE32-E72D297353CC}">
              <c16:uniqueId val="{00000002-9CB2-4B70-B28C-5BF7FC945E7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0.5606061</c:v>
                </c:pt>
              </c:numCache>
            </c:numRef>
          </c:val>
          <c:extLst>
            <c:ext xmlns:c16="http://schemas.microsoft.com/office/drawing/2014/chart" uri="{C3380CC4-5D6E-409C-BE32-E72D297353CC}">
              <c16:uniqueId val="{00000003-9CB2-4B70-B28C-5BF7FC945E7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0.83823530000000002</c:v>
                </c:pt>
              </c:numCache>
            </c:numRef>
          </c:val>
          <c:extLst>
            <c:ext xmlns:c16="http://schemas.microsoft.com/office/drawing/2014/chart" uri="{C3380CC4-5D6E-409C-BE32-E72D297353CC}">
              <c16:uniqueId val="{00000000-D889-439B-A835-4F612B049F53}"/>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0.83333330000000005</c:v>
                </c:pt>
              </c:numCache>
            </c:numRef>
          </c:val>
          <c:extLst>
            <c:ext xmlns:c16="http://schemas.microsoft.com/office/drawing/2014/chart" uri="{C3380CC4-5D6E-409C-BE32-E72D297353CC}">
              <c16:uniqueId val="{00000001-D889-439B-A835-4F612B049F53}"/>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0.7765957</c:v>
                </c:pt>
              </c:numCache>
            </c:numRef>
          </c:val>
          <c:extLst>
            <c:ext xmlns:c16="http://schemas.microsoft.com/office/drawing/2014/chart" uri="{C3380CC4-5D6E-409C-BE32-E72D297353CC}">
              <c16:uniqueId val="{00000002-D889-439B-A835-4F612B049F53}"/>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0.82716049999999997</c:v>
                </c:pt>
              </c:numCache>
            </c:numRef>
          </c:val>
          <c:extLst>
            <c:ext xmlns:c16="http://schemas.microsoft.com/office/drawing/2014/chart" uri="{C3380CC4-5D6E-409C-BE32-E72D297353CC}">
              <c16:uniqueId val="{00000003-D889-439B-A835-4F612B049F53}"/>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0.74712639999999997</c:v>
                </c:pt>
              </c:numCache>
            </c:numRef>
          </c:val>
          <c:extLst>
            <c:ext xmlns:c16="http://schemas.microsoft.com/office/drawing/2014/chart" uri="{C3380CC4-5D6E-409C-BE32-E72D297353CC}">
              <c16:uniqueId val="{00000000-341A-4A3E-AE12-12BF8213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0.76288659999999997</c:v>
                </c:pt>
              </c:numCache>
            </c:numRef>
          </c:val>
          <c:extLst>
            <c:ext xmlns:c16="http://schemas.microsoft.com/office/drawing/2014/chart" uri="{C3380CC4-5D6E-409C-BE32-E72D297353CC}">
              <c16:uniqueId val="{00000001-341A-4A3E-AE12-12BF8213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0.83620689999999998</c:v>
                </c:pt>
              </c:numCache>
            </c:numRef>
          </c:val>
          <c:extLst>
            <c:ext xmlns:c16="http://schemas.microsoft.com/office/drawing/2014/chart" uri="{C3380CC4-5D6E-409C-BE32-E72D297353CC}">
              <c16:uniqueId val="{00000002-341A-4A3E-AE12-12BF8213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0.79090910000000003</c:v>
                </c:pt>
              </c:numCache>
            </c:numRef>
          </c:val>
          <c:extLst>
            <c:ext xmlns:c16="http://schemas.microsoft.com/office/drawing/2014/chart" uri="{C3380CC4-5D6E-409C-BE32-E72D297353CC}">
              <c16:uniqueId val="{00000003-341A-4A3E-AE12-12BF8213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0.78313250000000001</c:v>
                </c:pt>
              </c:numCache>
            </c:numRef>
          </c:val>
          <c:extLst>
            <c:ext xmlns:c16="http://schemas.microsoft.com/office/drawing/2014/chart" uri="{C3380CC4-5D6E-409C-BE32-E72D297353CC}">
              <c16:uniqueId val="{00000000-911F-444A-B0B6-8B0258F4D5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0.85714290000000004</c:v>
                </c:pt>
              </c:numCache>
            </c:numRef>
          </c:val>
          <c:extLst>
            <c:ext xmlns:c16="http://schemas.microsoft.com/office/drawing/2014/chart" uri="{C3380CC4-5D6E-409C-BE32-E72D297353CC}">
              <c16:uniqueId val="{00000001-911F-444A-B0B6-8B0258F4D5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0.79464290000000004</c:v>
                </c:pt>
              </c:numCache>
            </c:numRef>
          </c:val>
          <c:extLst>
            <c:ext xmlns:c16="http://schemas.microsoft.com/office/drawing/2014/chart" uri="{C3380CC4-5D6E-409C-BE32-E72D297353CC}">
              <c16:uniqueId val="{00000002-911F-444A-B0B6-8B0258F4D5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0.83177570000000001</c:v>
                </c:pt>
              </c:numCache>
            </c:numRef>
          </c:val>
          <c:extLst>
            <c:ext xmlns:c16="http://schemas.microsoft.com/office/drawing/2014/chart" uri="{C3380CC4-5D6E-409C-BE32-E72D297353CC}">
              <c16:uniqueId val="{00000003-911F-444A-B0B6-8B0258F4D5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0.79310340000000001</c:v>
                </c:pt>
              </c:numCache>
            </c:numRef>
          </c:val>
          <c:extLst>
            <c:ext xmlns:c16="http://schemas.microsoft.com/office/drawing/2014/chart" uri="{C3380CC4-5D6E-409C-BE32-E72D297353CC}">
              <c16:uniqueId val="{00000000-5385-4E74-8C15-36B5D2D1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0.72580650000000002</c:v>
                </c:pt>
              </c:numCache>
            </c:numRef>
          </c:val>
          <c:extLst>
            <c:ext xmlns:c16="http://schemas.microsoft.com/office/drawing/2014/chart" uri="{C3380CC4-5D6E-409C-BE32-E72D297353CC}">
              <c16:uniqueId val="{00000001-5385-4E74-8C15-36B5D2D1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0.78787879999999999</c:v>
                </c:pt>
              </c:numCache>
            </c:numRef>
          </c:val>
          <c:extLst>
            <c:ext xmlns:c16="http://schemas.microsoft.com/office/drawing/2014/chart" uri="{C3380CC4-5D6E-409C-BE32-E72D297353CC}">
              <c16:uniqueId val="{00000002-5385-4E74-8C15-36B5D2D1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0.81159420000000004</c:v>
                </c:pt>
              </c:numCache>
            </c:numRef>
          </c:val>
          <c:extLst>
            <c:ext xmlns:c16="http://schemas.microsoft.com/office/drawing/2014/chart" uri="{C3380CC4-5D6E-409C-BE32-E72D297353CC}">
              <c16:uniqueId val="{00000003-5385-4E74-8C15-36B5D2D1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0.67816089999999996</c:v>
                </c:pt>
              </c:numCache>
            </c:numRef>
          </c:val>
          <c:extLst>
            <c:ext xmlns:c16="http://schemas.microsoft.com/office/drawing/2014/chart" uri="{C3380CC4-5D6E-409C-BE32-E72D297353CC}">
              <c16:uniqueId val="{00000000-A3A1-48FF-9E6B-554C5F00621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0.74257430000000002</c:v>
                </c:pt>
              </c:numCache>
            </c:numRef>
          </c:val>
          <c:extLst>
            <c:ext xmlns:c16="http://schemas.microsoft.com/office/drawing/2014/chart" uri="{C3380CC4-5D6E-409C-BE32-E72D297353CC}">
              <c16:uniqueId val="{00000001-A3A1-48FF-9E6B-554C5F00621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0.73913039999999997</c:v>
                </c:pt>
              </c:numCache>
            </c:numRef>
          </c:val>
          <c:extLst>
            <c:ext xmlns:c16="http://schemas.microsoft.com/office/drawing/2014/chart" uri="{C3380CC4-5D6E-409C-BE32-E72D297353CC}">
              <c16:uniqueId val="{00000002-A3A1-48FF-9E6B-554C5F00621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0.73214290000000004</c:v>
                </c:pt>
              </c:numCache>
            </c:numRef>
          </c:val>
          <c:extLst>
            <c:ext xmlns:c16="http://schemas.microsoft.com/office/drawing/2014/chart" uri="{C3380CC4-5D6E-409C-BE32-E72D297353CC}">
              <c16:uniqueId val="{00000003-A3A1-48FF-9E6B-554C5F00621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0.9210526</c:v>
                </c:pt>
              </c:numCache>
            </c:numRef>
          </c:val>
          <c:extLst>
            <c:ext xmlns:c16="http://schemas.microsoft.com/office/drawing/2014/chart" uri="{C3380CC4-5D6E-409C-BE32-E72D297353CC}">
              <c16:uniqueId val="{00000000-4E3C-4DC6-A7C7-E933BAF59CB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0.88043479999999996</c:v>
                </c:pt>
              </c:numCache>
            </c:numRef>
          </c:val>
          <c:extLst>
            <c:ext xmlns:c16="http://schemas.microsoft.com/office/drawing/2014/chart" uri="{C3380CC4-5D6E-409C-BE32-E72D297353CC}">
              <c16:uniqueId val="{00000001-4E3C-4DC6-A7C7-E933BAF59CB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0.93069310000000005</c:v>
                </c:pt>
              </c:numCache>
            </c:numRef>
          </c:val>
          <c:extLst>
            <c:ext xmlns:c16="http://schemas.microsoft.com/office/drawing/2014/chart" uri="{C3380CC4-5D6E-409C-BE32-E72D297353CC}">
              <c16:uniqueId val="{00000002-4E3C-4DC6-A7C7-E933BAF59CB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0.90217389999999997</c:v>
                </c:pt>
              </c:numCache>
            </c:numRef>
          </c:val>
          <c:extLst>
            <c:ext xmlns:c16="http://schemas.microsoft.com/office/drawing/2014/chart" uri="{C3380CC4-5D6E-409C-BE32-E72D297353CC}">
              <c16:uniqueId val="{00000003-4E3C-4DC6-A7C7-E933BAF59CB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Sheet1!$B$2:$B$3</c:f>
              <c:numCache>
                <c:formatCode>0%</c:formatCode>
                <c:ptCount val="2"/>
                <c:pt idx="0">
                  <c:v>0.67652639999999997</c:v>
                </c:pt>
                <c:pt idx="1">
                  <c:v>0.48980010000000002</c:v>
                </c:pt>
              </c:numCache>
            </c:numRef>
          </c:val>
          <c:extLst>
            <c:ext xmlns:c16="http://schemas.microsoft.com/office/drawing/2014/chart" uri="{C3380CC4-5D6E-409C-BE32-E72D297353CC}">
              <c16:uniqueId val="{00000000-3B72-4B09-A7B9-AEF465C1E6D8}"/>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1-EDCD-414A-9FEA-4702F2106347}"/>
              </c:ext>
            </c:extLst>
          </c:dPt>
          <c:dPt>
            <c:idx val="1"/>
            <c:invertIfNegative val="0"/>
            <c:bubble3D val="0"/>
            <c:spPr>
              <a:solidFill>
                <a:srgbClr val="A8C7E9"/>
              </a:solidFill>
              <a:ln>
                <a:noFill/>
              </a:ln>
              <a:effectLst/>
            </c:spPr>
            <c:extLst>
              <c:ext xmlns:c16="http://schemas.microsoft.com/office/drawing/2014/chart" uri="{C3380CC4-5D6E-409C-BE32-E72D297353CC}">
                <c16:uniqueId val="{00000000-EDCD-414A-9FEA-4702F2106347}"/>
              </c:ext>
            </c:extLst>
          </c:dPt>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Sheet1!$C$2:$C$3</c:f>
              <c:numCache>
                <c:formatCode>0%</c:formatCode>
                <c:ptCount val="2"/>
                <c:pt idx="0">
                  <c:v>0</c:v>
                </c:pt>
                <c:pt idx="1">
                  <c:v>7.4379500000000001E-2</c:v>
                </c:pt>
              </c:numCache>
            </c:numRef>
          </c:val>
          <c:extLst>
            <c:ext xmlns:c16="http://schemas.microsoft.com/office/drawing/2014/chart" uri="{C3380CC4-5D6E-409C-BE32-E72D297353CC}">
              <c16:uniqueId val="{00000001-3B72-4B09-A7B9-AEF465C1E6D8}"/>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Sheet1!$D$2:$D$3</c:f>
              <c:numCache>
                <c:formatCode>0%</c:formatCode>
                <c:ptCount val="2"/>
                <c:pt idx="0">
                  <c:v>0.21880269999999999</c:v>
                </c:pt>
                <c:pt idx="1">
                  <c:v>0.21846979999999999</c:v>
                </c:pt>
              </c:numCache>
            </c:numRef>
          </c:val>
          <c:extLst>
            <c:ext xmlns:c16="http://schemas.microsoft.com/office/drawing/2014/chart" uri="{C3380CC4-5D6E-409C-BE32-E72D297353CC}">
              <c16:uniqueId val="{00000002-3B72-4B09-A7B9-AEF465C1E6D8}"/>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Sheet1!$E$2:$E$3</c:f>
              <c:numCache>
                <c:formatCode>0%</c:formatCode>
                <c:ptCount val="2"/>
                <c:pt idx="0">
                  <c:v>6.1152600000000001E-2</c:v>
                </c:pt>
                <c:pt idx="1">
                  <c:v>8.6746100000000007E-2</c:v>
                </c:pt>
              </c:numCache>
            </c:numRef>
          </c:val>
          <c:extLst>
            <c:ext xmlns:c16="http://schemas.microsoft.com/office/drawing/2014/chart" uri="{C3380CC4-5D6E-409C-BE32-E72D297353CC}">
              <c16:uniqueId val="{00000003-3B72-4B09-A7B9-AEF465C1E6D8}"/>
            </c:ext>
          </c:extLst>
        </c:ser>
        <c:ser>
          <c:idx val="4"/>
          <c:order val="4"/>
          <c:tx>
            <c:strRef>
              <c:f>Sheet1!$F$1</c:f>
              <c:strCache>
                <c:ptCount val="1"/>
                <c:pt idx="0">
                  <c:v>Category 5</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Sheet1!$F$2:$F$3</c:f>
              <c:numCache>
                <c:formatCode>0%</c:formatCode>
                <c:ptCount val="2"/>
                <c:pt idx="0">
                  <c:v>4.3518300000000003E-2</c:v>
                </c:pt>
                <c:pt idx="1">
                  <c:v>0.13060459999999999</c:v>
                </c:pt>
              </c:numCache>
            </c:numRef>
          </c:val>
          <c:extLst>
            <c:ext xmlns:c16="http://schemas.microsoft.com/office/drawing/2014/chart" uri="{C3380CC4-5D6E-409C-BE32-E72D297353CC}">
              <c16:uniqueId val="{00000004-3B72-4B09-A7B9-AEF465C1E6D8}"/>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0.79531620000000003</c:v>
                </c:pt>
                <c:pt idx="1">
                  <c:v>0.76862220000000003</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5-3B72-4B09-A7B9-AEF465C1E6D8}"/>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0.9375</c:v>
                </c:pt>
              </c:numCache>
            </c:numRef>
          </c:val>
          <c:extLst>
            <c:ext xmlns:c16="http://schemas.microsoft.com/office/drawing/2014/chart" uri="{C3380CC4-5D6E-409C-BE32-E72D297353CC}">
              <c16:uniqueId val="{00000000-ED05-4F02-89B3-136FED68DC4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0.95454550000000005</c:v>
                </c:pt>
              </c:numCache>
            </c:numRef>
          </c:val>
          <c:extLst>
            <c:ext xmlns:c16="http://schemas.microsoft.com/office/drawing/2014/chart" uri="{C3380CC4-5D6E-409C-BE32-E72D297353CC}">
              <c16:uniqueId val="{00000001-ED05-4F02-89B3-136FED68DC4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0.98113209999999995</c:v>
                </c:pt>
              </c:numCache>
            </c:numRef>
          </c:val>
          <c:extLst>
            <c:ext xmlns:c16="http://schemas.microsoft.com/office/drawing/2014/chart" uri="{C3380CC4-5D6E-409C-BE32-E72D297353CC}">
              <c16:uniqueId val="{00000002-ED05-4F02-89B3-136FED68DC4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1</c:v>
                </c:pt>
              </c:numCache>
            </c:numRef>
          </c:val>
          <c:extLst>
            <c:ext xmlns:c16="http://schemas.microsoft.com/office/drawing/2014/chart" uri="{C3380CC4-5D6E-409C-BE32-E72D297353CC}">
              <c16:uniqueId val="{00000003-ED05-4F02-89B3-136FED68DC4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0.87755099999999997</c:v>
                </c:pt>
              </c:numCache>
            </c:numRef>
          </c:val>
          <c:extLst>
            <c:ext xmlns:c16="http://schemas.microsoft.com/office/drawing/2014/chart" uri="{C3380CC4-5D6E-409C-BE32-E72D297353CC}">
              <c16:uniqueId val="{00000000-03B9-40A6-8CAF-00A1977355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0.94</c:v>
                </c:pt>
              </c:numCache>
            </c:numRef>
          </c:val>
          <c:extLst>
            <c:ext xmlns:c16="http://schemas.microsoft.com/office/drawing/2014/chart" uri="{C3380CC4-5D6E-409C-BE32-E72D297353CC}">
              <c16:uniqueId val="{00000001-03B9-40A6-8CAF-00A1977355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0.96610169999999995</c:v>
                </c:pt>
              </c:numCache>
            </c:numRef>
          </c:val>
          <c:extLst>
            <c:ext xmlns:c16="http://schemas.microsoft.com/office/drawing/2014/chart" uri="{C3380CC4-5D6E-409C-BE32-E72D297353CC}">
              <c16:uniqueId val="{00000002-03B9-40A6-8CAF-00A1977355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0.94545449999999998</c:v>
                </c:pt>
              </c:numCache>
            </c:numRef>
          </c:val>
          <c:extLst>
            <c:ext xmlns:c16="http://schemas.microsoft.com/office/drawing/2014/chart" uri="{C3380CC4-5D6E-409C-BE32-E72D297353CC}">
              <c16:uniqueId val="{00000003-03B9-40A6-8CAF-00A1977355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0.43333329999999998</c:v>
                </c:pt>
              </c:numCache>
            </c:numRef>
          </c:val>
          <c:extLst>
            <c:ext xmlns:c16="http://schemas.microsoft.com/office/drawing/2014/chart" uri="{C3380CC4-5D6E-409C-BE32-E72D297353CC}">
              <c16:uniqueId val="{00000000-19BA-47BE-BA34-B75A590FBA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0.55172410000000005</c:v>
                </c:pt>
              </c:numCache>
            </c:numRef>
          </c:val>
          <c:extLst>
            <c:ext xmlns:c16="http://schemas.microsoft.com/office/drawing/2014/chart" uri="{C3380CC4-5D6E-409C-BE32-E72D297353CC}">
              <c16:uniqueId val="{00000001-19BA-47BE-BA34-B75A590FBA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0.70588240000000002</c:v>
                </c:pt>
              </c:numCache>
            </c:numRef>
          </c:val>
          <c:extLst>
            <c:ext xmlns:c16="http://schemas.microsoft.com/office/drawing/2014/chart" uri="{C3380CC4-5D6E-409C-BE32-E72D297353CC}">
              <c16:uniqueId val="{00000002-19BA-47BE-BA34-B75A590FBA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0.52941179999999999</c:v>
                </c:pt>
              </c:numCache>
            </c:numRef>
          </c:val>
          <c:extLst>
            <c:ext xmlns:c16="http://schemas.microsoft.com/office/drawing/2014/chart" uri="{C3380CC4-5D6E-409C-BE32-E72D297353CC}">
              <c16:uniqueId val="{00000003-19BA-47BE-BA34-B75A590FBA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0.54838710000000002</c:v>
                </c:pt>
              </c:numCache>
            </c:numRef>
          </c:val>
          <c:extLst>
            <c:ext xmlns:c16="http://schemas.microsoft.com/office/drawing/2014/chart" uri="{C3380CC4-5D6E-409C-BE32-E72D297353CC}">
              <c16:uniqueId val="{00000000-49B6-4301-BD86-C16D7CA5D4C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0.62962960000000001</c:v>
                </c:pt>
              </c:numCache>
            </c:numRef>
          </c:val>
          <c:extLst>
            <c:ext xmlns:c16="http://schemas.microsoft.com/office/drawing/2014/chart" uri="{C3380CC4-5D6E-409C-BE32-E72D297353CC}">
              <c16:uniqueId val="{00000001-49B6-4301-BD86-C16D7CA5D4C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0.70270270000000001</c:v>
                </c:pt>
              </c:numCache>
            </c:numRef>
          </c:val>
          <c:extLst>
            <c:ext xmlns:c16="http://schemas.microsoft.com/office/drawing/2014/chart" uri="{C3380CC4-5D6E-409C-BE32-E72D297353CC}">
              <c16:uniqueId val="{00000002-49B6-4301-BD86-C16D7CA5D4C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0.63157890000000005</c:v>
                </c:pt>
              </c:numCache>
            </c:numRef>
          </c:val>
          <c:extLst>
            <c:ext xmlns:c16="http://schemas.microsoft.com/office/drawing/2014/chart" uri="{C3380CC4-5D6E-409C-BE32-E72D297353CC}">
              <c16:uniqueId val="{00000003-49B6-4301-BD86-C16D7CA5D4C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c:v>
                </c:pt>
              </c:numCache>
            </c:numRef>
          </c:val>
          <c:extLst>
            <c:ext xmlns:c16="http://schemas.microsoft.com/office/drawing/2014/chart" uri="{C3380CC4-5D6E-409C-BE32-E72D297353CC}">
              <c16:uniqueId val="{00000000-6141-4C2B-92CF-A41F6618EDB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0.51724139999999996</c:v>
                </c:pt>
              </c:numCache>
            </c:numRef>
          </c:val>
          <c:extLst>
            <c:ext xmlns:c16="http://schemas.microsoft.com/office/drawing/2014/chart" uri="{C3380CC4-5D6E-409C-BE32-E72D297353CC}">
              <c16:uniqueId val="{00000001-6141-4C2B-92CF-A41F6618EDB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0.80555560000000004</c:v>
                </c:pt>
              </c:numCache>
            </c:numRef>
          </c:val>
          <c:extLst>
            <c:ext xmlns:c16="http://schemas.microsoft.com/office/drawing/2014/chart" uri="{C3380CC4-5D6E-409C-BE32-E72D297353CC}">
              <c16:uniqueId val="{00000002-6141-4C2B-92CF-A41F6618EDB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c:v>
                </c:pt>
              </c:numCache>
            </c:numRef>
          </c:val>
          <c:extLst>
            <c:ext xmlns:c16="http://schemas.microsoft.com/office/drawing/2014/chart" uri="{C3380CC4-5D6E-409C-BE32-E72D297353CC}">
              <c16:uniqueId val="{00000003-6141-4C2B-92CF-A41F6618EDB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0.34615380000000001</c:v>
                </c:pt>
              </c:numCache>
            </c:numRef>
          </c:val>
          <c:extLst>
            <c:ext xmlns:c16="http://schemas.microsoft.com/office/drawing/2014/chart" uri="{C3380CC4-5D6E-409C-BE32-E72D297353CC}">
              <c16:uniqueId val="{00000000-40A0-4905-B36A-137DEBAEC91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0.59090909999999996</c:v>
                </c:pt>
              </c:numCache>
            </c:numRef>
          </c:val>
          <c:extLst>
            <c:ext xmlns:c16="http://schemas.microsoft.com/office/drawing/2014/chart" uri="{C3380CC4-5D6E-409C-BE32-E72D297353CC}">
              <c16:uniqueId val="{00000001-40A0-4905-B36A-137DEBAEC91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0.82758620000000005</c:v>
                </c:pt>
              </c:numCache>
            </c:numRef>
          </c:val>
          <c:extLst>
            <c:ext xmlns:c16="http://schemas.microsoft.com/office/drawing/2014/chart" uri="{C3380CC4-5D6E-409C-BE32-E72D297353CC}">
              <c16:uniqueId val="{00000002-40A0-4905-B36A-137DEBAEC91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0.5789474</c:v>
                </c:pt>
              </c:numCache>
            </c:numRef>
          </c:val>
          <c:extLst>
            <c:ext xmlns:c16="http://schemas.microsoft.com/office/drawing/2014/chart" uri="{C3380CC4-5D6E-409C-BE32-E72D297353CC}">
              <c16:uniqueId val="{00000003-40A0-4905-B36A-137DEBAEC91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0.66666669999999995</c:v>
                </c:pt>
              </c:numCache>
            </c:numRef>
          </c:val>
          <c:extLst>
            <c:ext xmlns:c16="http://schemas.microsoft.com/office/drawing/2014/chart" uri="{C3380CC4-5D6E-409C-BE32-E72D297353CC}">
              <c16:uniqueId val="{00000000-A798-4270-9F9C-DCE5287539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0.65517239999999999</c:v>
                </c:pt>
              </c:numCache>
            </c:numRef>
          </c:val>
          <c:extLst>
            <c:ext xmlns:c16="http://schemas.microsoft.com/office/drawing/2014/chart" uri="{C3380CC4-5D6E-409C-BE32-E72D297353CC}">
              <c16:uniqueId val="{00000001-A798-4270-9F9C-DCE5287539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0.86486490000000005</c:v>
                </c:pt>
              </c:numCache>
            </c:numRef>
          </c:val>
          <c:extLst>
            <c:ext xmlns:c16="http://schemas.microsoft.com/office/drawing/2014/chart" uri="{C3380CC4-5D6E-409C-BE32-E72D297353CC}">
              <c16:uniqueId val="{00000002-A798-4270-9F9C-DCE5287539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0.71428570000000002</c:v>
                </c:pt>
              </c:numCache>
            </c:numRef>
          </c:val>
          <c:extLst>
            <c:ext xmlns:c16="http://schemas.microsoft.com/office/drawing/2014/chart" uri="{C3380CC4-5D6E-409C-BE32-E72D297353CC}">
              <c16:uniqueId val="{00000003-A798-4270-9F9C-DCE5287539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0.76744190000000001</c:v>
                </c:pt>
              </c:numCache>
            </c:numRef>
          </c:val>
          <c:extLst>
            <c:ext xmlns:c16="http://schemas.microsoft.com/office/drawing/2014/chart" uri="{C3380CC4-5D6E-409C-BE32-E72D297353CC}">
              <c16:uniqueId val="{00000000-E81F-4A1C-B2C4-B062C56C54E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0.80952380000000002</c:v>
                </c:pt>
              </c:numCache>
            </c:numRef>
          </c:val>
          <c:extLst>
            <c:ext xmlns:c16="http://schemas.microsoft.com/office/drawing/2014/chart" uri="{C3380CC4-5D6E-409C-BE32-E72D297353CC}">
              <c16:uniqueId val="{00000001-E81F-4A1C-B2C4-B062C56C54E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0.91803279999999998</c:v>
                </c:pt>
              </c:numCache>
            </c:numRef>
          </c:val>
          <c:extLst>
            <c:ext xmlns:c16="http://schemas.microsoft.com/office/drawing/2014/chart" uri="{C3380CC4-5D6E-409C-BE32-E72D297353CC}">
              <c16:uniqueId val="{00000002-E81F-4A1C-B2C4-B062C56C54E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0.86046509999999998</c:v>
                </c:pt>
              </c:numCache>
            </c:numRef>
          </c:val>
          <c:extLst>
            <c:ext xmlns:c16="http://schemas.microsoft.com/office/drawing/2014/chart" uri="{C3380CC4-5D6E-409C-BE32-E72D297353CC}">
              <c16:uniqueId val="{00000003-E81F-4A1C-B2C4-B062C56C54E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0.68421050000000005</c:v>
                </c:pt>
              </c:numCache>
            </c:numRef>
          </c:val>
          <c:extLst>
            <c:ext xmlns:c16="http://schemas.microsoft.com/office/drawing/2014/chart" uri="{C3380CC4-5D6E-409C-BE32-E72D297353CC}">
              <c16:uniqueId val="{00000000-71C2-4C46-8BB5-EB66123D798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0.71590909999999996</c:v>
                </c:pt>
              </c:numCache>
            </c:numRef>
          </c:val>
          <c:extLst>
            <c:ext xmlns:c16="http://schemas.microsoft.com/office/drawing/2014/chart" uri="{C3380CC4-5D6E-409C-BE32-E72D297353CC}">
              <c16:uniqueId val="{00000001-71C2-4C46-8BB5-EB66123D798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0.76851849999999999</c:v>
                </c:pt>
              </c:numCache>
            </c:numRef>
          </c:val>
          <c:extLst>
            <c:ext xmlns:c16="http://schemas.microsoft.com/office/drawing/2014/chart" uri="{C3380CC4-5D6E-409C-BE32-E72D297353CC}">
              <c16:uniqueId val="{00000002-71C2-4C46-8BB5-EB66123D798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0.68867920000000005</c:v>
                </c:pt>
              </c:numCache>
            </c:numRef>
          </c:val>
          <c:extLst>
            <c:ext xmlns:c16="http://schemas.microsoft.com/office/drawing/2014/chart" uri="{C3380CC4-5D6E-409C-BE32-E72D297353CC}">
              <c16:uniqueId val="{00000003-71C2-4C46-8BB5-EB66123D798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0.68965520000000002</c:v>
                </c:pt>
              </c:numCache>
            </c:numRef>
          </c:val>
          <c:extLst>
            <c:ext xmlns:c16="http://schemas.microsoft.com/office/drawing/2014/chart" uri="{C3380CC4-5D6E-409C-BE32-E72D297353CC}">
              <c16:uniqueId val="{00000000-3C85-47DF-B6A5-AE5FEBF66DB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0.88888889999999998</c:v>
                </c:pt>
              </c:numCache>
            </c:numRef>
          </c:val>
          <c:extLst>
            <c:ext xmlns:c16="http://schemas.microsoft.com/office/drawing/2014/chart" uri="{C3380CC4-5D6E-409C-BE32-E72D297353CC}">
              <c16:uniqueId val="{00000001-3C85-47DF-B6A5-AE5FEBF66DB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0.91428569999999998</c:v>
                </c:pt>
              </c:numCache>
            </c:numRef>
          </c:val>
          <c:extLst>
            <c:ext xmlns:c16="http://schemas.microsoft.com/office/drawing/2014/chart" uri="{C3380CC4-5D6E-409C-BE32-E72D297353CC}">
              <c16:uniqueId val="{00000002-3C85-47DF-B6A5-AE5FEBF66DB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c:v>
                </c:pt>
              </c:numCache>
            </c:numRef>
          </c:val>
          <c:extLst>
            <c:ext xmlns:c16="http://schemas.microsoft.com/office/drawing/2014/chart" uri="{C3380CC4-5D6E-409C-BE32-E72D297353CC}">
              <c16:uniqueId val="{00000003-3C85-47DF-B6A5-AE5FEBF66DB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9.6417324764001541E-2"/>
          <c:w val="0.90171044375389497"/>
          <c:h val="0.8412925146608535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Sheet1!$B$2:$B$8</c:f>
              <c:numCache>
                <c:formatCode>0%</c:formatCode>
                <c:ptCount val="7"/>
                <c:pt idx="0">
                  <c:v>0.60244379999999997</c:v>
                </c:pt>
                <c:pt idx="1">
                  <c:v>0.50299199999999999</c:v>
                </c:pt>
                <c:pt idx="2">
                  <c:v>0.5192947</c:v>
                </c:pt>
                <c:pt idx="3">
                  <c:v>0.53171100000000004</c:v>
                </c:pt>
                <c:pt idx="4">
                  <c:v>0.40552539999999998</c:v>
                </c:pt>
                <c:pt idx="5">
                  <c:v>0.67016549999999997</c:v>
                </c:pt>
                <c:pt idx="6">
                  <c:v>0.73659909999999995</c:v>
                </c:pt>
              </c:numCache>
            </c:numRef>
          </c:val>
          <c:extLst>
            <c:ext xmlns:c16="http://schemas.microsoft.com/office/drawing/2014/chart" uri="{C3380CC4-5D6E-409C-BE32-E72D297353CC}">
              <c16:uniqueId val="{00000000-19B4-40C1-AFDF-2D2FCB3B6333}"/>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9B4-40C1-AFDF-2D2FCB3B6333}"/>
              </c:ext>
            </c:extLst>
          </c:dPt>
          <c:dPt>
            <c:idx val="1"/>
            <c:invertIfNegative val="0"/>
            <c:bubble3D val="0"/>
            <c:extLst>
              <c:ext xmlns:c16="http://schemas.microsoft.com/office/drawing/2014/chart" uri="{C3380CC4-5D6E-409C-BE32-E72D297353CC}">
                <c16:uniqueId val="{00000004-19B4-40C1-AFDF-2D2FCB3B6333}"/>
              </c:ext>
            </c:extLst>
          </c:dPt>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Sheet1!$C$2:$C$8</c:f>
              <c:numCache>
                <c:formatCode>0%</c:formatCode>
                <c:ptCount val="7"/>
                <c:pt idx="0">
                  <c:v>0</c:v>
                </c:pt>
                <c:pt idx="1">
                  <c:v>0</c:v>
                </c:pt>
                <c:pt idx="2">
                  <c:v>0</c:v>
                </c:pt>
                <c:pt idx="3">
                  <c:v>9.9220000000000003E-3</c:v>
                </c:pt>
                <c:pt idx="4">
                  <c:v>2.7105199999999999E-2</c:v>
                </c:pt>
                <c:pt idx="5">
                  <c:v>0</c:v>
                </c:pt>
                <c:pt idx="6">
                  <c:v>0</c:v>
                </c:pt>
              </c:numCache>
            </c:numRef>
          </c:val>
          <c:extLst>
            <c:ext xmlns:c16="http://schemas.microsoft.com/office/drawing/2014/chart" uri="{C3380CC4-5D6E-409C-BE32-E72D297353CC}">
              <c16:uniqueId val="{00000005-19B4-40C1-AFDF-2D2FCB3B6333}"/>
            </c:ext>
          </c:extLst>
        </c:ser>
        <c:ser>
          <c:idx val="2"/>
          <c:order val="2"/>
          <c:tx>
            <c:strRef>
              <c:f>Sheet1!$D$1</c:f>
              <c:strCache>
                <c:ptCount val="1"/>
                <c:pt idx="0">
                  <c:v>Category 3</c:v>
                </c:pt>
              </c:strCache>
            </c:strRef>
          </c:tx>
          <c:spPr>
            <a:solidFill>
              <a:srgbClr val="DCDDDE"/>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Sheet1!$D$2:$D$8</c:f>
              <c:numCache>
                <c:formatCode>0%</c:formatCode>
                <c:ptCount val="7"/>
                <c:pt idx="0">
                  <c:v>0.35765439999999998</c:v>
                </c:pt>
                <c:pt idx="1">
                  <c:v>0.41089009999999998</c:v>
                </c:pt>
                <c:pt idx="2">
                  <c:v>0.39549000000000001</c:v>
                </c:pt>
                <c:pt idx="3">
                  <c:v>0.3949087</c:v>
                </c:pt>
                <c:pt idx="4">
                  <c:v>0.45223279999999999</c:v>
                </c:pt>
                <c:pt idx="5">
                  <c:v>0.32983449999999997</c:v>
                </c:pt>
                <c:pt idx="6">
                  <c:v>0.26340089999999999</c:v>
                </c:pt>
              </c:numCache>
            </c:numRef>
          </c:val>
          <c:extLst>
            <c:ext xmlns:c16="http://schemas.microsoft.com/office/drawing/2014/chart" uri="{C3380CC4-5D6E-409C-BE32-E72D297353CC}">
              <c16:uniqueId val="{00000006-19B4-40C1-AFDF-2D2FCB3B6333}"/>
            </c:ext>
          </c:extLst>
        </c:ser>
        <c:ser>
          <c:idx val="3"/>
          <c:order val="3"/>
          <c:tx>
            <c:strRef>
              <c:f>Sheet1!$E$1</c:f>
              <c:strCache>
                <c:ptCount val="1"/>
                <c:pt idx="0">
                  <c:v>Category 4</c:v>
                </c:pt>
              </c:strCache>
            </c:strRef>
          </c:tx>
          <c:spPr>
            <a:solidFill>
              <a:srgbClr val="0A74BB"/>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Sheet1!$E$2:$E$8</c:f>
              <c:numCache>
                <c:formatCode>0%</c:formatCode>
                <c:ptCount val="7"/>
                <c:pt idx="0">
                  <c:v>0</c:v>
                </c:pt>
                <c:pt idx="1">
                  <c:v>0</c:v>
                </c:pt>
                <c:pt idx="2">
                  <c:v>5.34291E-2</c:v>
                </c:pt>
                <c:pt idx="3">
                  <c:v>3.4796599999999997E-2</c:v>
                </c:pt>
                <c:pt idx="4">
                  <c:v>0</c:v>
                </c:pt>
                <c:pt idx="5">
                  <c:v>0</c:v>
                </c:pt>
                <c:pt idx="6">
                  <c:v>0</c:v>
                </c:pt>
              </c:numCache>
            </c:numRef>
          </c:val>
          <c:extLst>
            <c:ext xmlns:c16="http://schemas.microsoft.com/office/drawing/2014/chart" uri="{C3380CC4-5D6E-409C-BE32-E72D297353CC}">
              <c16:uniqueId val="{00000007-19B4-40C1-AFDF-2D2FCB3B6333}"/>
            </c:ext>
          </c:extLst>
        </c:ser>
        <c:ser>
          <c:idx val="4"/>
          <c:order val="4"/>
          <c:tx>
            <c:strRef>
              <c:f>Sheet1!$F$1</c:f>
              <c:strCache>
                <c:ptCount val="1"/>
                <c:pt idx="0">
                  <c:v>Category 5</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Sheet1!$F$2:$F$8</c:f>
              <c:numCache>
                <c:formatCode>0%</c:formatCode>
                <c:ptCount val="7"/>
                <c:pt idx="0">
                  <c:v>3.9901800000000001E-2</c:v>
                </c:pt>
                <c:pt idx="1">
                  <c:v>8.6117899999999997E-2</c:v>
                </c:pt>
                <c:pt idx="2">
                  <c:v>3.1786200000000001E-2</c:v>
                </c:pt>
                <c:pt idx="3">
                  <c:v>2.8661699999999998E-2</c:v>
                </c:pt>
                <c:pt idx="4">
                  <c:v>0.11513660000000001</c:v>
                </c:pt>
                <c:pt idx="5">
                  <c:v>0</c:v>
                </c:pt>
                <c:pt idx="6">
                  <c:v>0</c:v>
                </c:pt>
              </c:numCache>
            </c:numRef>
          </c:val>
          <c:extLst>
            <c:ext xmlns:c16="http://schemas.microsoft.com/office/drawing/2014/chart" uri="{C3380CC4-5D6E-409C-BE32-E72D297353CC}">
              <c16:uniqueId val="{00000008-19B4-40C1-AFDF-2D2FCB3B6333}"/>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Sheet1!$H$2:$H$8</c:f>
              <c:numCache>
                <c:formatCode>0%</c:formatCode>
                <c:ptCount val="7"/>
                <c:pt idx="0">
                  <c:v>0.70484340000000001</c:v>
                </c:pt>
                <c:pt idx="1">
                  <c:v>0.57134589999999996</c:v>
                </c:pt>
                <c:pt idx="2">
                  <c:v>0.68859060000000005</c:v>
                </c:pt>
                <c:pt idx="3">
                  <c:v>0.6120023</c:v>
                </c:pt>
                <c:pt idx="4">
                  <c:v>0.54344990000000004</c:v>
                </c:pt>
                <c:pt idx="5">
                  <c:v>0.81078349999999999</c:v>
                </c:pt>
                <c:pt idx="6">
                  <c:v>0.85266330000000001</c:v>
                </c:pt>
              </c:numCache>
            </c:numRef>
          </c:xVal>
          <c:yVal>
            <c:numRef>
              <c:f>Sheet1!$I$2:$I$8</c:f>
              <c:numCache>
                <c:formatCode>General</c:formatCode>
                <c:ptCount val="7"/>
                <c:pt idx="0">
                  <c:v>5.15</c:v>
                </c:pt>
                <c:pt idx="1">
                  <c:v>4.45</c:v>
                </c:pt>
                <c:pt idx="2">
                  <c:v>3.7</c:v>
                </c:pt>
                <c:pt idx="3">
                  <c:v>3</c:v>
                </c:pt>
                <c:pt idx="4">
                  <c:v>2.2999999999999998</c:v>
                </c:pt>
                <c:pt idx="5">
                  <c:v>1.6</c:v>
                </c:pt>
                <c:pt idx="6">
                  <c:v>0.85</c:v>
                </c:pt>
              </c:numCache>
            </c:numRef>
          </c:yVal>
          <c:smooth val="0"/>
          <c:extLst>
            <c:ext xmlns:c16="http://schemas.microsoft.com/office/drawing/2014/chart" uri="{C3380CC4-5D6E-409C-BE32-E72D297353CC}">
              <c16:uniqueId val="{00000009-19B4-40C1-AFDF-2D2FCB3B6333}"/>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0.66666669999999995</c:v>
                </c:pt>
              </c:numCache>
            </c:numRef>
          </c:val>
          <c:extLst>
            <c:ext xmlns:c16="http://schemas.microsoft.com/office/drawing/2014/chart" uri="{C3380CC4-5D6E-409C-BE32-E72D297353CC}">
              <c16:uniqueId val="{00000000-9794-437A-9774-94A08949E40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0.7241379</c:v>
                </c:pt>
              </c:numCache>
            </c:numRef>
          </c:val>
          <c:extLst>
            <c:ext xmlns:c16="http://schemas.microsoft.com/office/drawing/2014/chart" uri="{C3380CC4-5D6E-409C-BE32-E72D297353CC}">
              <c16:uniqueId val="{00000001-9794-437A-9774-94A08949E40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0.89189189999999996</c:v>
                </c:pt>
              </c:numCache>
            </c:numRef>
          </c:val>
          <c:extLst>
            <c:ext xmlns:c16="http://schemas.microsoft.com/office/drawing/2014/chart" uri="{C3380CC4-5D6E-409C-BE32-E72D297353CC}">
              <c16:uniqueId val="{00000002-9794-437A-9774-94A08949E40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c:v>
                </c:pt>
              </c:numCache>
            </c:numRef>
          </c:val>
          <c:extLst>
            <c:ext xmlns:c16="http://schemas.microsoft.com/office/drawing/2014/chart" uri="{C3380CC4-5D6E-409C-BE32-E72D297353CC}">
              <c16:uniqueId val="{00000003-9794-437A-9774-94A08949E40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0.77777779999999996</c:v>
                </c:pt>
              </c:numCache>
            </c:numRef>
          </c:val>
          <c:extLst>
            <c:ext xmlns:c16="http://schemas.microsoft.com/office/drawing/2014/chart" uri="{C3380CC4-5D6E-409C-BE32-E72D297353CC}">
              <c16:uniqueId val="{00000000-AB92-4B02-B6BF-34E0885B090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0.73076920000000001</c:v>
                </c:pt>
              </c:numCache>
            </c:numRef>
          </c:val>
          <c:extLst>
            <c:ext xmlns:c16="http://schemas.microsoft.com/office/drawing/2014/chart" uri="{C3380CC4-5D6E-409C-BE32-E72D297353CC}">
              <c16:uniqueId val="{00000001-AB92-4B02-B6BF-34E0885B090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0.82857139999999996</c:v>
                </c:pt>
              </c:numCache>
            </c:numRef>
          </c:val>
          <c:extLst>
            <c:ext xmlns:c16="http://schemas.microsoft.com/office/drawing/2014/chart" uri="{C3380CC4-5D6E-409C-BE32-E72D297353CC}">
              <c16:uniqueId val="{00000002-AB92-4B02-B6BF-34E0885B090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0.82352939999999997</c:v>
                </c:pt>
              </c:numCache>
            </c:numRef>
          </c:val>
          <c:extLst>
            <c:ext xmlns:c16="http://schemas.microsoft.com/office/drawing/2014/chart" uri="{C3380CC4-5D6E-409C-BE32-E72D297353CC}">
              <c16:uniqueId val="{00000003-AB92-4B02-B6BF-34E0885B090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6153-486E-BBBF-D857C01B29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6153-486E-BBBF-D857C01B29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0.90322579999999997</c:v>
                </c:pt>
              </c:numCache>
            </c:numRef>
          </c:val>
          <c:extLst>
            <c:ext xmlns:c16="http://schemas.microsoft.com/office/drawing/2014/chart" uri="{C3380CC4-5D6E-409C-BE32-E72D297353CC}">
              <c16:uniqueId val="{00000002-6153-486E-BBBF-D857C01B29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0.88095239999999997</c:v>
                </c:pt>
              </c:numCache>
            </c:numRef>
          </c:val>
          <c:extLst>
            <c:ext xmlns:c16="http://schemas.microsoft.com/office/drawing/2014/chart" uri="{C3380CC4-5D6E-409C-BE32-E72D297353CC}">
              <c16:uniqueId val="{00000003-6153-486E-BBBF-D857C01B29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0.66666669999999995</c:v>
                </c:pt>
              </c:numCache>
            </c:numRef>
          </c:val>
          <c:extLst>
            <c:ext xmlns:c16="http://schemas.microsoft.com/office/drawing/2014/chart" uri="{C3380CC4-5D6E-409C-BE32-E72D297353CC}">
              <c16:uniqueId val="{00000000-2CCA-4FD5-B4DA-E8DC79F9206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1</c:v>
                </c:pt>
              </c:numCache>
            </c:numRef>
          </c:val>
          <c:extLst>
            <c:ext xmlns:c16="http://schemas.microsoft.com/office/drawing/2014/chart" uri="{C3380CC4-5D6E-409C-BE32-E72D297353CC}">
              <c16:uniqueId val="{00000001-2CCA-4FD5-B4DA-E8DC79F9206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1</c:v>
                </c:pt>
              </c:numCache>
            </c:numRef>
          </c:val>
          <c:extLst>
            <c:ext xmlns:c16="http://schemas.microsoft.com/office/drawing/2014/chart" uri="{C3380CC4-5D6E-409C-BE32-E72D297353CC}">
              <c16:uniqueId val="{00000002-2CCA-4FD5-B4DA-E8DC79F9206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1</c:v>
                </c:pt>
              </c:numCache>
            </c:numRef>
          </c:val>
          <c:extLst>
            <c:ext xmlns:c16="http://schemas.microsoft.com/office/drawing/2014/chart" uri="{C3380CC4-5D6E-409C-BE32-E72D297353CC}">
              <c16:uniqueId val="{00000003-2CCA-4FD5-B4DA-E8DC79F9206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0.79166669999999995</c:v>
                </c:pt>
              </c:numCache>
            </c:numRef>
          </c:val>
          <c:extLst>
            <c:ext xmlns:c16="http://schemas.microsoft.com/office/drawing/2014/chart" uri="{C3380CC4-5D6E-409C-BE32-E72D297353CC}">
              <c16:uniqueId val="{00000000-9201-4FF2-B5BD-A04278EFA7F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0.77777779999999996</c:v>
                </c:pt>
              </c:numCache>
            </c:numRef>
          </c:val>
          <c:extLst>
            <c:ext xmlns:c16="http://schemas.microsoft.com/office/drawing/2014/chart" uri="{C3380CC4-5D6E-409C-BE32-E72D297353CC}">
              <c16:uniqueId val="{00000001-9201-4FF2-B5BD-A04278EFA7F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0.81818179999999996</c:v>
                </c:pt>
              </c:numCache>
            </c:numRef>
          </c:val>
          <c:extLst>
            <c:ext xmlns:c16="http://schemas.microsoft.com/office/drawing/2014/chart" uri="{C3380CC4-5D6E-409C-BE32-E72D297353CC}">
              <c16:uniqueId val="{00000002-9201-4FF2-B5BD-A04278EFA7F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0.75675680000000001</c:v>
                </c:pt>
              </c:numCache>
            </c:numRef>
          </c:val>
          <c:extLst>
            <c:ext xmlns:c16="http://schemas.microsoft.com/office/drawing/2014/chart" uri="{C3380CC4-5D6E-409C-BE32-E72D297353CC}">
              <c16:uniqueId val="{00000003-9201-4FF2-B5BD-A04278EFA7F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c:v>
                </c:pt>
              </c:numCache>
            </c:numRef>
          </c:val>
          <c:extLst>
            <c:ext xmlns:c16="http://schemas.microsoft.com/office/drawing/2014/chart" uri="{C3380CC4-5D6E-409C-BE32-E72D297353CC}">
              <c16:uniqueId val="{00000000-8464-4F27-B369-EA0DF4CF94D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0.77272730000000001</c:v>
                </c:pt>
              </c:numCache>
            </c:numRef>
          </c:val>
          <c:extLst>
            <c:ext xmlns:c16="http://schemas.microsoft.com/office/drawing/2014/chart" uri="{C3380CC4-5D6E-409C-BE32-E72D297353CC}">
              <c16:uniqueId val="{00000001-8464-4F27-B369-EA0DF4CF94D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0.875</c:v>
                </c:pt>
              </c:numCache>
            </c:numRef>
          </c:val>
          <c:extLst>
            <c:ext xmlns:c16="http://schemas.microsoft.com/office/drawing/2014/chart" uri="{C3380CC4-5D6E-409C-BE32-E72D297353CC}">
              <c16:uniqueId val="{00000002-8464-4F27-B369-EA0DF4CF94D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0.89655169999999995</c:v>
                </c:pt>
              </c:numCache>
            </c:numRef>
          </c:val>
          <c:extLst>
            <c:ext xmlns:c16="http://schemas.microsoft.com/office/drawing/2014/chart" uri="{C3380CC4-5D6E-409C-BE32-E72D297353CC}">
              <c16:uniqueId val="{00000003-8464-4F27-B369-EA0DF4CF94D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0.7179487</c:v>
                </c:pt>
              </c:numCache>
            </c:numRef>
          </c:val>
          <c:extLst>
            <c:ext xmlns:c16="http://schemas.microsoft.com/office/drawing/2014/chart" uri="{C3380CC4-5D6E-409C-BE32-E72D297353CC}">
              <c16:uniqueId val="{00000000-C32A-4E5A-BE16-9F3E927EAC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0.80769230000000003</c:v>
                </c:pt>
              </c:numCache>
            </c:numRef>
          </c:val>
          <c:extLst>
            <c:ext xmlns:c16="http://schemas.microsoft.com/office/drawing/2014/chart" uri="{C3380CC4-5D6E-409C-BE32-E72D297353CC}">
              <c16:uniqueId val="{00000001-C32A-4E5A-BE16-9F3E927EAC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0.95744680000000004</c:v>
                </c:pt>
              </c:numCache>
            </c:numRef>
          </c:val>
          <c:extLst>
            <c:ext xmlns:c16="http://schemas.microsoft.com/office/drawing/2014/chart" uri="{C3380CC4-5D6E-409C-BE32-E72D297353CC}">
              <c16:uniqueId val="{00000002-C32A-4E5A-BE16-9F3E927EAC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0.93478260000000002</c:v>
                </c:pt>
              </c:numCache>
            </c:numRef>
          </c:val>
          <c:extLst>
            <c:ext xmlns:c16="http://schemas.microsoft.com/office/drawing/2014/chart" uri="{C3380CC4-5D6E-409C-BE32-E72D297353CC}">
              <c16:uniqueId val="{00000003-C32A-4E5A-BE16-9F3E927EAC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0.6860465</c:v>
                </c:pt>
              </c:numCache>
            </c:numRef>
          </c:val>
          <c:extLst>
            <c:ext xmlns:c16="http://schemas.microsoft.com/office/drawing/2014/chart" uri="{C3380CC4-5D6E-409C-BE32-E72D297353CC}">
              <c16:uniqueId val="{00000000-4982-47B0-BF05-6640A8FD163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0.75757580000000002</c:v>
                </c:pt>
              </c:numCache>
            </c:numRef>
          </c:val>
          <c:extLst>
            <c:ext xmlns:c16="http://schemas.microsoft.com/office/drawing/2014/chart" uri="{C3380CC4-5D6E-409C-BE32-E72D297353CC}">
              <c16:uniqueId val="{00000001-4982-47B0-BF05-6640A8FD163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0.76785709999999996</c:v>
                </c:pt>
              </c:numCache>
            </c:numRef>
          </c:val>
          <c:extLst>
            <c:ext xmlns:c16="http://schemas.microsoft.com/office/drawing/2014/chart" uri="{C3380CC4-5D6E-409C-BE32-E72D297353CC}">
              <c16:uniqueId val="{00000002-4982-47B0-BF05-6640A8FD163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0.80180180000000001</c:v>
                </c:pt>
              </c:numCache>
            </c:numRef>
          </c:val>
          <c:extLst>
            <c:ext xmlns:c16="http://schemas.microsoft.com/office/drawing/2014/chart" uri="{C3380CC4-5D6E-409C-BE32-E72D297353CC}">
              <c16:uniqueId val="{00000003-4982-47B0-BF05-6640A8FD163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4EDD-4F79-96FE-E8D9FA13D5B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4EDD-4F79-96FE-E8D9FA13D5B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1</c:v>
                </c:pt>
              </c:numCache>
            </c:numRef>
          </c:val>
          <c:extLst>
            <c:ext xmlns:c16="http://schemas.microsoft.com/office/drawing/2014/chart" uri="{C3380CC4-5D6E-409C-BE32-E72D297353CC}">
              <c16:uniqueId val="{00000002-4EDD-4F79-96FE-E8D9FA13D5B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1</c:v>
                </c:pt>
              </c:numCache>
            </c:numRef>
          </c:val>
          <c:extLst>
            <c:ext xmlns:c16="http://schemas.microsoft.com/office/drawing/2014/chart" uri="{C3380CC4-5D6E-409C-BE32-E72D297353CC}">
              <c16:uniqueId val="{00000003-4EDD-4F79-96FE-E8D9FA13D5B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52A8-43F1-ADFB-4B9169F03E8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52A8-43F1-ADFB-4B9169F03E8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0.76470590000000005</c:v>
                </c:pt>
              </c:numCache>
            </c:numRef>
          </c:val>
          <c:extLst>
            <c:ext xmlns:c16="http://schemas.microsoft.com/office/drawing/2014/chart" uri="{C3380CC4-5D6E-409C-BE32-E72D297353CC}">
              <c16:uniqueId val="{00000002-52A8-43F1-ADFB-4B9169F03E8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0.82857139999999996</c:v>
                </c:pt>
              </c:numCache>
            </c:numRef>
          </c:val>
          <c:extLst>
            <c:ext xmlns:c16="http://schemas.microsoft.com/office/drawing/2014/chart" uri="{C3380CC4-5D6E-409C-BE32-E72D297353CC}">
              <c16:uniqueId val="{00000003-52A8-43F1-ADFB-4B9169F03E8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3472204440732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Sheet1!$B$2:$B$4</c:f>
              <c:numCache>
                <c:formatCode>0%</c:formatCode>
                <c:ptCount val="3"/>
                <c:pt idx="0">
                  <c:v>0.79251119999999997</c:v>
                </c:pt>
                <c:pt idx="1">
                  <c:v>0.65684949999999998</c:v>
                </c:pt>
                <c:pt idx="2">
                  <c:v>0.48517270000000001</c:v>
                </c:pt>
              </c:numCache>
            </c:numRef>
          </c:val>
          <c:extLst>
            <c:ext xmlns:c16="http://schemas.microsoft.com/office/drawing/2014/chart" uri="{C3380CC4-5D6E-409C-BE32-E72D297353CC}">
              <c16:uniqueId val="{00000000-91D2-4354-A425-3F9606C77B8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1D2-4354-A425-3F9606C77B8D}"/>
              </c:ext>
            </c:extLst>
          </c:dPt>
          <c:dPt>
            <c:idx val="1"/>
            <c:invertIfNegative val="0"/>
            <c:bubble3D val="0"/>
            <c:extLst>
              <c:ext xmlns:c16="http://schemas.microsoft.com/office/drawing/2014/chart" uri="{C3380CC4-5D6E-409C-BE32-E72D297353CC}">
                <c16:uniqueId val="{00000004-91D2-4354-A425-3F9606C77B8D}"/>
              </c:ext>
            </c:extLst>
          </c:dPt>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Sheet1!$C$2:$C$4</c:f>
              <c:numCache>
                <c:formatCode>0%</c:formatCode>
                <c:ptCount val="3"/>
                <c:pt idx="0">
                  <c:v>7.5176999999999994E-2</c:v>
                </c:pt>
                <c:pt idx="1">
                  <c:v>3.5744100000000001E-2</c:v>
                </c:pt>
                <c:pt idx="2">
                  <c:v>0.121185</c:v>
                </c:pt>
              </c:numCache>
            </c:numRef>
          </c:val>
          <c:extLst>
            <c:ext xmlns:c16="http://schemas.microsoft.com/office/drawing/2014/chart" uri="{C3380CC4-5D6E-409C-BE32-E72D297353CC}">
              <c16:uniqueId val="{00000005-91D2-4354-A425-3F9606C77B8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Sheet1!$D$2:$D$4</c:f>
              <c:numCache>
                <c:formatCode>0%</c:formatCode>
                <c:ptCount val="3"/>
                <c:pt idx="0">
                  <c:v>0.1106771</c:v>
                </c:pt>
                <c:pt idx="1">
                  <c:v>0.16493620000000001</c:v>
                </c:pt>
                <c:pt idx="2">
                  <c:v>0.22627749999999999</c:v>
                </c:pt>
              </c:numCache>
            </c:numRef>
          </c:val>
          <c:extLst>
            <c:ext xmlns:c16="http://schemas.microsoft.com/office/drawing/2014/chart" uri="{C3380CC4-5D6E-409C-BE32-E72D297353CC}">
              <c16:uniqueId val="{00000006-91D2-4354-A425-3F9606C77B8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Sheet1!$E$2:$E$4</c:f>
              <c:numCache>
                <c:formatCode>0%</c:formatCode>
                <c:ptCount val="3"/>
                <c:pt idx="0">
                  <c:v>2.16306E-2</c:v>
                </c:pt>
                <c:pt idx="1">
                  <c:v>8.45582E-2</c:v>
                </c:pt>
                <c:pt idx="2">
                  <c:v>0.1023897</c:v>
                </c:pt>
              </c:numCache>
            </c:numRef>
          </c:val>
          <c:extLst>
            <c:ext xmlns:c16="http://schemas.microsoft.com/office/drawing/2014/chart" uri="{C3380CC4-5D6E-409C-BE32-E72D297353CC}">
              <c16:uniqueId val="{00000007-91D2-4354-A425-3F9606C77B8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Sheet1!$F$2:$F$4</c:f>
              <c:numCache>
                <c:formatCode>0%</c:formatCode>
                <c:ptCount val="3"/>
                <c:pt idx="0">
                  <c:v>4.0999999999999997E-6</c:v>
                </c:pt>
                <c:pt idx="1">
                  <c:v>5.7911999999999998E-2</c:v>
                </c:pt>
                <c:pt idx="2">
                  <c:v>6.4975000000000005E-2</c:v>
                </c:pt>
              </c:numCache>
            </c:numRef>
          </c:val>
          <c:extLst>
            <c:ext xmlns:c16="http://schemas.microsoft.com/office/drawing/2014/chart" uri="{C3380CC4-5D6E-409C-BE32-E72D297353CC}">
              <c16:uniqueId val="{00000008-91D2-4354-A425-3F9606C77B8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0.89766080000000004</c:v>
                </c:pt>
                <c:pt idx="1">
                  <c:v>0.74180849999999998</c:v>
                </c:pt>
                <c:pt idx="2">
                  <c:v>0.8026006</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91D2-4354-A425-3F9606C77B8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0E85-46D2-B292-1F84C45AA21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0E85-46D2-B292-1F84C45AA21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0.78048779999999995</c:v>
                </c:pt>
              </c:numCache>
            </c:numRef>
          </c:val>
          <c:extLst>
            <c:ext xmlns:c16="http://schemas.microsoft.com/office/drawing/2014/chart" uri="{C3380CC4-5D6E-409C-BE32-E72D297353CC}">
              <c16:uniqueId val="{00000002-0E85-46D2-B292-1F84C45AA21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0.88888889999999998</c:v>
                </c:pt>
              </c:numCache>
            </c:numRef>
          </c:val>
          <c:extLst>
            <c:ext xmlns:c16="http://schemas.microsoft.com/office/drawing/2014/chart" uri="{C3380CC4-5D6E-409C-BE32-E72D297353CC}">
              <c16:uniqueId val="{00000003-0E85-46D2-B292-1F84C45AA21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DBB9-4812-8D9B-FF144E4C625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DBB9-4812-8D9B-FF144E4C625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0.87234040000000002</c:v>
                </c:pt>
              </c:numCache>
            </c:numRef>
          </c:val>
          <c:extLst>
            <c:ext xmlns:c16="http://schemas.microsoft.com/office/drawing/2014/chart" uri="{C3380CC4-5D6E-409C-BE32-E72D297353CC}">
              <c16:uniqueId val="{00000002-DBB9-4812-8D9B-FF144E4C625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0.90909090000000004</c:v>
                </c:pt>
              </c:numCache>
            </c:numRef>
          </c:val>
          <c:extLst>
            <c:ext xmlns:c16="http://schemas.microsoft.com/office/drawing/2014/chart" uri="{C3380CC4-5D6E-409C-BE32-E72D297353CC}">
              <c16:uniqueId val="{00000003-DBB9-4812-8D9B-FF144E4C625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0.4736842</c:v>
                </c:pt>
              </c:numCache>
            </c:numRef>
          </c:val>
          <c:extLst>
            <c:ext xmlns:c16="http://schemas.microsoft.com/office/drawing/2014/chart" uri="{C3380CC4-5D6E-409C-BE32-E72D297353CC}">
              <c16:uniqueId val="{00000000-F6F8-4590-B55D-A61231F67FD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0.5263158</c:v>
                </c:pt>
              </c:numCache>
            </c:numRef>
          </c:val>
          <c:extLst>
            <c:ext xmlns:c16="http://schemas.microsoft.com/office/drawing/2014/chart" uri="{C3380CC4-5D6E-409C-BE32-E72D297353CC}">
              <c16:uniqueId val="{00000001-F6F8-4590-B55D-A61231F67FD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0.54444440000000005</c:v>
                </c:pt>
              </c:numCache>
            </c:numRef>
          </c:val>
          <c:extLst>
            <c:ext xmlns:c16="http://schemas.microsoft.com/office/drawing/2014/chart" uri="{C3380CC4-5D6E-409C-BE32-E72D297353CC}">
              <c16:uniqueId val="{00000002-F6F8-4590-B55D-A61231F67FD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0.5512821</c:v>
                </c:pt>
              </c:numCache>
            </c:numRef>
          </c:val>
          <c:extLst>
            <c:ext xmlns:c16="http://schemas.microsoft.com/office/drawing/2014/chart" uri="{C3380CC4-5D6E-409C-BE32-E72D297353CC}">
              <c16:uniqueId val="{00000003-F6F8-4590-B55D-A61231F67FD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0.53424660000000002</c:v>
                </c:pt>
              </c:numCache>
            </c:numRef>
          </c:val>
          <c:extLst>
            <c:ext xmlns:c16="http://schemas.microsoft.com/office/drawing/2014/chart" uri="{C3380CC4-5D6E-409C-BE32-E72D297353CC}">
              <c16:uniqueId val="{00000000-3F48-497B-9957-E8115561A21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0.59550559999999997</c:v>
                </c:pt>
              </c:numCache>
            </c:numRef>
          </c:val>
          <c:extLst>
            <c:ext xmlns:c16="http://schemas.microsoft.com/office/drawing/2014/chart" uri="{C3380CC4-5D6E-409C-BE32-E72D297353CC}">
              <c16:uniqueId val="{00000001-3F48-497B-9957-E8115561A21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0.67010309999999995</c:v>
                </c:pt>
              </c:numCache>
            </c:numRef>
          </c:val>
          <c:extLst>
            <c:ext xmlns:c16="http://schemas.microsoft.com/office/drawing/2014/chart" uri="{C3380CC4-5D6E-409C-BE32-E72D297353CC}">
              <c16:uniqueId val="{00000002-3F48-497B-9957-E8115561A21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0.59</c:v>
                </c:pt>
              </c:numCache>
            </c:numRef>
          </c:val>
          <c:extLst>
            <c:ext xmlns:c16="http://schemas.microsoft.com/office/drawing/2014/chart" uri="{C3380CC4-5D6E-409C-BE32-E72D297353CC}">
              <c16:uniqueId val="{00000003-3F48-497B-9957-E8115561A21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0.79365079999999999</c:v>
                </c:pt>
              </c:numCache>
            </c:numRef>
          </c:val>
          <c:extLst>
            <c:ext xmlns:c16="http://schemas.microsoft.com/office/drawing/2014/chart" uri="{C3380CC4-5D6E-409C-BE32-E72D297353CC}">
              <c16:uniqueId val="{00000000-3A71-475D-9258-9064C6E861C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0.77777779999999996</c:v>
                </c:pt>
              </c:numCache>
            </c:numRef>
          </c:val>
          <c:extLst>
            <c:ext xmlns:c16="http://schemas.microsoft.com/office/drawing/2014/chart" uri="{C3380CC4-5D6E-409C-BE32-E72D297353CC}">
              <c16:uniqueId val="{00000001-3A71-475D-9258-9064C6E861C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0.85897440000000003</c:v>
                </c:pt>
              </c:numCache>
            </c:numRef>
          </c:val>
          <c:extLst>
            <c:ext xmlns:c16="http://schemas.microsoft.com/office/drawing/2014/chart" uri="{C3380CC4-5D6E-409C-BE32-E72D297353CC}">
              <c16:uniqueId val="{00000002-3A71-475D-9258-9064C6E861C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0.75342469999999995</c:v>
                </c:pt>
              </c:numCache>
            </c:numRef>
          </c:val>
          <c:extLst>
            <c:ext xmlns:c16="http://schemas.microsoft.com/office/drawing/2014/chart" uri="{C3380CC4-5D6E-409C-BE32-E72D297353CC}">
              <c16:uniqueId val="{00000003-3A71-475D-9258-9064C6E861C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0.63414630000000005</c:v>
                </c:pt>
              </c:numCache>
            </c:numRef>
          </c:val>
          <c:extLst>
            <c:ext xmlns:c16="http://schemas.microsoft.com/office/drawing/2014/chart" uri="{C3380CC4-5D6E-409C-BE32-E72D297353CC}">
              <c16:uniqueId val="{00000000-53CE-429A-B247-8C20D8D7967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0.6593407</c:v>
                </c:pt>
              </c:numCache>
            </c:numRef>
          </c:val>
          <c:extLst>
            <c:ext xmlns:c16="http://schemas.microsoft.com/office/drawing/2014/chart" uri="{C3380CC4-5D6E-409C-BE32-E72D297353CC}">
              <c16:uniqueId val="{00000001-53CE-429A-B247-8C20D8D7967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0.70297030000000005</c:v>
                </c:pt>
              </c:numCache>
            </c:numRef>
          </c:val>
          <c:extLst>
            <c:ext xmlns:c16="http://schemas.microsoft.com/office/drawing/2014/chart" uri="{C3380CC4-5D6E-409C-BE32-E72D297353CC}">
              <c16:uniqueId val="{00000002-53CE-429A-B247-8C20D8D7967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0.66</c:v>
                </c:pt>
              </c:numCache>
            </c:numRef>
          </c:val>
          <c:extLst>
            <c:ext xmlns:c16="http://schemas.microsoft.com/office/drawing/2014/chart" uri="{C3380CC4-5D6E-409C-BE32-E72D297353CC}">
              <c16:uniqueId val="{00000003-53CE-429A-B247-8C20D8D7967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0.73170729999999995</c:v>
                </c:pt>
              </c:numCache>
            </c:numRef>
          </c:val>
          <c:extLst>
            <c:ext xmlns:c16="http://schemas.microsoft.com/office/drawing/2014/chart" uri="{C3380CC4-5D6E-409C-BE32-E72D297353CC}">
              <c16:uniqueId val="{00000000-C77A-4EA0-A025-70CF75F47A2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0.79381440000000003</c:v>
                </c:pt>
              </c:numCache>
            </c:numRef>
          </c:val>
          <c:extLst>
            <c:ext xmlns:c16="http://schemas.microsoft.com/office/drawing/2014/chart" uri="{C3380CC4-5D6E-409C-BE32-E72D297353CC}">
              <c16:uniqueId val="{00000001-C77A-4EA0-A025-70CF75F47A2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0.72222220000000004</c:v>
                </c:pt>
              </c:numCache>
            </c:numRef>
          </c:val>
          <c:extLst>
            <c:ext xmlns:c16="http://schemas.microsoft.com/office/drawing/2014/chart" uri="{C3380CC4-5D6E-409C-BE32-E72D297353CC}">
              <c16:uniqueId val="{00000002-C77A-4EA0-A025-70CF75F47A2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0.69369369999999997</c:v>
                </c:pt>
              </c:numCache>
            </c:numRef>
          </c:val>
          <c:extLst>
            <c:ext xmlns:c16="http://schemas.microsoft.com/office/drawing/2014/chart" uri="{C3380CC4-5D6E-409C-BE32-E72D297353CC}">
              <c16:uniqueId val="{00000003-C77A-4EA0-A025-70CF75F47A2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0.35294120000000001</c:v>
                </c:pt>
              </c:numCache>
            </c:numRef>
          </c:val>
          <c:extLst>
            <c:ext xmlns:c16="http://schemas.microsoft.com/office/drawing/2014/chart" uri="{C3380CC4-5D6E-409C-BE32-E72D297353CC}">
              <c16:uniqueId val="{00000000-6478-4A00-966E-4EF563FB63A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0.18518519999999999</c:v>
                </c:pt>
              </c:numCache>
            </c:numRef>
          </c:val>
          <c:extLst>
            <c:ext xmlns:c16="http://schemas.microsoft.com/office/drawing/2014/chart" uri="{C3380CC4-5D6E-409C-BE32-E72D297353CC}">
              <c16:uniqueId val="{00000001-6478-4A00-966E-4EF563FB63A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0.25806449999999997</c:v>
                </c:pt>
              </c:numCache>
            </c:numRef>
          </c:val>
          <c:extLst>
            <c:ext xmlns:c16="http://schemas.microsoft.com/office/drawing/2014/chart" uri="{C3380CC4-5D6E-409C-BE32-E72D297353CC}">
              <c16:uniqueId val="{00000002-6478-4A00-966E-4EF563FB63A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0.17241380000000001</c:v>
                </c:pt>
              </c:numCache>
            </c:numRef>
          </c:val>
          <c:extLst>
            <c:ext xmlns:c16="http://schemas.microsoft.com/office/drawing/2014/chart" uri="{C3380CC4-5D6E-409C-BE32-E72D297353CC}">
              <c16:uniqueId val="{00000003-6478-4A00-966E-4EF563FB63A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0.1410256</c:v>
                </c:pt>
              </c:numCache>
            </c:numRef>
          </c:val>
          <c:extLst>
            <c:ext xmlns:c16="http://schemas.microsoft.com/office/drawing/2014/chart" uri="{C3380CC4-5D6E-409C-BE32-E72D297353CC}">
              <c16:uniqueId val="{00000000-F6D4-4C83-A6A7-B9417351298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0.15957450000000001</c:v>
                </c:pt>
              </c:numCache>
            </c:numRef>
          </c:val>
          <c:extLst>
            <c:ext xmlns:c16="http://schemas.microsoft.com/office/drawing/2014/chart" uri="{C3380CC4-5D6E-409C-BE32-E72D297353CC}">
              <c16:uniqueId val="{00000001-F6D4-4C83-A6A7-B9417351298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0.22857140000000001</c:v>
                </c:pt>
              </c:numCache>
            </c:numRef>
          </c:val>
          <c:extLst>
            <c:ext xmlns:c16="http://schemas.microsoft.com/office/drawing/2014/chart" uri="{C3380CC4-5D6E-409C-BE32-E72D297353CC}">
              <c16:uniqueId val="{00000002-F6D4-4C83-A6A7-B9417351298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0.2234043</c:v>
                </c:pt>
              </c:numCache>
            </c:numRef>
          </c:val>
          <c:extLst>
            <c:ext xmlns:c16="http://schemas.microsoft.com/office/drawing/2014/chart" uri="{C3380CC4-5D6E-409C-BE32-E72D297353CC}">
              <c16:uniqueId val="{00000003-F6D4-4C83-A6A7-B9417351298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0.3653846</c:v>
                </c:pt>
              </c:numCache>
            </c:numRef>
          </c:val>
          <c:extLst>
            <c:ext xmlns:c16="http://schemas.microsoft.com/office/drawing/2014/chart" uri="{C3380CC4-5D6E-409C-BE32-E72D297353CC}">
              <c16:uniqueId val="{00000000-80CF-4D48-9342-A83F24B21C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0.37313429999999997</c:v>
                </c:pt>
              </c:numCache>
            </c:numRef>
          </c:val>
          <c:extLst>
            <c:ext xmlns:c16="http://schemas.microsoft.com/office/drawing/2014/chart" uri="{C3380CC4-5D6E-409C-BE32-E72D297353CC}">
              <c16:uniqueId val="{00000001-80CF-4D48-9342-A83F24B21C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0.5084746</c:v>
                </c:pt>
              </c:numCache>
            </c:numRef>
          </c:val>
          <c:extLst>
            <c:ext xmlns:c16="http://schemas.microsoft.com/office/drawing/2014/chart" uri="{C3380CC4-5D6E-409C-BE32-E72D297353CC}">
              <c16:uniqueId val="{00000002-80CF-4D48-9342-A83F24B21C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0.51515149999999998</c:v>
                </c:pt>
              </c:numCache>
            </c:numRef>
          </c:val>
          <c:extLst>
            <c:ext xmlns:c16="http://schemas.microsoft.com/office/drawing/2014/chart" uri="{C3380CC4-5D6E-409C-BE32-E72D297353CC}">
              <c16:uniqueId val="{00000003-80CF-4D48-9342-A83F24B21C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944939830175225"/>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Sheet1!$B$2:$B$4</c:f>
              <c:numCache>
                <c:formatCode>0%</c:formatCode>
                <c:ptCount val="3"/>
                <c:pt idx="0">
                  <c:v>0.58629580000000003</c:v>
                </c:pt>
                <c:pt idx="1">
                  <c:v>0.84408899999999998</c:v>
                </c:pt>
                <c:pt idx="2">
                  <c:v>0.90369180000000005</c:v>
                </c:pt>
              </c:numCache>
            </c:numRef>
          </c:val>
          <c:extLst>
            <c:ext xmlns:c16="http://schemas.microsoft.com/office/drawing/2014/chart" uri="{C3380CC4-5D6E-409C-BE32-E72D297353CC}">
              <c16:uniqueId val="{00000000-5D35-49BB-8276-6FC7F115AFBE}"/>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5D35-49BB-8276-6FC7F115AFBE}"/>
              </c:ext>
            </c:extLst>
          </c:dPt>
          <c:dPt>
            <c:idx val="1"/>
            <c:invertIfNegative val="0"/>
            <c:bubble3D val="0"/>
            <c:extLst>
              <c:ext xmlns:c16="http://schemas.microsoft.com/office/drawing/2014/chart" uri="{C3380CC4-5D6E-409C-BE32-E72D297353CC}">
                <c16:uniqueId val="{00000004-5D35-49BB-8276-6FC7F115AFBE}"/>
              </c:ext>
            </c:extLst>
          </c:dPt>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Sheet1!$C$2:$C$4</c:f>
              <c:numCache>
                <c:formatCode>0%</c:formatCode>
                <c:ptCount val="3"/>
                <c:pt idx="0">
                  <c:v>5.2945899999999997E-2</c:v>
                </c:pt>
                <c:pt idx="1">
                  <c:v>3.08989E-2</c:v>
                </c:pt>
                <c:pt idx="2">
                  <c:v>5.4820199999999999E-2</c:v>
                </c:pt>
              </c:numCache>
            </c:numRef>
          </c:val>
          <c:extLst>
            <c:ext xmlns:c16="http://schemas.microsoft.com/office/drawing/2014/chart" uri="{C3380CC4-5D6E-409C-BE32-E72D297353CC}">
              <c16:uniqueId val="{00000005-5D35-49BB-8276-6FC7F115AFBE}"/>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Sheet1!$D$2:$D$4</c:f>
              <c:numCache>
                <c:formatCode>0%</c:formatCode>
                <c:ptCount val="3"/>
                <c:pt idx="0">
                  <c:v>0.18416679999999999</c:v>
                </c:pt>
                <c:pt idx="1">
                  <c:v>0.12501209999999999</c:v>
                </c:pt>
                <c:pt idx="2">
                  <c:v>4.1487999999999997E-2</c:v>
                </c:pt>
              </c:numCache>
            </c:numRef>
          </c:val>
          <c:extLst>
            <c:ext xmlns:c16="http://schemas.microsoft.com/office/drawing/2014/chart" uri="{C3380CC4-5D6E-409C-BE32-E72D297353CC}">
              <c16:uniqueId val="{00000006-5D35-49BB-8276-6FC7F115AFBE}"/>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Sheet1!$E$2:$E$4</c:f>
              <c:numCache>
                <c:formatCode>0%</c:formatCode>
                <c:ptCount val="3"/>
                <c:pt idx="0">
                  <c:v>7.42926E-2</c:v>
                </c:pt>
                <c:pt idx="1">
                  <c:v>0</c:v>
                </c:pt>
                <c:pt idx="2">
                  <c:v>0</c:v>
                </c:pt>
              </c:numCache>
            </c:numRef>
          </c:val>
          <c:extLst>
            <c:ext xmlns:c16="http://schemas.microsoft.com/office/drawing/2014/chart" uri="{C3380CC4-5D6E-409C-BE32-E72D297353CC}">
              <c16:uniqueId val="{00000007-5D35-49BB-8276-6FC7F115AFBE}"/>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Sheet1!$F$2:$F$4</c:f>
              <c:numCache>
                <c:formatCode>0%</c:formatCode>
                <c:ptCount val="3"/>
                <c:pt idx="0">
                  <c:v>0.1022989</c:v>
                </c:pt>
                <c:pt idx="1">
                  <c:v>0</c:v>
                </c:pt>
                <c:pt idx="2">
                  <c:v>0</c:v>
                </c:pt>
              </c:numCache>
            </c:numRef>
          </c:val>
          <c:extLst>
            <c:ext xmlns:c16="http://schemas.microsoft.com/office/drawing/2014/chart" uri="{C3380CC4-5D6E-409C-BE32-E72D297353CC}">
              <c16:uniqueId val="{00000008-5D35-49BB-8276-6FC7F115AFBE}"/>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0.74072729999999998</c:v>
                </c:pt>
                <c:pt idx="1">
                  <c:v>0.9501579</c:v>
                </c:pt>
                <c:pt idx="2">
                  <c:v>1</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5D35-49BB-8276-6FC7F115AFBE}"/>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c:v>
                </c:pt>
              </c:numCache>
            </c:numRef>
          </c:val>
          <c:extLst>
            <c:ext xmlns:c16="http://schemas.microsoft.com/office/drawing/2014/chart" uri="{C3380CC4-5D6E-409C-BE32-E72D297353CC}">
              <c16:uniqueId val="{00000000-46CE-4F48-B311-D84DC99B63D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0.36363640000000003</c:v>
                </c:pt>
              </c:numCache>
            </c:numRef>
          </c:val>
          <c:extLst>
            <c:ext xmlns:c16="http://schemas.microsoft.com/office/drawing/2014/chart" uri="{C3380CC4-5D6E-409C-BE32-E72D297353CC}">
              <c16:uniqueId val="{00000001-46CE-4F48-B311-D84DC99B63D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0.42</c:v>
                </c:pt>
              </c:numCache>
            </c:numRef>
          </c:val>
          <c:extLst>
            <c:ext xmlns:c16="http://schemas.microsoft.com/office/drawing/2014/chart" uri="{C3380CC4-5D6E-409C-BE32-E72D297353CC}">
              <c16:uniqueId val="{00000002-46CE-4F48-B311-D84DC99B63D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0.4791667</c:v>
                </c:pt>
              </c:numCache>
            </c:numRef>
          </c:val>
          <c:extLst>
            <c:ext xmlns:c16="http://schemas.microsoft.com/office/drawing/2014/chart" uri="{C3380CC4-5D6E-409C-BE32-E72D297353CC}">
              <c16:uniqueId val="{00000003-46CE-4F48-B311-D84DC99B63D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0.46551720000000002</c:v>
                </c:pt>
              </c:numCache>
            </c:numRef>
          </c:val>
          <c:extLst>
            <c:ext xmlns:c16="http://schemas.microsoft.com/office/drawing/2014/chart" uri="{C3380CC4-5D6E-409C-BE32-E72D297353CC}">
              <c16:uniqueId val="{00000000-49A9-408E-8164-F5D3A02A697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0.47692309999999999</c:v>
                </c:pt>
              </c:numCache>
            </c:numRef>
          </c:val>
          <c:extLst>
            <c:ext xmlns:c16="http://schemas.microsoft.com/office/drawing/2014/chart" uri="{C3380CC4-5D6E-409C-BE32-E72D297353CC}">
              <c16:uniqueId val="{00000001-49A9-408E-8164-F5D3A02A697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0.5571429</c:v>
                </c:pt>
              </c:numCache>
            </c:numRef>
          </c:val>
          <c:extLst>
            <c:ext xmlns:c16="http://schemas.microsoft.com/office/drawing/2014/chart" uri="{C3380CC4-5D6E-409C-BE32-E72D297353CC}">
              <c16:uniqueId val="{00000002-49A9-408E-8164-F5D3A02A697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0.58333330000000005</c:v>
                </c:pt>
              </c:numCache>
            </c:numRef>
          </c:val>
          <c:extLst>
            <c:ext xmlns:c16="http://schemas.microsoft.com/office/drawing/2014/chart" uri="{C3380CC4-5D6E-409C-BE32-E72D297353CC}">
              <c16:uniqueId val="{00000003-49A9-408E-8164-F5D3A02A697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0.46</c:v>
                </c:pt>
              </c:numCache>
            </c:numRef>
          </c:val>
          <c:extLst>
            <c:ext xmlns:c16="http://schemas.microsoft.com/office/drawing/2014/chart" uri="{C3380CC4-5D6E-409C-BE32-E72D297353CC}">
              <c16:uniqueId val="{00000000-3EAB-4BC1-9AF6-A5F4CFE4BAA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c:v>
                </c:pt>
              </c:numCache>
            </c:numRef>
          </c:val>
          <c:extLst>
            <c:ext xmlns:c16="http://schemas.microsoft.com/office/drawing/2014/chart" uri="{C3380CC4-5D6E-409C-BE32-E72D297353CC}">
              <c16:uniqueId val="{00000001-3EAB-4BC1-9AF6-A5F4CFE4BAA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0.6176471</c:v>
                </c:pt>
              </c:numCache>
            </c:numRef>
          </c:val>
          <c:extLst>
            <c:ext xmlns:c16="http://schemas.microsoft.com/office/drawing/2014/chart" uri="{C3380CC4-5D6E-409C-BE32-E72D297353CC}">
              <c16:uniqueId val="{00000002-3EAB-4BC1-9AF6-A5F4CFE4BAA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0.53030299999999997</c:v>
                </c:pt>
              </c:numCache>
            </c:numRef>
          </c:val>
          <c:extLst>
            <c:ext xmlns:c16="http://schemas.microsoft.com/office/drawing/2014/chart" uri="{C3380CC4-5D6E-409C-BE32-E72D297353CC}">
              <c16:uniqueId val="{00000003-3EAB-4BC1-9AF6-A5F4CFE4BAA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0.8823529</c:v>
                </c:pt>
              </c:numCache>
            </c:numRef>
          </c:val>
          <c:extLst>
            <c:ext xmlns:c16="http://schemas.microsoft.com/office/drawing/2014/chart" uri="{C3380CC4-5D6E-409C-BE32-E72D297353CC}">
              <c16:uniqueId val="{00000000-8AA9-4B17-BECA-156BCCE9A67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0.9183673</c:v>
                </c:pt>
              </c:numCache>
            </c:numRef>
          </c:val>
          <c:extLst>
            <c:ext xmlns:c16="http://schemas.microsoft.com/office/drawing/2014/chart" uri="{C3380CC4-5D6E-409C-BE32-E72D297353CC}">
              <c16:uniqueId val="{00000001-8AA9-4B17-BECA-156BCCE9A67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0.93859649999999994</c:v>
                </c:pt>
              </c:numCache>
            </c:numRef>
          </c:val>
          <c:extLst>
            <c:ext xmlns:c16="http://schemas.microsoft.com/office/drawing/2014/chart" uri="{C3380CC4-5D6E-409C-BE32-E72D297353CC}">
              <c16:uniqueId val="{00000002-8AA9-4B17-BECA-156BCCE9A67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0.86363639999999997</c:v>
                </c:pt>
              </c:numCache>
            </c:numRef>
          </c:val>
          <c:extLst>
            <c:ext xmlns:c16="http://schemas.microsoft.com/office/drawing/2014/chart" uri="{C3380CC4-5D6E-409C-BE32-E72D297353CC}">
              <c16:uniqueId val="{00000003-8AA9-4B17-BECA-156BCCE9A67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0.90476190000000001</c:v>
                </c:pt>
              </c:numCache>
            </c:numRef>
          </c:val>
          <c:extLst>
            <c:ext xmlns:c16="http://schemas.microsoft.com/office/drawing/2014/chart" uri="{C3380CC4-5D6E-409C-BE32-E72D297353CC}">
              <c16:uniqueId val="{00000000-2BD0-40B3-BC03-2C2606FB16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0.87777780000000005</c:v>
                </c:pt>
              </c:numCache>
            </c:numRef>
          </c:val>
          <c:extLst>
            <c:ext xmlns:c16="http://schemas.microsoft.com/office/drawing/2014/chart" uri="{C3380CC4-5D6E-409C-BE32-E72D297353CC}">
              <c16:uniqueId val="{00000001-2BD0-40B3-BC03-2C2606FB16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0.95145630000000003</c:v>
                </c:pt>
              </c:numCache>
            </c:numRef>
          </c:val>
          <c:extLst>
            <c:ext xmlns:c16="http://schemas.microsoft.com/office/drawing/2014/chart" uri="{C3380CC4-5D6E-409C-BE32-E72D297353CC}">
              <c16:uniqueId val="{00000002-2BD0-40B3-BC03-2C2606FB16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0.88679249999999998</c:v>
                </c:pt>
              </c:numCache>
            </c:numRef>
          </c:val>
          <c:extLst>
            <c:ext xmlns:c16="http://schemas.microsoft.com/office/drawing/2014/chart" uri="{C3380CC4-5D6E-409C-BE32-E72D297353CC}">
              <c16:uniqueId val="{00000003-2BD0-40B3-BC03-2C2606FB16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0.52857140000000002</c:v>
                </c:pt>
              </c:numCache>
            </c:numRef>
          </c:val>
          <c:extLst>
            <c:ext xmlns:c16="http://schemas.microsoft.com/office/drawing/2014/chart" uri="{C3380CC4-5D6E-409C-BE32-E72D297353CC}">
              <c16:uniqueId val="{00000000-E790-4E58-A678-34D1CE4C275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0.625</c:v>
                </c:pt>
              </c:numCache>
            </c:numRef>
          </c:val>
          <c:extLst>
            <c:ext xmlns:c16="http://schemas.microsoft.com/office/drawing/2014/chart" uri="{C3380CC4-5D6E-409C-BE32-E72D297353CC}">
              <c16:uniqueId val="{00000001-E790-4E58-A678-34D1CE4C275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0.68888890000000003</c:v>
                </c:pt>
              </c:numCache>
            </c:numRef>
          </c:val>
          <c:extLst>
            <c:ext xmlns:c16="http://schemas.microsoft.com/office/drawing/2014/chart" uri="{C3380CC4-5D6E-409C-BE32-E72D297353CC}">
              <c16:uniqueId val="{00000002-E790-4E58-A678-34D1CE4C275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0.57303369999999998</c:v>
                </c:pt>
              </c:numCache>
            </c:numRef>
          </c:val>
          <c:extLst>
            <c:ext xmlns:c16="http://schemas.microsoft.com/office/drawing/2014/chart" uri="{C3380CC4-5D6E-409C-BE32-E72D297353CC}">
              <c16:uniqueId val="{00000003-E790-4E58-A678-34D1CE4C275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0.67567569999999999</c:v>
                </c:pt>
              </c:numCache>
            </c:numRef>
          </c:val>
          <c:extLst>
            <c:ext xmlns:c16="http://schemas.microsoft.com/office/drawing/2014/chart" uri="{C3380CC4-5D6E-409C-BE32-E72D297353CC}">
              <c16:uniqueId val="{00000000-4320-412B-84D3-9120A461276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0.71428570000000002</c:v>
                </c:pt>
              </c:numCache>
            </c:numRef>
          </c:val>
          <c:extLst>
            <c:ext xmlns:c16="http://schemas.microsoft.com/office/drawing/2014/chart" uri="{C3380CC4-5D6E-409C-BE32-E72D297353CC}">
              <c16:uniqueId val="{00000001-4320-412B-84D3-9120A461276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0.81818179999999996</c:v>
                </c:pt>
              </c:numCache>
            </c:numRef>
          </c:val>
          <c:extLst>
            <c:ext xmlns:c16="http://schemas.microsoft.com/office/drawing/2014/chart" uri="{C3380CC4-5D6E-409C-BE32-E72D297353CC}">
              <c16:uniqueId val="{00000002-4320-412B-84D3-9120A461276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0.75510200000000005</c:v>
                </c:pt>
              </c:numCache>
            </c:numRef>
          </c:val>
          <c:extLst>
            <c:ext xmlns:c16="http://schemas.microsoft.com/office/drawing/2014/chart" uri="{C3380CC4-5D6E-409C-BE32-E72D297353CC}">
              <c16:uniqueId val="{00000003-4320-412B-84D3-9120A461276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c:formatCode>
                <c:ptCount val="1"/>
                <c:pt idx="0">
                  <c:v>8.3647059000000006</c:v>
                </c:pt>
              </c:numCache>
            </c:numRef>
          </c:val>
          <c:extLst>
            <c:ext xmlns:c16="http://schemas.microsoft.com/office/drawing/2014/chart" uri="{C3380CC4-5D6E-409C-BE32-E72D297353CC}">
              <c16:uniqueId val="{00000000-4C37-4AFF-B91B-C1CB37E94A2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0.0</c:formatCode>
                <c:ptCount val="1"/>
                <c:pt idx="0">
                  <c:v>8.8526316000000005</c:v>
                </c:pt>
              </c:numCache>
            </c:numRef>
          </c:val>
          <c:extLst>
            <c:ext xmlns:c16="http://schemas.microsoft.com/office/drawing/2014/chart" uri="{C3380CC4-5D6E-409C-BE32-E72D297353CC}">
              <c16:uniqueId val="{00000001-4C37-4AFF-B91B-C1CB37E94A2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0.0</c:formatCode>
                <c:ptCount val="1"/>
                <c:pt idx="0">
                  <c:v>8.9464286000000008</c:v>
                </c:pt>
              </c:numCache>
            </c:numRef>
          </c:val>
          <c:extLst>
            <c:ext xmlns:c16="http://schemas.microsoft.com/office/drawing/2014/chart" uri="{C3380CC4-5D6E-409C-BE32-E72D297353CC}">
              <c16:uniqueId val="{00000002-4C37-4AFF-B91B-C1CB37E94A2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0.0</c:formatCode>
                <c:ptCount val="1"/>
                <c:pt idx="0">
                  <c:v>8.7431193</c:v>
                </c:pt>
              </c:numCache>
            </c:numRef>
          </c:val>
          <c:extLst>
            <c:ext xmlns:c16="http://schemas.microsoft.com/office/drawing/2014/chart" uri="{C3380CC4-5D6E-409C-BE32-E72D297353CC}">
              <c16:uniqueId val="{00000003-4C37-4AFF-B91B-C1CB37E94A2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2250232366598477"/>
          <c:w val="0.90171044375389497"/>
          <c:h val="0.71026386838909816"/>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Sheet1!$B$2:$B$5</c:f>
              <c:numCache>
                <c:formatCode>0%</c:formatCode>
                <c:ptCount val="4"/>
                <c:pt idx="0">
                  <c:v>0.64152260000000005</c:v>
                </c:pt>
                <c:pt idx="1">
                  <c:v>0.71701749999999997</c:v>
                </c:pt>
                <c:pt idx="2">
                  <c:v>0.7021714</c:v>
                </c:pt>
                <c:pt idx="3">
                  <c:v>0.39314179999999999</c:v>
                </c:pt>
              </c:numCache>
            </c:numRef>
          </c:val>
          <c:extLst>
            <c:ext xmlns:c16="http://schemas.microsoft.com/office/drawing/2014/chart" uri="{C3380CC4-5D6E-409C-BE32-E72D297353CC}">
              <c16:uniqueId val="{00000000-1D9C-435C-A94C-81CCF96A8B02}"/>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D9C-435C-A94C-81CCF96A8B02}"/>
              </c:ext>
            </c:extLst>
          </c:dPt>
          <c:dPt>
            <c:idx val="1"/>
            <c:invertIfNegative val="0"/>
            <c:bubble3D val="0"/>
            <c:extLst>
              <c:ext xmlns:c16="http://schemas.microsoft.com/office/drawing/2014/chart" uri="{C3380CC4-5D6E-409C-BE32-E72D297353CC}">
                <c16:uniqueId val="{00000004-1D9C-435C-A94C-81CCF96A8B02}"/>
              </c:ext>
            </c:extLst>
          </c:dPt>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Sheet1!$C$2:$C$5</c:f>
              <c:numCache>
                <c:formatCode>0%</c:formatCode>
                <c:ptCount val="4"/>
                <c:pt idx="0">
                  <c:v>0.11528770000000001</c:v>
                </c:pt>
                <c:pt idx="1">
                  <c:v>1.1380100000000001E-2</c:v>
                </c:pt>
                <c:pt idx="2">
                  <c:v>6.80505E-2</c:v>
                </c:pt>
                <c:pt idx="3">
                  <c:v>6.1755699999999997E-2</c:v>
                </c:pt>
              </c:numCache>
            </c:numRef>
          </c:val>
          <c:extLst>
            <c:ext xmlns:c16="http://schemas.microsoft.com/office/drawing/2014/chart" uri="{C3380CC4-5D6E-409C-BE32-E72D297353CC}">
              <c16:uniqueId val="{00000005-1D9C-435C-A94C-81CCF96A8B02}"/>
            </c:ext>
          </c:extLst>
        </c:ser>
        <c:ser>
          <c:idx val="2"/>
          <c:order val="2"/>
          <c:tx>
            <c:strRef>
              <c:f>Sheet1!$D$1</c:f>
              <c:strCache>
                <c:ptCount val="1"/>
                <c:pt idx="0">
                  <c:v>Category 3</c:v>
                </c:pt>
              </c:strCache>
            </c:strRef>
          </c:tx>
          <c:spPr>
            <a:solidFill>
              <a:srgbClr val="DCDDDE"/>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Sheet1!$D$2:$D$5</c:f>
              <c:numCache>
                <c:formatCode>0%</c:formatCode>
                <c:ptCount val="4"/>
                <c:pt idx="0">
                  <c:v>0.1457494</c:v>
                </c:pt>
                <c:pt idx="1">
                  <c:v>0.15135000000000001</c:v>
                </c:pt>
                <c:pt idx="2">
                  <c:v>0.15719559999999999</c:v>
                </c:pt>
                <c:pt idx="3">
                  <c:v>0.2406527</c:v>
                </c:pt>
              </c:numCache>
            </c:numRef>
          </c:val>
          <c:extLst>
            <c:ext xmlns:c16="http://schemas.microsoft.com/office/drawing/2014/chart" uri="{C3380CC4-5D6E-409C-BE32-E72D297353CC}">
              <c16:uniqueId val="{00000006-1D9C-435C-A94C-81CCF96A8B02}"/>
            </c:ext>
          </c:extLst>
        </c:ser>
        <c:ser>
          <c:idx val="3"/>
          <c:order val="3"/>
          <c:tx>
            <c:strRef>
              <c:f>Sheet1!$E$1</c:f>
              <c:strCache>
                <c:ptCount val="1"/>
                <c:pt idx="0">
                  <c:v>Category 4</c:v>
                </c:pt>
              </c:strCache>
            </c:strRef>
          </c:tx>
          <c:spPr>
            <a:solidFill>
              <a:srgbClr val="0A74BB"/>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Sheet1!$E$2:$E$5</c:f>
              <c:numCache>
                <c:formatCode>0%</c:formatCode>
                <c:ptCount val="4"/>
                <c:pt idx="0">
                  <c:v>3.0976500000000001E-2</c:v>
                </c:pt>
                <c:pt idx="1">
                  <c:v>2.7900899999999999E-2</c:v>
                </c:pt>
                <c:pt idx="2">
                  <c:v>0</c:v>
                </c:pt>
                <c:pt idx="3">
                  <c:v>0.1201844</c:v>
                </c:pt>
              </c:numCache>
            </c:numRef>
          </c:val>
          <c:extLst>
            <c:ext xmlns:c16="http://schemas.microsoft.com/office/drawing/2014/chart" uri="{C3380CC4-5D6E-409C-BE32-E72D297353CC}">
              <c16:uniqueId val="{00000007-1D9C-435C-A94C-81CCF96A8B02}"/>
            </c:ext>
          </c:extLst>
        </c:ser>
        <c:ser>
          <c:idx val="4"/>
          <c:order val="4"/>
          <c:tx>
            <c:strRef>
              <c:f>Sheet1!$F$1</c:f>
              <c:strCache>
                <c:ptCount val="1"/>
                <c:pt idx="0">
                  <c:v>Category 5</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Sheet1!$F$2:$F$5</c:f>
              <c:numCache>
                <c:formatCode>0%</c:formatCode>
                <c:ptCount val="4"/>
                <c:pt idx="0">
                  <c:v>6.6463900000000006E-2</c:v>
                </c:pt>
                <c:pt idx="1">
                  <c:v>9.2351600000000006E-2</c:v>
                </c:pt>
                <c:pt idx="2">
                  <c:v>7.2582499999999994E-2</c:v>
                </c:pt>
                <c:pt idx="3">
                  <c:v>0.1842654</c:v>
                </c:pt>
              </c:numCache>
            </c:numRef>
          </c:val>
          <c:extLst>
            <c:ext xmlns:c16="http://schemas.microsoft.com/office/drawing/2014/chart" uri="{C3380CC4-5D6E-409C-BE32-E72D297353CC}">
              <c16:uniqueId val="{00000008-1D9C-435C-A94C-81CCF96A8B02}"/>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Sheet1!$H$2:$H$5</c:f>
              <c:numCache>
                <c:formatCode>0%</c:formatCode>
                <c:ptCount val="4"/>
                <c:pt idx="0">
                  <c:v>0.83954110000000004</c:v>
                </c:pt>
                <c:pt idx="1">
                  <c:v>0.80133949999999998</c:v>
                </c:pt>
                <c:pt idx="2">
                  <c:v>0.84293019999999996</c:v>
                </c:pt>
                <c:pt idx="3">
                  <c:v>0.5478826</c:v>
                </c:pt>
              </c:numCache>
            </c:numRef>
          </c:xVal>
          <c:yVal>
            <c:numRef>
              <c:f>Sheet1!$I$2:$I$5</c:f>
              <c:numCache>
                <c:formatCode>General</c:formatCode>
                <c:ptCount val="4"/>
                <c:pt idx="0">
                  <c:v>4</c:v>
                </c:pt>
                <c:pt idx="1">
                  <c:v>3</c:v>
                </c:pt>
                <c:pt idx="2">
                  <c:v>2</c:v>
                </c:pt>
                <c:pt idx="3">
                  <c:v>1</c:v>
                </c:pt>
              </c:numCache>
            </c:numRef>
          </c:yVal>
          <c:smooth val="0"/>
          <c:extLst>
            <c:ext xmlns:c16="http://schemas.microsoft.com/office/drawing/2014/chart" uri="{C3380CC4-5D6E-409C-BE32-E72D297353CC}">
              <c16:uniqueId val="{00000009-1D9C-435C-A94C-81CCF96A8B02}"/>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4.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Sheet1!$B$2:$B$6</c:f>
              <c:numCache>
                <c:formatCode>0%</c:formatCode>
                <c:ptCount val="5"/>
                <c:pt idx="0">
                  <c:v>0.49996550000000001</c:v>
                </c:pt>
                <c:pt idx="1">
                  <c:v>0.51871149999999999</c:v>
                </c:pt>
                <c:pt idx="2">
                  <c:v>0.72542269999999998</c:v>
                </c:pt>
                <c:pt idx="3">
                  <c:v>0.49382150000000002</c:v>
                </c:pt>
                <c:pt idx="4">
                  <c:v>0.42985659999999998</c:v>
                </c:pt>
              </c:numCache>
            </c:numRef>
          </c:val>
          <c:extLst>
            <c:ext xmlns:c16="http://schemas.microsoft.com/office/drawing/2014/chart" uri="{C3380CC4-5D6E-409C-BE32-E72D297353CC}">
              <c16:uniqueId val="{00000000-8172-4FEE-BDE8-D9A7D532E7D5}"/>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8172-4FEE-BDE8-D9A7D532E7D5}"/>
              </c:ext>
            </c:extLst>
          </c:dPt>
          <c:dPt>
            <c:idx val="1"/>
            <c:invertIfNegative val="0"/>
            <c:bubble3D val="0"/>
            <c:extLst>
              <c:ext xmlns:c16="http://schemas.microsoft.com/office/drawing/2014/chart" uri="{C3380CC4-5D6E-409C-BE32-E72D297353CC}">
                <c16:uniqueId val="{00000004-8172-4FEE-BDE8-D9A7D532E7D5}"/>
              </c:ext>
            </c:extLst>
          </c:dPt>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Sheet1!$C$2:$C$6</c:f>
              <c:numCache>
                <c:formatCode>0%</c:formatCode>
                <c:ptCount val="5"/>
                <c:pt idx="0">
                  <c:v>0.16483529999999999</c:v>
                </c:pt>
                <c:pt idx="1">
                  <c:v>9.6079700000000004E-2</c:v>
                </c:pt>
                <c:pt idx="2">
                  <c:v>7.8304600000000002E-2</c:v>
                </c:pt>
                <c:pt idx="3">
                  <c:v>1.45297E-2</c:v>
                </c:pt>
                <c:pt idx="4">
                  <c:v>1.0864800000000001E-2</c:v>
                </c:pt>
              </c:numCache>
            </c:numRef>
          </c:val>
          <c:extLst>
            <c:ext xmlns:c16="http://schemas.microsoft.com/office/drawing/2014/chart" uri="{C3380CC4-5D6E-409C-BE32-E72D297353CC}">
              <c16:uniqueId val="{00000005-8172-4FEE-BDE8-D9A7D532E7D5}"/>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Sheet1!$D$2:$D$6</c:f>
              <c:numCache>
                <c:formatCode>0%</c:formatCode>
                <c:ptCount val="5"/>
                <c:pt idx="0">
                  <c:v>0.16355249999999999</c:v>
                </c:pt>
                <c:pt idx="1">
                  <c:v>0.18783859999999999</c:v>
                </c:pt>
                <c:pt idx="2">
                  <c:v>0.15083460000000001</c:v>
                </c:pt>
                <c:pt idx="3">
                  <c:v>0.20171810000000001</c:v>
                </c:pt>
                <c:pt idx="4">
                  <c:v>0.2306888</c:v>
                </c:pt>
              </c:numCache>
            </c:numRef>
          </c:val>
          <c:extLst>
            <c:ext xmlns:c16="http://schemas.microsoft.com/office/drawing/2014/chart" uri="{C3380CC4-5D6E-409C-BE32-E72D297353CC}">
              <c16:uniqueId val="{00000006-8172-4FEE-BDE8-D9A7D532E7D5}"/>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Sheet1!$E$2:$E$6</c:f>
              <c:numCache>
                <c:formatCode>0%</c:formatCode>
                <c:ptCount val="5"/>
                <c:pt idx="0">
                  <c:v>6.0311200000000002E-2</c:v>
                </c:pt>
                <c:pt idx="1">
                  <c:v>3.4257799999999998E-2</c:v>
                </c:pt>
                <c:pt idx="2">
                  <c:v>1.10502E-2</c:v>
                </c:pt>
                <c:pt idx="3">
                  <c:v>7.5399400000000005E-2</c:v>
                </c:pt>
                <c:pt idx="4">
                  <c:v>5.4799899999999999E-2</c:v>
                </c:pt>
              </c:numCache>
            </c:numRef>
          </c:val>
          <c:extLst>
            <c:ext xmlns:c16="http://schemas.microsoft.com/office/drawing/2014/chart" uri="{C3380CC4-5D6E-409C-BE32-E72D297353CC}">
              <c16:uniqueId val="{00000007-8172-4FEE-BDE8-D9A7D532E7D5}"/>
            </c:ext>
          </c:extLst>
        </c:ser>
        <c:ser>
          <c:idx val="4"/>
          <c:order val="4"/>
          <c:tx>
            <c:strRef>
              <c:f>Sheet1!$F$1</c:f>
              <c:strCache>
                <c:ptCount val="1"/>
                <c:pt idx="0">
                  <c:v>Category 5</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Sheet1!$F$2:$F$6</c:f>
              <c:numCache>
                <c:formatCode>0%</c:formatCode>
                <c:ptCount val="5"/>
                <c:pt idx="0">
                  <c:v>0.1113355</c:v>
                </c:pt>
                <c:pt idx="1">
                  <c:v>0.16311249999999999</c:v>
                </c:pt>
                <c:pt idx="2">
                  <c:v>3.4387899999999999E-2</c:v>
                </c:pt>
                <c:pt idx="3">
                  <c:v>0.21453130000000001</c:v>
                </c:pt>
                <c:pt idx="4">
                  <c:v>0.27378989999999997</c:v>
                </c:pt>
              </c:numCache>
            </c:numRef>
          </c:val>
          <c:extLst>
            <c:ext xmlns:c16="http://schemas.microsoft.com/office/drawing/2014/chart" uri="{C3380CC4-5D6E-409C-BE32-E72D297353CC}">
              <c16:uniqueId val="{00000008-8172-4FEE-BDE8-D9A7D532E7D5}"/>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0.69815130000000003</c:v>
                </c:pt>
                <c:pt idx="1">
                  <c:v>0.66401080000000001</c:v>
                </c:pt>
                <c:pt idx="2">
                  <c:v>0.77065349999999999</c:v>
                </c:pt>
                <c:pt idx="3">
                  <c:v>0.59315890000000004</c:v>
                </c:pt>
                <c:pt idx="4">
                  <c:v>0.56508979999999998</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8172-4FEE-BDE8-D9A7D532E7D5}"/>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4279900" y="0"/>
            <a:ext cx="3275013" cy="536575"/>
          </a:xfrm>
          <a:prstGeom prst="rect">
            <a:avLst/>
          </a:prstGeom>
        </p:spPr>
        <p:txBody>
          <a:bodyPr vert="horz" lIns="91440" tIns="45720" rIns="91440" bIns="45720" rtlCol="0"/>
          <a:lstStyle>
            <a:lvl1pPr algn="r">
              <a:defRPr sz="1200"/>
            </a:lvl1pPr>
          </a:lstStyle>
          <a:p>
            <a:fld id="{F01E4B42-374F-4CEE-A392-CB2DC0D29E1E}" type="datetimeFigureOut">
              <a:rPr lang="en-GB" smtClean="0"/>
              <a:t>16/07/2025</a:t>
            </a:fld>
            <a:endParaRPr lang="en-GB" dirty="0"/>
          </a:p>
        </p:txBody>
      </p:sp>
      <p:sp>
        <p:nvSpPr>
          <p:cNvPr id="4" name="Slide Image Placeholder 3"/>
          <p:cNvSpPr>
            <a:spLocks noGrp="1" noRot="1" noChangeAspect="1"/>
          </p:cNvSpPr>
          <p:nvPr>
            <p:ph type="sldImg" idx="2"/>
          </p:nvPr>
        </p:nvSpPr>
        <p:spPr>
          <a:xfrm>
            <a:off x="2503488" y="1336675"/>
            <a:ext cx="2549525" cy="360838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755650" y="5146675"/>
            <a:ext cx="6045200" cy="42100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10156825"/>
            <a:ext cx="3275013" cy="53657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4279900" y="10156825"/>
            <a:ext cx="3275013" cy="536575"/>
          </a:xfrm>
          <a:prstGeom prst="rect">
            <a:avLst/>
          </a:prstGeom>
        </p:spPr>
        <p:txBody>
          <a:bodyPr vert="horz" lIns="91440" tIns="45720" rIns="91440" bIns="45720" rtlCol="0" anchor="b"/>
          <a:lstStyle>
            <a:lvl1pPr algn="r">
              <a:defRPr sz="1200"/>
            </a:lvl1pPr>
          </a:lstStyle>
          <a:p>
            <a:fld id="{415C98C2-6634-45C6-AF85-5030345603C8}" type="slidenum">
              <a:rPr lang="en-GB" smtClean="0"/>
              <a:t>‹#›</a:t>
            </a:fld>
            <a:endParaRPr lang="en-GB" dirty="0"/>
          </a:p>
        </p:txBody>
      </p:sp>
    </p:spTree>
    <p:extLst>
      <p:ext uri="{BB962C8B-B14F-4D97-AF65-F5344CB8AC3E}">
        <p14:creationId xmlns:p14="http://schemas.microsoft.com/office/powerpoint/2010/main" val="1112375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15C98C2-6634-45C6-AF85-5030345603C8}" type="slidenum">
              <a:rPr lang="en-GB" smtClean="0"/>
              <a:t>5</a:t>
            </a:fld>
            <a:endParaRPr lang="en-GB" dirty="0"/>
          </a:p>
        </p:txBody>
      </p:sp>
    </p:spTree>
    <p:extLst>
      <p:ext uri="{BB962C8B-B14F-4D97-AF65-F5344CB8AC3E}">
        <p14:creationId xmlns:p14="http://schemas.microsoft.com/office/powerpoint/2010/main" val="671118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22F9652D-B562-4F99-A3C2-551DA4AA4E31}"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8C42ABDC-260E-4213-A6F7-8797A6B587DF}"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193372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FD9D50E-4690-4E03-B162-622D76B89FAB}"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E8AACCDA-3876-4658-9287-CCC828892860}"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40FFE991-B92E-4C62-A42D-59D4829621BA}"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D8F0F707-61EE-40EE-9685-8E3057F58D79}"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3062482B-8460-4A63-8204-BDF0A316FFB5}"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793862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3B32BE0-769B-4D48-9F4C-B6D3CF851D88}"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3602295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743E8F1A-ED46-42F4-9AF3-C6DA57F403C4}"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1018580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3A1A0929-1706-4F18-BE8E-8FD82C0568A2}"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4215023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8A7FEDF9-B28A-4875-B5B7-33E2BE5E7992}"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280CAC09-7571-4AA5-81D5-83E1A9062BB6}"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3719809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4.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8.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5.xml"/><Relationship Id="rId5" Type="http://schemas.openxmlformats.org/officeDocument/2006/relationships/slide" Target="slide1.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7" Type="http://schemas.openxmlformats.org/officeDocument/2006/relationships/slide" Target="slide1.xml"/><Relationship Id="rId2" Type="http://schemas.openxmlformats.org/officeDocument/2006/relationships/chart" Target="../charts/chart12.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38.xml"/><Relationship Id="rId3" Type="http://schemas.openxmlformats.org/officeDocument/2006/relationships/slide" Target="slide5.xml"/><Relationship Id="rId7" Type="http://schemas.openxmlformats.org/officeDocument/2006/relationships/slide" Target="slide11.xml"/><Relationship Id="rId12" Type="http://schemas.openxmlformats.org/officeDocument/2006/relationships/slide" Target="slide34.xml"/><Relationship Id="rId2" Type="http://schemas.openxmlformats.org/officeDocument/2006/relationships/slide" Target="slide3.xml"/><Relationship Id="rId1" Type="http://schemas.openxmlformats.org/officeDocument/2006/relationships/slideLayout" Target="../slideLayouts/slideLayout5.xml"/><Relationship Id="rId6" Type="http://schemas.openxmlformats.org/officeDocument/2006/relationships/slide" Target="slide9.xml"/><Relationship Id="rId11" Type="http://schemas.openxmlformats.org/officeDocument/2006/relationships/slide" Target="slide29.xml"/><Relationship Id="rId5" Type="http://schemas.openxmlformats.org/officeDocument/2006/relationships/slide" Target="slide8.xml"/><Relationship Id="rId15" Type="http://schemas.openxmlformats.org/officeDocument/2006/relationships/slide" Target="slide46.xml"/><Relationship Id="rId10" Type="http://schemas.openxmlformats.org/officeDocument/2006/relationships/slide" Target="slide25.xml"/><Relationship Id="rId4" Type="http://schemas.openxmlformats.org/officeDocument/2006/relationships/slide" Target="slide7.xml"/><Relationship Id="rId9" Type="http://schemas.openxmlformats.org/officeDocument/2006/relationships/slide" Target="slide20.xml"/><Relationship Id="rId14" Type="http://schemas.openxmlformats.org/officeDocument/2006/relationships/slide" Target="slide42.xml"/></Relationships>
</file>

<file path=ppt/slides/_rels/slide2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chart" Target="../charts/chart18.xml"/><Relationship Id="rId7" Type="http://schemas.openxmlformats.org/officeDocument/2006/relationships/slide" Target="slide1.xml"/><Relationship Id="rId2" Type="http://schemas.openxmlformats.org/officeDocument/2006/relationships/chart" Target="../charts/chart17.xml"/><Relationship Id="rId1" Type="http://schemas.openxmlformats.org/officeDocument/2006/relationships/slideLayout" Target="../slideLayouts/slideLayout10.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47.xml.rels><?xml version="1.0" encoding="UTF-8" standalone="yes"?>
<Relationships xmlns="http://schemas.openxmlformats.org/package/2006/relationships"><Relationship Id="rId3" Type="http://schemas.openxmlformats.org/officeDocument/2006/relationships/chart" Target="../charts/chart23.xml"/><Relationship Id="rId7" Type="http://schemas.openxmlformats.org/officeDocument/2006/relationships/slide" Target="slide1.xml"/><Relationship Id="rId2" Type="http://schemas.openxmlformats.org/officeDocument/2006/relationships/chart" Target="../charts/chart22.xml"/><Relationship Id="rId1" Type="http://schemas.openxmlformats.org/officeDocument/2006/relationships/slideLayout" Target="../slideLayouts/slideLayout10.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48.xml.rels><?xml version="1.0" encoding="UTF-8" standalone="yes"?>
<Relationships xmlns="http://schemas.openxmlformats.org/package/2006/relationships"><Relationship Id="rId3" Type="http://schemas.openxmlformats.org/officeDocument/2006/relationships/chart" Target="../charts/chart28.xml"/><Relationship Id="rId7" Type="http://schemas.openxmlformats.org/officeDocument/2006/relationships/slide" Target="slide1.xml"/><Relationship Id="rId2" Type="http://schemas.openxmlformats.org/officeDocument/2006/relationships/chart" Target="../charts/chart27.xml"/><Relationship Id="rId1" Type="http://schemas.openxmlformats.org/officeDocument/2006/relationships/slideLayout" Target="../slideLayouts/slideLayout10.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49.xml.rels><?xml version="1.0" encoding="UTF-8" standalone="yes"?>
<Relationships xmlns="http://schemas.openxmlformats.org/package/2006/relationships"><Relationship Id="rId3" Type="http://schemas.openxmlformats.org/officeDocument/2006/relationships/chart" Target="../charts/chart33.xml"/><Relationship Id="rId7" Type="http://schemas.openxmlformats.org/officeDocument/2006/relationships/slide" Target="slide1.xml"/><Relationship Id="rId2" Type="http://schemas.openxmlformats.org/officeDocument/2006/relationships/chart" Target="../charts/chart32.xml"/><Relationship Id="rId1" Type="http://schemas.openxmlformats.org/officeDocument/2006/relationships/slideLayout" Target="../slideLayouts/slideLayout10.xml"/><Relationship Id="rId6" Type="http://schemas.openxmlformats.org/officeDocument/2006/relationships/chart" Target="../charts/chart36.xml"/><Relationship Id="rId5" Type="http://schemas.openxmlformats.org/officeDocument/2006/relationships/chart" Target="../charts/chart35.xml"/><Relationship Id="rId4" Type="http://schemas.openxmlformats.org/officeDocument/2006/relationships/chart" Target="../charts/chart34.xml"/></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chart" Target="../charts/chart38.xml"/><Relationship Id="rId7" Type="http://schemas.openxmlformats.org/officeDocument/2006/relationships/slide" Target="slide1.xml"/><Relationship Id="rId2" Type="http://schemas.openxmlformats.org/officeDocument/2006/relationships/chart" Target="../charts/chart37.xml"/><Relationship Id="rId1" Type="http://schemas.openxmlformats.org/officeDocument/2006/relationships/slideLayout" Target="../slideLayouts/slideLayout10.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51.xml.rels><?xml version="1.0" encoding="UTF-8" standalone="yes"?>
<Relationships xmlns="http://schemas.openxmlformats.org/package/2006/relationships"><Relationship Id="rId3" Type="http://schemas.openxmlformats.org/officeDocument/2006/relationships/chart" Target="../charts/chart43.xml"/><Relationship Id="rId7" Type="http://schemas.openxmlformats.org/officeDocument/2006/relationships/slide" Target="slide1.xml"/><Relationship Id="rId2" Type="http://schemas.openxmlformats.org/officeDocument/2006/relationships/chart" Target="../charts/chart42.xml"/><Relationship Id="rId1" Type="http://schemas.openxmlformats.org/officeDocument/2006/relationships/slideLayout" Target="../slideLayouts/slideLayout10.xml"/><Relationship Id="rId6" Type="http://schemas.openxmlformats.org/officeDocument/2006/relationships/chart" Target="../charts/chart46.xml"/><Relationship Id="rId5" Type="http://schemas.openxmlformats.org/officeDocument/2006/relationships/chart" Target="../charts/chart45.xml"/><Relationship Id="rId4" Type="http://schemas.openxmlformats.org/officeDocument/2006/relationships/chart" Target="../charts/chart44.xml"/></Relationships>
</file>

<file path=ppt/slides/_rels/slide52.xml.rels><?xml version="1.0" encoding="UTF-8" standalone="yes"?>
<Relationships xmlns="http://schemas.openxmlformats.org/package/2006/relationships"><Relationship Id="rId3" Type="http://schemas.openxmlformats.org/officeDocument/2006/relationships/chart" Target="../charts/chart48.xml"/><Relationship Id="rId7" Type="http://schemas.openxmlformats.org/officeDocument/2006/relationships/slide" Target="slide1.xml"/><Relationship Id="rId2" Type="http://schemas.openxmlformats.org/officeDocument/2006/relationships/chart" Target="../charts/chart47.xml"/><Relationship Id="rId1" Type="http://schemas.openxmlformats.org/officeDocument/2006/relationships/slideLayout" Target="../slideLayouts/slideLayout10.xml"/><Relationship Id="rId6" Type="http://schemas.openxmlformats.org/officeDocument/2006/relationships/chart" Target="../charts/chart51.xml"/><Relationship Id="rId5" Type="http://schemas.openxmlformats.org/officeDocument/2006/relationships/chart" Target="../charts/chart50.xml"/><Relationship Id="rId4" Type="http://schemas.openxmlformats.org/officeDocument/2006/relationships/chart" Target="../charts/chart49.xml"/></Relationships>
</file>

<file path=ppt/slides/_rels/slide53.xml.rels><?xml version="1.0" encoding="UTF-8" standalone="yes"?>
<Relationships xmlns="http://schemas.openxmlformats.org/package/2006/relationships"><Relationship Id="rId3" Type="http://schemas.openxmlformats.org/officeDocument/2006/relationships/chart" Target="../charts/chart53.xml"/><Relationship Id="rId7" Type="http://schemas.openxmlformats.org/officeDocument/2006/relationships/slide" Target="slide1.xml"/><Relationship Id="rId2" Type="http://schemas.openxmlformats.org/officeDocument/2006/relationships/chart" Target="../charts/chart52.xml"/><Relationship Id="rId1" Type="http://schemas.openxmlformats.org/officeDocument/2006/relationships/slideLayout" Target="../slideLayouts/slideLayout10.xml"/><Relationship Id="rId6" Type="http://schemas.openxmlformats.org/officeDocument/2006/relationships/chart" Target="../charts/chart56.xml"/><Relationship Id="rId5" Type="http://schemas.openxmlformats.org/officeDocument/2006/relationships/chart" Target="../charts/chart55.xml"/><Relationship Id="rId4" Type="http://schemas.openxmlformats.org/officeDocument/2006/relationships/chart" Target="../charts/chart54.xml"/></Relationships>
</file>

<file path=ppt/slides/_rels/slide54.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slide" Target="slide1.xml"/><Relationship Id="rId2" Type="http://schemas.openxmlformats.org/officeDocument/2006/relationships/chart" Target="../charts/chart57.xml"/><Relationship Id="rId1" Type="http://schemas.openxmlformats.org/officeDocument/2006/relationships/slideLayout" Target="../slideLayouts/slideLayout10.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55.xml.rels><?xml version="1.0" encoding="UTF-8" standalone="yes"?>
<Relationships xmlns="http://schemas.openxmlformats.org/package/2006/relationships"><Relationship Id="rId3" Type="http://schemas.openxmlformats.org/officeDocument/2006/relationships/chart" Target="../charts/chart63.xml"/><Relationship Id="rId7" Type="http://schemas.openxmlformats.org/officeDocument/2006/relationships/slide" Target="slide1.xml"/><Relationship Id="rId2" Type="http://schemas.openxmlformats.org/officeDocument/2006/relationships/chart" Target="../charts/chart62.xml"/><Relationship Id="rId1" Type="http://schemas.openxmlformats.org/officeDocument/2006/relationships/slideLayout" Target="../slideLayouts/slideLayout10.xml"/><Relationship Id="rId6" Type="http://schemas.openxmlformats.org/officeDocument/2006/relationships/chart" Target="../charts/chart66.xml"/><Relationship Id="rId5" Type="http://schemas.openxmlformats.org/officeDocument/2006/relationships/chart" Target="../charts/chart65.xml"/><Relationship Id="rId4" Type="http://schemas.openxmlformats.org/officeDocument/2006/relationships/chart" Target="../charts/chart64.xml"/></Relationships>
</file>

<file path=ppt/slides/_rels/slide56.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chart" Target="../charts/chart71.xml"/><Relationship Id="rId2" Type="http://schemas.openxmlformats.org/officeDocument/2006/relationships/chart" Target="../charts/chart67.xml"/><Relationship Id="rId1" Type="http://schemas.openxmlformats.org/officeDocument/2006/relationships/slideLayout" Target="../slideLayouts/slideLayout10.xml"/><Relationship Id="rId6" Type="http://schemas.openxmlformats.org/officeDocument/2006/relationships/chart" Target="../charts/chart70.xml"/><Relationship Id="rId5" Type="http://schemas.openxmlformats.org/officeDocument/2006/relationships/chart" Target="../charts/chart69.xml"/><Relationship Id="rId4" Type="http://schemas.openxmlformats.org/officeDocument/2006/relationships/chart" Target="../charts/chart68.xml"/></Relationships>
</file>

<file path=ppt/slides/_rels/slide57.xml.rels><?xml version="1.0" encoding="UTF-8" standalone="yes"?>
<Relationships xmlns="http://schemas.openxmlformats.org/package/2006/relationships"><Relationship Id="rId3" Type="http://schemas.openxmlformats.org/officeDocument/2006/relationships/chart" Target="../charts/chart73.xml"/><Relationship Id="rId7" Type="http://schemas.openxmlformats.org/officeDocument/2006/relationships/slide" Target="slide1.xml"/><Relationship Id="rId2" Type="http://schemas.openxmlformats.org/officeDocument/2006/relationships/chart" Target="../charts/chart72.xml"/><Relationship Id="rId1" Type="http://schemas.openxmlformats.org/officeDocument/2006/relationships/slideLayout" Target="../slideLayouts/slideLayout10.xml"/><Relationship Id="rId6" Type="http://schemas.openxmlformats.org/officeDocument/2006/relationships/chart" Target="../charts/chart76.xml"/><Relationship Id="rId5" Type="http://schemas.openxmlformats.org/officeDocument/2006/relationships/chart" Target="../charts/chart75.xml"/><Relationship Id="rId4" Type="http://schemas.openxmlformats.org/officeDocument/2006/relationships/chart" Target="../charts/chart74.xml"/></Relationships>
</file>

<file path=ppt/slides/_rels/slide5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7.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hyperlink" Target="https://www.ncpes.co.uk/latest-local-results/"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ncpes.co.uk/survey-instructions/" TargetMode="External"/><Relationship Id="rId2" Type="http://schemas.openxmlformats.org/officeDocument/2006/relationships/hyperlink" Target="mailto:regulation@statistics.gov.uk" TargetMode="Externa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hyperlink" Target="http://www.ncpes.co.uk/" TargetMode="External"/><Relationship Id="rId4" Type="http://schemas.openxmlformats.org/officeDocument/2006/relationships/hyperlink" Target="https://www.ncpes.co.uk/latest-results/" TargetMode="External"/></Relationships>
</file>

<file path=ppt/slides/_rels/slide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object 1">
            <a:extLst>
              <a:ext uri="{FF2B5EF4-FFF2-40B4-BE49-F238E27FC236}">
                <a16:creationId xmlns:a16="http://schemas.microsoft.com/office/drawing/2014/main" id="{42802C63-09E1-E7B2-F836-4DD10883D73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59609" y="442204"/>
            <a:ext cx="1247641" cy="942096"/>
          </a:xfrm>
          <a:prstGeom prst="rect">
            <a:avLst/>
          </a:prstGeom>
        </p:spPr>
      </p:pic>
      <p:sp>
        <p:nvSpPr>
          <p:cNvPr id="19" name="object 2">
            <a:extLst>
              <a:ext uri="{FF2B5EF4-FFF2-40B4-BE49-F238E27FC236}">
                <a16:creationId xmlns:a16="http://schemas.microsoft.com/office/drawing/2014/main" id="{D33F6F43-B804-2615-1B11-DAE214A2F6D0}"/>
              </a:ext>
            </a:extLst>
          </p:cNvPr>
          <p:cNvSpPr txBox="1">
            <a:spLocks noGrp="1"/>
          </p:cNvSpPr>
          <p:nvPr>
            <p:ph type="title" idx="4294967295"/>
          </p:nvPr>
        </p:nvSpPr>
        <p:spPr>
          <a:xfrm>
            <a:off x="859065" y="2305089"/>
            <a:ext cx="5433785" cy="782265"/>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lvl1pPr>
              <a:defRPr>
                <a:latin typeface="+mj-lt"/>
                <a:ea typeface="+mj-ea"/>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National Cancer</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Patient</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Experience</a:t>
            </a:r>
            <a:r>
              <a:rPr kumimoji="0" lang="en-GB" sz="2500" b="1" i="0" u="none" strike="noStrike" kern="0" cap="none" spc="-25"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1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Survey</a:t>
            </a:r>
          </a:p>
        </p:txBody>
      </p:sp>
      <p:sp>
        <p:nvSpPr>
          <p:cNvPr id="11" name="object 3">
            <a:extLst>
              <a:ext uri="{FF2B5EF4-FFF2-40B4-BE49-F238E27FC236}">
                <a16:creationId xmlns:a16="http://schemas.microsoft.com/office/drawing/2014/main" id="{B51C078E-A153-BE78-AC65-D6ED46E1C165}"/>
              </a:ext>
            </a:extLst>
          </p:cNvPr>
          <p:cNvSpPr txBox="1"/>
          <p:nvPr/>
        </p:nvSpPr>
        <p:spPr>
          <a:xfrm>
            <a:off x="887298" y="3172460"/>
            <a:ext cx="1582420" cy="345440"/>
          </a:xfrm>
          <a:prstGeom prst="rect">
            <a:avLst/>
          </a:prstGeom>
        </p:spPr>
        <p:txBody>
          <a:bodyPr vert="horz" wrap="square" lIns="0" tIns="12700" rIns="0" bIns="0" rtlCol="0">
            <a:spAutoFit/>
          </a:bodyPr>
          <a:lstStyle/>
          <a:p>
            <a:pPr marL="12700">
              <a:lnSpc>
                <a:spcPct val="100000"/>
              </a:lnSpc>
              <a:spcBef>
                <a:spcPts val="100"/>
              </a:spcBef>
            </a:pPr>
            <a:r>
              <a:rPr sz="2100" dirty="0">
                <a:solidFill>
                  <a:srgbClr val="336E9F"/>
                </a:solidFill>
                <a:latin typeface="Arial"/>
                <a:cs typeface="Arial"/>
              </a:rPr>
              <a:t>202</a:t>
            </a:r>
            <a:r>
              <a:rPr lang="en-GB" sz="2100" dirty="0">
                <a:solidFill>
                  <a:srgbClr val="336E9F"/>
                </a:solidFill>
                <a:latin typeface="Arial"/>
                <a:cs typeface="Arial"/>
              </a:rPr>
              <a:t>4</a:t>
            </a:r>
            <a:r>
              <a:rPr sz="2100" dirty="0">
                <a:solidFill>
                  <a:srgbClr val="336E9F"/>
                </a:solidFill>
                <a:latin typeface="Arial"/>
                <a:cs typeface="Arial"/>
              </a:rPr>
              <a:t> </a:t>
            </a:r>
            <a:r>
              <a:rPr sz="2100" spc="-10" dirty="0">
                <a:solidFill>
                  <a:srgbClr val="336E9F"/>
                </a:solidFill>
                <a:latin typeface="Arial"/>
                <a:cs typeface="Arial"/>
              </a:rPr>
              <a:t>Results</a:t>
            </a:r>
            <a:endParaRPr sz="2100" dirty="0">
              <a:latin typeface="Arial"/>
              <a:cs typeface="Arial"/>
            </a:endParaRPr>
          </a:p>
        </p:txBody>
      </p:sp>
      <p:sp>
        <p:nvSpPr>
          <p:cNvPr id="12" name="txt_org_name">
            <a:extLst>
              <a:ext uri="{FF2B5EF4-FFF2-40B4-BE49-F238E27FC236}">
                <a16:creationId xmlns:a16="http://schemas.microsoft.com/office/drawing/2014/main" id="{1D17F408-5FFA-FF6F-E4B0-8C80EAF4A736}"/>
              </a:ext>
            </a:extLst>
          </p:cNvPr>
          <p:cNvSpPr txBox="1"/>
          <p:nvPr/>
        </p:nvSpPr>
        <p:spPr>
          <a:xfrm>
            <a:off x="887298" y="4379937"/>
            <a:ext cx="6167552" cy="397545"/>
          </a:xfrm>
          <a:prstGeom prst="rect">
            <a:avLst/>
          </a:prstGeom>
        </p:spPr>
        <p:txBody>
          <a:bodyPr vert="horz" wrap="square" lIns="0" tIns="12700" rIns="0" bIns="0" rtlCol="0">
            <a:spAutoFit/>
          </a:bodyPr>
          <a:lstStyle/>
          <a:p>
            <a:pPr marL="12700">
              <a:lnSpc>
                <a:spcPct val="100000"/>
              </a:lnSpc>
              <a:spcBef>
                <a:spcPts val="100"/>
              </a:spcBef>
            </a:pPr>
            <a:r>
              <a:rPr lang="en-GB" sz="2500" b="1" spc="-10">
                <a:solidFill>
                  <a:srgbClr val="336E9F"/>
                </a:solidFill>
                <a:latin typeface="Arial"/>
                <a:cs typeface="Arial"/>
              </a:rPr>
              <a:t>Whittington Health NHS Trust</a:t>
            </a:r>
            <a:endParaRPr sz="2500" dirty="0">
              <a:latin typeface="Arial"/>
              <a:cs typeface="Arial"/>
            </a:endParaRPr>
          </a:p>
        </p:txBody>
      </p:sp>
      <p:sp>
        <p:nvSpPr>
          <p:cNvPr id="14" name="object 4">
            <a:extLst>
              <a:ext uri="{FF2B5EF4-FFF2-40B4-BE49-F238E27FC236}">
                <a16:creationId xmlns:a16="http://schemas.microsoft.com/office/drawing/2014/main" id="{BD91E27D-ED5F-EDDD-5517-DD6DDA05AD8C}"/>
              </a:ext>
            </a:extLst>
          </p:cNvPr>
          <p:cNvSpPr txBox="1"/>
          <p:nvPr/>
        </p:nvSpPr>
        <p:spPr>
          <a:xfrm>
            <a:off x="859065" y="5346700"/>
            <a:ext cx="4735195" cy="335989"/>
          </a:xfrm>
          <a:prstGeom prst="rect">
            <a:avLst/>
          </a:prstGeom>
        </p:spPr>
        <p:txBody>
          <a:bodyPr vert="horz" wrap="square" lIns="0" tIns="12700" rIns="0" bIns="0" rtlCol="0">
            <a:spAutoFit/>
          </a:bodyPr>
          <a:lstStyle/>
          <a:p>
            <a:pPr marL="12700">
              <a:lnSpc>
                <a:spcPct val="100000"/>
              </a:lnSpc>
              <a:spcBef>
                <a:spcPts val="2155"/>
              </a:spcBef>
            </a:pPr>
            <a:r>
              <a:rPr sz="2100" dirty="0">
                <a:solidFill>
                  <a:srgbClr val="336E9F"/>
                </a:solidFill>
                <a:latin typeface="Arial"/>
                <a:cs typeface="Arial"/>
              </a:rPr>
              <a:t>Published Jul</a:t>
            </a:r>
            <a:r>
              <a:rPr lang="en-GB" sz="2100" dirty="0">
                <a:solidFill>
                  <a:srgbClr val="336E9F"/>
                </a:solidFill>
                <a:latin typeface="Arial"/>
                <a:cs typeface="Arial"/>
              </a:rPr>
              <a:t>y</a:t>
            </a:r>
            <a:r>
              <a:rPr sz="2100" dirty="0">
                <a:solidFill>
                  <a:srgbClr val="336E9F"/>
                </a:solidFill>
                <a:latin typeface="Arial"/>
                <a:cs typeface="Arial"/>
              </a:rPr>
              <a:t> </a:t>
            </a:r>
            <a:r>
              <a:rPr sz="2100" spc="-20" dirty="0">
                <a:solidFill>
                  <a:srgbClr val="336E9F"/>
                </a:solidFill>
                <a:latin typeface="Arial"/>
                <a:cs typeface="Arial"/>
              </a:rPr>
              <a:t>202</a:t>
            </a:r>
            <a:r>
              <a:rPr lang="en-GB" sz="2100" spc="-20" dirty="0">
                <a:solidFill>
                  <a:srgbClr val="336E9F"/>
                </a:solidFill>
                <a:latin typeface="Arial"/>
                <a:cs typeface="Arial"/>
              </a:rPr>
              <a:t>5</a:t>
            </a:r>
            <a:endParaRPr sz="2100" dirty="0">
              <a:latin typeface="Arial"/>
              <a:cs typeface="Arial"/>
            </a:endParaRPr>
          </a:p>
        </p:txBody>
      </p:sp>
      <p:sp>
        <p:nvSpPr>
          <p:cNvPr id="13" name="object 5">
            <a:extLst>
              <a:ext uri="{FF2B5EF4-FFF2-40B4-BE49-F238E27FC236}">
                <a16:creationId xmlns:a16="http://schemas.microsoft.com/office/drawing/2014/main" id="{1B54E165-41DF-C6ED-ECF6-25AB4714B3A1}"/>
              </a:ext>
            </a:extLst>
          </p:cNvPr>
          <p:cNvSpPr txBox="1"/>
          <p:nvPr/>
        </p:nvSpPr>
        <p:spPr>
          <a:xfrm>
            <a:off x="654050" y="9377895"/>
            <a:ext cx="6167552"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336E9F"/>
                </a:solidFill>
                <a:latin typeface="Arial"/>
                <a:cs typeface="Arial"/>
              </a:rPr>
              <a:t>The</a:t>
            </a:r>
            <a:r>
              <a:rPr lang="en-GB" sz="1100" dirty="0">
                <a:solidFill>
                  <a:srgbClr val="336E9F"/>
                </a:solidFill>
                <a:latin typeface="Arial"/>
                <a:cs typeface="Arial"/>
              </a:rPr>
              <a:t> National</a:t>
            </a:r>
            <a:r>
              <a:rPr sz="1100" spc="-25" dirty="0">
                <a:solidFill>
                  <a:srgbClr val="336E9F"/>
                </a:solidFill>
                <a:latin typeface="Arial"/>
                <a:cs typeface="Arial"/>
              </a:rPr>
              <a:t> </a:t>
            </a:r>
            <a:r>
              <a:rPr sz="1100" dirty="0">
                <a:solidFill>
                  <a:srgbClr val="336E9F"/>
                </a:solidFill>
                <a:latin typeface="Arial"/>
                <a:cs typeface="Arial"/>
              </a:rPr>
              <a:t>Cancer</a:t>
            </a:r>
            <a:r>
              <a:rPr sz="1100" spc="-25" dirty="0">
                <a:solidFill>
                  <a:srgbClr val="336E9F"/>
                </a:solidFill>
                <a:latin typeface="Arial"/>
                <a:cs typeface="Arial"/>
              </a:rPr>
              <a:t> </a:t>
            </a:r>
            <a:r>
              <a:rPr sz="1100" dirty="0">
                <a:solidFill>
                  <a:srgbClr val="336E9F"/>
                </a:solidFill>
                <a:latin typeface="Arial"/>
                <a:cs typeface="Arial"/>
              </a:rPr>
              <a:t>Patient</a:t>
            </a:r>
            <a:r>
              <a:rPr sz="1100" spc="-20" dirty="0">
                <a:solidFill>
                  <a:srgbClr val="336E9F"/>
                </a:solidFill>
                <a:latin typeface="Arial"/>
                <a:cs typeface="Arial"/>
              </a:rPr>
              <a:t> </a:t>
            </a:r>
            <a:r>
              <a:rPr sz="1100" dirty="0">
                <a:solidFill>
                  <a:srgbClr val="336E9F"/>
                </a:solidFill>
                <a:latin typeface="Arial"/>
                <a:cs typeface="Arial"/>
              </a:rPr>
              <a:t>Experience</a:t>
            </a:r>
            <a:r>
              <a:rPr sz="1100" spc="-25" dirty="0">
                <a:solidFill>
                  <a:srgbClr val="336E9F"/>
                </a:solidFill>
                <a:latin typeface="Arial"/>
                <a:cs typeface="Arial"/>
              </a:rPr>
              <a:t> </a:t>
            </a:r>
            <a:r>
              <a:rPr sz="1100" dirty="0">
                <a:solidFill>
                  <a:srgbClr val="336E9F"/>
                </a:solidFill>
                <a:latin typeface="Arial"/>
                <a:cs typeface="Arial"/>
              </a:rPr>
              <a:t>Survey</a:t>
            </a:r>
            <a:r>
              <a:rPr sz="1100" spc="-20" dirty="0">
                <a:solidFill>
                  <a:srgbClr val="336E9F"/>
                </a:solidFill>
                <a:latin typeface="Arial"/>
                <a:cs typeface="Arial"/>
              </a:rPr>
              <a:t> </a:t>
            </a:r>
            <a:r>
              <a:rPr sz="1100" dirty="0">
                <a:solidFill>
                  <a:srgbClr val="336E9F"/>
                </a:solidFill>
                <a:latin typeface="Arial"/>
                <a:cs typeface="Arial"/>
              </a:rPr>
              <a:t>is</a:t>
            </a:r>
            <a:r>
              <a:rPr sz="1100" spc="-25" dirty="0">
                <a:solidFill>
                  <a:srgbClr val="336E9F"/>
                </a:solidFill>
                <a:latin typeface="Arial"/>
                <a:cs typeface="Arial"/>
              </a:rPr>
              <a:t> </a:t>
            </a:r>
            <a:r>
              <a:rPr sz="1100" dirty="0">
                <a:solidFill>
                  <a:srgbClr val="336E9F"/>
                </a:solidFill>
                <a:latin typeface="Arial"/>
                <a:cs typeface="Arial"/>
              </a:rPr>
              <a:t>undertaken</a:t>
            </a:r>
            <a:r>
              <a:rPr sz="1100" spc="-20" dirty="0">
                <a:solidFill>
                  <a:srgbClr val="336E9F"/>
                </a:solidFill>
                <a:latin typeface="Arial"/>
                <a:cs typeface="Arial"/>
              </a:rPr>
              <a:t> </a:t>
            </a:r>
            <a:r>
              <a:rPr sz="1100" dirty="0">
                <a:solidFill>
                  <a:srgbClr val="336E9F"/>
                </a:solidFill>
                <a:latin typeface="Arial"/>
                <a:cs typeface="Arial"/>
              </a:rPr>
              <a:t>by</a:t>
            </a:r>
            <a:r>
              <a:rPr sz="1100" spc="-25" dirty="0">
                <a:solidFill>
                  <a:srgbClr val="336E9F"/>
                </a:solidFill>
                <a:latin typeface="Arial"/>
                <a:cs typeface="Arial"/>
              </a:rPr>
              <a:t> </a:t>
            </a:r>
            <a:r>
              <a:rPr sz="1100" dirty="0">
                <a:solidFill>
                  <a:srgbClr val="336E9F"/>
                </a:solidFill>
                <a:latin typeface="Arial"/>
                <a:cs typeface="Arial"/>
              </a:rPr>
              <a:t>Picker</a:t>
            </a:r>
            <a:r>
              <a:rPr sz="1100" spc="-20" dirty="0">
                <a:solidFill>
                  <a:srgbClr val="336E9F"/>
                </a:solidFill>
                <a:latin typeface="Arial"/>
                <a:cs typeface="Arial"/>
              </a:rPr>
              <a:t> </a:t>
            </a:r>
            <a:r>
              <a:rPr sz="1100" dirty="0">
                <a:solidFill>
                  <a:srgbClr val="336E9F"/>
                </a:solidFill>
                <a:latin typeface="Arial"/>
                <a:cs typeface="Arial"/>
              </a:rPr>
              <a:t>on</a:t>
            </a:r>
            <a:r>
              <a:rPr sz="1100" spc="-25" dirty="0">
                <a:solidFill>
                  <a:srgbClr val="336E9F"/>
                </a:solidFill>
                <a:latin typeface="Arial"/>
                <a:cs typeface="Arial"/>
              </a:rPr>
              <a:t> </a:t>
            </a:r>
            <a:r>
              <a:rPr sz="1100" dirty="0">
                <a:solidFill>
                  <a:srgbClr val="336E9F"/>
                </a:solidFill>
                <a:latin typeface="Arial"/>
                <a:cs typeface="Arial"/>
              </a:rPr>
              <a:t>behalf</a:t>
            </a:r>
            <a:r>
              <a:rPr sz="1100" spc="-20" dirty="0">
                <a:solidFill>
                  <a:srgbClr val="336E9F"/>
                </a:solidFill>
                <a:latin typeface="Arial"/>
                <a:cs typeface="Arial"/>
              </a:rPr>
              <a:t> </a:t>
            </a:r>
            <a:r>
              <a:rPr sz="1100" dirty="0">
                <a:solidFill>
                  <a:srgbClr val="336E9F"/>
                </a:solidFill>
                <a:latin typeface="Arial"/>
                <a:cs typeface="Arial"/>
              </a:rPr>
              <a:t>of</a:t>
            </a:r>
            <a:r>
              <a:rPr sz="1100" spc="-25" dirty="0">
                <a:solidFill>
                  <a:srgbClr val="336E9F"/>
                </a:solidFill>
                <a:latin typeface="Arial"/>
                <a:cs typeface="Arial"/>
              </a:rPr>
              <a:t> </a:t>
            </a:r>
            <a:r>
              <a:rPr sz="1100" dirty="0">
                <a:solidFill>
                  <a:srgbClr val="336E9F"/>
                </a:solidFill>
                <a:latin typeface="Arial"/>
                <a:cs typeface="Arial"/>
              </a:rPr>
              <a:t>NHS</a:t>
            </a:r>
            <a:r>
              <a:rPr sz="1100" spc="-20" dirty="0">
                <a:solidFill>
                  <a:srgbClr val="336E9F"/>
                </a:solidFill>
                <a:latin typeface="Arial"/>
                <a:cs typeface="Arial"/>
              </a:rPr>
              <a:t> </a:t>
            </a:r>
            <a:r>
              <a:rPr sz="1100" spc="-10" dirty="0">
                <a:solidFill>
                  <a:srgbClr val="336E9F"/>
                </a:solidFill>
                <a:latin typeface="Arial"/>
                <a:cs typeface="Arial"/>
              </a:rPr>
              <a:t>England</a:t>
            </a:r>
            <a:endParaRPr sz="1100"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3D4161C-5991-5312-D151-003027AB063B}"/>
              </a:ext>
            </a:extLst>
          </p:cNvPr>
          <p:cNvSpPr>
            <a:spLocks noGrp="1"/>
          </p:cNvSpPr>
          <p:nvPr>
            <p:ph type="sldNum" sz="quarter" idx="7"/>
          </p:nvPr>
        </p:nvSpPr>
        <p:spPr>
          <a:xfrm>
            <a:off x="7054850" y="10299700"/>
            <a:ext cx="465390" cy="123111"/>
          </a:xfrm>
        </p:spPr>
        <p:txBody>
          <a:bodyPr/>
          <a:lstStyle/>
          <a:p>
            <a:pPr marL="93980">
              <a:lnSpc>
                <a:spcPct val="100000"/>
              </a:lnSpc>
              <a:spcBef>
                <a:spcPts val="25"/>
              </a:spcBef>
            </a:pPr>
            <a:fld id="{D37D90DE-8498-4806-971E-8706D99009E3}" type="slidenum">
              <a:rPr lang="en-GB" spc="-25"/>
              <a:t>10</a:t>
            </a:fld>
            <a:endParaRPr lang="en-GB" spc="-25" dirty="0"/>
          </a:p>
        </p:txBody>
      </p:sp>
      <p:sp>
        <p:nvSpPr>
          <p:cNvPr id="3" name="object 1"/>
          <p:cNvSpPr txBox="1">
            <a:spLocks noGrp="1"/>
          </p:cNvSpPr>
          <p:nvPr>
            <p:ph type="title" idx="4294967295"/>
          </p:nvPr>
        </p:nvSpPr>
        <p:spPr>
          <a:xfrm>
            <a:off x="419290" y="757262"/>
            <a:ext cx="1880235" cy="18466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200" b="1" i="0" u="none" strike="noStrike" kern="0" cap="none" spc="0" normalizeH="0" baseline="0" noProof="0" dirty="0">
                <a:ln>
                  <a:noFill/>
                </a:ln>
                <a:solidFill>
                  <a:srgbClr val="336E9F"/>
                </a:solidFill>
                <a:effectLst/>
                <a:uLnTx/>
                <a:uFillTx/>
                <a:latin typeface="Arial"/>
                <a:cs typeface="Arial"/>
              </a:rPr>
              <a:t>Respondents by </a:t>
            </a:r>
            <a:r>
              <a:rPr kumimoji="0" lang="en-GB" sz="1200" b="1" i="0" u="none" strike="noStrike" kern="0" cap="none" spc="-10" normalizeH="0" baseline="0" noProof="0" dirty="0">
                <a:ln>
                  <a:noFill/>
                </a:ln>
                <a:solidFill>
                  <a:srgbClr val="336E9F"/>
                </a:solidFill>
                <a:effectLst/>
                <a:uLnTx/>
                <a:uFillTx/>
                <a:latin typeface="Arial"/>
                <a:cs typeface="Arial"/>
              </a:rPr>
              <a:t>ethnicity</a:t>
            </a:r>
            <a:endParaRPr kumimoji="0" lang="en-GB" sz="12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tbl_rspndnts_ethnicity"/>
          <p:cNvGraphicFramePr>
            <a:graphicFrameLocks noGrp="1"/>
          </p:cNvGraphicFramePr>
          <p:nvPr>
            <p:extLst>
              <p:ext uri="{D42A27DB-BD31-4B8C-83A1-F6EECF244321}">
                <p14:modId xmlns:p14="http://schemas.microsoft.com/office/powerpoint/2010/main" val="1821523982"/>
              </p:ext>
            </p:extLst>
          </p:nvPr>
        </p:nvGraphicFramePr>
        <p:xfrm>
          <a:off x="1724812" y="1109345"/>
          <a:ext cx="3729838" cy="6929120"/>
        </p:xfrm>
        <a:graphic>
          <a:graphicData uri="http://schemas.openxmlformats.org/drawingml/2006/table">
            <a:tbl>
              <a:tblPr firstRow="1" bandRow="1">
                <a:tableStyleId>{2D5ABB26-0587-4C30-8999-92F81FD0307C}</a:tableStyleId>
              </a:tblPr>
              <a:tblGrid>
                <a:gridCol w="2785122">
                  <a:extLst>
                    <a:ext uri="{9D8B030D-6E8A-4147-A177-3AD203B41FA5}">
                      <a16:colId xmlns:a16="http://schemas.microsoft.com/office/drawing/2014/main" val="20000"/>
                    </a:ext>
                  </a:extLst>
                </a:gridCol>
                <a:gridCol w="944716">
                  <a:extLst>
                    <a:ext uri="{9D8B030D-6E8A-4147-A177-3AD203B41FA5}">
                      <a16:colId xmlns:a16="http://schemas.microsoft.com/office/drawing/2014/main" val="1559222895"/>
                    </a:ext>
                  </a:extLst>
                </a:gridCol>
              </a:tblGrid>
              <a:tr h="234315">
                <a:tc>
                  <a:txBody>
                    <a:bodyPr/>
                    <a:lstStyle/>
                    <a:p>
                      <a:pPr>
                        <a:lnSpc>
                          <a:spcPct val="100000"/>
                        </a:lnSpc>
                      </a:pPr>
                      <a:endParaRPr sz="850" b="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pPr>
                      <a:r>
                        <a:rPr lang="en-GB" sz="850" b="0" spc="-20" dirty="0">
                          <a:latin typeface="Arial" panose="020B0604020202020204" pitchFamily="34" charset="0"/>
                          <a:cs typeface="Arial" panose="020B0604020202020204" pitchFamily="34" charset="0"/>
                        </a:rPr>
                        <a:t>Number</a:t>
                      </a:r>
                      <a:r>
                        <a:rPr lang="en-GB" sz="850" b="0" spc="15" dirty="0">
                          <a:latin typeface="Arial" panose="020B0604020202020204" pitchFamily="34" charset="0"/>
                          <a:cs typeface="Arial" panose="020B0604020202020204" pitchFamily="34" charset="0"/>
                        </a:rPr>
                        <a:t> </a:t>
                      </a:r>
                      <a:r>
                        <a:rPr lang="en-GB" sz="850" b="0" spc="-35" dirty="0">
                          <a:latin typeface="Arial" panose="020B0604020202020204" pitchFamily="34" charset="0"/>
                          <a:cs typeface="Arial" panose="020B0604020202020204" pitchFamily="34" charset="0"/>
                        </a:rPr>
                        <a:t>of</a:t>
                      </a:r>
                      <a:r>
                        <a:rPr lang="en-GB" sz="850" b="0" spc="500" dirty="0">
                          <a:latin typeface="Arial" panose="020B0604020202020204" pitchFamily="34" charset="0"/>
                          <a:cs typeface="Arial" panose="020B0604020202020204" pitchFamily="34" charset="0"/>
                        </a:rPr>
                        <a:t> </a:t>
                      </a:r>
                      <a:r>
                        <a:rPr lang="en-GB" sz="850" b="0" spc="-25" dirty="0">
                          <a:latin typeface="Arial" panose="020B0604020202020204" pitchFamily="34" charset="0"/>
                          <a:cs typeface="Arial" panose="020B0604020202020204" pitchFamily="34" charset="0"/>
                        </a:rPr>
                        <a:t>respondents</a:t>
                      </a:r>
                      <a:endParaRPr sz="850" b="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White</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1"/>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English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Welsh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Scottish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Northern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0" dirty="0">
                          <a:solidFill>
                            <a:srgbClr val="336E9F"/>
                          </a:solidFill>
                          <a:latin typeface="Arial" panose="020B0604020202020204" pitchFamily="34" charset="0"/>
                          <a:cs typeface="Arial" panose="020B0604020202020204" pitchFamily="34" charset="0"/>
                        </a:rPr>
                        <a:t> British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58</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Irish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10</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Gypsy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Traveller</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Roma</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14</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Mixed</a:t>
                      </a:r>
                      <a:r>
                        <a:rPr sz="850" b="1" spc="-2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Multiple Ethnic</a:t>
                      </a:r>
                      <a:r>
                        <a:rPr sz="850" b="1" spc="-2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Groups</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7"/>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20"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Asian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Mixed</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multiple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Asian</a:t>
                      </a:r>
                      <a:r>
                        <a:rPr sz="850" b="1" spc="-4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or</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Asian</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Indian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Pakistani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Bangladeshi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5"/>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Chinese</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6"/>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Asian</a:t>
                      </a:r>
                      <a:r>
                        <a:rPr sz="850" b="0" spc="-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7"/>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African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Caribbean</a:t>
                      </a:r>
                      <a:r>
                        <a:rPr sz="850" b="1" spc="-1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8"/>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9"/>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African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Caribbean</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1"/>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Other</a:t>
                      </a:r>
                      <a:r>
                        <a:rPr sz="850" b="1" spc="-5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Ethn</a:t>
                      </a:r>
                      <a:r>
                        <a:rPr lang="en-US" sz="850" b="1" spc="-10" dirty="0">
                          <a:latin typeface="Arial" panose="020B0604020202020204" pitchFamily="34" charset="0"/>
                          <a:cs typeface="Arial" panose="020B0604020202020204" pitchFamily="34" charset="0"/>
                        </a:rPr>
                        <a:t>ic Group</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2"/>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Arab</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20" dirty="0">
                          <a:solidFill>
                            <a:srgbClr val="336E9F"/>
                          </a:solidFill>
                          <a:latin typeface="Arial" panose="020B0604020202020204" pitchFamily="34" charset="0"/>
                          <a:cs typeface="Arial" panose="020B0604020202020204" pitchFamily="34" charset="0"/>
                        </a:rPr>
                        <a:t>group</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4"/>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Not</a:t>
                      </a:r>
                      <a:r>
                        <a:rPr sz="850" b="1" spc="-4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given</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Not</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given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8</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6"/>
                  </a:ext>
                </a:extLst>
              </a:tr>
              <a:tr h="257810">
                <a:tc>
                  <a:txBody>
                    <a:bodyPr/>
                    <a:lstStyle/>
                    <a:p>
                      <a:pPr marL="27940">
                        <a:lnSpc>
                          <a:spcPct val="100000"/>
                        </a:lnSpc>
                        <a:spcBef>
                          <a:spcPts val="395"/>
                        </a:spcBef>
                      </a:pPr>
                      <a:r>
                        <a:rPr sz="850" b="1" spc="-10" dirty="0">
                          <a:latin typeface="Arial" panose="020B0604020202020204" pitchFamily="34" charset="0"/>
                          <a:cs typeface="Arial" panose="020B0604020202020204" pitchFamily="34" charset="0"/>
                        </a:rPr>
                        <a:t>Total</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1">
                          <a:latin typeface="Arial" panose="020B0604020202020204" pitchFamily="34" charset="0"/>
                          <a:cs typeface="Arial" panose="020B0604020202020204" pitchFamily="34" charset="0"/>
                        </a:rPr>
                        <a:t>114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7"/>
                  </a:ext>
                </a:extLst>
              </a:tr>
            </a:tbl>
          </a:graphicData>
        </a:graphic>
      </p:graphicFrame>
      <p:sp>
        <p:nvSpPr>
          <p:cNvPr id="5" name="object 2"/>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sp>
        <p:nvSpPr>
          <p:cNvPr id="2" name="txt_org_name">
            <a:extLst>
              <a:ext uri="{FF2B5EF4-FFF2-40B4-BE49-F238E27FC236}">
                <a16:creationId xmlns:a16="http://schemas.microsoft.com/office/drawing/2014/main" id="{8EAEA4C8-24B9-FAD3-CD3F-17AC0001807C}"/>
              </a:ext>
              <a:ext uri="{C183D7F6-B498-43B3-948B-1728B52AA6E4}">
                <adec:decorative xmlns:adec="http://schemas.microsoft.com/office/drawing/2017/decorative" val="1"/>
              </a:ext>
            </a:extLst>
          </p:cNvPr>
          <p:cNvSpPr txBox="1"/>
          <p:nvPr/>
        </p:nvSpPr>
        <p:spPr>
          <a:xfrm>
            <a:off x="4926696" y="622300"/>
            <a:ext cx="2351927" cy="276999"/>
          </a:xfrm>
          <a:prstGeom prst="rect">
            <a:avLst/>
          </a:prstGeom>
          <a:noFill/>
        </p:spPr>
        <p:txBody>
          <a:bodyPr wrap="none" rtlCol="0">
            <a:spAutoFit/>
          </a:bodyPr>
          <a:lstStyle/>
          <a:p>
            <a:pPr algn="r"/>
            <a:r>
              <a:rPr lang="fr-FR" sz="1200" b="1">
                <a:solidFill>
                  <a:srgbClr val="336E9F"/>
                </a:solidFill>
                <a:latin typeface="Arial"/>
                <a:cs typeface="Arial"/>
              </a:rPr>
              <a:t>Whittington Health NHS Trust</a:t>
            </a:r>
            <a:endParaRPr lang="en-GB" sz="1200" dirty="0">
              <a:solidFill>
                <a:srgbClr val="336E9F"/>
              </a:solidFill>
            </a:endParaRPr>
          </a:p>
        </p:txBody>
      </p:sp>
      <p:sp>
        <p:nvSpPr>
          <p:cNvPr id="8" name="txt_survey">
            <a:extLst>
              <a:ext uri="{FF2B5EF4-FFF2-40B4-BE49-F238E27FC236}">
                <a16:creationId xmlns:a16="http://schemas.microsoft.com/office/drawing/2014/main" id="{B0DEB3DD-543E-1A36-092A-D8F8F1885AE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11" name="Group 10">
            <a:extLst>
              <a:ext uri="{FF2B5EF4-FFF2-40B4-BE49-F238E27FC236}">
                <a16:creationId xmlns:a16="http://schemas.microsoft.com/office/drawing/2014/main" id="{382323E6-4CFC-E427-AF4E-8CEC4EA8921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461A38A1-E850-DF70-C861-8B677204CE3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BA846CB8-7A95-11A8-4566-EF9A1A0F4F9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80068679-424F-027A-6D99-E6502F8107A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E28B435A-E9D6-480A-B98C-109DB4C5FC1F}" type="slidenum">
              <a:rPr lang="en-GB" spc="-25"/>
              <a:t>11</a:t>
            </a:fld>
            <a:endParaRPr lang="en-GB" spc="-25" dirty="0"/>
          </a:p>
        </p:txBody>
      </p:sp>
      <p:sp>
        <p:nvSpPr>
          <p:cNvPr id="37" name="object 1">
            <a:extLst>
              <a:ext uri="{FF2B5EF4-FFF2-40B4-BE49-F238E27FC236}">
                <a16:creationId xmlns:a16="http://schemas.microsoft.com/office/drawing/2014/main" id="{7DAF7784-5711-82D1-A0DB-84FABDDFC05E}"/>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1" name="object 3"/>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dirty="0">
                <a:latin typeface="Arial"/>
                <a:cs typeface="Arial"/>
              </a:rPr>
              <a:t>Lower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Within</a:t>
            </a:r>
            <a:r>
              <a:rPr sz="850" spc="-4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Upper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Case</a:t>
            </a:r>
            <a:r>
              <a:rPr sz="850" spc="-20" dirty="0">
                <a:latin typeface="Arial"/>
                <a:cs typeface="Arial"/>
              </a:rPr>
              <a:t> </a:t>
            </a:r>
            <a:r>
              <a:rPr sz="850" dirty="0">
                <a:latin typeface="Arial"/>
                <a:cs typeface="Arial"/>
              </a:rPr>
              <a:t>mix</a:t>
            </a:r>
            <a:r>
              <a:rPr sz="850" spc="-15" dirty="0">
                <a:latin typeface="Arial"/>
                <a:cs typeface="Arial"/>
              </a:rPr>
              <a:t> </a:t>
            </a:r>
            <a:r>
              <a:rPr sz="850" dirty="0">
                <a:latin typeface="Arial"/>
                <a:cs typeface="Arial"/>
              </a:rPr>
              <a:t>adjusted</a:t>
            </a:r>
            <a:r>
              <a:rPr sz="850" spc="-15" dirty="0">
                <a:latin typeface="Arial"/>
                <a:cs typeface="Arial"/>
              </a:rPr>
              <a:t> </a:t>
            </a:r>
            <a:r>
              <a:rPr sz="850" spc="-10" dirty="0">
                <a:latin typeface="Arial"/>
                <a:cs typeface="Arial"/>
              </a:rPr>
              <a:t>score</a:t>
            </a:r>
            <a:endParaRPr sz="850" dirty="0">
              <a:latin typeface="Arial"/>
              <a:cs typeface="Arial"/>
            </a:endParaRPr>
          </a:p>
        </p:txBody>
      </p:sp>
      <p:sp>
        <p:nvSpPr>
          <p:cNvPr id="3" name="level_name_text">
            <a:extLst>
              <a:ext uri="{FF2B5EF4-FFF2-40B4-BE49-F238E27FC236}">
                <a16:creationId xmlns:a16="http://schemas.microsoft.com/office/drawing/2014/main" id="{EE572987-ADF2-B3A1-DBC2-F269051BE75D}"/>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grpSp>
        <p:nvGrpSpPr>
          <p:cNvPr id="53" name="Group 2">
            <a:extLst>
              <a:ext uri="{FF2B5EF4-FFF2-40B4-BE49-F238E27FC236}">
                <a16:creationId xmlns:a16="http://schemas.microsoft.com/office/drawing/2014/main" id="{A74C1908-67F4-BC39-49B5-A3A84671EE7E}"/>
              </a:ext>
              <a:ext uri="{C183D7F6-B498-43B3-948B-1728B52AA6E4}">
                <adec:decorative xmlns:adec="http://schemas.microsoft.com/office/drawing/2017/decorative" val="0"/>
              </a:ext>
            </a:extLst>
          </p:cNvPr>
          <p:cNvGrpSpPr/>
          <p:nvPr/>
        </p:nvGrpSpPr>
        <p:grpSpPr>
          <a:xfrm>
            <a:off x="346240" y="1871198"/>
            <a:ext cx="6775785" cy="1026248"/>
            <a:chOff x="349249" y="1946224"/>
            <a:chExt cx="6775785" cy="1026248"/>
          </a:xfrm>
        </p:grpSpPr>
        <p:sp>
          <p:nvSpPr>
            <p:cNvPr id="43" name="object 10">
              <a:extLst>
                <a:ext uri="{FF2B5EF4-FFF2-40B4-BE49-F238E27FC236}">
                  <a16:creationId xmlns:a16="http://schemas.microsoft.com/office/drawing/2014/main" id="{6DC32AB2-B6AA-7394-5630-CF25C6BAC23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4" name="object 9"/>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endParaRPr sz="1050" dirty="0">
                <a:latin typeface="Arial"/>
                <a:cs typeface="Arial"/>
              </a:endParaRPr>
            </a:p>
          </p:txBody>
        </p:sp>
      </p:grpSp>
      <p:graphicFrame>
        <p:nvGraphicFramePr>
          <p:cNvPr id="39" name="exp_tbl_qtext_section1">
            <a:extLst>
              <a:ext uri="{FF2B5EF4-FFF2-40B4-BE49-F238E27FC236}">
                <a16:creationId xmlns:a16="http://schemas.microsoft.com/office/drawing/2014/main" id="{7B952034-A870-C99D-A53A-942FF4CC8847}"/>
              </a:ext>
            </a:extLst>
          </p:cNvPr>
          <p:cNvGraphicFramePr>
            <a:graphicFrameLocks noGrp="1"/>
          </p:cNvGraphicFramePr>
          <p:nvPr>
            <p:extLst>
              <p:ext uri="{D42A27DB-BD31-4B8C-83A1-F6EECF244321}">
                <p14:modId xmlns:p14="http://schemas.microsoft.com/office/powerpoint/2010/main" val="3211738331"/>
              </p:ext>
            </p:extLst>
          </p:nvPr>
        </p:nvGraphicFramePr>
        <p:xfrm>
          <a:off x="428456" y="21481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Q2.</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only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spoke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primary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care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professional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once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or</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twice </a:t>
                      </a:r>
                      <a:r>
                        <a:rPr lang="en-GB" sz="850" dirty="0">
                          <a:latin typeface="Arial" panose="020B0604020202020204" pitchFamily="34" charset="0"/>
                          <a:cs typeface="Arial" panose="020B0604020202020204" pitchFamily="34" charset="0"/>
                        </a:rPr>
                        <a:t>before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diagnosis</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975127550"/>
                  </a:ext>
                </a:extLst>
              </a:tr>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Q3.</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Referral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diagnosis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explained</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patient </a:t>
                      </a:r>
                      <a:r>
                        <a:rPr lang="en-GB" sz="850" dirty="0">
                          <a:latin typeface="Arial" panose="020B0604020202020204" pitchFamily="34" charset="0"/>
                          <a:cs typeface="Arial" panose="020B0604020202020204" pitchFamily="34" charset="0"/>
                        </a:rPr>
                        <a:t>could</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167661913"/>
                  </a:ext>
                </a:extLst>
              </a:tr>
            </a:tbl>
          </a:graphicData>
        </a:graphic>
      </p:graphicFrame>
      <p:grpSp>
        <p:nvGrpSpPr>
          <p:cNvPr id="54" name="Group 3">
            <a:extLst>
              <a:ext uri="{FF2B5EF4-FFF2-40B4-BE49-F238E27FC236}">
                <a16:creationId xmlns:a16="http://schemas.microsoft.com/office/drawing/2014/main" id="{0922A87A-5AE9-EAE8-37ED-B8BA80592C5F}"/>
              </a:ext>
              <a:ext uri="{C183D7F6-B498-43B3-948B-1728B52AA6E4}">
                <adec:decorative xmlns:adec="http://schemas.microsoft.com/office/drawing/2017/decorative" val="0"/>
              </a:ext>
            </a:extLst>
          </p:cNvPr>
          <p:cNvGrpSpPr/>
          <p:nvPr/>
        </p:nvGrpSpPr>
        <p:grpSpPr>
          <a:xfrm>
            <a:off x="345273" y="3045925"/>
            <a:ext cx="6775785" cy="2109638"/>
            <a:chOff x="349250" y="3100089"/>
            <a:chExt cx="6775785" cy="1026248"/>
          </a:xfrm>
        </p:grpSpPr>
        <p:sp>
          <p:nvSpPr>
            <p:cNvPr id="50" name="object 12">
              <a:extLst>
                <a:ext uri="{FF2B5EF4-FFF2-40B4-BE49-F238E27FC236}">
                  <a16:creationId xmlns:a16="http://schemas.microsoft.com/office/drawing/2014/main" id="{BC58FB04-3635-16DE-D8E0-32C3CD4A566C}"/>
                </a:ext>
              </a:extLst>
            </p:cNvPr>
            <p:cNvSpPr txBox="1"/>
            <p:nvPr/>
          </p:nvSpPr>
          <p:spPr>
            <a:xfrm>
              <a:off x="428816" y="3131241"/>
              <a:ext cx="2384425" cy="16158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DIAGNOSTIC </a:t>
              </a:r>
              <a:r>
                <a:rPr lang="en-GB" sz="1050" b="1" spc="-10" dirty="0">
                  <a:solidFill>
                    <a:srgbClr val="336E9F"/>
                  </a:solidFill>
                  <a:latin typeface="Arial"/>
                  <a:cs typeface="Arial"/>
                </a:rPr>
                <a:t>TESTS</a:t>
              </a:r>
              <a:endParaRPr sz="1050" dirty="0">
                <a:latin typeface="Arial"/>
                <a:cs typeface="Arial"/>
              </a:endParaRPr>
            </a:p>
          </p:txBody>
        </p:sp>
        <p:sp>
          <p:nvSpPr>
            <p:cNvPr id="51" name="object 11">
              <a:extLst>
                <a:ext uri="{FF2B5EF4-FFF2-40B4-BE49-F238E27FC236}">
                  <a16:creationId xmlns:a16="http://schemas.microsoft.com/office/drawing/2014/main" id="{C9B029AF-F441-4B5D-A068-F2A7EFD61287}"/>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49" name="exp_tbl_qtext_section2">
            <a:extLst>
              <a:ext uri="{FF2B5EF4-FFF2-40B4-BE49-F238E27FC236}">
                <a16:creationId xmlns:a16="http://schemas.microsoft.com/office/drawing/2014/main" id="{DE7D626C-F10D-8817-D0AC-FEEAC844332C}"/>
              </a:ext>
            </a:extLst>
          </p:cNvPr>
          <p:cNvGraphicFramePr>
            <a:graphicFrameLocks noGrp="1"/>
          </p:cNvGraphicFramePr>
          <p:nvPr>
            <p:extLst>
              <p:ext uri="{D42A27DB-BD31-4B8C-83A1-F6EECF244321}">
                <p14:modId xmlns:p14="http://schemas.microsoft.com/office/powerpoint/2010/main" val="171257439"/>
              </p:ext>
            </p:extLst>
          </p:nvPr>
        </p:nvGraphicFramePr>
        <p:xfrm>
          <a:off x="427489" y="3408100"/>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about</a:t>
                      </a:r>
                      <a:r>
                        <a:rPr lang="en-GB" sz="850" spc="-25" dirty="0">
                          <a:latin typeface="Arial"/>
                          <a:cs typeface="Arial"/>
                        </a:rPr>
                        <a:t> the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advance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marR="5080">
                        <a:lnSpc>
                          <a:spcPts val="860"/>
                        </a:lnSpc>
                        <a:spcBef>
                          <a:spcPts val="0"/>
                        </a:spcBef>
                      </a:pPr>
                      <a:r>
                        <a:rPr lang="en-GB" sz="850" dirty="0">
                          <a:latin typeface="Arial"/>
                          <a:cs typeface="Arial"/>
                        </a:rPr>
                        <a:t>Q6.</a:t>
                      </a:r>
                      <a:r>
                        <a:rPr lang="en-GB" sz="850" spc="-25"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appeared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completely</a:t>
                      </a:r>
                      <a:r>
                        <a:rPr lang="en-GB" sz="850" spc="-20" dirty="0">
                          <a:latin typeface="Arial"/>
                          <a:cs typeface="Arial"/>
                        </a:rPr>
                        <a:t> </a:t>
                      </a:r>
                      <a:r>
                        <a:rPr lang="en-GB" sz="850" dirty="0">
                          <a:latin typeface="Arial"/>
                          <a:cs typeface="Arial"/>
                        </a:rPr>
                        <a:t>have</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spc="-25" dirty="0">
                          <a:latin typeface="Arial"/>
                          <a:cs typeface="Arial"/>
                        </a:rPr>
                        <a:t>the </a:t>
                      </a:r>
                      <a:r>
                        <a:rPr lang="en-GB" sz="850" dirty="0">
                          <a:latin typeface="Arial"/>
                          <a:cs typeface="Arial"/>
                        </a:rPr>
                        <a:t>information</a:t>
                      </a:r>
                      <a:r>
                        <a:rPr lang="en-GB" sz="850" spc="-25"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needed</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diagnostic</a:t>
                      </a:r>
                      <a:r>
                        <a:rPr lang="en-GB" sz="850" spc="-15" dirty="0">
                          <a:latin typeface="Arial"/>
                          <a:cs typeface="Arial"/>
                        </a:rPr>
                        <a:t> </a:t>
                      </a:r>
                      <a:r>
                        <a:rPr lang="en-GB" sz="850" spc="-20" dirty="0">
                          <a:latin typeface="Arial"/>
                          <a:cs typeface="Arial"/>
                        </a:rPr>
                        <a:t>test </a:t>
                      </a:r>
                      <a:r>
                        <a:rPr lang="en-GB" sz="850" dirty="0">
                          <a:latin typeface="Arial"/>
                          <a:cs typeface="Arial"/>
                        </a:rPr>
                        <a:t>results</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Q8.</a:t>
                      </a:r>
                      <a:r>
                        <a:rPr lang="en-GB" sz="850" spc="-20"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results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Q9.</a:t>
                      </a:r>
                      <a:r>
                        <a:rPr lang="en-GB" sz="850" spc="-20"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privacy</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when </a:t>
                      </a:r>
                      <a:r>
                        <a:rPr lang="en-GB" sz="850" dirty="0">
                          <a:latin typeface="Arial"/>
                          <a:cs typeface="Arial"/>
                        </a:rPr>
                        <a:t>receiving</a:t>
                      </a:r>
                      <a:r>
                        <a:rPr lang="en-GB" sz="850" spc="-30" dirty="0">
                          <a:latin typeface="Arial"/>
                          <a:cs typeface="Arial"/>
                        </a:rPr>
                        <a:t> </a:t>
                      </a:r>
                      <a:r>
                        <a:rPr lang="en-GB" sz="850" dirty="0">
                          <a:latin typeface="Arial"/>
                          <a:cs typeface="Arial"/>
                        </a:rPr>
                        <a:t>diagnostic</a:t>
                      </a:r>
                      <a:r>
                        <a:rPr lang="en-GB" sz="850" spc="-30" dirty="0">
                          <a:latin typeface="Arial"/>
                          <a:cs typeface="Arial"/>
                        </a:rPr>
                        <a:t> </a:t>
                      </a:r>
                      <a:r>
                        <a:rPr lang="en-GB" sz="850" dirty="0">
                          <a:latin typeface="Arial"/>
                          <a:cs typeface="Arial"/>
                        </a:rPr>
                        <a:t>test</a:t>
                      </a:r>
                      <a:r>
                        <a:rPr lang="en-GB" sz="850" spc="-30" dirty="0">
                          <a:latin typeface="Arial"/>
                          <a:cs typeface="Arial"/>
                        </a:rPr>
                        <a:t> </a:t>
                      </a:r>
                      <a:r>
                        <a:rPr lang="en-GB" sz="850" spc="-10" dirty="0">
                          <a:latin typeface="Arial"/>
                          <a:cs typeface="Arial"/>
                        </a:rPr>
                        <a:t>results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56" name="Group 4">
            <a:extLst>
              <a:ext uri="{FF2B5EF4-FFF2-40B4-BE49-F238E27FC236}">
                <a16:creationId xmlns:a16="http://schemas.microsoft.com/office/drawing/2014/main" id="{0947DAEB-0DF4-EC04-F6DD-92DA2AA4294E}"/>
              </a:ext>
              <a:ext uri="{C183D7F6-B498-43B3-948B-1728B52AA6E4}">
                <adec:decorative xmlns:adec="http://schemas.microsoft.com/office/drawing/2017/decorative" val="0"/>
              </a:ext>
            </a:extLst>
          </p:cNvPr>
          <p:cNvGrpSpPr/>
          <p:nvPr/>
        </p:nvGrpSpPr>
        <p:grpSpPr>
          <a:xfrm>
            <a:off x="342148" y="5275905"/>
            <a:ext cx="6775785" cy="2107702"/>
            <a:chOff x="349250" y="3100089"/>
            <a:chExt cx="6775785" cy="995419"/>
          </a:xfrm>
        </p:grpSpPr>
        <p:sp>
          <p:nvSpPr>
            <p:cNvPr id="157" name="object 14">
              <a:extLst>
                <a:ext uri="{FF2B5EF4-FFF2-40B4-BE49-F238E27FC236}">
                  <a16:creationId xmlns:a16="http://schemas.microsoft.com/office/drawing/2014/main" id="{E47A5F5C-93D2-7B52-233A-F0F161F271C8}"/>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FINDING</a:t>
              </a:r>
              <a:r>
                <a:rPr lang="en-GB" sz="1050" b="1" spc="-45" dirty="0">
                  <a:solidFill>
                    <a:srgbClr val="336E9F"/>
                  </a:solidFill>
                  <a:latin typeface="Arial"/>
                  <a:cs typeface="Arial"/>
                </a:rPr>
                <a:t> </a:t>
              </a:r>
              <a:r>
                <a:rPr lang="en-GB" sz="1050" b="1" spc="-10" dirty="0">
                  <a:solidFill>
                    <a:srgbClr val="336E9F"/>
                  </a:solidFill>
                  <a:latin typeface="Arial"/>
                  <a:cs typeface="Arial"/>
                </a:rPr>
                <a:t>OUT</a:t>
              </a:r>
              <a:r>
                <a:rPr lang="en-GB" sz="1050" b="1" spc="-40" dirty="0">
                  <a:solidFill>
                    <a:srgbClr val="336E9F"/>
                  </a:solidFill>
                  <a:latin typeface="Arial"/>
                  <a:cs typeface="Arial"/>
                </a:rPr>
                <a:t> </a:t>
              </a:r>
              <a:r>
                <a:rPr lang="en-GB" sz="1050" b="1" spc="-20" dirty="0">
                  <a:solidFill>
                    <a:srgbClr val="336E9F"/>
                  </a:solidFill>
                  <a:latin typeface="Arial"/>
                  <a:cs typeface="Arial"/>
                </a:rPr>
                <a:t>THAT</a:t>
              </a:r>
              <a:r>
                <a:rPr lang="en-GB" sz="1050" b="1" spc="-45" dirty="0">
                  <a:solidFill>
                    <a:srgbClr val="336E9F"/>
                  </a:solidFill>
                  <a:latin typeface="Arial"/>
                  <a:cs typeface="Arial"/>
                </a:rPr>
                <a:t> </a:t>
              </a:r>
              <a:r>
                <a:rPr lang="en-GB" sz="1050" b="1" spc="-10" dirty="0">
                  <a:solidFill>
                    <a:srgbClr val="336E9F"/>
                  </a:solidFill>
                  <a:latin typeface="Arial"/>
                  <a:cs typeface="Arial"/>
                </a:rPr>
                <a:t>YOU</a:t>
              </a:r>
              <a:r>
                <a:rPr lang="en-GB" sz="1050" b="1" spc="-40" dirty="0">
                  <a:solidFill>
                    <a:srgbClr val="336E9F"/>
                  </a:solidFill>
                  <a:latin typeface="Arial"/>
                  <a:cs typeface="Arial"/>
                </a:rPr>
                <a:t> </a:t>
              </a:r>
              <a:r>
                <a:rPr lang="en-GB" sz="1050" b="1" spc="-20" dirty="0">
                  <a:solidFill>
                    <a:srgbClr val="336E9F"/>
                  </a:solidFill>
                  <a:latin typeface="Arial"/>
                  <a:cs typeface="Arial"/>
                </a:rPr>
                <a:t>HAD</a:t>
              </a:r>
              <a:r>
                <a:rPr lang="en-GB" sz="1050" b="1" spc="-45"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58" name="object 13">
              <a:extLst>
                <a:ext uri="{FF2B5EF4-FFF2-40B4-BE49-F238E27FC236}">
                  <a16:creationId xmlns:a16="http://schemas.microsoft.com/office/drawing/2014/main" id="{24056AA6-56B2-FE69-D793-7CEAACC27C28}"/>
                </a:ext>
              </a:extLst>
            </p:cNvPr>
            <p:cNvSpPr/>
            <p:nvPr/>
          </p:nvSpPr>
          <p:spPr>
            <a:xfrm>
              <a:off x="349250" y="3100089"/>
              <a:ext cx="6775785" cy="99541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55" name="exp_tbl_qtext_section3">
            <a:extLst>
              <a:ext uri="{FF2B5EF4-FFF2-40B4-BE49-F238E27FC236}">
                <a16:creationId xmlns:a16="http://schemas.microsoft.com/office/drawing/2014/main" id="{C1F6542A-6778-8D69-2F92-BE12FE98BFAB}"/>
              </a:ext>
            </a:extLst>
          </p:cNvPr>
          <p:cNvGraphicFramePr>
            <a:graphicFrameLocks noGrp="1"/>
          </p:cNvGraphicFramePr>
          <p:nvPr>
            <p:extLst>
              <p:ext uri="{D42A27DB-BD31-4B8C-83A1-F6EECF244321}">
                <p14:modId xmlns:p14="http://schemas.microsoft.com/office/powerpoint/2010/main" val="844958641"/>
              </p:ext>
            </p:extLst>
          </p:nvPr>
        </p:nvGraphicFramePr>
        <p:xfrm>
          <a:off x="424364" y="5619705"/>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Q12.</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carer</a:t>
                      </a:r>
                      <a:r>
                        <a:rPr lang="en-GB" sz="850" spc="-15" dirty="0">
                          <a:latin typeface="Arial"/>
                          <a:cs typeface="Arial"/>
                        </a:rPr>
                        <a:t> </a:t>
                      </a:r>
                      <a:r>
                        <a:rPr lang="en-GB" sz="850" spc="-25" dirty="0">
                          <a:latin typeface="Arial"/>
                          <a:cs typeface="Arial"/>
                        </a:rPr>
                        <a:t>or </a:t>
                      </a:r>
                      <a:r>
                        <a:rPr lang="en-GB" sz="850" dirty="0">
                          <a:latin typeface="Arial"/>
                          <a:cs typeface="Arial"/>
                        </a:rPr>
                        <a:t>friend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when</a:t>
                      </a:r>
                      <a:r>
                        <a:rPr lang="en-GB" sz="850" spc="-20" dirty="0">
                          <a:latin typeface="Arial"/>
                          <a:cs typeface="Arial"/>
                        </a:rPr>
                        <a:t> </a:t>
                      </a:r>
                      <a:r>
                        <a:rPr lang="en-GB" sz="850" dirty="0">
                          <a:latin typeface="Arial"/>
                          <a:cs typeface="Arial"/>
                        </a:rPr>
                        <a:t>told</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Q13.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sensitively</a:t>
                      </a:r>
                      <a:r>
                        <a:rPr lang="en-GB" sz="850" spc="-20"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had</a:t>
                      </a:r>
                      <a:r>
                        <a:rPr lang="en-GB" sz="850" spc="-20" dirty="0">
                          <a:latin typeface="Arial"/>
                          <a:cs typeface="Arial"/>
                        </a:rPr>
                        <a:t> </a:t>
                      </a:r>
                      <a:r>
                        <a:rPr lang="en-GB" sz="850" spc="-10" dirty="0">
                          <a:latin typeface="Arial"/>
                          <a:cs typeface="Arial"/>
                        </a:rPr>
                        <a:t>cancer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Q14.</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spc="-10" dirty="0">
                          <a:latin typeface="Arial"/>
                          <a:cs typeface="Arial"/>
                        </a:rPr>
                        <a:t>could </a:t>
                      </a:r>
                      <a:r>
                        <a:rPr lang="en-GB" sz="850" dirty="0">
                          <a:latin typeface="Arial"/>
                          <a:cs typeface="Arial"/>
                        </a:rPr>
                        <a:t>completely</a:t>
                      </a:r>
                      <a:r>
                        <a:rPr lang="en-GB" sz="850" spc="-45"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25" dirty="0">
                          <a:latin typeface="Arial"/>
                          <a:cs typeface="Arial"/>
                        </a:rPr>
                        <a:t>an </a:t>
                      </a:r>
                      <a:r>
                        <a:rPr lang="en-GB" sz="850" dirty="0">
                          <a:latin typeface="Arial"/>
                          <a:cs typeface="Arial"/>
                        </a:rPr>
                        <a:t>appropriate</a:t>
                      </a:r>
                      <a:r>
                        <a:rPr lang="en-GB" sz="850" spc="-45" dirty="0">
                          <a:latin typeface="Arial"/>
                          <a:cs typeface="Arial"/>
                        </a:rPr>
                        <a:t> </a:t>
                      </a:r>
                      <a:r>
                        <a:rPr lang="en-GB" sz="850" spc="-10" dirty="0">
                          <a:latin typeface="Arial"/>
                          <a:cs typeface="Arial"/>
                        </a:rPr>
                        <a:t>place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15" dirty="0">
                          <a:latin typeface="Arial"/>
                          <a:cs typeface="Arial"/>
                        </a:rPr>
                        <a:t> </a:t>
                      </a:r>
                      <a:r>
                        <a:rPr lang="en-GB" sz="850" spc="-20" dirty="0">
                          <a:latin typeface="Arial"/>
                          <a:cs typeface="Arial"/>
                        </a:rPr>
                        <a:t>more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62" name="Group 5">
            <a:extLst>
              <a:ext uri="{FF2B5EF4-FFF2-40B4-BE49-F238E27FC236}">
                <a16:creationId xmlns:a16="http://schemas.microsoft.com/office/drawing/2014/main" id="{9D59BF38-E985-205F-9169-27F90FDAF9C8}"/>
              </a:ext>
              <a:ext uri="{C183D7F6-B498-43B3-948B-1728B52AA6E4}">
                <adec:decorative xmlns:adec="http://schemas.microsoft.com/office/drawing/2017/decorative" val="0"/>
              </a:ext>
            </a:extLst>
          </p:cNvPr>
          <p:cNvGrpSpPr/>
          <p:nvPr/>
        </p:nvGrpSpPr>
        <p:grpSpPr>
          <a:xfrm>
            <a:off x="350574" y="7520820"/>
            <a:ext cx="6775785" cy="1423946"/>
            <a:chOff x="349250" y="3100089"/>
            <a:chExt cx="6775785" cy="1026248"/>
          </a:xfrm>
        </p:grpSpPr>
        <p:sp>
          <p:nvSpPr>
            <p:cNvPr id="163" name="object 16">
              <a:extLst>
                <a:ext uri="{FF2B5EF4-FFF2-40B4-BE49-F238E27FC236}">
                  <a16:creationId xmlns:a16="http://schemas.microsoft.com/office/drawing/2014/main" id="{B9EA6E3D-DC6A-B8CD-8397-18395CF04F2D}"/>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SUPPORT</a:t>
              </a:r>
              <a:r>
                <a:rPr lang="en-GB" sz="1050" b="1" spc="-45" dirty="0">
                  <a:solidFill>
                    <a:srgbClr val="336E9F"/>
                  </a:solidFill>
                  <a:latin typeface="Arial"/>
                  <a:cs typeface="Arial"/>
                </a:rPr>
                <a:t> </a:t>
              </a:r>
              <a:r>
                <a:rPr lang="en-GB" sz="1050" b="1" spc="-10" dirty="0">
                  <a:solidFill>
                    <a:srgbClr val="336E9F"/>
                  </a:solidFill>
                  <a:latin typeface="Arial"/>
                  <a:cs typeface="Arial"/>
                </a:rPr>
                <a:t>FROM</a:t>
              </a:r>
              <a:r>
                <a:rPr lang="en-GB" sz="1050" b="1" spc="-40" dirty="0">
                  <a:solidFill>
                    <a:srgbClr val="336E9F"/>
                  </a:solidFill>
                  <a:latin typeface="Arial"/>
                  <a:cs typeface="Arial"/>
                </a:rPr>
                <a:t> </a:t>
              </a:r>
              <a:r>
                <a:rPr lang="en-GB" sz="1050" b="1" dirty="0">
                  <a:solidFill>
                    <a:srgbClr val="336E9F"/>
                  </a:solidFill>
                  <a:latin typeface="Arial"/>
                  <a:cs typeface="Arial"/>
                </a:rPr>
                <a:t>A</a:t>
              </a:r>
              <a:r>
                <a:rPr lang="en-GB" sz="1050" b="1" spc="-45" dirty="0">
                  <a:solidFill>
                    <a:srgbClr val="336E9F"/>
                  </a:solidFill>
                  <a:latin typeface="Arial"/>
                  <a:cs typeface="Arial"/>
                </a:rPr>
                <a:t> </a:t>
              </a:r>
              <a:r>
                <a:rPr lang="en-GB" sz="1050" b="1" spc="-20" dirty="0">
                  <a:solidFill>
                    <a:srgbClr val="336E9F"/>
                  </a:solidFill>
                  <a:latin typeface="Arial"/>
                  <a:cs typeface="Arial"/>
                </a:rPr>
                <a:t>MAIN</a:t>
              </a:r>
              <a:r>
                <a:rPr lang="en-GB" sz="1050" b="1" spc="-40" dirty="0">
                  <a:solidFill>
                    <a:srgbClr val="336E9F"/>
                  </a:solidFill>
                  <a:latin typeface="Arial"/>
                  <a:cs typeface="Arial"/>
                </a:rPr>
                <a:t> </a:t>
              </a:r>
              <a:r>
                <a:rPr lang="en-GB" sz="1050" b="1" spc="-25" dirty="0">
                  <a:solidFill>
                    <a:srgbClr val="336E9F"/>
                  </a:solidFill>
                  <a:latin typeface="Arial"/>
                  <a:cs typeface="Arial"/>
                </a:rPr>
                <a:t>CONTACT</a:t>
              </a:r>
              <a:r>
                <a:rPr lang="en-GB" sz="1050" b="1" spc="-45" dirty="0">
                  <a:solidFill>
                    <a:srgbClr val="336E9F"/>
                  </a:solidFill>
                  <a:latin typeface="Arial"/>
                  <a:cs typeface="Arial"/>
                </a:rPr>
                <a:t> </a:t>
              </a:r>
              <a:r>
                <a:rPr lang="en-GB" sz="1050" b="1" spc="-10" dirty="0">
                  <a:solidFill>
                    <a:srgbClr val="336E9F"/>
                  </a:solidFill>
                  <a:latin typeface="Arial"/>
                  <a:cs typeface="Arial"/>
                </a:rPr>
                <a:t>PERSON</a:t>
              </a:r>
              <a:endParaRPr lang="en-GB" sz="1050" dirty="0">
                <a:latin typeface="Arial"/>
                <a:cs typeface="Arial"/>
              </a:endParaRPr>
            </a:p>
          </p:txBody>
        </p:sp>
        <p:sp>
          <p:nvSpPr>
            <p:cNvPr id="164" name="object 15">
              <a:extLst>
                <a:ext uri="{FF2B5EF4-FFF2-40B4-BE49-F238E27FC236}">
                  <a16:creationId xmlns:a16="http://schemas.microsoft.com/office/drawing/2014/main" id="{4F1BE1D2-AB11-1D10-68A1-FAA269D8E83D}"/>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61" name="exp_tbl_qtext_section4">
            <a:extLst>
              <a:ext uri="{FF2B5EF4-FFF2-40B4-BE49-F238E27FC236}">
                <a16:creationId xmlns:a16="http://schemas.microsoft.com/office/drawing/2014/main" id="{179CD767-B29F-4B18-258C-D4AF3591B80C}"/>
              </a:ext>
            </a:extLst>
          </p:cNvPr>
          <p:cNvGraphicFramePr>
            <a:graphicFrameLocks noGrp="1"/>
          </p:cNvGraphicFramePr>
          <p:nvPr>
            <p:extLst>
              <p:ext uri="{D42A27DB-BD31-4B8C-83A1-F6EECF244321}">
                <p14:modId xmlns:p14="http://schemas.microsoft.com/office/powerpoint/2010/main" val="3664680067"/>
              </p:ext>
            </p:extLst>
          </p:nvPr>
        </p:nvGraphicFramePr>
        <p:xfrm>
          <a:off x="432790" y="7918766"/>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Q17. Patient had a main point of contact within the care team</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15"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15"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dirty="0">
                          <a:latin typeface="Arial"/>
                          <a:cs typeface="Arial"/>
                        </a:rPr>
                        <a:t>their</a:t>
                      </a:r>
                      <a:r>
                        <a:rPr lang="en-GB" sz="850" spc="-15" dirty="0">
                          <a:latin typeface="Arial"/>
                          <a:cs typeface="Arial"/>
                        </a:rPr>
                        <a:t> </a:t>
                      </a:r>
                      <a:r>
                        <a:rPr lang="en-GB" sz="850" spc="-20" dirty="0">
                          <a:latin typeface="Arial"/>
                          <a:cs typeface="Arial"/>
                        </a:rPr>
                        <a:t>main </a:t>
                      </a:r>
                      <a:r>
                        <a:rPr lang="en-GB" sz="850" dirty="0">
                          <a:latin typeface="Arial"/>
                          <a:cs typeface="Arial"/>
                        </a:rPr>
                        <a:t>contact</a:t>
                      </a:r>
                      <a:r>
                        <a:rPr lang="en-GB" sz="850" spc="-30" dirty="0">
                          <a:latin typeface="Arial"/>
                          <a:cs typeface="Arial"/>
                        </a:rPr>
                        <a:t> </a:t>
                      </a:r>
                      <a:r>
                        <a:rPr lang="en-GB" sz="850" spc="-10" dirty="0">
                          <a:latin typeface="Arial"/>
                          <a:cs typeface="Arial"/>
                        </a:rPr>
                        <a:t>person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Q19.</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very</a:t>
                      </a:r>
                      <a:r>
                        <a:rPr lang="en-GB" sz="850" spc="-20" dirty="0">
                          <a:latin typeface="Arial"/>
                          <a:cs typeface="Arial"/>
                        </a:rPr>
                        <a:t> </a:t>
                      </a:r>
                      <a:r>
                        <a:rPr lang="en-GB" sz="850" spc="-25" dirty="0">
                          <a:latin typeface="Arial"/>
                          <a:cs typeface="Arial"/>
                        </a:rPr>
                        <a:t>or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aphicFrame>
        <p:nvGraphicFramePr>
          <p:cNvPr id="165" name="chart_section4">
            <a:extLst>
              <a:ext uri="{FF2B5EF4-FFF2-40B4-BE49-F238E27FC236}">
                <a16:creationId xmlns:a16="http://schemas.microsoft.com/office/drawing/2014/main" id="{2643DFF5-D6BD-94A4-899D-6A371EE335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05525918"/>
              </p:ext>
            </p:extLst>
          </p:nvPr>
        </p:nvGraphicFramePr>
        <p:xfrm>
          <a:off x="3509147" y="7383607"/>
          <a:ext cx="3599386" cy="1708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4" name="chart_section3">
            <a:extLst>
              <a:ext uri="{FF2B5EF4-FFF2-40B4-BE49-F238E27FC236}">
                <a16:creationId xmlns:a16="http://schemas.microsoft.com/office/drawing/2014/main" id="{264DF7E7-2871-2840-9D36-E4C97C025C5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50840503"/>
              </p:ext>
            </p:extLst>
          </p:nvPr>
        </p:nvGraphicFramePr>
        <p:xfrm>
          <a:off x="3512532" y="4877928"/>
          <a:ext cx="3599386" cy="27498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8" name="chart_section2">
            <a:extLst>
              <a:ext uri="{FF2B5EF4-FFF2-40B4-BE49-F238E27FC236}">
                <a16:creationId xmlns:a16="http://schemas.microsoft.com/office/drawing/2014/main" id="{E156CA1F-35DC-9F7B-C8A4-2FCFD35AF04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04452267"/>
              </p:ext>
            </p:extLst>
          </p:nvPr>
        </p:nvGraphicFramePr>
        <p:xfrm>
          <a:off x="3531090" y="2672565"/>
          <a:ext cx="3599386" cy="2715551"/>
        </p:xfrm>
        <a:graphic>
          <a:graphicData uri="http://schemas.openxmlformats.org/drawingml/2006/chart">
            <c:chart xmlns:c="http://schemas.openxmlformats.org/drawingml/2006/chart" xmlns:r="http://schemas.openxmlformats.org/officeDocument/2006/relationships" r:id="rId4"/>
          </a:graphicData>
        </a:graphic>
      </p:graphicFrame>
      <p:sp>
        <p:nvSpPr>
          <p:cNvPr id="17" name="object 7">
            <a:extLst>
              <a:ext uri="{C183D7F6-B498-43B3-948B-1728B52AA6E4}">
                <adec:decorative xmlns:adec="http://schemas.microsoft.com/office/drawing/2017/decorative" val="1"/>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graphicFrame>
        <p:nvGraphicFramePr>
          <p:cNvPr id="38" name="chart_section1">
            <a:extLst>
              <a:ext uri="{FF2B5EF4-FFF2-40B4-BE49-F238E27FC236}">
                <a16:creationId xmlns:a16="http://schemas.microsoft.com/office/drawing/2014/main" id="{8D844446-47AC-6EE2-7B94-F6766068AF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98929021"/>
              </p:ext>
            </p:extLst>
          </p:nvPr>
        </p:nvGraphicFramePr>
        <p:xfrm>
          <a:off x="3532057" y="1841500"/>
          <a:ext cx="3599386" cy="1142999"/>
        </p:xfrm>
        <a:graphic>
          <a:graphicData uri="http://schemas.openxmlformats.org/drawingml/2006/chart">
            <c:chart xmlns:c="http://schemas.openxmlformats.org/drawingml/2006/chart" xmlns:r="http://schemas.openxmlformats.org/officeDocument/2006/relationships" r:id="rId5"/>
          </a:graphicData>
        </a:graphic>
      </p:graphicFrame>
      <p:sp>
        <p:nvSpPr>
          <p:cNvPr id="16" name="object 6">
            <a:extLst>
              <a:ext uri="{C183D7F6-B498-43B3-948B-1728B52AA6E4}">
                <adec:decorative xmlns:adec="http://schemas.microsoft.com/office/drawing/2017/decorative" val="1"/>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C183D7F6-B498-43B3-948B-1728B52AA6E4}">
                <adec:decorative xmlns:adec="http://schemas.microsoft.com/office/drawing/2017/decorative" val="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4" name="object 4">
            <a:extLst>
              <a:ext uri="{C183D7F6-B498-43B3-948B-1728B52AA6E4}">
                <adec:decorative xmlns:adec="http://schemas.microsoft.com/office/drawing/2017/decorative" val="1"/>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40" name="object 2">
            <a:extLst>
              <a:ext uri="{FF2B5EF4-FFF2-40B4-BE49-F238E27FC236}">
                <a16:creationId xmlns:a16="http://schemas.microsoft.com/office/drawing/2014/main" id="{68332A4B-F61B-6062-5795-A77E4CE2162C}"/>
              </a:ext>
              <a:ext uri="{C183D7F6-B498-43B3-948B-1728B52AA6E4}">
                <adec:decorative xmlns:adec="http://schemas.microsoft.com/office/drawing/2017/decorative" val="1"/>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3" name="txt_org_name">
            <a:extLst>
              <a:ext uri="{FF2B5EF4-FFF2-40B4-BE49-F238E27FC236}">
                <a16:creationId xmlns:a16="http://schemas.microsoft.com/office/drawing/2014/main" id="{02C23F6C-B8ED-0CE9-B86D-3A81CE8BF824}"/>
              </a:ext>
              <a:ext uri="{C183D7F6-B498-43B3-948B-1728B52AA6E4}">
                <adec:decorative xmlns:adec="http://schemas.microsoft.com/office/drawing/2017/decorative" val="1"/>
              </a:ext>
            </a:extLst>
          </p:cNvPr>
          <p:cNvSpPr txBox="1"/>
          <p:nvPr/>
        </p:nvSpPr>
        <p:spPr>
          <a:xfrm>
            <a:off x="4926696" y="622300"/>
            <a:ext cx="2351927" cy="276999"/>
          </a:xfrm>
          <a:prstGeom prst="rect">
            <a:avLst/>
          </a:prstGeom>
          <a:noFill/>
        </p:spPr>
        <p:txBody>
          <a:bodyPr wrap="none" rtlCol="0">
            <a:spAutoFit/>
          </a:bodyPr>
          <a:lstStyle/>
          <a:p>
            <a:pPr algn="r"/>
            <a:r>
              <a:rPr lang="fr-FR" sz="1200" b="1">
                <a:solidFill>
                  <a:srgbClr val="336E9F"/>
                </a:solidFill>
                <a:latin typeface="Arial"/>
                <a:cs typeface="Arial"/>
              </a:rPr>
              <a:t>Whittington Health NHS Trust</a:t>
            </a:r>
            <a:endParaRPr lang="en-GB" sz="1200">
              <a:solidFill>
                <a:srgbClr val="336E9F"/>
              </a:solidFill>
            </a:endParaRPr>
          </a:p>
        </p:txBody>
      </p:sp>
      <p:sp>
        <p:nvSpPr>
          <p:cNvPr id="35" name="txt_survey">
            <a:extLst>
              <a:ext uri="{FF2B5EF4-FFF2-40B4-BE49-F238E27FC236}">
                <a16:creationId xmlns:a16="http://schemas.microsoft.com/office/drawing/2014/main" id="{EA5FBE2A-BD15-5DCC-9B97-0C12D62E640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986D5E-278A-6A2B-0532-08AC9144DD6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6" action="ppaction://hlinksldjump"/>
              <a:extLst>
                <a:ext uri="{FF2B5EF4-FFF2-40B4-BE49-F238E27FC236}">
                  <a16:creationId xmlns:a16="http://schemas.microsoft.com/office/drawing/2014/main" id="{665BB8BA-0119-1549-AA84-5E1DB065137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6" action="ppaction://hlinksldjump"/>
              <a:extLst>
                <a:ext uri="{FF2B5EF4-FFF2-40B4-BE49-F238E27FC236}">
                  <a16:creationId xmlns:a16="http://schemas.microsoft.com/office/drawing/2014/main" id="{0EB548EA-D3F1-B9D1-CECB-300392D61DD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Slide Number Placeholder 1">
            <a:extLst>
              <a:ext uri="{FF2B5EF4-FFF2-40B4-BE49-F238E27FC236}">
                <a16:creationId xmlns:a16="http://schemas.microsoft.com/office/drawing/2014/main" id="{8299118A-FCDF-3284-ED07-CEDD086DD6D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1AEFDA-71B3-47F9-85A0-38C4012512A2}" type="slidenum">
              <a:rPr lang="en-GB" spc="-25"/>
              <a:t>12</a:t>
            </a:fld>
            <a:endParaRPr lang="en-GB" spc="-25" dirty="0"/>
          </a:p>
        </p:txBody>
      </p:sp>
      <p:sp>
        <p:nvSpPr>
          <p:cNvPr id="183" name="object 1">
            <a:extLst>
              <a:ext uri="{FF2B5EF4-FFF2-40B4-BE49-F238E27FC236}">
                <a16:creationId xmlns:a16="http://schemas.microsoft.com/office/drawing/2014/main" id="{8EA388B7-91FE-94C2-0D67-C462D5BB10E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3" name="Group 2">
            <a:extLst>
              <a:ext uri="{FF2B5EF4-FFF2-40B4-BE49-F238E27FC236}">
                <a16:creationId xmlns:a16="http://schemas.microsoft.com/office/drawing/2014/main" id="{1BBE7A3A-95AF-918D-6BE3-AB3EBCB62951}"/>
              </a:ext>
              <a:ext uri="{C183D7F6-B498-43B3-948B-1728B52AA6E4}">
                <adec:decorative xmlns:adec="http://schemas.microsoft.com/office/drawing/2017/decorative" val="0"/>
              </a:ext>
            </a:extLst>
          </p:cNvPr>
          <p:cNvGrpSpPr/>
          <p:nvPr/>
        </p:nvGrpSpPr>
        <p:grpSpPr>
          <a:xfrm>
            <a:off x="345848" y="1872533"/>
            <a:ext cx="6775785" cy="1890101"/>
            <a:chOff x="345848" y="1872533"/>
            <a:chExt cx="6775785" cy="1890101"/>
          </a:xfrm>
        </p:grpSpPr>
        <p:sp>
          <p:nvSpPr>
            <p:cNvPr id="4" name="object 10">
              <a:extLst>
                <a:ext uri="{FF2B5EF4-FFF2-40B4-BE49-F238E27FC236}">
                  <a16:creationId xmlns:a16="http://schemas.microsoft.com/office/drawing/2014/main" id="{EC870BBF-3519-FC48-5207-E99E66124904}"/>
                </a:ext>
              </a:extLst>
            </p:cNvPr>
            <p:cNvSpPr txBox="1"/>
            <p:nvPr/>
          </p:nvSpPr>
          <p:spPr>
            <a:xfrm>
              <a:off x="425414" y="1929907"/>
              <a:ext cx="2848768" cy="167134"/>
            </a:xfrm>
            <a:prstGeom prst="rect">
              <a:avLst/>
            </a:prstGeom>
          </p:spPr>
          <p:txBody>
            <a:bodyPr vert="horz" wrap="square" lIns="0" tIns="0" rIns="0" bIns="0" rtlCol="0">
              <a:spAutoFit/>
            </a:bodyPr>
            <a:lstStyle/>
            <a:p>
              <a:pPr>
                <a:lnSpc>
                  <a:spcPct val="100000"/>
                </a:lnSpc>
                <a:spcBef>
                  <a:spcPts val="740"/>
                </a:spcBef>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5" name="object 9">
              <a:extLst>
                <a:ext uri="{FF2B5EF4-FFF2-40B4-BE49-F238E27FC236}">
                  <a16:creationId xmlns:a16="http://schemas.microsoft.com/office/drawing/2014/main" id="{EC874239-B2C5-1E0A-9A30-0B9BDCE79B73}"/>
                </a:ext>
              </a:extLst>
            </p:cNvPr>
            <p:cNvSpPr/>
            <p:nvPr/>
          </p:nvSpPr>
          <p:spPr>
            <a:xfrm>
              <a:off x="345848" y="1872533"/>
              <a:ext cx="6775785" cy="189010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 name="exp_tbl_qtext_section5">
            <a:extLst>
              <a:ext uri="{FF2B5EF4-FFF2-40B4-BE49-F238E27FC236}">
                <a16:creationId xmlns:a16="http://schemas.microsoft.com/office/drawing/2014/main" id="{74A44D42-BA3B-A9D1-FB99-7945852641F7}"/>
              </a:ext>
            </a:extLst>
          </p:cNvPr>
          <p:cNvGraphicFramePr>
            <a:graphicFrameLocks noGrp="1"/>
          </p:cNvGraphicFramePr>
          <p:nvPr>
            <p:extLst>
              <p:ext uri="{D42A27DB-BD31-4B8C-83A1-F6EECF244321}">
                <p14:modId xmlns:p14="http://schemas.microsoft.com/office/powerpoint/2010/main" val="3140948960"/>
              </p:ext>
            </p:extLst>
          </p:nvPr>
        </p:nvGraphicFramePr>
        <p:xfrm>
          <a:off x="439258" y="2223084"/>
          <a:ext cx="3076357" cy="14949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gn="l">
                        <a:lnSpc>
                          <a:spcPts val="860"/>
                        </a:lnSpc>
                        <a:spcBef>
                          <a:spcPts val="0"/>
                        </a:spcBef>
                      </a:pPr>
                      <a:r>
                        <a:rPr lang="en-GB" sz="850" dirty="0">
                          <a:latin typeface="Arial"/>
                          <a:cs typeface="Arial"/>
                        </a:rPr>
                        <a:t>Q20.</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28575" algn="l">
                        <a:lnSpc>
                          <a:spcPts val="860"/>
                        </a:lnSpc>
                        <a:spcBef>
                          <a:spcPts val="0"/>
                        </a:spcBef>
                      </a:pPr>
                      <a:r>
                        <a:rPr lang="en-GB" sz="850" dirty="0">
                          <a:latin typeface="Arial"/>
                          <a:cs typeface="Arial"/>
                        </a:rPr>
                        <a:t>Q21.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much</a:t>
                      </a:r>
                      <a:r>
                        <a:rPr lang="en-GB" sz="850" spc="-2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spc="-25" dirty="0">
                          <a:latin typeface="Arial"/>
                          <a:cs typeface="Arial"/>
                        </a:rPr>
                        <a:t>to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15"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468000">
                <a:tc>
                  <a:txBody>
                    <a:bodyPr/>
                    <a:lstStyle/>
                    <a:p>
                      <a:pPr marR="100330">
                        <a:lnSpc>
                          <a:spcPts val="860"/>
                        </a:lnSpc>
                        <a:spcBef>
                          <a:spcPts val="0"/>
                        </a:spcBef>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5"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involved</a:t>
                      </a:r>
                      <a:r>
                        <a:rPr lang="en-GB" sz="850" spc="-25" dirty="0">
                          <a:latin typeface="Arial"/>
                          <a:cs typeface="Arial"/>
                        </a:rPr>
                        <a:t> </a:t>
                      </a:r>
                      <a:r>
                        <a:rPr lang="en-GB" sz="850" dirty="0">
                          <a:latin typeface="Arial"/>
                          <a:cs typeface="Arial"/>
                        </a:rPr>
                        <a:t>as</a:t>
                      </a:r>
                      <a:r>
                        <a:rPr lang="en-GB" sz="850" spc="-20" dirty="0">
                          <a:latin typeface="Arial"/>
                          <a:cs typeface="Arial"/>
                        </a:rPr>
                        <a:t> much</a:t>
                      </a:r>
                      <a:r>
                        <a:rPr lang="en-GB" sz="850" spc="50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treatment options</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Q23.</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further</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different</a:t>
                      </a:r>
                      <a:r>
                        <a:rPr lang="en-GB" sz="850" spc="-20" dirty="0">
                          <a:latin typeface="Arial"/>
                          <a:cs typeface="Arial"/>
                        </a:rPr>
                        <a:t> </a:t>
                      </a:r>
                      <a:r>
                        <a:rPr lang="en-GB" sz="850" spc="-10" dirty="0">
                          <a:latin typeface="Arial"/>
                          <a:cs typeface="Arial"/>
                        </a:rPr>
                        <a:t>healthcare </a:t>
                      </a:r>
                      <a:r>
                        <a:rPr lang="en-GB" sz="850" dirty="0">
                          <a:latin typeface="Arial"/>
                          <a:cs typeface="Arial"/>
                        </a:rPr>
                        <a:t>professional</a:t>
                      </a:r>
                      <a:r>
                        <a:rPr lang="en-GB" sz="850" spc="-30" dirty="0">
                          <a:latin typeface="Arial"/>
                          <a:cs typeface="Arial"/>
                        </a:rPr>
                        <a:t> </a:t>
                      </a:r>
                      <a:r>
                        <a:rPr lang="en-GB" sz="850" dirty="0">
                          <a:latin typeface="Arial"/>
                          <a:cs typeface="Arial"/>
                        </a:rPr>
                        <a:t>before</a:t>
                      </a:r>
                      <a:r>
                        <a:rPr lang="en-GB" sz="850" spc="-30" dirty="0">
                          <a:latin typeface="Arial"/>
                          <a:cs typeface="Arial"/>
                        </a:rPr>
                        <a:t> </a:t>
                      </a:r>
                      <a:r>
                        <a:rPr lang="en-GB" sz="850" dirty="0">
                          <a:latin typeface="Arial"/>
                          <a:cs typeface="Arial"/>
                        </a:rPr>
                        <a:t>making</a:t>
                      </a:r>
                      <a:r>
                        <a:rPr lang="en-GB" sz="850" spc="-30"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treatment options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0" name="Group 3">
            <a:extLst>
              <a:ext uri="{FF2B5EF4-FFF2-40B4-BE49-F238E27FC236}">
                <a16:creationId xmlns:a16="http://schemas.microsoft.com/office/drawing/2014/main" id="{7AC29B09-88EE-BD71-00CF-ACF9C3BC177B}"/>
              </a:ext>
              <a:ext uri="{C183D7F6-B498-43B3-948B-1728B52AA6E4}">
                <adec:decorative xmlns:adec="http://schemas.microsoft.com/office/drawing/2017/decorative" val="0"/>
              </a:ext>
            </a:extLst>
          </p:cNvPr>
          <p:cNvGrpSpPr/>
          <p:nvPr/>
        </p:nvGrpSpPr>
        <p:grpSpPr>
          <a:xfrm>
            <a:off x="345848" y="3881981"/>
            <a:ext cx="6775785" cy="1386793"/>
            <a:chOff x="349250" y="3100089"/>
            <a:chExt cx="6775785" cy="1026248"/>
          </a:xfrm>
        </p:grpSpPr>
        <p:sp>
          <p:nvSpPr>
            <p:cNvPr id="11" name="object 12">
              <a:extLst>
                <a:ext uri="{FF2B5EF4-FFF2-40B4-BE49-F238E27FC236}">
                  <a16:creationId xmlns:a16="http://schemas.microsoft.com/office/drawing/2014/main" id="{7B9AD15A-45E4-E305-B114-C727F9A605C1}"/>
                </a:ext>
              </a:extLst>
            </p:cNvPr>
            <p:cNvSpPr txBox="1"/>
            <p:nvPr/>
          </p:nvSpPr>
          <p:spPr>
            <a:xfrm>
              <a:off x="438269" y="3131330"/>
              <a:ext cx="2848768" cy="10624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2" name="object 11">
              <a:extLst>
                <a:ext uri="{FF2B5EF4-FFF2-40B4-BE49-F238E27FC236}">
                  <a16:creationId xmlns:a16="http://schemas.microsoft.com/office/drawing/2014/main" id="{3D055126-9619-B323-4A67-ED74D7059BF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9" name="exp_tbl_qtext_section6">
            <a:extLst>
              <a:ext uri="{FF2B5EF4-FFF2-40B4-BE49-F238E27FC236}">
                <a16:creationId xmlns:a16="http://schemas.microsoft.com/office/drawing/2014/main" id="{8CA5060A-934E-0093-71B5-4EB516701BBE}"/>
              </a:ext>
            </a:extLst>
          </p:cNvPr>
          <p:cNvGraphicFramePr>
            <a:graphicFrameLocks noGrp="1"/>
          </p:cNvGraphicFramePr>
          <p:nvPr>
            <p:extLst>
              <p:ext uri="{D42A27DB-BD31-4B8C-83A1-F6EECF244321}">
                <p14:modId xmlns:p14="http://schemas.microsoft.com/office/powerpoint/2010/main" val="2466127205"/>
              </p:ext>
            </p:extLst>
          </p:nvPr>
        </p:nvGraphicFramePr>
        <p:xfrm>
          <a:off x="421627" y="4216055"/>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Q24.</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their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concerns</a:t>
                      </a:r>
                      <a:r>
                        <a:rPr lang="en-GB" sz="850" spc="-15"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Q25.</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helped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create</a:t>
                      </a:r>
                      <a:r>
                        <a:rPr lang="en-GB" sz="850" spc="-20" dirty="0">
                          <a:latin typeface="Arial"/>
                          <a:cs typeface="Arial"/>
                        </a:rPr>
                        <a:t> </a:t>
                      </a:r>
                      <a:r>
                        <a:rPr lang="en-GB" sz="850" spc="-50" dirty="0">
                          <a:latin typeface="Arial"/>
                          <a:cs typeface="Arial"/>
                        </a:rPr>
                        <a:t>a</a:t>
                      </a:r>
                      <a:r>
                        <a:rPr lang="en-GB" sz="850" dirty="0">
                          <a:latin typeface="Arial"/>
                          <a:cs typeface="Arial"/>
                        </a:rPr>
                        <a:t> 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address</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dirty="0">
                          <a:latin typeface="Arial"/>
                          <a:cs typeface="Arial"/>
                        </a:rPr>
                        <a:t>needs</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concerns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spc="-25" dirty="0">
                          <a:latin typeface="Arial"/>
                          <a:cs typeface="Arial"/>
                        </a:rPr>
                        <a:t>to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10" dirty="0">
                          <a:latin typeface="Arial"/>
                          <a:cs typeface="Arial"/>
                        </a:rPr>
                        <a:t> </a:t>
                      </a:r>
                      <a:r>
                        <a:rPr lang="en-GB" sz="850" dirty="0">
                          <a:latin typeface="Arial"/>
                          <a:cs typeface="Arial"/>
                        </a:rPr>
                        <a:t>was</a:t>
                      </a:r>
                      <a:r>
                        <a:rPr lang="en-GB" sz="850" spc="-10"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10" dirty="0">
                          <a:latin typeface="Arial"/>
                          <a:cs typeface="Arial"/>
                        </a:rPr>
                        <a:t> </a:t>
                      </a:r>
                      <a:r>
                        <a:rPr lang="en-GB" sz="850" spc="-20" dirty="0">
                          <a:latin typeface="Arial"/>
                          <a:cs typeface="Arial"/>
                        </a:rPr>
                        <a:t>date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27" name="Group 4">
            <a:extLst>
              <a:ext uri="{FF2B5EF4-FFF2-40B4-BE49-F238E27FC236}">
                <a16:creationId xmlns:a16="http://schemas.microsoft.com/office/drawing/2014/main" id="{602FA55A-7303-9122-3E10-8ACF7C2D0F39}"/>
              </a:ext>
              <a:ext uri="{C183D7F6-B498-43B3-948B-1728B52AA6E4}">
                <adec:decorative xmlns:adec="http://schemas.microsoft.com/office/drawing/2017/decorative" val="0"/>
              </a:ext>
            </a:extLst>
          </p:cNvPr>
          <p:cNvGrpSpPr/>
          <p:nvPr/>
        </p:nvGrpSpPr>
        <p:grpSpPr>
          <a:xfrm>
            <a:off x="345231" y="5378786"/>
            <a:ext cx="6775785" cy="1359591"/>
            <a:chOff x="349250" y="3100089"/>
            <a:chExt cx="6775785" cy="1026248"/>
          </a:xfrm>
        </p:grpSpPr>
        <p:sp>
          <p:nvSpPr>
            <p:cNvPr id="28" name="object 14">
              <a:extLst>
                <a:ext uri="{FF2B5EF4-FFF2-40B4-BE49-F238E27FC236}">
                  <a16:creationId xmlns:a16="http://schemas.microsoft.com/office/drawing/2014/main" id="{158A3850-FD2F-D00D-F3B6-9F957332C6D8}"/>
                </a:ext>
              </a:extLst>
            </p:cNvPr>
            <p:cNvSpPr txBox="1"/>
            <p:nvPr/>
          </p:nvSpPr>
          <p:spPr>
            <a:xfrm>
              <a:off x="449763" y="3147408"/>
              <a:ext cx="2848768" cy="10624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29" name="object 13">
              <a:extLst>
                <a:ext uri="{FF2B5EF4-FFF2-40B4-BE49-F238E27FC236}">
                  <a16:creationId xmlns:a16="http://schemas.microsoft.com/office/drawing/2014/main" id="{4DB4ADF7-12A9-FB56-B651-95DBAE7A2B7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6" name="exp_tbl_qtext_section7">
            <a:extLst>
              <a:ext uri="{FF2B5EF4-FFF2-40B4-BE49-F238E27FC236}">
                <a16:creationId xmlns:a16="http://schemas.microsoft.com/office/drawing/2014/main" id="{B41C5861-D606-8C8D-FE51-06A8A643C88B}"/>
              </a:ext>
            </a:extLst>
          </p:cNvPr>
          <p:cNvGraphicFramePr>
            <a:graphicFrameLocks noGrp="1"/>
          </p:cNvGraphicFramePr>
          <p:nvPr>
            <p:extLst>
              <p:ext uri="{D42A27DB-BD31-4B8C-83A1-F6EECF244321}">
                <p14:modId xmlns:p14="http://schemas.microsoft.com/office/powerpoint/2010/main" val="1196819178"/>
              </p:ext>
            </p:extLst>
          </p:nvPr>
        </p:nvGraphicFramePr>
        <p:xfrm>
          <a:off x="425301" y="5712377"/>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0" dirty="0">
                          <a:latin typeface="Arial"/>
                          <a:cs typeface="Arial"/>
                        </a:rPr>
                        <a:t> </a:t>
                      </a:r>
                      <a:r>
                        <a:rPr lang="en-GB" sz="850" dirty="0">
                          <a:latin typeface="Arial"/>
                          <a:cs typeface="Arial"/>
                        </a:rPr>
                        <a:t>information</a:t>
                      </a:r>
                      <a:r>
                        <a:rPr lang="en-GB" sz="850" spc="-25" dirty="0">
                          <a:latin typeface="Arial"/>
                          <a:cs typeface="Arial"/>
                        </a:rPr>
                        <a:t> on </a:t>
                      </a:r>
                      <a:r>
                        <a:rPr lang="en-GB" sz="850" dirty="0">
                          <a:latin typeface="Arial"/>
                          <a:cs typeface="Arial"/>
                        </a:rPr>
                        <a:t>available</a:t>
                      </a:r>
                      <a:r>
                        <a:rPr lang="en-GB" sz="850" spc="-35" dirty="0">
                          <a:latin typeface="Arial"/>
                          <a:cs typeface="Arial"/>
                        </a:rPr>
                        <a:t> </a:t>
                      </a:r>
                      <a:r>
                        <a:rPr lang="en-GB" sz="850" spc="-10" dirty="0">
                          <a:latin typeface="Arial"/>
                          <a:cs typeface="Arial"/>
                        </a:rPr>
                        <a:t>support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their </a:t>
                      </a:r>
                      <a:r>
                        <a:rPr lang="en-GB" sz="850" dirty="0">
                          <a:latin typeface="Arial"/>
                          <a:cs typeface="Arial"/>
                        </a:rPr>
                        <a:t>overall</a:t>
                      </a:r>
                      <a:r>
                        <a:rPr lang="en-GB" sz="850" spc="-20"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Q29.</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financial </a:t>
                      </a:r>
                      <a:r>
                        <a:rPr lang="en-GB" sz="850" dirty="0">
                          <a:latin typeface="Arial"/>
                          <a:cs typeface="Arial"/>
                        </a:rPr>
                        <a:t>help</a:t>
                      </a:r>
                      <a:r>
                        <a:rPr lang="en-GB" sz="850" spc="-15" dirty="0">
                          <a:latin typeface="Arial"/>
                          <a:cs typeface="Arial"/>
                        </a:rPr>
                        <a:t> </a:t>
                      </a:r>
                      <a:r>
                        <a:rPr lang="en-GB" sz="850" dirty="0">
                          <a:latin typeface="Arial"/>
                          <a:cs typeface="Arial"/>
                        </a:rPr>
                        <a:t>or</a:t>
                      </a:r>
                      <a:r>
                        <a:rPr lang="en-GB" sz="850" spc="-10" dirty="0">
                          <a:latin typeface="Arial"/>
                          <a:cs typeface="Arial"/>
                        </a:rPr>
                        <a:t> benefits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32" name="Group 5">
            <a:extLst>
              <a:ext uri="{FF2B5EF4-FFF2-40B4-BE49-F238E27FC236}">
                <a16:creationId xmlns:a16="http://schemas.microsoft.com/office/drawing/2014/main" id="{B1F151EE-7C1A-6832-3086-CF4CD122B12D}"/>
              </a:ext>
              <a:ext uri="{C183D7F6-B498-43B3-948B-1728B52AA6E4}">
                <adec:decorative xmlns:adec="http://schemas.microsoft.com/office/drawing/2017/decorative" val="0"/>
              </a:ext>
            </a:extLst>
          </p:cNvPr>
          <p:cNvGrpSpPr/>
          <p:nvPr/>
        </p:nvGrpSpPr>
        <p:grpSpPr>
          <a:xfrm>
            <a:off x="345231" y="6877800"/>
            <a:ext cx="6775785" cy="2687278"/>
            <a:chOff x="349250" y="3100089"/>
            <a:chExt cx="6775785" cy="1026248"/>
          </a:xfrm>
        </p:grpSpPr>
        <p:sp>
          <p:nvSpPr>
            <p:cNvPr id="174" name="object 16">
              <a:extLst>
                <a:ext uri="{FF2B5EF4-FFF2-40B4-BE49-F238E27FC236}">
                  <a16:creationId xmlns:a16="http://schemas.microsoft.com/office/drawing/2014/main" id="{79BF1068-8721-6899-36CA-E1832CC51B20}"/>
                </a:ext>
              </a:extLst>
            </p:cNvPr>
            <p:cNvSpPr txBox="1"/>
            <p:nvPr/>
          </p:nvSpPr>
          <p:spPr>
            <a:xfrm>
              <a:off x="446089" y="3114527"/>
              <a:ext cx="2848768" cy="76500"/>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a:t>
              </a:r>
              <a:endParaRPr lang="en-GB" sz="1050" dirty="0">
                <a:latin typeface="Arial"/>
                <a:cs typeface="Arial"/>
              </a:endParaRPr>
            </a:p>
          </p:txBody>
        </p:sp>
        <p:sp>
          <p:nvSpPr>
            <p:cNvPr id="175" name="object 15">
              <a:extLst>
                <a:ext uri="{FF2B5EF4-FFF2-40B4-BE49-F238E27FC236}">
                  <a16:creationId xmlns:a16="http://schemas.microsoft.com/office/drawing/2014/main" id="{BFF58EFD-3183-44E4-1FC6-4601AA968BA6}"/>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31" name="exp_tbl_qtext_section8a">
            <a:extLst>
              <a:ext uri="{FF2B5EF4-FFF2-40B4-BE49-F238E27FC236}">
                <a16:creationId xmlns:a16="http://schemas.microsoft.com/office/drawing/2014/main" id="{FDC6BD14-DF10-90B2-BBCE-2DC8792ACAB3}"/>
              </a:ext>
            </a:extLst>
          </p:cNvPr>
          <p:cNvGraphicFramePr>
            <a:graphicFrameLocks noGrp="1"/>
          </p:cNvGraphicFramePr>
          <p:nvPr>
            <p:extLst>
              <p:ext uri="{D42A27DB-BD31-4B8C-83A1-F6EECF244321}">
                <p14:modId xmlns:p14="http://schemas.microsoft.com/office/powerpoint/2010/main" val="1795500203"/>
              </p:ext>
            </p:extLst>
          </p:nvPr>
        </p:nvGraphicFramePr>
        <p:xfrm>
          <a:off x="421626" y="7171077"/>
          <a:ext cx="3076357" cy="239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20" dirty="0">
                          <a:latin typeface="Arial"/>
                          <a:cs typeface="Arial"/>
                        </a:rPr>
                        <a:t> </a:t>
                      </a:r>
                      <a:r>
                        <a:rPr lang="en-GB" sz="850" spc="-10" dirty="0">
                          <a:latin typeface="Arial"/>
                          <a:cs typeface="Arial"/>
                        </a:rPr>
                        <a:t>looking </a:t>
                      </a:r>
                      <a:r>
                        <a:rPr lang="en-GB" sz="850" dirty="0">
                          <a:latin typeface="Arial"/>
                          <a:cs typeface="Arial"/>
                        </a:rPr>
                        <a:t>after</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1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Q32.</a:t>
                      </a:r>
                      <a:r>
                        <a:rPr lang="en-GB" sz="850" spc="-25" dirty="0">
                          <a:latin typeface="Arial"/>
                          <a:cs typeface="Arial"/>
                        </a:rPr>
                        <a:t> </a:t>
                      </a:r>
                      <a:r>
                        <a:rPr lang="en-GB" sz="850" dirty="0">
                          <a:latin typeface="Arial"/>
                          <a:cs typeface="Arial"/>
                        </a:rPr>
                        <a:t>Patient's</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able</a:t>
                      </a:r>
                      <a:r>
                        <a:rPr lang="en-GB" sz="850" spc="-25" dirty="0">
                          <a:latin typeface="Arial"/>
                          <a:cs typeface="Arial"/>
                        </a:rPr>
                        <a:t> to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Q33.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in</a:t>
                      </a:r>
                      <a:r>
                        <a:rPr lang="en-GB" sz="850" spc="-2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care </a:t>
                      </a:r>
                      <a:r>
                        <a:rPr lang="en-GB" sz="850" dirty="0">
                          <a:latin typeface="Arial"/>
                          <a:cs typeface="Arial"/>
                        </a:rPr>
                        <a:t>and</a:t>
                      </a:r>
                      <a:r>
                        <a:rPr lang="en-GB" sz="850" spc="-15"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whilst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15" dirty="0">
                          <a:latin typeface="Arial"/>
                          <a:cs typeface="Arial"/>
                        </a:rPr>
                        <a:t> </a:t>
                      </a:r>
                      <a:r>
                        <a:rPr lang="en-GB" sz="850" dirty="0">
                          <a:latin typeface="Arial"/>
                          <a:cs typeface="Arial"/>
                        </a:rPr>
                        <a:t>ward</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spc="-20" dirty="0">
                          <a:latin typeface="Arial"/>
                          <a:cs typeface="Arial"/>
                        </a:rPr>
                        <a:t>when </a:t>
                      </a:r>
                      <a:r>
                        <a:rPr lang="en-GB" sz="850" spc="-10" dirty="0">
                          <a:latin typeface="Arial"/>
                          <a:cs typeface="Arial"/>
                        </a:rPr>
                        <a:t>needed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Q35.</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30"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Q36.</a:t>
                      </a:r>
                      <a:r>
                        <a:rPr lang="en-GB" sz="850" spc="-2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spc="-25" dirty="0">
                          <a:latin typeface="Arial"/>
                          <a:cs typeface="Arial"/>
                        </a:rPr>
                        <a:t>the </a:t>
                      </a:r>
                      <a:r>
                        <a:rPr lang="en-GB" sz="850" dirty="0">
                          <a:latin typeface="Arial"/>
                          <a:cs typeface="Arial"/>
                        </a:rPr>
                        <a:t>patient</a:t>
                      </a:r>
                      <a:r>
                        <a:rPr lang="en-GB" sz="850" spc="-30" dirty="0">
                          <a:latin typeface="Arial"/>
                          <a:cs typeface="Arial"/>
                        </a:rPr>
                        <a:t> </a:t>
                      </a:r>
                      <a:r>
                        <a:rPr lang="en-GB" sz="850" dirty="0">
                          <a:latin typeface="Arial"/>
                          <a:cs typeface="Arial"/>
                        </a:rPr>
                        <a:t>control</a:t>
                      </a:r>
                      <a:r>
                        <a:rPr lang="en-GB" sz="850" spc="-25" dirty="0">
                          <a:latin typeface="Arial"/>
                          <a:cs typeface="Arial"/>
                        </a:rPr>
                        <a:t> </a:t>
                      </a:r>
                      <a:r>
                        <a:rPr lang="en-GB" sz="850" spc="-20" dirty="0">
                          <a:latin typeface="Arial"/>
                          <a:cs typeface="Arial"/>
                        </a:rPr>
                        <a:t>pain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5"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spc="-25" dirty="0">
                          <a:latin typeface="Arial"/>
                          <a:cs typeface="Arial"/>
                        </a:rPr>
                        <a:t>in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bl>
          </a:graphicData>
        </a:graphic>
      </p:graphicFrame>
      <p:graphicFrame>
        <p:nvGraphicFramePr>
          <p:cNvPr id="42" name="chart_section8a">
            <a:extLst>
              <a:ext uri="{FF2B5EF4-FFF2-40B4-BE49-F238E27FC236}">
                <a16:creationId xmlns:a16="http://schemas.microsoft.com/office/drawing/2014/main" id="{796270A5-6B24-0B32-5A8F-CDE68AFDB0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5785932"/>
              </p:ext>
            </p:extLst>
          </p:nvPr>
        </p:nvGraphicFramePr>
        <p:xfrm>
          <a:off x="3504421"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chart_section7">
            <a:extLst>
              <a:ext uri="{FF2B5EF4-FFF2-40B4-BE49-F238E27FC236}">
                <a16:creationId xmlns:a16="http://schemas.microsoft.com/office/drawing/2014/main" id="{D40009B4-0508-88BB-1A1B-A0F29DE523D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27724553"/>
              </p:ext>
            </p:extLst>
          </p:nvPr>
        </p:nvGraphicFramePr>
        <p:xfrm>
          <a:off x="3503804" y="5270500"/>
          <a:ext cx="3599386" cy="15288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_section6">
            <a:extLst>
              <a:ext uri="{FF2B5EF4-FFF2-40B4-BE49-F238E27FC236}">
                <a16:creationId xmlns:a16="http://schemas.microsoft.com/office/drawing/2014/main" id="{5872BD7A-98A8-3712-C632-FA4F40BB862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30561451"/>
              </p:ext>
            </p:extLst>
          </p:nvPr>
        </p:nvGraphicFramePr>
        <p:xfrm>
          <a:off x="3504421" y="3788881"/>
          <a:ext cx="3599386" cy="16357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_section5">
            <a:extLst>
              <a:ext uri="{FF2B5EF4-FFF2-40B4-BE49-F238E27FC236}">
                <a16:creationId xmlns:a16="http://schemas.microsoft.com/office/drawing/2014/main" id="{3F90AA82-3421-B8AE-214B-3E02A009F9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81995323"/>
              </p:ext>
            </p:extLst>
          </p:nvPr>
        </p:nvGraphicFramePr>
        <p:xfrm>
          <a:off x="3516232" y="1689099"/>
          <a:ext cx="3599386" cy="2139019"/>
        </p:xfrm>
        <a:graphic>
          <a:graphicData uri="http://schemas.openxmlformats.org/drawingml/2006/chart">
            <c:chart xmlns:c="http://schemas.openxmlformats.org/drawingml/2006/chart" xmlns:r="http://schemas.openxmlformats.org/officeDocument/2006/relationships" r:id="rId5"/>
          </a:graphicData>
        </a:graphic>
      </p:graphicFrame>
      <p:grpSp>
        <p:nvGrpSpPr>
          <p:cNvPr id="20" name="Group 1">
            <a:extLst>
              <a:ext uri="{FF2B5EF4-FFF2-40B4-BE49-F238E27FC236}">
                <a16:creationId xmlns:a16="http://schemas.microsoft.com/office/drawing/2014/main" id="{E0877AF6-BAE1-A944-1E2E-55CA533A9067}"/>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22" name="level_name_text">
              <a:extLst>
                <a:ext uri="{FF2B5EF4-FFF2-40B4-BE49-F238E27FC236}">
                  <a16:creationId xmlns:a16="http://schemas.microsoft.com/office/drawing/2014/main" id="{3F9D320D-20BB-9880-7AAC-A359E5F7072A}"/>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sp>
          <p:nvSpPr>
            <p:cNvPr id="23" name="object 7">
              <a:extLst>
                <a:ext uri="{FF2B5EF4-FFF2-40B4-BE49-F238E27FC236}">
                  <a16:creationId xmlns:a16="http://schemas.microsoft.com/office/drawing/2014/main" id="{DB2C07E8-8E67-ED13-87C6-CF617A6BEC93}"/>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24" name="object 6">
              <a:extLst>
                <a:ext uri="{FF2B5EF4-FFF2-40B4-BE49-F238E27FC236}">
                  <a16:creationId xmlns:a16="http://schemas.microsoft.com/office/drawing/2014/main" id="{B505C2E1-6F38-423C-3FC3-3379ADA0A75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3" name="object 5">
              <a:extLst>
                <a:ext uri="{FF2B5EF4-FFF2-40B4-BE49-F238E27FC236}">
                  <a16:creationId xmlns:a16="http://schemas.microsoft.com/office/drawing/2014/main" id="{166A06B0-245A-5B4F-CC56-079BF35593C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4" name="object 4">
              <a:extLst>
                <a:ext uri="{FF2B5EF4-FFF2-40B4-BE49-F238E27FC236}">
                  <a16:creationId xmlns:a16="http://schemas.microsoft.com/office/drawing/2014/main" id="{FBEB3051-F951-A332-1F6C-EA17C5F67192}"/>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35" name="object 3">
              <a:extLst>
                <a:ext uri="{FF2B5EF4-FFF2-40B4-BE49-F238E27FC236}">
                  <a16:creationId xmlns:a16="http://schemas.microsoft.com/office/drawing/2014/main" id="{9039C900-3301-AA96-A049-2C52D3D5DE17}"/>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36" name="object 2">
              <a:extLst>
                <a:ext uri="{FF2B5EF4-FFF2-40B4-BE49-F238E27FC236}">
                  <a16:creationId xmlns:a16="http://schemas.microsoft.com/office/drawing/2014/main" id="{67B7DE7A-FEDA-0875-6A89-F1979A0DA76C}"/>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4" name="txt_org_name">
            <a:extLst>
              <a:ext uri="{FF2B5EF4-FFF2-40B4-BE49-F238E27FC236}">
                <a16:creationId xmlns:a16="http://schemas.microsoft.com/office/drawing/2014/main" id="{7DC9ECC9-7F43-049B-4EC5-9A90A4BC76F3}"/>
              </a:ext>
              <a:ext uri="{C183D7F6-B498-43B3-948B-1728B52AA6E4}">
                <adec:decorative xmlns:adec="http://schemas.microsoft.com/office/drawing/2017/decorative" val="1"/>
              </a:ext>
            </a:extLst>
          </p:cNvPr>
          <p:cNvSpPr txBox="1"/>
          <p:nvPr/>
        </p:nvSpPr>
        <p:spPr>
          <a:xfrm>
            <a:off x="4926696" y="622300"/>
            <a:ext cx="2351927" cy="276999"/>
          </a:xfrm>
          <a:prstGeom prst="rect">
            <a:avLst/>
          </a:prstGeom>
          <a:noFill/>
        </p:spPr>
        <p:txBody>
          <a:bodyPr wrap="none" rtlCol="0">
            <a:spAutoFit/>
          </a:bodyPr>
          <a:lstStyle/>
          <a:p>
            <a:pPr algn="r"/>
            <a:r>
              <a:rPr lang="fr-FR" sz="1200" b="1">
                <a:solidFill>
                  <a:srgbClr val="336E9F"/>
                </a:solidFill>
                <a:latin typeface="Arial"/>
                <a:cs typeface="Arial"/>
              </a:rPr>
              <a:t>Whittington Health NHS Trust</a:t>
            </a:r>
            <a:endParaRPr lang="en-GB" sz="1200">
              <a:solidFill>
                <a:srgbClr val="336E9F"/>
              </a:solidFill>
            </a:endParaRPr>
          </a:p>
        </p:txBody>
      </p:sp>
      <p:sp>
        <p:nvSpPr>
          <p:cNvPr id="185" name="txt_survey">
            <a:extLst>
              <a:ext uri="{FF2B5EF4-FFF2-40B4-BE49-F238E27FC236}">
                <a16:creationId xmlns:a16="http://schemas.microsoft.com/office/drawing/2014/main" id="{00030680-FE01-7500-F458-977ADF734740}"/>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48488000-D196-E1E4-D889-08C47F910F4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6" action="ppaction://hlinksldjump"/>
              <a:extLst>
                <a:ext uri="{FF2B5EF4-FFF2-40B4-BE49-F238E27FC236}">
                  <a16:creationId xmlns:a16="http://schemas.microsoft.com/office/drawing/2014/main" id="{3C7ED4C3-9300-365D-BFE6-1E94A99C332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6" action="ppaction://hlinksldjump"/>
              <a:extLst>
                <a:ext uri="{FF2B5EF4-FFF2-40B4-BE49-F238E27FC236}">
                  <a16:creationId xmlns:a16="http://schemas.microsoft.com/office/drawing/2014/main" id="{D147D2BC-4A7D-9238-608E-E31EBB02368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E54DB17F-52E8-A3B5-7750-32BA1B3123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EEE165D-5CDE-4D11-97FE-51F235580818}" type="slidenum">
              <a:rPr lang="en-GB" spc="-25"/>
              <a:t>13</a:t>
            </a:fld>
            <a:endParaRPr lang="en-GB" spc="-25" dirty="0"/>
          </a:p>
        </p:txBody>
      </p:sp>
      <p:sp>
        <p:nvSpPr>
          <p:cNvPr id="180" name="object 1">
            <a:extLst>
              <a:ext uri="{FF2B5EF4-FFF2-40B4-BE49-F238E27FC236}">
                <a16:creationId xmlns:a16="http://schemas.microsoft.com/office/drawing/2014/main" id="{72E8F388-DC36-6D47-D77D-473A5F1EEC0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7" name="Group 2">
            <a:extLst>
              <a:ext uri="{FF2B5EF4-FFF2-40B4-BE49-F238E27FC236}">
                <a16:creationId xmlns:a16="http://schemas.microsoft.com/office/drawing/2014/main" id="{508AB095-5529-9884-86CE-260B361D8F14}"/>
              </a:ext>
              <a:ext uri="{C183D7F6-B498-43B3-948B-1728B52AA6E4}">
                <adec:decorative xmlns:adec="http://schemas.microsoft.com/office/drawing/2017/decorative" val="0"/>
              </a:ext>
            </a:extLst>
          </p:cNvPr>
          <p:cNvGrpSpPr/>
          <p:nvPr/>
        </p:nvGrpSpPr>
        <p:grpSpPr>
          <a:xfrm>
            <a:off x="342537" y="1915316"/>
            <a:ext cx="6775785" cy="974391"/>
            <a:chOff x="349250" y="3100089"/>
            <a:chExt cx="6775785" cy="1026248"/>
          </a:xfrm>
        </p:grpSpPr>
        <p:sp>
          <p:nvSpPr>
            <p:cNvPr id="8" name="object 10">
              <a:extLst>
                <a:ext uri="{FF2B5EF4-FFF2-40B4-BE49-F238E27FC236}">
                  <a16:creationId xmlns:a16="http://schemas.microsoft.com/office/drawing/2014/main" id="{1AFADCE2-6465-FB10-D49A-E237B16B7737}"/>
                </a:ext>
              </a:extLst>
            </p:cNvPr>
            <p:cNvSpPr txBox="1"/>
            <p:nvPr/>
          </p:nvSpPr>
          <p:spPr>
            <a:xfrm>
              <a:off x="422537" y="3151828"/>
              <a:ext cx="2848768" cy="170182"/>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 CONTINUED</a:t>
              </a:r>
              <a:endParaRPr lang="en-GB" sz="1050" dirty="0">
                <a:latin typeface="Arial"/>
                <a:cs typeface="Arial"/>
              </a:endParaRPr>
            </a:p>
          </p:txBody>
        </p:sp>
        <p:sp>
          <p:nvSpPr>
            <p:cNvPr id="9" name="object 9">
              <a:extLst>
                <a:ext uri="{FF2B5EF4-FFF2-40B4-BE49-F238E27FC236}">
                  <a16:creationId xmlns:a16="http://schemas.microsoft.com/office/drawing/2014/main" id="{8F31FDFA-0878-6599-F5CC-C461C506325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6" name="exp_tbl_qtext_section8b">
            <a:extLst>
              <a:ext uri="{FF2B5EF4-FFF2-40B4-BE49-F238E27FC236}">
                <a16:creationId xmlns:a16="http://schemas.microsoft.com/office/drawing/2014/main" id="{778CD928-A4D2-3310-B3BC-9FBDF4C0E58E}"/>
              </a:ext>
            </a:extLst>
          </p:cNvPr>
          <p:cNvGraphicFramePr>
            <a:graphicFrameLocks noGrp="1"/>
          </p:cNvGraphicFramePr>
          <p:nvPr>
            <p:extLst>
              <p:ext uri="{D42A27DB-BD31-4B8C-83A1-F6EECF244321}">
                <p14:modId xmlns:p14="http://schemas.microsoft.com/office/powerpoint/2010/main" val="3437115816"/>
              </p:ext>
            </p:extLst>
          </p:nvPr>
        </p:nvGraphicFramePr>
        <p:xfrm>
          <a:off x="418932" y="2208594"/>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Q38.</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received</a:t>
                      </a:r>
                      <a:r>
                        <a:rPr lang="en-GB" sz="850" spc="-35" dirty="0">
                          <a:latin typeface="Arial"/>
                          <a:cs typeface="Arial"/>
                        </a:rPr>
                        <a:t> </a:t>
                      </a:r>
                      <a:r>
                        <a:rPr lang="en-GB" sz="850" dirty="0">
                          <a:latin typeface="Arial"/>
                          <a:cs typeface="Arial"/>
                        </a:rPr>
                        <a:t>easily</a:t>
                      </a:r>
                      <a:r>
                        <a:rPr lang="en-GB" sz="850" spc="-30"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5" dirty="0">
                          <a:latin typeface="Arial"/>
                          <a:cs typeface="Arial"/>
                        </a:rPr>
                        <a:t> </a:t>
                      </a:r>
                      <a:r>
                        <a:rPr lang="en-GB" sz="850" spc="-10" dirty="0">
                          <a:latin typeface="Arial"/>
                          <a:cs typeface="Arial"/>
                        </a:rPr>
                        <a:t>about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15" dirty="0">
                          <a:latin typeface="Arial"/>
                          <a:cs typeface="Arial"/>
                        </a:rPr>
                        <a:t> </a:t>
                      </a:r>
                      <a:r>
                        <a:rPr lang="en-GB" sz="850" dirty="0">
                          <a:latin typeface="Arial"/>
                          <a:cs typeface="Arial"/>
                        </a:rPr>
                        <a:t>do</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1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case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bl>
          </a:graphicData>
        </a:graphic>
      </p:graphicFrame>
      <p:grpSp>
        <p:nvGrpSpPr>
          <p:cNvPr id="184" name="Group 3">
            <a:extLst>
              <a:ext uri="{FF2B5EF4-FFF2-40B4-BE49-F238E27FC236}">
                <a16:creationId xmlns:a16="http://schemas.microsoft.com/office/drawing/2014/main" id="{4CB63009-4C43-99C9-2384-E2BAB0608D77}"/>
              </a:ext>
              <a:ext uri="{C183D7F6-B498-43B3-948B-1728B52AA6E4}">
                <adec:decorative xmlns:adec="http://schemas.microsoft.com/office/drawing/2017/decorative" val="0"/>
              </a:ext>
            </a:extLst>
          </p:cNvPr>
          <p:cNvGrpSpPr/>
          <p:nvPr/>
        </p:nvGrpSpPr>
        <p:grpSpPr>
          <a:xfrm>
            <a:off x="345344" y="3029852"/>
            <a:ext cx="6775785" cy="4082801"/>
            <a:chOff x="349250" y="3100089"/>
            <a:chExt cx="6775785" cy="1026248"/>
          </a:xfrm>
        </p:grpSpPr>
        <p:sp>
          <p:nvSpPr>
            <p:cNvPr id="185" name="object 12">
              <a:extLst>
                <a:ext uri="{FF2B5EF4-FFF2-40B4-BE49-F238E27FC236}">
                  <a16:creationId xmlns:a16="http://schemas.microsoft.com/office/drawing/2014/main" id="{2995369A-BED3-4CC3-A073-83CF7CA69B81}"/>
                </a:ext>
              </a:extLst>
            </p:cNvPr>
            <p:cNvSpPr txBox="1"/>
            <p:nvPr/>
          </p:nvSpPr>
          <p:spPr>
            <a:xfrm>
              <a:off x="426290" y="3115012"/>
              <a:ext cx="2848768" cy="39528"/>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86" name="object 11">
              <a:extLst>
                <a:ext uri="{FF2B5EF4-FFF2-40B4-BE49-F238E27FC236}">
                  <a16:creationId xmlns:a16="http://schemas.microsoft.com/office/drawing/2014/main" id="{195C4DD0-BB59-6ACE-C57B-B91A2B6CB3B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83" name="exp_tbl_qtext_section9">
            <a:extLst>
              <a:ext uri="{FF2B5EF4-FFF2-40B4-BE49-F238E27FC236}">
                <a16:creationId xmlns:a16="http://schemas.microsoft.com/office/drawing/2014/main" id="{EBF319BD-213E-A914-F0C9-40D32F5778EE}"/>
              </a:ext>
            </a:extLst>
          </p:cNvPr>
          <p:cNvGraphicFramePr>
            <a:graphicFrameLocks noGrp="1"/>
          </p:cNvGraphicFramePr>
          <p:nvPr>
            <p:extLst>
              <p:ext uri="{D42A27DB-BD31-4B8C-83A1-F6EECF244321}">
                <p14:modId xmlns:p14="http://schemas.microsoft.com/office/powerpoint/2010/main" val="1694306074"/>
              </p:ext>
            </p:extLst>
          </p:nvPr>
        </p:nvGraphicFramePr>
        <p:xfrm>
          <a:off x="428180" y="3350653"/>
          <a:ext cx="3076357" cy="376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Q41_2.</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solidFill>
                            <a:srgbClr val="000000"/>
                          </a:solidFill>
                          <a:latin typeface="Arial"/>
                          <a:cs typeface="Arial"/>
                        </a:rPr>
                        <a:t>understandable</a:t>
                      </a:r>
                      <a:r>
                        <a:rPr lang="en-GB" sz="850" spc="-45" dirty="0">
                          <a:solidFill>
                            <a:srgbClr val="000000"/>
                          </a:solidFill>
                          <a:latin typeface="Arial"/>
                          <a:cs typeface="Arial"/>
                        </a:rPr>
                        <a:t> </a:t>
                      </a:r>
                      <a:r>
                        <a:rPr lang="en-GB" sz="850" dirty="0">
                          <a:solidFill>
                            <a:srgbClr val="000000"/>
                          </a:solidFill>
                          <a:latin typeface="Arial"/>
                          <a:cs typeface="Arial"/>
                        </a:rPr>
                        <a:t>information</a:t>
                      </a:r>
                      <a:r>
                        <a:rPr lang="en-GB" sz="850" spc="-40" dirty="0">
                          <a:solidFill>
                            <a:srgbClr val="000000"/>
                          </a:solidFill>
                          <a:latin typeface="Arial"/>
                          <a:cs typeface="Arial"/>
                        </a:rPr>
                        <a:t> </a:t>
                      </a:r>
                      <a:r>
                        <a:rPr lang="en-GB" sz="850" dirty="0">
                          <a:solidFill>
                            <a:srgbClr val="000000"/>
                          </a:solidFill>
                          <a:latin typeface="Arial"/>
                          <a:cs typeface="Arial"/>
                        </a:rPr>
                        <a:t>about</a:t>
                      </a:r>
                      <a:r>
                        <a:rPr lang="en-GB" sz="850" spc="-40" dirty="0">
                          <a:solidFill>
                            <a:srgbClr val="000000"/>
                          </a:solidFill>
                          <a:latin typeface="Arial"/>
                          <a:cs typeface="Arial"/>
                        </a:rPr>
                        <a:t> </a:t>
                      </a:r>
                      <a:r>
                        <a:rPr lang="en-GB" sz="850" spc="-10" dirty="0">
                          <a:solidFill>
                            <a:srgbClr val="000000"/>
                          </a:solidFill>
                          <a:latin typeface="Arial"/>
                          <a:cs typeface="Arial"/>
                        </a:rPr>
                        <a:t>radiotherapy</a:t>
                      </a:r>
                      <a:endParaRPr lang="en-GB" sz="850" dirty="0">
                        <a:solidFill>
                          <a:srgbClr val="000000"/>
                        </a:solidFill>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0"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dirty="0">
                          <a:latin typeface="Arial"/>
                          <a:cs typeface="Arial"/>
                        </a:rPr>
                        <a:t>hormone</a:t>
                      </a:r>
                      <a:r>
                        <a:rPr lang="en-GB" sz="850" spc="-40"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R="5080">
                        <a:lnSpc>
                          <a:spcPts val="860"/>
                        </a:lnSpc>
                        <a:spcBef>
                          <a:spcPts val="0"/>
                        </a:spcBef>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r h="342000">
                <a:tc>
                  <a:txBody>
                    <a:bodyPr/>
                    <a:lstStyle/>
                    <a:p>
                      <a:pPr marR="5080">
                        <a:lnSpc>
                          <a:spcPts val="860"/>
                        </a:lnSpc>
                        <a:spcBef>
                          <a:spcPts val="0"/>
                        </a:spcBef>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R="5080">
                        <a:lnSpc>
                          <a:spcPts val="860"/>
                        </a:lnSpc>
                        <a:spcBef>
                          <a:spcPts val="0"/>
                        </a:spcBef>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25"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0358320"/>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Q43.</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15"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unit </a:t>
                      </a:r>
                      <a:r>
                        <a:rPr lang="en-GB" sz="850" dirty="0">
                          <a:latin typeface="Arial"/>
                          <a:cs typeface="Arial"/>
                        </a:rPr>
                        <a:t>for</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7179037"/>
                  </a:ext>
                </a:extLst>
              </a:tr>
            </a:tbl>
          </a:graphicData>
        </a:graphic>
      </p:graphicFrame>
      <p:grpSp>
        <p:nvGrpSpPr>
          <p:cNvPr id="192" name="Group 4">
            <a:extLst>
              <a:ext uri="{FF2B5EF4-FFF2-40B4-BE49-F238E27FC236}">
                <a16:creationId xmlns:a16="http://schemas.microsoft.com/office/drawing/2014/main" id="{1CE36FEA-3D12-B4C6-DECA-2B8DFCF4CAB8}"/>
              </a:ext>
              <a:ext uri="{C183D7F6-B498-43B3-948B-1728B52AA6E4}">
                <adec:decorative xmlns:adec="http://schemas.microsoft.com/office/drawing/2017/decorative" val="0"/>
              </a:ext>
            </a:extLst>
          </p:cNvPr>
          <p:cNvGrpSpPr/>
          <p:nvPr/>
        </p:nvGrpSpPr>
        <p:grpSpPr>
          <a:xfrm>
            <a:off x="345938" y="7251700"/>
            <a:ext cx="6775785" cy="2167633"/>
            <a:chOff x="349250" y="3100089"/>
            <a:chExt cx="6775785" cy="1026248"/>
          </a:xfrm>
        </p:grpSpPr>
        <p:sp>
          <p:nvSpPr>
            <p:cNvPr id="193" name="object 14">
              <a:extLst>
                <a:ext uri="{FF2B5EF4-FFF2-40B4-BE49-F238E27FC236}">
                  <a16:creationId xmlns:a16="http://schemas.microsoft.com/office/drawing/2014/main" id="{CB5334A3-04CD-8BA7-3ED2-7B3C3B63DD8A}"/>
                </a:ext>
              </a:extLst>
            </p:cNvPr>
            <p:cNvSpPr txBox="1"/>
            <p:nvPr/>
          </p:nvSpPr>
          <p:spPr>
            <a:xfrm>
              <a:off x="437897" y="3131969"/>
              <a:ext cx="2848768" cy="76500"/>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sp>
          <p:nvSpPr>
            <p:cNvPr id="194" name="object 13">
              <a:extLst>
                <a:ext uri="{FF2B5EF4-FFF2-40B4-BE49-F238E27FC236}">
                  <a16:creationId xmlns:a16="http://schemas.microsoft.com/office/drawing/2014/main" id="{42ED2E05-882E-F24E-0212-0D55D8047A63}"/>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91" name="exp_tbl_qtext_section10">
            <a:extLst>
              <a:ext uri="{FF2B5EF4-FFF2-40B4-BE49-F238E27FC236}">
                <a16:creationId xmlns:a16="http://schemas.microsoft.com/office/drawing/2014/main" id="{8915E26F-64DE-5A0A-64CE-FC23DE401295}"/>
              </a:ext>
            </a:extLst>
          </p:cNvPr>
          <p:cNvGraphicFramePr>
            <a:graphicFrameLocks noGrp="1"/>
          </p:cNvGraphicFramePr>
          <p:nvPr>
            <p:extLst>
              <p:ext uri="{D42A27DB-BD31-4B8C-83A1-F6EECF244321}">
                <p14:modId xmlns:p14="http://schemas.microsoft.com/office/powerpoint/2010/main" val="3244025735"/>
              </p:ext>
            </p:extLst>
          </p:nvPr>
        </p:nvGraphicFramePr>
        <p:xfrm>
          <a:off x="436886" y="7613566"/>
          <a:ext cx="3076357" cy="180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92075">
                        <a:lnSpc>
                          <a:spcPts val="860"/>
                        </a:lnSpc>
                        <a:spcBef>
                          <a:spcPts val="0"/>
                        </a:spcBef>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practical</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spc="-20" dirty="0">
                          <a:latin typeface="Arial"/>
                          <a:cs typeface="Arial"/>
                        </a:rPr>
                        <a:t>with </a:t>
                      </a:r>
                      <a:r>
                        <a:rPr lang="en-GB" sz="850" dirty="0">
                          <a:latin typeface="Arial"/>
                          <a:cs typeface="Arial"/>
                        </a:rPr>
                        <a:t>any</a:t>
                      </a:r>
                      <a:r>
                        <a:rPr lang="en-GB" sz="850" spc="-25"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Q46.</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access</a:t>
                      </a:r>
                      <a:r>
                        <a:rPr lang="en-GB" sz="850" spc="-20" dirty="0">
                          <a:latin typeface="Arial"/>
                          <a:cs typeface="Arial"/>
                        </a:rPr>
                        <a:t> </a:t>
                      </a:r>
                      <a:r>
                        <a:rPr lang="en-GB" sz="850" spc="-10" dirty="0">
                          <a:latin typeface="Arial"/>
                          <a:cs typeface="Arial"/>
                        </a:rPr>
                        <a:t>about </a:t>
                      </a:r>
                      <a:r>
                        <a:rPr lang="en-GB" sz="850" dirty="0">
                          <a:latin typeface="Arial"/>
                          <a:cs typeface="Arial"/>
                        </a:rPr>
                        <a:t>support</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432000">
                <a:tc>
                  <a:txBody>
                    <a:bodyPr/>
                    <a:lstStyle/>
                    <a:p>
                      <a:pPr marR="95250">
                        <a:lnSpc>
                          <a:spcPts val="860"/>
                        </a:lnSpc>
                        <a:spcBef>
                          <a:spcPts val="0"/>
                        </a:spcBef>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possible</a:t>
                      </a:r>
                      <a:r>
                        <a:rPr lang="en-GB" sz="850" spc="-20" dirty="0">
                          <a:latin typeface="Arial"/>
                          <a:cs typeface="Arial"/>
                        </a:rPr>
                        <a:t> </a:t>
                      </a:r>
                      <a:r>
                        <a:rPr lang="en-GB" sz="850" spc="-10" dirty="0">
                          <a:latin typeface="Arial"/>
                          <a:cs typeface="Arial"/>
                        </a:rPr>
                        <a:t>long-</a:t>
                      </a:r>
                      <a:r>
                        <a:rPr lang="en-GB" sz="850" dirty="0">
                          <a:latin typeface="Arial"/>
                          <a:cs typeface="Arial"/>
                        </a:rPr>
                        <a:t>term</a:t>
                      </a:r>
                      <a:r>
                        <a:rPr lang="en-GB" sz="850" spc="-15" dirty="0">
                          <a:latin typeface="Arial"/>
                          <a:cs typeface="Arial"/>
                        </a:rPr>
                        <a:t> </a:t>
                      </a:r>
                      <a:r>
                        <a:rPr lang="en-GB" sz="850" dirty="0">
                          <a:latin typeface="Arial"/>
                          <a:cs typeface="Arial"/>
                        </a:rPr>
                        <a:t>side</a:t>
                      </a:r>
                      <a:r>
                        <a:rPr lang="en-GB" sz="850" spc="-1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were</a:t>
                      </a:r>
                      <a:r>
                        <a:rPr lang="en-GB" sz="850" spc="-15"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spc="-10" dirty="0">
                          <a:latin typeface="Arial"/>
                          <a:cs typeface="Arial"/>
                        </a:rPr>
                        <a:t>their 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16510">
                        <a:lnSpc>
                          <a:spcPts val="860"/>
                        </a:lnSpc>
                        <a:spcBef>
                          <a:spcPts val="0"/>
                        </a:spcBef>
                      </a:pPr>
                      <a:r>
                        <a:rPr lang="en-GB" sz="850" dirty="0">
                          <a:latin typeface="Arial"/>
                          <a:cs typeface="Arial"/>
                        </a:rPr>
                        <a:t>Q48.</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managing </a:t>
                      </a:r>
                      <a:r>
                        <a:rPr lang="en-GB" sz="850" dirty="0">
                          <a:latin typeface="Arial"/>
                          <a:cs typeface="Arial"/>
                        </a:rPr>
                        <a:t>the</a:t>
                      </a:r>
                      <a:r>
                        <a:rPr lang="en-GB" sz="850" spc="-10" dirty="0">
                          <a:latin typeface="Arial"/>
                          <a:cs typeface="Arial"/>
                        </a:rPr>
                        <a:t> </a:t>
                      </a:r>
                      <a:r>
                        <a:rPr lang="en-GB" sz="850" dirty="0">
                          <a:latin typeface="Arial"/>
                          <a:cs typeface="Arial"/>
                        </a:rPr>
                        <a:t>impact</a:t>
                      </a:r>
                      <a:r>
                        <a:rPr lang="en-GB" sz="850" spc="-10" dirty="0">
                          <a:latin typeface="Arial"/>
                          <a:cs typeface="Arial"/>
                        </a:rPr>
                        <a:t> </a:t>
                      </a:r>
                      <a:r>
                        <a:rPr lang="en-GB" sz="850" dirty="0">
                          <a:latin typeface="Arial"/>
                          <a:cs typeface="Arial"/>
                        </a:rPr>
                        <a:t>of</a:t>
                      </a:r>
                      <a:r>
                        <a:rPr lang="en-GB" sz="850" spc="-10" dirty="0">
                          <a:latin typeface="Arial"/>
                          <a:cs typeface="Arial"/>
                        </a:rPr>
                        <a:t> </a:t>
                      </a:r>
                      <a:r>
                        <a:rPr lang="en-GB" sz="850" dirty="0">
                          <a:latin typeface="Arial"/>
                          <a:cs typeface="Arial"/>
                        </a:rPr>
                        <a:t>any</a:t>
                      </a:r>
                      <a:r>
                        <a:rPr lang="en-GB" sz="850" spc="-10" dirty="0">
                          <a:latin typeface="Arial"/>
                          <a:cs typeface="Arial"/>
                        </a:rPr>
                        <a:t> long-</a:t>
                      </a:r>
                      <a:r>
                        <a:rPr lang="en-GB" sz="850" dirty="0">
                          <a:latin typeface="Arial"/>
                          <a:cs typeface="Arial"/>
                        </a:rPr>
                        <a:t>term</a:t>
                      </a:r>
                      <a:r>
                        <a:rPr lang="en-GB" sz="850" spc="-10" dirty="0">
                          <a:latin typeface="Arial"/>
                          <a:cs typeface="Arial"/>
                        </a:rPr>
                        <a:t> </a:t>
                      </a:r>
                      <a:r>
                        <a:rPr lang="en-GB" sz="850" dirty="0">
                          <a:latin typeface="Arial"/>
                          <a:cs typeface="Arial"/>
                        </a:rPr>
                        <a:t>side</a:t>
                      </a:r>
                      <a:r>
                        <a:rPr lang="en-GB" sz="850" spc="-10" dirty="0">
                          <a:latin typeface="Arial"/>
                          <a:cs typeface="Arial"/>
                        </a:rPr>
                        <a:t> effects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90" name="chart_section10">
            <a:extLst>
              <a:ext uri="{FF2B5EF4-FFF2-40B4-BE49-F238E27FC236}">
                <a16:creationId xmlns:a16="http://schemas.microsoft.com/office/drawing/2014/main" id="{44564DB9-7A64-40B4-2143-A672149D20E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92399999"/>
              </p:ext>
            </p:extLst>
          </p:nvPr>
        </p:nvGraphicFramePr>
        <p:xfrm>
          <a:off x="3516322"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7" name="chart_section9">
            <a:extLst>
              <a:ext uri="{FF2B5EF4-FFF2-40B4-BE49-F238E27FC236}">
                <a16:creationId xmlns:a16="http://schemas.microsoft.com/office/drawing/2014/main" id="{7E5E06A0-F316-756A-F3D8-3F5D731B27F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01925089"/>
              </p:ext>
            </p:extLst>
          </p:nvPr>
        </p:nvGraphicFramePr>
        <p:xfrm>
          <a:off x="3533907" y="2459224"/>
          <a:ext cx="3599386" cy="50170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_section8b">
            <a:extLst>
              <a:ext uri="{FF2B5EF4-FFF2-40B4-BE49-F238E27FC236}">
                <a16:creationId xmlns:a16="http://schemas.microsoft.com/office/drawing/2014/main" id="{1412B4FA-2E59-B270-B2E6-A3DDE7D186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80336866"/>
              </p:ext>
            </p:extLst>
          </p:nvPr>
        </p:nvGraphicFramePr>
        <p:xfrm>
          <a:off x="3517738" y="1911758"/>
          <a:ext cx="3599386" cy="1142999"/>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1">
            <a:extLst>
              <a:ext uri="{FF2B5EF4-FFF2-40B4-BE49-F238E27FC236}">
                <a16:creationId xmlns:a16="http://schemas.microsoft.com/office/drawing/2014/main" id="{DD555761-A573-1C6B-0CD5-FE08A869D601}"/>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2" name="level_name_text">
              <a:extLst>
                <a:ext uri="{FF2B5EF4-FFF2-40B4-BE49-F238E27FC236}">
                  <a16:creationId xmlns:a16="http://schemas.microsoft.com/office/drawing/2014/main" id="{12A1A231-F660-D459-9F5E-A003F683EF7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3" name="object 7">
              <a:extLst>
                <a:ext uri="{FF2B5EF4-FFF2-40B4-BE49-F238E27FC236}">
                  <a16:creationId xmlns:a16="http://schemas.microsoft.com/office/drawing/2014/main" id="{A048CE20-0912-222A-0117-1750709A7A6D}"/>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4" name="object 6">
              <a:extLst>
                <a:ext uri="{FF2B5EF4-FFF2-40B4-BE49-F238E27FC236}">
                  <a16:creationId xmlns:a16="http://schemas.microsoft.com/office/drawing/2014/main" id="{02AB9AA9-272F-5B26-4C7A-EA6A85B2B06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FF2B5EF4-FFF2-40B4-BE49-F238E27FC236}">
                  <a16:creationId xmlns:a16="http://schemas.microsoft.com/office/drawing/2014/main" id="{D0BE340E-3729-6ED6-EA64-5BDCB4BE4DA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6" name="object 4">
              <a:extLst>
                <a:ext uri="{FF2B5EF4-FFF2-40B4-BE49-F238E27FC236}">
                  <a16:creationId xmlns:a16="http://schemas.microsoft.com/office/drawing/2014/main" id="{11D2F055-38A2-CCFA-112F-505CBD1444ED}"/>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7" name="object 3">
              <a:extLst>
                <a:ext uri="{FF2B5EF4-FFF2-40B4-BE49-F238E27FC236}">
                  <a16:creationId xmlns:a16="http://schemas.microsoft.com/office/drawing/2014/main" id="{D5A4CF1E-E430-BDE4-6831-D1234B4A707B}"/>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18" name="object 2">
              <a:extLst>
                <a:ext uri="{FF2B5EF4-FFF2-40B4-BE49-F238E27FC236}">
                  <a16:creationId xmlns:a16="http://schemas.microsoft.com/office/drawing/2014/main" id="{356572C5-FC3F-8565-F048-DC8319C3FE00}"/>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1" name="txt_org_name">
            <a:extLst>
              <a:ext uri="{FF2B5EF4-FFF2-40B4-BE49-F238E27FC236}">
                <a16:creationId xmlns:a16="http://schemas.microsoft.com/office/drawing/2014/main" id="{5BF106D5-D9CA-532B-2080-110A6F2D2EE8}"/>
              </a:ext>
              <a:ext uri="{C183D7F6-B498-43B3-948B-1728B52AA6E4}">
                <adec:decorative xmlns:adec="http://schemas.microsoft.com/office/drawing/2017/decorative" val="1"/>
              </a:ext>
            </a:extLst>
          </p:cNvPr>
          <p:cNvSpPr txBox="1"/>
          <p:nvPr/>
        </p:nvSpPr>
        <p:spPr>
          <a:xfrm>
            <a:off x="4926696" y="622300"/>
            <a:ext cx="2351927" cy="276999"/>
          </a:xfrm>
          <a:prstGeom prst="rect">
            <a:avLst/>
          </a:prstGeom>
          <a:noFill/>
        </p:spPr>
        <p:txBody>
          <a:bodyPr wrap="none" rtlCol="0">
            <a:spAutoFit/>
          </a:bodyPr>
          <a:lstStyle/>
          <a:p>
            <a:pPr algn="r"/>
            <a:r>
              <a:rPr lang="fr-FR" sz="1200" b="1">
                <a:solidFill>
                  <a:srgbClr val="336E9F"/>
                </a:solidFill>
                <a:latin typeface="Arial"/>
                <a:cs typeface="Arial"/>
              </a:rPr>
              <a:t>Whittington Health NHS Trust</a:t>
            </a:r>
            <a:endParaRPr lang="en-GB" sz="1200">
              <a:solidFill>
                <a:srgbClr val="336E9F"/>
              </a:solidFill>
            </a:endParaRPr>
          </a:p>
        </p:txBody>
      </p:sp>
      <p:sp>
        <p:nvSpPr>
          <p:cNvPr id="182" name="txt_survey">
            <a:extLst>
              <a:ext uri="{FF2B5EF4-FFF2-40B4-BE49-F238E27FC236}">
                <a16:creationId xmlns:a16="http://schemas.microsoft.com/office/drawing/2014/main" id="{44409A72-5B25-EFA8-0ED4-C797A9458F9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AFD55B38-D608-683E-2D72-0ED5230C87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0" name="object 4">
              <a:hlinkClick r:id="rId5" action="ppaction://hlinksldjump"/>
              <a:extLst>
                <a:ext uri="{FF2B5EF4-FFF2-40B4-BE49-F238E27FC236}">
                  <a16:creationId xmlns:a16="http://schemas.microsoft.com/office/drawing/2014/main" id="{FB7F14AF-1C2B-3182-A145-8BC2ED13FC7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1" name="object 3">
              <a:hlinkClick r:id="rId5" action="ppaction://hlinksldjump"/>
              <a:extLst>
                <a:ext uri="{FF2B5EF4-FFF2-40B4-BE49-F238E27FC236}">
                  <a16:creationId xmlns:a16="http://schemas.microsoft.com/office/drawing/2014/main" id="{0DC285C8-6C50-F3F1-B73C-9C4D7FFD2D5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F8675A84-DBDD-C78A-C7F8-70EF8D19480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734D8E-83CB-4E75-8E62-9DD3729590CE}" type="slidenum">
              <a:rPr lang="en-GB" spc="-25"/>
              <a:t>14</a:t>
            </a:fld>
            <a:endParaRPr lang="en-GB" spc="-25" dirty="0"/>
          </a:p>
        </p:txBody>
      </p:sp>
      <p:sp>
        <p:nvSpPr>
          <p:cNvPr id="126" name="object 1">
            <a:extLst>
              <a:ext uri="{FF2B5EF4-FFF2-40B4-BE49-F238E27FC236}">
                <a16:creationId xmlns:a16="http://schemas.microsoft.com/office/drawing/2014/main" id="{AEF07304-E8ED-5BDD-F459-459EA870508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97" name="Group 4">
            <a:extLst>
              <a:ext uri="{FF2B5EF4-FFF2-40B4-BE49-F238E27FC236}">
                <a16:creationId xmlns:a16="http://schemas.microsoft.com/office/drawing/2014/main" id="{80A3EAA4-7FD7-6AB1-30EF-E95E47CAAC36}"/>
              </a:ext>
              <a:ext uri="{C183D7F6-B498-43B3-948B-1728B52AA6E4}">
                <adec:decorative xmlns:adec="http://schemas.microsoft.com/office/drawing/2017/decorative" val="0"/>
              </a:ext>
            </a:extLst>
          </p:cNvPr>
          <p:cNvGrpSpPr/>
          <p:nvPr/>
        </p:nvGrpSpPr>
        <p:grpSpPr>
          <a:xfrm>
            <a:off x="335926" y="1917700"/>
            <a:ext cx="6775785" cy="1026248"/>
            <a:chOff x="349249" y="1946224"/>
            <a:chExt cx="6775785" cy="1026248"/>
          </a:xfrm>
        </p:grpSpPr>
        <p:sp>
          <p:nvSpPr>
            <p:cNvPr id="198" name="object 10">
              <a:extLst>
                <a:ext uri="{FF2B5EF4-FFF2-40B4-BE49-F238E27FC236}">
                  <a16:creationId xmlns:a16="http://schemas.microsoft.com/office/drawing/2014/main" id="{62BCA9F9-0D22-A7EE-87E0-CFF40A68058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99" name="object 9">
              <a:extLst>
                <a:ext uri="{FF2B5EF4-FFF2-40B4-BE49-F238E27FC236}">
                  <a16:creationId xmlns:a16="http://schemas.microsoft.com/office/drawing/2014/main" id="{B9C5A4CB-A16D-1B91-1D20-8FEA07E25CB9}"/>
                </a:ext>
              </a:extLst>
            </p:cNvPr>
            <p:cNvSpPr txBox="1"/>
            <p:nvPr/>
          </p:nvSpPr>
          <p:spPr>
            <a:xfrm>
              <a:off x="458112" y="2006352"/>
              <a:ext cx="2384425" cy="161583"/>
            </a:xfrm>
            <a:prstGeom prst="rect">
              <a:avLst/>
            </a:prstGeom>
          </p:spPr>
          <p:txBody>
            <a:bodyPr vert="horz" wrap="square" lIns="0" tIns="0" rIns="0" bIns="0" rtlCol="0">
              <a:spAutoFit/>
            </a:bodyPr>
            <a:lstStyle/>
            <a:p>
              <a:pPr>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sz="1050" dirty="0">
                <a:latin typeface="Arial"/>
                <a:cs typeface="Arial"/>
              </a:endParaRPr>
            </a:p>
          </p:txBody>
        </p:sp>
      </p:grpSp>
      <p:graphicFrame>
        <p:nvGraphicFramePr>
          <p:cNvPr id="196" name="exp_tbl_qtext_section11">
            <a:extLst>
              <a:ext uri="{FF2B5EF4-FFF2-40B4-BE49-F238E27FC236}">
                <a16:creationId xmlns:a16="http://schemas.microsoft.com/office/drawing/2014/main" id="{5895EDD3-F368-CA80-7402-BCD5272931C4}"/>
              </a:ext>
            </a:extLst>
          </p:cNvPr>
          <p:cNvGraphicFramePr>
            <a:graphicFrameLocks noGrp="1"/>
          </p:cNvGraphicFramePr>
          <p:nvPr>
            <p:extLst>
              <p:ext uri="{D42A27DB-BD31-4B8C-83A1-F6EECF244321}">
                <p14:modId xmlns:p14="http://schemas.microsoft.com/office/powerpoint/2010/main" val="3223034242"/>
              </p:ext>
            </p:extLst>
          </p:nvPr>
        </p:nvGraphicFramePr>
        <p:xfrm>
          <a:off x="422256" y="2259948"/>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all</a:t>
                      </a:r>
                      <a:r>
                        <a:rPr lang="en-GB" sz="850" spc="-15" dirty="0">
                          <a:latin typeface="Arial"/>
                          <a:cs typeface="Arial"/>
                        </a:rPr>
                        <a:t> </a:t>
                      </a:r>
                      <a:r>
                        <a:rPr lang="en-GB" sz="850" spc="-25" dirty="0">
                          <a:latin typeface="Arial"/>
                          <a:cs typeface="Arial"/>
                        </a:rPr>
                        <a:t>the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care</a:t>
                      </a:r>
                      <a:r>
                        <a:rPr lang="en-GB" sz="850" spc="-25" dirty="0">
                          <a:latin typeface="Arial"/>
                          <a:cs typeface="Arial"/>
                        </a:rPr>
                        <a:t> and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35" name="Group 2">
            <a:extLst>
              <a:ext uri="{FF2B5EF4-FFF2-40B4-BE49-F238E27FC236}">
                <a16:creationId xmlns:a16="http://schemas.microsoft.com/office/drawing/2014/main" id="{85EFBA5E-55EF-CD7B-DC69-362EF2C090E8}"/>
              </a:ext>
              <a:ext uri="{C183D7F6-B498-43B3-948B-1728B52AA6E4}">
                <adec:decorative xmlns:adec="http://schemas.microsoft.com/office/drawing/2017/decorative" val="0"/>
              </a:ext>
            </a:extLst>
          </p:cNvPr>
          <p:cNvGrpSpPr/>
          <p:nvPr/>
        </p:nvGrpSpPr>
        <p:grpSpPr>
          <a:xfrm>
            <a:off x="341975" y="3083223"/>
            <a:ext cx="6775785" cy="1026248"/>
            <a:chOff x="349249" y="1946224"/>
            <a:chExt cx="6775785" cy="1026248"/>
          </a:xfrm>
        </p:grpSpPr>
        <p:sp>
          <p:nvSpPr>
            <p:cNvPr id="136" name="object 12">
              <a:extLst>
                <a:ext uri="{FF2B5EF4-FFF2-40B4-BE49-F238E27FC236}">
                  <a16:creationId xmlns:a16="http://schemas.microsoft.com/office/drawing/2014/main" id="{49BE71D5-238C-C33B-06D3-B6CF44797A15}"/>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37" name="object 11">
              <a:extLst>
                <a:ext uri="{FF2B5EF4-FFF2-40B4-BE49-F238E27FC236}">
                  <a16:creationId xmlns:a16="http://schemas.microsoft.com/office/drawing/2014/main" id="{03B28252-2880-DC7C-4E6D-754405320922}"/>
                </a:ext>
              </a:extLst>
            </p:cNvPr>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grpSp>
      <p:graphicFrame>
        <p:nvGraphicFramePr>
          <p:cNvPr id="134" name="exp_tbl_qtext_section12">
            <a:extLst>
              <a:ext uri="{FF2B5EF4-FFF2-40B4-BE49-F238E27FC236}">
                <a16:creationId xmlns:a16="http://schemas.microsoft.com/office/drawing/2014/main" id="{F027CCE4-E5DB-97F9-91AF-334C2B995E1C}"/>
              </a:ext>
            </a:extLst>
          </p:cNvPr>
          <p:cNvGraphicFramePr>
            <a:graphicFrameLocks noGrp="1"/>
          </p:cNvGraphicFramePr>
          <p:nvPr>
            <p:extLst>
              <p:ext uri="{D42A27DB-BD31-4B8C-83A1-F6EECF244321}">
                <p14:modId xmlns:p14="http://schemas.microsoft.com/office/powerpoint/2010/main" val="3506483944"/>
              </p:ext>
            </p:extLst>
          </p:nvPr>
        </p:nvGraphicFramePr>
        <p:xfrm>
          <a:off x="422672" y="33673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5"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support</a:t>
                      </a:r>
                      <a:r>
                        <a:rPr lang="en-GB" sz="850" spc="-20" dirty="0">
                          <a:latin typeface="Arial"/>
                          <a:cs typeface="Arial"/>
                        </a:rPr>
                        <a:t> from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40" name="Group 3">
            <a:extLst>
              <a:ext uri="{FF2B5EF4-FFF2-40B4-BE49-F238E27FC236}">
                <a16:creationId xmlns:a16="http://schemas.microsoft.com/office/drawing/2014/main" id="{9CC5C82F-43BF-A7C0-CD02-FA6A86243ED7}"/>
              </a:ext>
              <a:ext uri="{C183D7F6-B498-43B3-948B-1728B52AA6E4}">
                <adec:decorative xmlns:adec="http://schemas.microsoft.com/office/drawing/2017/decorative" val="0"/>
              </a:ext>
            </a:extLst>
          </p:cNvPr>
          <p:cNvGrpSpPr/>
          <p:nvPr/>
        </p:nvGrpSpPr>
        <p:grpSpPr>
          <a:xfrm>
            <a:off x="341975" y="4239973"/>
            <a:ext cx="6775785" cy="1465130"/>
            <a:chOff x="349250" y="3100089"/>
            <a:chExt cx="6775785" cy="1026248"/>
          </a:xfrm>
        </p:grpSpPr>
        <p:sp>
          <p:nvSpPr>
            <p:cNvPr id="141" name="object 14">
              <a:extLst>
                <a:ext uri="{FF2B5EF4-FFF2-40B4-BE49-F238E27FC236}">
                  <a16:creationId xmlns:a16="http://schemas.microsoft.com/office/drawing/2014/main" id="{E13D2F79-F821-D621-5A06-03EAF3B9C33A}"/>
                </a:ext>
              </a:extLst>
            </p:cNvPr>
            <p:cNvSpPr txBox="1"/>
            <p:nvPr/>
          </p:nvSpPr>
          <p:spPr>
            <a:xfrm>
              <a:off x="428816" y="3131241"/>
              <a:ext cx="2848768" cy="113181"/>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42" name="object 13">
              <a:extLst>
                <a:ext uri="{FF2B5EF4-FFF2-40B4-BE49-F238E27FC236}">
                  <a16:creationId xmlns:a16="http://schemas.microsoft.com/office/drawing/2014/main" id="{CBB7B20E-6CF9-E6D1-E993-975E6692BFE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39" name="exp_tbl_qtext_section13">
            <a:extLst>
              <a:ext uri="{FF2B5EF4-FFF2-40B4-BE49-F238E27FC236}">
                <a16:creationId xmlns:a16="http://schemas.microsoft.com/office/drawing/2014/main" id="{50C66D56-C0EB-2F49-7123-2FBFE18388E2}"/>
              </a:ext>
            </a:extLst>
          </p:cNvPr>
          <p:cNvGraphicFramePr>
            <a:graphicFrameLocks noGrp="1"/>
          </p:cNvGraphicFramePr>
          <p:nvPr>
            <p:extLst>
              <p:ext uri="{D42A27DB-BD31-4B8C-83A1-F6EECF244321}">
                <p14:modId xmlns:p14="http://schemas.microsoft.com/office/powerpoint/2010/main" val="2202828391"/>
              </p:ext>
            </p:extLst>
          </p:nvPr>
        </p:nvGraphicFramePr>
        <p:xfrm>
          <a:off x="426028" y="4539614"/>
          <a:ext cx="3076357" cy="115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enough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468000">
                <a:tc>
                  <a:txBody>
                    <a:bodyPr/>
                    <a:lstStyle/>
                    <a:p>
                      <a:pPr marR="148590">
                        <a:lnSpc>
                          <a:spcPts val="860"/>
                        </a:lnSpc>
                        <a:spcBef>
                          <a:spcPts val="0"/>
                        </a:spcBef>
                      </a:pPr>
                      <a:r>
                        <a:rPr lang="en-GB" sz="850" dirty="0">
                          <a:latin typeface="Arial"/>
                          <a:cs typeface="Arial"/>
                        </a:rPr>
                        <a:t>Q54.</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spc="-10" dirty="0">
                          <a:latin typeface="Arial"/>
                          <a:cs typeface="Arial"/>
                        </a:rPr>
                        <a:t>offered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spc="-25" dirty="0">
                          <a:latin typeface="Arial"/>
                          <a:cs typeface="Arial"/>
                        </a:rPr>
                        <a:t>up </a:t>
                      </a:r>
                      <a:r>
                        <a:rPr lang="en-GB" sz="850" spc="-10" dirty="0">
                          <a:latin typeface="Arial"/>
                          <a:cs typeface="Arial"/>
                        </a:rPr>
                        <a:t>appointment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8419">
                        <a:lnSpc>
                          <a:spcPts val="860"/>
                        </a:lnSpc>
                        <a:spcBef>
                          <a:spcPts val="0"/>
                        </a:spcBef>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possibility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spreading</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150" name="Group 4">
            <a:extLst>
              <a:ext uri="{FF2B5EF4-FFF2-40B4-BE49-F238E27FC236}">
                <a16:creationId xmlns:a16="http://schemas.microsoft.com/office/drawing/2014/main" id="{24FCE37C-2EDF-25B6-8AA0-38E57F467FDC}"/>
              </a:ext>
              <a:ext uri="{C183D7F6-B498-43B3-948B-1728B52AA6E4}">
                <adec:decorative xmlns:adec="http://schemas.microsoft.com/office/drawing/2017/decorative" val="0"/>
              </a:ext>
            </a:extLst>
          </p:cNvPr>
          <p:cNvGrpSpPr/>
          <p:nvPr/>
        </p:nvGrpSpPr>
        <p:grpSpPr>
          <a:xfrm>
            <a:off x="341975" y="5846067"/>
            <a:ext cx="6775785" cy="1900033"/>
            <a:chOff x="330164" y="4493148"/>
            <a:chExt cx="6775785" cy="2167633"/>
          </a:xfrm>
        </p:grpSpPr>
        <p:sp>
          <p:nvSpPr>
            <p:cNvPr id="146" name="object 16">
              <a:extLst>
                <a:ext uri="{FF2B5EF4-FFF2-40B4-BE49-F238E27FC236}">
                  <a16:creationId xmlns:a16="http://schemas.microsoft.com/office/drawing/2014/main" id="{6E4C24FC-8942-E2D9-FBDC-33B4FAF6AF7E}"/>
                </a:ext>
              </a:extLst>
            </p:cNvPr>
            <p:cNvSpPr txBox="1"/>
            <p:nvPr/>
          </p:nvSpPr>
          <p:spPr>
            <a:xfrm>
              <a:off x="428815" y="4544789"/>
              <a:ext cx="2848768" cy="161583"/>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147" name="object 15">
              <a:extLst>
                <a:ext uri="{FF2B5EF4-FFF2-40B4-BE49-F238E27FC236}">
                  <a16:creationId xmlns:a16="http://schemas.microsoft.com/office/drawing/2014/main" id="{E2B1173A-572D-DD50-F8EC-12D500A5178C}"/>
                </a:ext>
              </a:extLst>
            </p:cNvPr>
            <p:cNvSpPr/>
            <p:nvPr/>
          </p:nvSpPr>
          <p:spPr>
            <a:xfrm>
              <a:off x="330164" y="4493148"/>
              <a:ext cx="6775785" cy="2167633"/>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44" name="exp_tbl_qtext_section14">
            <a:extLst>
              <a:ext uri="{FF2B5EF4-FFF2-40B4-BE49-F238E27FC236}">
                <a16:creationId xmlns:a16="http://schemas.microsoft.com/office/drawing/2014/main" id="{9EEC6772-B03D-E554-C0C6-E1123027D770}"/>
              </a:ext>
            </a:extLst>
          </p:cNvPr>
          <p:cNvGraphicFramePr>
            <a:graphicFrameLocks noGrp="1"/>
          </p:cNvGraphicFramePr>
          <p:nvPr>
            <p:extLst>
              <p:ext uri="{D42A27DB-BD31-4B8C-83A1-F6EECF244321}">
                <p14:modId xmlns:p14="http://schemas.microsoft.com/office/powerpoint/2010/main" val="215807122"/>
              </p:ext>
            </p:extLst>
          </p:nvPr>
        </p:nvGraphicFramePr>
        <p:xfrm>
          <a:off x="428815" y="6184900"/>
          <a:ext cx="3076357" cy="1368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a:lnSpc>
                          <a:spcPct val="100000"/>
                        </a:lnSpc>
                        <a:spcBef>
                          <a:spcPts val="0"/>
                        </a:spcBef>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a:lnSpc>
                          <a:spcPct val="100000"/>
                        </a:lnSpc>
                        <a:spcBef>
                          <a:spcPts val="0"/>
                        </a:spcBef>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a:lnSpc>
                          <a:spcPct val="100000"/>
                        </a:lnSpc>
                        <a:spcBef>
                          <a:spcPts val="0"/>
                        </a:spcBef>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95250">
                        <a:lnSpc>
                          <a:spcPts val="860"/>
                        </a:lnSpc>
                        <a:spcBef>
                          <a:spcPts val="0"/>
                        </a:spcBef>
                      </a:pPr>
                      <a:endParaRPr lang="en-GB" sz="850" dirty="0">
                        <a:latin typeface="Arial"/>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bl>
          </a:graphicData>
        </a:graphic>
      </p:graphicFrame>
      <p:graphicFrame>
        <p:nvGraphicFramePr>
          <p:cNvPr id="12" name="exp_tbl_qtext_q59">
            <a:extLst>
              <a:ext uri="{FF2B5EF4-FFF2-40B4-BE49-F238E27FC236}">
                <a16:creationId xmlns:a16="http://schemas.microsoft.com/office/drawing/2014/main" id="{AD31B5EB-3B59-92D5-916A-E518B2FDC0AC}"/>
              </a:ext>
            </a:extLst>
          </p:cNvPr>
          <p:cNvGraphicFramePr>
            <a:graphicFrameLocks noGrp="1"/>
          </p:cNvGraphicFramePr>
          <p:nvPr>
            <p:extLst>
              <p:ext uri="{D42A27DB-BD31-4B8C-83A1-F6EECF244321}">
                <p14:modId xmlns:p14="http://schemas.microsoft.com/office/powerpoint/2010/main" val="1125122527"/>
              </p:ext>
            </p:extLst>
          </p:nvPr>
        </p:nvGraphicFramePr>
        <p:xfrm>
          <a:off x="420387" y="7404100"/>
          <a:ext cx="3076357" cy="34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Q59.</a:t>
                      </a:r>
                      <a:r>
                        <a:rPr lang="en-GB" sz="850" spc="-25"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poor</a:t>
                      </a:r>
                      <a:r>
                        <a:rPr lang="en-GB" sz="850" spc="-20" dirty="0">
                          <a:latin typeface="Arial"/>
                          <a:cs typeface="Arial"/>
                        </a:rPr>
                        <a:t> </a:t>
                      </a:r>
                      <a:r>
                        <a:rPr lang="en-GB" sz="850" spc="-25" dirty="0">
                          <a:latin typeface="Arial"/>
                          <a:cs typeface="Arial"/>
                        </a:rPr>
                        <a:t>to </a:t>
                      </a:r>
                      <a:r>
                        <a:rPr lang="en-GB" sz="850" dirty="0">
                          <a:latin typeface="Arial"/>
                          <a:cs typeface="Arial"/>
                        </a:rPr>
                        <a:t>very</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3" name="chart_q59">
            <a:extLst>
              <a:ext uri="{FF2B5EF4-FFF2-40B4-BE49-F238E27FC236}">
                <a16:creationId xmlns:a16="http://schemas.microsoft.com/office/drawing/2014/main" id="{B81B3E28-E6A8-10E9-7048-87D8FE6399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63246873"/>
              </p:ext>
            </p:extLst>
          </p:nvPr>
        </p:nvGraphicFramePr>
        <p:xfrm>
          <a:off x="3531664" y="7175500"/>
          <a:ext cx="3599386" cy="5311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3" name="chart_section14">
            <a:extLst>
              <a:ext uri="{FF2B5EF4-FFF2-40B4-BE49-F238E27FC236}">
                <a16:creationId xmlns:a16="http://schemas.microsoft.com/office/drawing/2014/main" id="{23DEE974-AD09-3B05-3736-D1E1A46F273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58530446"/>
              </p:ext>
            </p:extLst>
          </p:nvPr>
        </p:nvGraphicFramePr>
        <p:xfrm>
          <a:off x="3531664" y="5705104"/>
          <a:ext cx="3599386" cy="16123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8" name="chart_section13">
            <a:extLst>
              <a:ext uri="{FF2B5EF4-FFF2-40B4-BE49-F238E27FC236}">
                <a16:creationId xmlns:a16="http://schemas.microsoft.com/office/drawing/2014/main" id="{278AA94C-FDAD-C08E-544B-E5493BAFBA9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82350618"/>
              </p:ext>
            </p:extLst>
          </p:nvPr>
        </p:nvGraphicFramePr>
        <p:xfrm>
          <a:off x="3531664" y="4102760"/>
          <a:ext cx="3599386" cy="17584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3" name="chart_section12">
            <a:extLst>
              <a:ext uri="{FF2B5EF4-FFF2-40B4-BE49-F238E27FC236}">
                <a16:creationId xmlns:a16="http://schemas.microsoft.com/office/drawing/2014/main" id="{F98FF78B-338F-A0E0-9B0B-0DD7FAFB723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05527209"/>
              </p:ext>
            </p:extLst>
          </p:nvPr>
        </p:nvGraphicFramePr>
        <p:xfrm>
          <a:off x="3527792" y="3083223"/>
          <a:ext cx="3599386" cy="111330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5" name="chart_section11">
            <a:extLst>
              <a:ext uri="{FF2B5EF4-FFF2-40B4-BE49-F238E27FC236}">
                <a16:creationId xmlns:a16="http://schemas.microsoft.com/office/drawing/2014/main" id="{7D8E7EE8-C2FA-1967-A576-6287A39BA62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98837897"/>
              </p:ext>
            </p:extLst>
          </p:nvPr>
        </p:nvGraphicFramePr>
        <p:xfrm>
          <a:off x="3521743" y="1917700"/>
          <a:ext cx="3599386" cy="1113301"/>
        </p:xfrm>
        <a:graphic>
          <a:graphicData uri="http://schemas.openxmlformats.org/drawingml/2006/chart">
            <c:chart xmlns:c="http://schemas.openxmlformats.org/drawingml/2006/chart" xmlns:r="http://schemas.openxmlformats.org/officeDocument/2006/relationships" r:id="rId6"/>
          </a:graphicData>
        </a:graphic>
      </p:graphicFrame>
      <p:grpSp>
        <p:nvGrpSpPr>
          <p:cNvPr id="10" name="Group 1">
            <a:extLst>
              <a:ext uri="{FF2B5EF4-FFF2-40B4-BE49-F238E27FC236}">
                <a16:creationId xmlns:a16="http://schemas.microsoft.com/office/drawing/2014/main" id="{4A30A771-8B86-29DD-A888-D03A6C5A0544}"/>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4" name="level_name_text">
              <a:extLst>
                <a:ext uri="{FF2B5EF4-FFF2-40B4-BE49-F238E27FC236}">
                  <a16:creationId xmlns:a16="http://schemas.microsoft.com/office/drawing/2014/main" id="{949E36B7-5A82-052F-E1E3-4C317618C18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5" name="object 7">
              <a:extLst>
                <a:ext uri="{FF2B5EF4-FFF2-40B4-BE49-F238E27FC236}">
                  <a16:creationId xmlns:a16="http://schemas.microsoft.com/office/drawing/2014/main" id="{6709A5E5-0AF7-20E4-7FB2-DDDC30580802}"/>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6" name="object 6">
              <a:extLst>
                <a:ext uri="{FF2B5EF4-FFF2-40B4-BE49-F238E27FC236}">
                  <a16:creationId xmlns:a16="http://schemas.microsoft.com/office/drawing/2014/main" id="{F17FAC48-B4FC-869F-D7E4-B3E3D6872A20}"/>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7" name="object 5">
              <a:extLst>
                <a:ext uri="{FF2B5EF4-FFF2-40B4-BE49-F238E27FC236}">
                  <a16:creationId xmlns:a16="http://schemas.microsoft.com/office/drawing/2014/main" id="{00D856AB-E38D-F233-9FD5-10575DA89C7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8" name="object 4">
              <a:extLst>
                <a:ext uri="{FF2B5EF4-FFF2-40B4-BE49-F238E27FC236}">
                  <a16:creationId xmlns:a16="http://schemas.microsoft.com/office/drawing/2014/main" id="{2542D3DB-3A4C-5349-3ED9-802355ED870E}"/>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9" name="object 3">
              <a:extLst>
                <a:ext uri="{FF2B5EF4-FFF2-40B4-BE49-F238E27FC236}">
                  <a16:creationId xmlns:a16="http://schemas.microsoft.com/office/drawing/2014/main" id="{DC739BAA-EAC9-5BE4-04DD-AE1CFA0EDBDE}"/>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20" name="object 2">
              <a:extLst>
                <a:ext uri="{FF2B5EF4-FFF2-40B4-BE49-F238E27FC236}">
                  <a16:creationId xmlns:a16="http://schemas.microsoft.com/office/drawing/2014/main" id="{F0D46EF1-7787-F9E8-A47E-F40A08BC7467}"/>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27" name="txt_org_name">
            <a:extLst>
              <a:ext uri="{FF2B5EF4-FFF2-40B4-BE49-F238E27FC236}">
                <a16:creationId xmlns:a16="http://schemas.microsoft.com/office/drawing/2014/main" id="{7105D2CF-38D9-8604-A10B-3F29E6FA7134}"/>
              </a:ext>
              <a:ext uri="{C183D7F6-B498-43B3-948B-1728B52AA6E4}">
                <adec:decorative xmlns:adec="http://schemas.microsoft.com/office/drawing/2017/decorative" val="1"/>
              </a:ext>
            </a:extLst>
          </p:cNvPr>
          <p:cNvSpPr txBox="1"/>
          <p:nvPr/>
        </p:nvSpPr>
        <p:spPr>
          <a:xfrm>
            <a:off x="4926696" y="622300"/>
            <a:ext cx="2351927" cy="276999"/>
          </a:xfrm>
          <a:prstGeom prst="rect">
            <a:avLst/>
          </a:prstGeom>
          <a:noFill/>
        </p:spPr>
        <p:txBody>
          <a:bodyPr wrap="none" rtlCol="0">
            <a:spAutoFit/>
          </a:bodyPr>
          <a:lstStyle/>
          <a:p>
            <a:pPr algn="r"/>
            <a:r>
              <a:rPr lang="fr-FR" sz="1200" b="1">
                <a:solidFill>
                  <a:srgbClr val="336E9F"/>
                </a:solidFill>
                <a:latin typeface="Arial"/>
                <a:cs typeface="Arial"/>
              </a:rPr>
              <a:t>Whittington Health NHS Trust</a:t>
            </a:r>
            <a:endParaRPr lang="en-GB" sz="1200">
              <a:solidFill>
                <a:srgbClr val="336E9F"/>
              </a:solidFill>
            </a:endParaRPr>
          </a:p>
        </p:txBody>
      </p:sp>
      <p:sp>
        <p:nvSpPr>
          <p:cNvPr id="128" name="txt_survey">
            <a:extLst>
              <a:ext uri="{FF2B5EF4-FFF2-40B4-BE49-F238E27FC236}">
                <a16:creationId xmlns:a16="http://schemas.microsoft.com/office/drawing/2014/main" id="{91704B2E-2DEA-C378-5250-DDF0D3268FC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9C49095B-2113-C392-5B98-A8985FDDEDF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7" action="ppaction://hlinksldjump"/>
              <a:extLst>
                <a:ext uri="{FF2B5EF4-FFF2-40B4-BE49-F238E27FC236}">
                  <a16:creationId xmlns:a16="http://schemas.microsoft.com/office/drawing/2014/main" id="{447F34B0-DE16-E865-8802-122A5A7B6AE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7" action="ppaction://hlinksldjump"/>
              <a:extLst>
                <a:ext uri="{FF2B5EF4-FFF2-40B4-BE49-F238E27FC236}">
                  <a16:creationId xmlns:a16="http://schemas.microsoft.com/office/drawing/2014/main" id="{1C589891-F771-94D4-7703-33E987EEB0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3DC5B20C-B266-7C10-66CC-341F7828D8A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75B70F8-A3BA-4C30-95B9-04A1C635C47C}" type="slidenum">
              <a:rPr lang="en-GB" spc="-25"/>
              <a:t>15</a:t>
            </a:fld>
            <a:endParaRPr lang="en-GB" spc="-25"/>
          </a:p>
        </p:txBody>
      </p:sp>
      <p:sp>
        <p:nvSpPr>
          <p:cNvPr id="40" name="object 1">
            <a:extLst>
              <a:ext uri="{FF2B5EF4-FFF2-40B4-BE49-F238E27FC236}">
                <a16:creationId xmlns:a16="http://schemas.microsoft.com/office/drawing/2014/main" id="{52BFA1DF-5A7C-7E6A-AE9E-175553D698A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47" name="Group 1">
            <a:extLst>
              <a:ext uri="{FF2B5EF4-FFF2-40B4-BE49-F238E27FC236}">
                <a16:creationId xmlns:a16="http://schemas.microsoft.com/office/drawing/2014/main" id="{4EB10250-C9ED-B747-7961-4212EB7F368C}"/>
              </a:ext>
              <a:ext uri="{C183D7F6-B498-43B3-948B-1728B52AA6E4}">
                <adec:decorative xmlns:adec="http://schemas.microsoft.com/office/drawing/2017/decorative" val="0"/>
              </a:ext>
            </a:extLst>
          </p:cNvPr>
          <p:cNvGrpSpPr/>
          <p:nvPr/>
        </p:nvGrpSpPr>
        <p:grpSpPr>
          <a:xfrm>
            <a:off x="349101" y="1242200"/>
            <a:ext cx="6775785" cy="760591"/>
            <a:chOff x="349101" y="1242200"/>
            <a:chExt cx="6775785" cy="760591"/>
          </a:xfrm>
        </p:grpSpPr>
        <p:sp>
          <p:nvSpPr>
            <p:cNvPr id="27" name="object 11"/>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35" name="object 10">
              <a:extLst>
                <a:ext uri="{FF2B5EF4-FFF2-40B4-BE49-F238E27FC236}">
                  <a16:creationId xmlns:a16="http://schemas.microsoft.com/office/drawing/2014/main" id="{A80890DE-41D5-24E2-B743-791DFB5FA16D}"/>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6" name="object 9">
              <a:extLst>
                <a:ext uri="{FF2B5EF4-FFF2-40B4-BE49-F238E27FC236}">
                  <a16:creationId xmlns:a16="http://schemas.microsoft.com/office/drawing/2014/main" id="{01BC77EF-614A-6054-DE6D-6B4D5F89D1CD}"/>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7" name="object 8">
              <a:extLst>
                <a:ext uri="{FF2B5EF4-FFF2-40B4-BE49-F238E27FC236}">
                  <a16:creationId xmlns:a16="http://schemas.microsoft.com/office/drawing/2014/main" id="{44A01F76-DF74-FA95-9A8B-55828612230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26" name="object 7"/>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9" name="object 6"/>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44" name="object 5">
              <a:extLst>
                <a:ext uri="{FF2B5EF4-FFF2-40B4-BE49-F238E27FC236}">
                  <a16:creationId xmlns:a16="http://schemas.microsoft.com/office/drawing/2014/main" id="{8B21BD92-4E51-A656-7F68-F902EED9B9BF}"/>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39" name="object 2">
              <a:extLst>
                <a:ext uri="{FF2B5EF4-FFF2-40B4-BE49-F238E27FC236}">
                  <a16:creationId xmlns:a16="http://schemas.microsoft.com/office/drawing/2014/main" id="{7AF45B8B-98DC-6C01-D26B-F8BD5EC9A001}"/>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9" name="comp_tbl_section1"/>
          <p:cNvGraphicFramePr>
            <a:graphicFrameLocks noGrp="1"/>
          </p:cNvGraphicFramePr>
          <p:nvPr>
            <p:extLst>
              <p:ext uri="{D42A27DB-BD31-4B8C-83A1-F6EECF244321}">
                <p14:modId xmlns:p14="http://schemas.microsoft.com/office/powerpoint/2010/main" val="4193163200"/>
              </p:ext>
            </p:extLst>
          </p:nvPr>
        </p:nvGraphicFramePr>
        <p:xfrm>
          <a:off x="349101" y="2137960"/>
          <a:ext cx="6775791" cy="11334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426525">
                  <a:extLst>
                    <a:ext uri="{9D8B030D-6E8A-4147-A177-3AD203B41FA5}">
                      <a16:colId xmlns:a16="http://schemas.microsoft.com/office/drawing/2014/main" val="20006"/>
                    </a:ext>
                  </a:extLst>
                </a:gridCol>
                <a:gridCol w="329759">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gn="l">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29845" indent="-27940" algn="ctr">
                        <a:lnSpc>
                          <a:spcPts val="760"/>
                        </a:lnSpc>
                        <a:spcBef>
                          <a:spcPts val="515"/>
                        </a:spcBef>
                      </a:pPr>
                      <a:r>
                        <a:rPr sz="750" spc="-25" dirty="0">
                          <a:latin typeface="Arial" panose="020B0604020202020204" pitchFamily="34" charset="0"/>
                          <a:cs typeface="Arial" panose="020B0604020202020204" pitchFamily="34" charset="0"/>
                        </a:rPr>
                        <a:t>Change</a:t>
                      </a:r>
                      <a:r>
                        <a:rPr sz="750" spc="-10" dirty="0">
                          <a:latin typeface="Arial" panose="020B0604020202020204" pitchFamily="34" charset="0"/>
                          <a:cs typeface="Arial" panose="020B0604020202020204" pitchFamily="34" charset="0"/>
                        </a:rPr>
                        <a:t> overall</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77470">
                        <a:lnSpc>
                          <a:spcPts val="860"/>
                        </a:lnSpc>
                        <a:spcBef>
                          <a:spcPts val="270"/>
                        </a:spcBef>
                      </a:pPr>
                      <a:r>
                        <a:rPr sz="850" dirty="0">
                          <a:latin typeface="Arial" panose="020B0604020202020204" pitchFamily="34" charset="0"/>
                          <a:cs typeface="Arial" panose="020B0604020202020204" pitchFamily="34" charset="0"/>
                        </a:rPr>
                        <a:t>Q2.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once</a:t>
                      </a:r>
                      <a:r>
                        <a:rPr sz="850" spc="-25" dirty="0">
                          <a:latin typeface="Arial" panose="020B0604020202020204" pitchFamily="34" charset="0"/>
                          <a:cs typeface="Arial" panose="020B0604020202020204" pitchFamily="34" charset="0"/>
                        </a:rPr>
                        <a:t> or </a:t>
                      </a:r>
                      <a:r>
                        <a:rPr sz="850" dirty="0">
                          <a:latin typeface="Arial" panose="020B0604020202020204" pitchFamily="34" charset="0"/>
                          <a:cs typeface="Arial" panose="020B0604020202020204" pitchFamily="34" charset="0"/>
                        </a:rPr>
                        <a:t>twice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3370">
                <a:tc>
                  <a:txBody>
                    <a:bodyPr/>
                    <a:lstStyle/>
                    <a:p>
                      <a:pPr marL="27940" marR="365125">
                        <a:lnSpc>
                          <a:spcPts val="860"/>
                        </a:lnSpc>
                        <a:spcBef>
                          <a:spcPts val="270"/>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0" name="comp_tbl_section2"/>
          <p:cNvGraphicFramePr>
            <a:graphicFrameLocks noGrp="1"/>
          </p:cNvGraphicFramePr>
          <p:nvPr>
            <p:extLst>
              <p:ext uri="{D42A27DB-BD31-4B8C-83A1-F6EECF244321}">
                <p14:modId xmlns:p14="http://schemas.microsoft.com/office/powerpoint/2010/main" val="1932569780"/>
              </p:ext>
            </p:extLst>
          </p:nvPr>
        </p:nvGraphicFramePr>
        <p:xfrm>
          <a:off x="346543" y="3385048"/>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DIAGNOSTIC </a:t>
                      </a:r>
                      <a:r>
                        <a:rPr sz="1050" b="1" spc="-10" dirty="0">
                          <a:solidFill>
                            <a:srgbClr val="336E9F"/>
                          </a:solidFill>
                          <a:latin typeface="Arial" panose="020B0604020202020204" pitchFamily="34" charset="0"/>
                          <a:cs typeface="Arial" panose="020B0604020202020204" pitchFamily="34" charset="0"/>
                        </a:rPr>
                        <a:t>TESTS</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84785">
                        <a:lnSpc>
                          <a:spcPts val="860"/>
                        </a:lnSpc>
                        <a:spcBef>
                          <a:spcPts val="270"/>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4925">
                        <a:lnSpc>
                          <a:spcPts val="860"/>
                        </a:lnSpc>
                        <a:spcBef>
                          <a:spcPts val="270"/>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diagnostic</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test </a:t>
                      </a:r>
                      <a:r>
                        <a:rPr sz="850" dirty="0">
                          <a:latin typeface="Arial" panose="020B0604020202020204" pitchFamily="34" charset="0"/>
                          <a:cs typeface="Arial" panose="020B0604020202020204" pitchFamily="34" charset="0"/>
                        </a:rPr>
                        <a:t>results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93370">
                        <a:lnSpc>
                          <a:spcPts val="860"/>
                        </a:lnSpc>
                        <a:spcBef>
                          <a:spcPts val="270"/>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154940">
                        <a:lnSpc>
                          <a:spcPts val="860"/>
                        </a:lnSpc>
                        <a:spcBef>
                          <a:spcPts val="270"/>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when </a:t>
                      </a:r>
                      <a:r>
                        <a:rPr sz="850">
                          <a:latin typeface="Arial" panose="020B0604020202020204" pitchFamily="34" charset="0"/>
                          <a:cs typeface="Arial" panose="020B0604020202020204" pitchFamily="34" charset="0"/>
                        </a:rPr>
                        <a:t>receiving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1" name="comp_tbl_section3"/>
          <p:cNvGraphicFramePr>
            <a:graphicFrameLocks noGrp="1"/>
          </p:cNvGraphicFramePr>
          <p:nvPr>
            <p:extLst>
              <p:ext uri="{D42A27DB-BD31-4B8C-83A1-F6EECF244321}">
                <p14:modId xmlns:p14="http://schemas.microsoft.com/office/powerpoint/2010/main" val="2721035613"/>
              </p:ext>
            </p:extLst>
          </p:nvPr>
        </p:nvGraphicFramePr>
        <p:xfrm>
          <a:off x="346543" y="5496646"/>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FINDING</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OUT</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THAT</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YOU</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HAD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45110">
                        <a:lnSpc>
                          <a:spcPts val="860"/>
                        </a:lnSpc>
                        <a:spcBef>
                          <a:spcPts val="270"/>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member,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251460">
                        <a:lnSpc>
                          <a:spcPts val="860"/>
                        </a:lnSpc>
                        <a:spcBef>
                          <a:spcPts val="270"/>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had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76835">
                        <a:lnSpc>
                          <a:spcPts val="860"/>
                        </a:lnSpc>
                        <a:spcBef>
                          <a:spcPts val="270"/>
                        </a:spcBef>
                      </a:pPr>
                      <a:r>
                        <a:rPr sz="850">
                          <a:latin typeface="Arial" panose="020B0604020202020204" pitchFamily="34" charset="0"/>
                          <a:cs typeface="Arial" panose="020B0604020202020204" pitchFamily="34" charset="0"/>
                        </a:rPr>
                        <a:t>Q14.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completely</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142875">
                        <a:lnSpc>
                          <a:spcPts val="860"/>
                        </a:lnSpc>
                        <a:spcBef>
                          <a:spcPts val="270"/>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appropriate</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640">
                <a:tc>
                  <a:txBody>
                    <a:bodyPr/>
                    <a:lstStyle/>
                    <a:p>
                      <a:pPr marL="27940" marR="287020">
                        <a:lnSpc>
                          <a:spcPts val="860"/>
                        </a:lnSpc>
                        <a:spcBef>
                          <a:spcPts val="270"/>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2" name="comp_tbl_section4"/>
          <p:cNvGraphicFramePr>
            <a:graphicFrameLocks noGrp="1"/>
          </p:cNvGraphicFramePr>
          <p:nvPr>
            <p:extLst>
              <p:ext uri="{D42A27DB-BD31-4B8C-83A1-F6EECF244321}">
                <p14:modId xmlns:p14="http://schemas.microsoft.com/office/powerpoint/2010/main" val="3845846318"/>
              </p:ext>
            </p:extLst>
          </p:nvPr>
        </p:nvGraphicFramePr>
        <p:xfrm>
          <a:off x="346543" y="7608244"/>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62890">
                        <a:lnSpc>
                          <a:spcPts val="860"/>
                        </a:lnSpc>
                        <a:spcBef>
                          <a:spcPts val="270"/>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46990">
                        <a:lnSpc>
                          <a:spcPts val="860"/>
                        </a:lnSpc>
                        <a:spcBef>
                          <a:spcPts val="270"/>
                        </a:spcBef>
                      </a:pPr>
                      <a:r>
                        <a:rPr sz="850" dirty="0">
                          <a:latin typeface="Arial" panose="020B0604020202020204" pitchFamily="34" charset="0"/>
                          <a:cs typeface="Arial" panose="020B0604020202020204" pitchFamily="34" charset="0"/>
                        </a:rPr>
                        <a:t>Q18.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found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quite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easy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main </a:t>
                      </a:r>
                      <a:r>
                        <a:rPr sz="850" dirty="0">
                          <a:latin typeface="Arial" panose="020B0604020202020204" pitchFamily="34" charset="0"/>
                          <a:cs typeface="Arial" panose="020B0604020202020204" pitchFamily="34" charset="0"/>
                        </a:rPr>
                        <a:t>contact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person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203200">
                        <a:lnSpc>
                          <a:spcPts val="860"/>
                        </a:lnSpc>
                        <a:spcBef>
                          <a:spcPts val="270"/>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person</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1" name="txt_org_name">
            <a:extLst>
              <a:ext uri="{FF2B5EF4-FFF2-40B4-BE49-F238E27FC236}">
                <a16:creationId xmlns:a16="http://schemas.microsoft.com/office/drawing/2014/main" id="{AD2F67A6-AEBB-68BA-9BF9-D1BFFF6F24F7}"/>
              </a:ext>
              <a:ext uri="{C183D7F6-B498-43B3-948B-1728B52AA6E4}">
                <adec:decorative xmlns:adec="http://schemas.microsoft.com/office/drawing/2017/decorative" val="1"/>
              </a:ext>
            </a:extLst>
          </p:cNvPr>
          <p:cNvSpPr txBox="1"/>
          <p:nvPr/>
        </p:nvSpPr>
        <p:spPr>
          <a:xfrm>
            <a:off x="4926696" y="622300"/>
            <a:ext cx="2351927" cy="276999"/>
          </a:xfrm>
          <a:prstGeom prst="rect">
            <a:avLst/>
          </a:prstGeom>
          <a:noFill/>
        </p:spPr>
        <p:txBody>
          <a:bodyPr wrap="none" rtlCol="0">
            <a:spAutoFit/>
          </a:bodyPr>
          <a:lstStyle/>
          <a:p>
            <a:pPr algn="r"/>
            <a:r>
              <a:rPr lang="fr-FR" sz="1200" b="1">
                <a:solidFill>
                  <a:srgbClr val="336E9F"/>
                </a:solidFill>
                <a:latin typeface="Arial"/>
                <a:cs typeface="Arial"/>
              </a:rPr>
              <a:t>Whittington Health NHS Trust</a:t>
            </a:r>
            <a:endParaRPr lang="en-GB" sz="1200">
              <a:solidFill>
                <a:srgbClr val="336E9F"/>
              </a:solidFill>
            </a:endParaRPr>
          </a:p>
        </p:txBody>
      </p:sp>
      <p:sp>
        <p:nvSpPr>
          <p:cNvPr id="42" name="txt_survey">
            <a:extLst>
              <a:ext uri="{FF2B5EF4-FFF2-40B4-BE49-F238E27FC236}">
                <a16:creationId xmlns:a16="http://schemas.microsoft.com/office/drawing/2014/main" id="{B03392D9-C4D0-7105-BBC7-893353D515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6" name="Group 5">
            <a:extLst>
              <a:ext uri="{FF2B5EF4-FFF2-40B4-BE49-F238E27FC236}">
                <a16:creationId xmlns:a16="http://schemas.microsoft.com/office/drawing/2014/main" id="{73000FEC-2EC1-5402-8F38-75AE5A8BC2E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BD44EF28-3619-D3A6-B871-09CFB93CA87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2" action="ppaction://hlinksldjump"/>
              <a:extLst>
                <a:ext uri="{FF2B5EF4-FFF2-40B4-BE49-F238E27FC236}">
                  <a16:creationId xmlns:a16="http://schemas.microsoft.com/office/drawing/2014/main" id="{B310F72C-D230-661A-8180-5244D6E840B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4AB25E25-90C1-0990-164C-F0BB548BAEF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E95BE67-51CD-4D7F-BCDB-6915EC1992A7}" type="slidenum">
              <a:rPr lang="en-GB" spc="-25"/>
              <a:t>16</a:t>
            </a:fld>
            <a:endParaRPr lang="en-GB" spc="-25"/>
          </a:p>
        </p:txBody>
      </p:sp>
      <p:sp>
        <p:nvSpPr>
          <p:cNvPr id="58" name="object 1">
            <a:extLst>
              <a:ext uri="{FF2B5EF4-FFF2-40B4-BE49-F238E27FC236}">
                <a16:creationId xmlns:a16="http://schemas.microsoft.com/office/drawing/2014/main" id="{3E8997ED-28C6-F2C9-C0FB-83EEE2E6209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5"/>
          <p:cNvGraphicFramePr>
            <a:graphicFrameLocks noGrp="1"/>
          </p:cNvGraphicFramePr>
          <p:nvPr>
            <p:extLst>
              <p:ext uri="{D42A27DB-BD31-4B8C-83A1-F6EECF244321}">
                <p14:modId xmlns:p14="http://schemas.microsoft.com/office/powerpoint/2010/main" val="3582165379"/>
              </p:ext>
            </p:extLst>
          </p:nvPr>
        </p:nvGraphicFramePr>
        <p:xfrm>
          <a:off x="349095" y="2162211"/>
          <a:ext cx="6775791" cy="18827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5">
                          <a:solidFill>
                            <a:srgbClr val="336E9F"/>
                          </a:solidFill>
                          <a:latin typeface="Arial" panose="020B0604020202020204" pitchFamily="34" charset="0"/>
                          <a:cs typeface="Arial" panose="020B0604020202020204" pitchFamily="34" charset="0"/>
                        </a:rPr>
                        <a:t>DECIDING</a:t>
                      </a:r>
                      <a:r>
                        <a:rPr sz="1050" b="1" spc="-50">
                          <a:solidFill>
                            <a:srgbClr val="336E9F"/>
                          </a:solidFill>
                          <a:latin typeface="Arial" panose="020B0604020202020204" pitchFamily="34" charset="0"/>
                          <a:cs typeface="Arial" panose="020B0604020202020204" pitchFamily="34" charset="0"/>
                        </a:rPr>
                        <a:t> </a:t>
                      </a:r>
                      <a:r>
                        <a:rPr sz="1050" b="1">
                          <a:solidFill>
                            <a:srgbClr val="336E9F"/>
                          </a:solidFill>
                          <a:latin typeface="Arial" panose="020B0604020202020204" pitchFamily="34" charset="0"/>
                          <a:cs typeface="Arial" panose="020B0604020202020204" pitchFamily="34" charset="0"/>
                        </a:rPr>
                        <a:t>ON</a:t>
                      </a:r>
                      <a:r>
                        <a:rPr sz="1050" b="1" spc="-5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THE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BEST</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TREATMENT</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65405">
                        <a:lnSpc>
                          <a:spcPts val="860"/>
                        </a:lnSpc>
                        <a:spcBef>
                          <a:spcPts val="270"/>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way the patient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95605">
                        <a:lnSpc>
                          <a:spcPts val="860"/>
                        </a:lnSpc>
                        <a:spcBef>
                          <a:spcPts val="270"/>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6129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4769">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31" name="comp_tbl_section6"/>
          <p:cNvGraphicFramePr>
            <a:graphicFrameLocks noGrp="1"/>
          </p:cNvGraphicFramePr>
          <p:nvPr>
            <p:extLst>
              <p:ext uri="{D42A27DB-BD31-4B8C-83A1-F6EECF244321}">
                <p14:modId xmlns:p14="http://schemas.microsoft.com/office/powerpoint/2010/main" val="4213656183"/>
              </p:ext>
            </p:extLst>
          </p:nvPr>
        </p:nvGraphicFramePr>
        <p:xfrm>
          <a:off x="349095" y="4159321"/>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CARE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PLANNING</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95250">
                        <a:lnSpc>
                          <a:spcPts val="860"/>
                        </a:lnSpc>
                        <a:spcBef>
                          <a:spcPts val="270"/>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discussion</a:t>
                      </a:r>
                      <a:r>
                        <a:rPr lang="en-GB" sz="850" spc="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0" dirty="0">
                          <a:latin typeface="Arial" panose="020B0604020202020204" pitchFamily="34" charset="0"/>
                          <a:cs typeface="Arial" panose="020B0604020202020204" pitchFamily="34" charset="0"/>
                        </a:rPr>
                        <a:t>patient create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110489">
                        <a:lnSpc>
                          <a:spcPts val="860"/>
                        </a:lnSpc>
                        <a:spcBef>
                          <a:spcPts val="270"/>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them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100%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100%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32" name="comp_tbl_section7"/>
          <p:cNvGraphicFramePr>
            <a:graphicFrameLocks noGrp="1"/>
          </p:cNvGraphicFramePr>
          <p:nvPr>
            <p:extLst>
              <p:ext uri="{D42A27DB-BD31-4B8C-83A1-F6EECF244321}">
                <p14:modId xmlns:p14="http://schemas.microsoft.com/office/powerpoint/2010/main" val="1444043679"/>
              </p:ext>
            </p:extLst>
          </p:nvPr>
        </p:nvGraphicFramePr>
        <p:xfrm>
          <a:off x="349095" y="5701136"/>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SUPPORT</a:t>
                      </a:r>
                      <a:r>
                        <a:rPr sz="1050" b="1" spc="-3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FROM</a:t>
                      </a:r>
                      <a:r>
                        <a:rPr sz="1050" b="1" spc="-35">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HOSPITAL</a:t>
                      </a:r>
                      <a:r>
                        <a:rPr sz="1050" b="1" spc="-3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STAFF</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relevant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available</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335280">
                        <a:lnSpc>
                          <a:spcPts val="860"/>
                        </a:lnSpc>
                        <a:spcBef>
                          <a:spcPts val="270"/>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59" name="txt_org_name">
            <a:extLst>
              <a:ext uri="{FF2B5EF4-FFF2-40B4-BE49-F238E27FC236}">
                <a16:creationId xmlns:a16="http://schemas.microsoft.com/office/drawing/2014/main" id="{6B7B97C5-1E43-4DE8-785A-1D6F759715A5}"/>
              </a:ext>
              <a:ext uri="{C183D7F6-B498-43B3-948B-1728B52AA6E4}">
                <adec:decorative xmlns:adec="http://schemas.microsoft.com/office/drawing/2017/decorative" val="1"/>
              </a:ext>
            </a:extLst>
          </p:cNvPr>
          <p:cNvSpPr txBox="1"/>
          <p:nvPr/>
        </p:nvSpPr>
        <p:spPr>
          <a:xfrm>
            <a:off x="4926696" y="622300"/>
            <a:ext cx="2351927" cy="276999"/>
          </a:xfrm>
          <a:prstGeom prst="rect">
            <a:avLst/>
          </a:prstGeom>
          <a:noFill/>
        </p:spPr>
        <p:txBody>
          <a:bodyPr wrap="none" rtlCol="0">
            <a:spAutoFit/>
          </a:bodyPr>
          <a:lstStyle/>
          <a:p>
            <a:pPr algn="r"/>
            <a:r>
              <a:rPr lang="fr-FR" sz="1200" b="1">
                <a:solidFill>
                  <a:srgbClr val="336E9F"/>
                </a:solidFill>
                <a:latin typeface="Arial"/>
                <a:cs typeface="Arial"/>
              </a:rPr>
              <a:t>Whittington Health NHS Trust</a:t>
            </a:r>
            <a:endParaRPr lang="en-GB" sz="1200">
              <a:solidFill>
                <a:srgbClr val="336E9F"/>
              </a:solidFill>
            </a:endParaRPr>
          </a:p>
        </p:txBody>
      </p:sp>
      <p:sp>
        <p:nvSpPr>
          <p:cNvPr id="60" name="txt_survey">
            <a:extLst>
              <a:ext uri="{FF2B5EF4-FFF2-40B4-BE49-F238E27FC236}">
                <a16:creationId xmlns:a16="http://schemas.microsoft.com/office/drawing/2014/main" id="{209E9A14-D2D7-3906-029D-AE0E8BF5E78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1">
            <a:extLst>
              <a:ext uri="{FF2B5EF4-FFF2-40B4-BE49-F238E27FC236}">
                <a16:creationId xmlns:a16="http://schemas.microsoft.com/office/drawing/2014/main" id="{6EC4F11D-8A08-E729-CA49-3B31F6D243AC}"/>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8" name="object 11">
              <a:extLst>
                <a:ext uri="{FF2B5EF4-FFF2-40B4-BE49-F238E27FC236}">
                  <a16:creationId xmlns:a16="http://schemas.microsoft.com/office/drawing/2014/main" id="{CF9BF24D-858A-A0F3-BF6C-60242932E4C6}"/>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D61D8789-9B7D-1C0E-0E90-6BF4B1E220E9}"/>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5C9F9141-A1B2-7B19-2490-437C0CC23E53}"/>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01F51382-9CE3-F413-3C9B-BE25B87038C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CD3AFE94-DEE2-0A11-087D-D10E50B5D28D}"/>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2D5F520A-58C0-A881-A85A-84927F2ECB89}"/>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6" name="object 5">
              <a:extLst>
                <a:ext uri="{FF2B5EF4-FFF2-40B4-BE49-F238E27FC236}">
                  <a16:creationId xmlns:a16="http://schemas.microsoft.com/office/drawing/2014/main" id="{18478A0E-6D52-069A-D96F-BB4F75B2ECD1}"/>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5" name="object 4">
              <a:extLst>
                <a:ext uri="{FF2B5EF4-FFF2-40B4-BE49-F238E27FC236}">
                  <a16:creationId xmlns:a16="http://schemas.microsoft.com/office/drawing/2014/main" id="{0043CFF6-9874-0B2E-2F98-CE1681BBBA3B}"/>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6" name="object 3">
              <a:extLst>
                <a:ext uri="{FF2B5EF4-FFF2-40B4-BE49-F238E27FC236}">
                  <a16:creationId xmlns:a16="http://schemas.microsoft.com/office/drawing/2014/main" id="{4475B273-E02B-BBA9-6696-0D03AEB01831}"/>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7" name="object 2">
              <a:extLst>
                <a:ext uri="{FF2B5EF4-FFF2-40B4-BE49-F238E27FC236}">
                  <a16:creationId xmlns:a16="http://schemas.microsoft.com/office/drawing/2014/main" id="{8888E3E4-CD05-7519-D313-68A3390CCB4E}"/>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0EE2DC5F-386C-56FA-0AAC-4E173BE12C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876AFD58-AF5F-A5B5-908F-205A19A13F6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F2431B-8543-3BB5-459C-A210CF92F31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55FADE2-AF11-2F4D-F83D-472DDB92ED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1A52DBB-5125-4D29-9C40-7AE8D69184C7}" type="slidenum">
              <a:rPr lang="en-GB" spc="-25"/>
              <a:t>17</a:t>
            </a:fld>
            <a:endParaRPr lang="en-GB" spc="-25"/>
          </a:p>
        </p:txBody>
      </p:sp>
      <p:sp>
        <p:nvSpPr>
          <p:cNvPr id="45" name="object 1">
            <a:extLst>
              <a:ext uri="{FF2B5EF4-FFF2-40B4-BE49-F238E27FC236}">
                <a16:creationId xmlns:a16="http://schemas.microsoft.com/office/drawing/2014/main" id="{F629DE0F-302B-5FD2-9A8D-FD3AE90CC02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8"/>
          <p:cNvGraphicFramePr>
            <a:graphicFrameLocks noGrp="1"/>
          </p:cNvGraphicFramePr>
          <p:nvPr>
            <p:extLst>
              <p:ext uri="{D42A27DB-BD31-4B8C-83A1-F6EECF244321}">
                <p14:modId xmlns:p14="http://schemas.microsoft.com/office/powerpoint/2010/main" val="3782428035"/>
              </p:ext>
            </p:extLst>
          </p:nvPr>
        </p:nvGraphicFramePr>
        <p:xfrm>
          <a:off x="349101" y="2157883"/>
          <a:ext cx="6775791" cy="34334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HOSPITAL CARE</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1305">
                        <a:lnSpc>
                          <a:spcPts val="860"/>
                        </a:lnSpc>
                        <a:spcBef>
                          <a:spcPts val="270"/>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4930">
                        <a:lnSpc>
                          <a:spcPts val="860"/>
                        </a:lnSpc>
                        <a:spcBef>
                          <a:spcPts val="155"/>
                        </a:spcBef>
                      </a:pPr>
                      <a:r>
                        <a:rPr sz="850" dirty="0">
                          <a:latin typeface="Arial" panose="020B0604020202020204" pitchFamily="34" charset="0"/>
                          <a:cs typeface="Arial" panose="020B0604020202020204" pitchFamily="34" charset="0"/>
                        </a:rPr>
                        <a:t>Q32.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able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talk</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looking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in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58%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73355">
                        <a:lnSpc>
                          <a:spcPts val="860"/>
                        </a:lnSpc>
                        <a:spcBef>
                          <a:spcPts val="270"/>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21615">
                        <a:lnSpc>
                          <a:spcPts val="860"/>
                        </a:lnSpc>
                        <a:spcBef>
                          <a:spcPts val="270"/>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ward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 </a:t>
                      </a:r>
                      <a:r>
                        <a:rPr sz="850">
                          <a:latin typeface="Arial" panose="020B0604020202020204" pitchFamily="34" charset="0"/>
                          <a:cs typeface="Arial" panose="020B0604020202020204" pitchFamily="34" charset="0"/>
                        </a:rPr>
                        <a:t>when</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131445">
                        <a:lnSpc>
                          <a:spcPts val="860"/>
                        </a:lnSpc>
                        <a:spcBef>
                          <a:spcPts val="270"/>
                        </a:spcBef>
                      </a:pPr>
                      <a:r>
                        <a:rPr sz="850">
                          <a:latin typeface="Arial" panose="020B0604020202020204" pitchFamily="34" charset="0"/>
                          <a:cs typeface="Arial" panose="020B0604020202020204" pitchFamily="34" charset="0"/>
                        </a:rPr>
                        <a:t>Q35.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53%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89535">
                        <a:lnSpc>
                          <a:spcPts val="860"/>
                        </a:lnSpc>
                        <a:spcBef>
                          <a:spcPts val="270"/>
                        </a:spcBef>
                      </a:pPr>
                      <a:r>
                        <a:rPr sz="850" dirty="0">
                          <a:latin typeface="Arial" panose="020B0604020202020204" pitchFamily="34" charset="0"/>
                          <a:cs typeface="Arial" panose="020B0604020202020204" pitchFamily="34" charset="0"/>
                        </a:rPr>
                        <a:t>Q36.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everything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a:t>
                      </a:r>
                      <a:r>
                        <a:rPr lang="en-GB" sz="850" spc="-25" dirty="0">
                          <a:latin typeface="Arial" panose="020B0604020202020204" pitchFamily="34" charset="0"/>
                          <a:cs typeface="Arial" panose="020B0604020202020204" pitchFamily="34" charset="0"/>
                        </a:rPr>
                        <a:t>o h</a:t>
                      </a:r>
                      <a:r>
                        <a:rPr sz="850" dirty="0" err="1">
                          <a:latin typeface="Arial" panose="020B0604020202020204" pitchFamily="34" charset="0"/>
                          <a:cs typeface="Arial" panose="020B0604020202020204" pitchFamily="34" charset="0"/>
                        </a:rPr>
                        <a:t>elp</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control</a:t>
                      </a:r>
                      <a:r>
                        <a:rPr sz="850" spc="-20" dirty="0">
                          <a:latin typeface="Arial" panose="020B0604020202020204" pitchFamily="34" charset="0"/>
                          <a:cs typeface="Arial" panose="020B0604020202020204" pitchFamily="34" charset="0"/>
                        </a:rPr>
                        <a:t> pain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Q37.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respect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dignity </a:t>
                      </a:r>
                      <a:r>
                        <a:rPr sz="850" dirty="0">
                          <a:latin typeface="Arial" panose="020B0604020202020204" pitchFamily="34" charset="0"/>
                          <a:cs typeface="Arial" panose="020B0604020202020204" pitchFamily="34" charset="0"/>
                        </a:rPr>
                        <a:t>while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233045">
                        <a:lnSpc>
                          <a:spcPts val="860"/>
                        </a:lnSpc>
                        <a:spcBef>
                          <a:spcPts val="155"/>
                        </a:spcBef>
                      </a:pPr>
                      <a:r>
                        <a:rPr sz="850">
                          <a:latin typeface="Arial" panose="020B0604020202020204" pitchFamily="34" charset="0"/>
                          <a:cs typeface="Arial" panose="020B0604020202020204" pitchFamily="34" charset="0"/>
                        </a:rPr>
                        <a:t>Q38.</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information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leaving 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22860">
                        <a:lnSpc>
                          <a:spcPts val="860"/>
                        </a:lnSpc>
                        <a:spcBef>
                          <a:spcPts val="155"/>
                        </a:spcBef>
                      </a:pPr>
                      <a:r>
                        <a:rPr sz="850">
                          <a:latin typeface="Arial" panose="020B0604020202020204" pitchFamily="34" charset="0"/>
                          <a:cs typeface="Arial" panose="020B0604020202020204" pitchFamily="34" charset="0"/>
                        </a:rPr>
                        <a:t>Q39.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day </a:t>
                      </a:r>
                      <a:r>
                        <a:rPr sz="850" spc="-20">
                          <a:latin typeface="Arial" panose="020B0604020202020204" pitchFamily="34" charset="0"/>
                          <a:cs typeface="Arial" panose="020B0604020202020204" pitchFamily="34" charset="0"/>
                        </a:rPr>
                        <a:t>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8" name="comp_tbl_section9">
            <a:extLst>
              <a:ext uri="{FF2B5EF4-FFF2-40B4-BE49-F238E27FC236}">
                <a16:creationId xmlns:a16="http://schemas.microsoft.com/office/drawing/2014/main" id="{B77EE445-353A-0978-3FC4-B467824237BE}"/>
              </a:ext>
            </a:extLst>
          </p:cNvPr>
          <p:cNvGraphicFramePr>
            <a:graphicFrameLocks noGrp="1"/>
          </p:cNvGraphicFramePr>
          <p:nvPr>
            <p:extLst>
              <p:ext uri="{D42A27DB-BD31-4B8C-83A1-F6EECF244321}">
                <p14:modId xmlns:p14="http://schemas.microsoft.com/office/powerpoint/2010/main" val="260627266"/>
              </p:ext>
            </p:extLst>
          </p:nvPr>
        </p:nvGraphicFramePr>
        <p:xfrm>
          <a:off x="355259" y="5727700"/>
          <a:ext cx="6775791" cy="378613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lang="en-GB" sz="1050" b="1" spc="-20" dirty="0">
                          <a:solidFill>
                            <a:srgbClr val="336E9F"/>
                          </a:solidFill>
                          <a:latin typeface="Arial" panose="020B0604020202020204" pitchFamily="34" charset="0"/>
                          <a:cs typeface="Arial" panose="020B0604020202020204" pitchFamily="34" charset="0"/>
                        </a:rPr>
                        <a:t>YOUR</a:t>
                      </a:r>
                      <a:r>
                        <a:rPr lang="en-GB" sz="1050" b="1" spc="-55" dirty="0">
                          <a:solidFill>
                            <a:srgbClr val="336E9F"/>
                          </a:solidFill>
                          <a:latin typeface="Arial" panose="020B0604020202020204" pitchFamily="34" charset="0"/>
                          <a:cs typeface="Arial" panose="020B0604020202020204" pitchFamily="34" charset="0"/>
                        </a:rPr>
                        <a:t> </a:t>
                      </a:r>
                      <a:r>
                        <a:rPr lang="en-GB" sz="1050" b="1" spc="-10" dirty="0">
                          <a:solidFill>
                            <a:srgbClr val="336E9F"/>
                          </a:solidFill>
                          <a:latin typeface="Arial" panose="020B0604020202020204" pitchFamily="34" charset="0"/>
                          <a:cs typeface="Arial" panose="020B0604020202020204" pitchFamily="34" charset="0"/>
                        </a:rPr>
                        <a:t>TREATMENT</a:t>
                      </a:r>
                      <a:endParaRPr lang="en-GB"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Q41_1.</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5200">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Q41_2.</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Q41_3.</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461009">
                        <a:lnSpc>
                          <a:spcPts val="860"/>
                        </a:lnSpc>
                        <a:spcBef>
                          <a:spcPts val="270"/>
                        </a:spcBef>
                      </a:pPr>
                      <a:r>
                        <a:rPr lang="en-GB" sz="850" dirty="0">
                          <a:latin typeface="Arial" panose="020B0604020202020204" pitchFamily="34" charset="0"/>
                          <a:cs typeface="Arial" panose="020B0604020202020204" pitchFamily="34" charset="0"/>
                        </a:rPr>
                        <a:t>Q41_4.</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Q41_5.</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100%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100%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100%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Q42_1.</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Q42_2.</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Q42_3.</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Q42_4.</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Q42_5.</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100%</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17</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100%</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100%</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784725828"/>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Q43.</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felt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length</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of</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waiting</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time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clinic</a:t>
                      </a:r>
                      <a:r>
                        <a:rPr lang="en-GB" sz="850" spc="-15" dirty="0">
                          <a:latin typeface="Arial" panose="020B0604020202020204" pitchFamily="34" charset="0"/>
                          <a:cs typeface="Arial" panose="020B0604020202020204" pitchFamily="34" charset="0"/>
                        </a:rPr>
                        <a:t> </a:t>
                      </a:r>
                      <a:r>
                        <a:rPr lang="en-GB" sz="850" spc="0" dirty="0">
                          <a:latin typeface="Arial" panose="020B0604020202020204" pitchFamily="34" charset="0"/>
                          <a:cs typeface="Arial" panose="020B0604020202020204" pitchFamily="34" charset="0"/>
                        </a:rPr>
                        <a:t>and day </a:t>
                      </a:r>
                      <a:r>
                        <a:rPr lang="en-GB" sz="850" dirty="0">
                          <a:latin typeface="Arial" panose="020B0604020202020204" pitchFamily="34" charset="0"/>
                          <a:cs typeface="Arial" panose="020B0604020202020204" pitchFamily="34" charset="0"/>
                        </a:rPr>
                        <a:t>unit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treatment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right</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111</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3774069184"/>
                  </a:ext>
                </a:extLst>
              </a:tr>
            </a:tbl>
          </a:graphicData>
        </a:graphic>
      </p:graphicFrame>
      <p:sp>
        <p:nvSpPr>
          <p:cNvPr id="46" name="txt_org_name">
            <a:extLst>
              <a:ext uri="{FF2B5EF4-FFF2-40B4-BE49-F238E27FC236}">
                <a16:creationId xmlns:a16="http://schemas.microsoft.com/office/drawing/2014/main" id="{06737406-C931-6659-CAB2-A8F208DC536F}"/>
              </a:ext>
              <a:ext uri="{C183D7F6-B498-43B3-948B-1728B52AA6E4}">
                <adec:decorative xmlns:adec="http://schemas.microsoft.com/office/drawing/2017/decorative" val="1"/>
              </a:ext>
            </a:extLst>
          </p:cNvPr>
          <p:cNvSpPr txBox="1"/>
          <p:nvPr/>
        </p:nvSpPr>
        <p:spPr>
          <a:xfrm>
            <a:off x="4926696" y="622300"/>
            <a:ext cx="2351927" cy="276999"/>
          </a:xfrm>
          <a:prstGeom prst="rect">
            <a:avLst/>
          </a:prstGeom>
          <a:noFill/>
        </p:spPr>
        <p:txBody>
          <a:bodyPr wrap="none" rtlCol="0">
            <a:spAutoFit/>
          </a:bodyPr>
          <a:lstStyle/>
          <a:p>
            <a:pPr algn="r"/>
            <a:r>
              <a:rPr lang="fr-FR" sz="1200" b="1">
                <a:solidFill>
                  <a:srgbClr val="336E9F"/>
                </a:solidFill>
                <a:latin typeface="Arial"/>
                <a:cs typeface="Arial"/>
              </a:rPr>
              <a:t>Whittington Health NHS Trust</a:t>
            </a:r>
            <a:endParaRPr lang="en-GB" sz="1200">
              <a:solidFill>
                <a:srgbClr val="336E9F"/>
              </a:solidFill>
            </a:endParaRPr>
          </a:p>
        </p:txBody>
      </p:sp>
      <p:sp>
        <p:nvSpPr>
          <p:cNvPr id="47" name="txt_survey">
            <a:extLst>
              <a:ext uri="{FF2B5EF4-FFF2-40B4-BE49-F238E27FC236}">
                <a16:creationId xmlns:a16="http://schemas.microsoft.com/office/drawing/2014/main" id="{E384A5C1-A7D5-FACE-8E48-B05A0D5ED83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1">
            <a:extLst>
              <a:ext uri="{FF2B5EF4-FFF2-40B4-BE49-F238E27FC236}">
                <a16:creationId xmlns:a16="http://schemas.microsoft.com/office/drawing/2014/main" id="{48B7C759-F6EA-4CE5-EBD6-77D31A15FBE0}"/>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10" name="object 11">
              <a:extLst>
                <a:ext uri="{FF2B5EF4-FFF2-40B4-BE49-F238E27FC236}">
                  <a16:creationId xmlns:a16="http://schemas.microsoft.com/office/drawing/2014/main" id="{57DBD2A7-8343-E6D4-EE9C-FB54DE756688}"/>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1" name="object 10">
              <a:extLst>
                <a:ext uri="{FF2B5EF4-FFF2-40B4-BE49-F238E27FC236}">
                  <a16:creationId xmlns:a16="http://schemas.microsoft.com/office/drawing/2014/main" id="{01C47069-2809-C0CA-DB77-4B416E371E01}"/>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2" name="object 9">
              <a:extLst>
                <a:ext uri="{FF2B5EF4-FFF2-40B4-BE49-F238E27FC236}">
                  <a16:creationId xmlns:a16="http://schemas.microsoft.com/office/drawing/2014/main" id="{C41266BB-6191-6946-E82E-CC6E890FA09B}"/>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3" name="object 8">
              <a:extLst>
                <a:ext uri="{FF2B5EF4-FFF2-40B4-BE49-F238E27FC236}">
                  <a16:creationId xmlns:a16="http://schemas.microsoft.com/office/drawing/2014/main" id="{E339C87C-C1DB-F18E-1537-F0587AC1BF4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4" name="object 7">
              <a:extLst>
                <a:ext uri="{FF2B5EF4-FFF2-40B4-BE49-F238E27FC236}">
                  <a16:creationId xmlns:a16="http://schemas.microsoft.com/office/drawing/2014/main" id="{93D394C5-3C24-17A1-2EFD-DA58FA89F1CB}"/>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6" name="object 6">
              <a:extLst>
                <a:ext uri="{FF2B5EF4-FFF2-40B4-BE49-F238E27FC236}">
                  <a16:creationId xmlns:a16="http://schemas.microsoft.com/office/drawing/2014/main" id="{A09CDB3F-E404-B232-CF6D-3A6AAF08DC4A}"/>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25" name="object 5">
              <a:extLst>
                <a:ext uri="{FF2B5EF4-FFF2-40B4-BE49-F238E27FC236}">
                  <a16:creationId xmlns:a16="http://schemas.microsoft.com/office/drawing/2014/main" id="{BDE76918-7C35-67F2-D21F-0E0CB2B4A476}"/>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6" name="object 4">
              <a:extLst>
                <a:ext uri="{FF2B5EF4-FFF2-40B4-BE49-F238E27FC236}">
                  <a16:creationId xmlns:a16="http://schemas.microsoft.com/office/drawing/2014/main" id="{A1BE164B-EA3B-C775-9F5A-CEC2610D2AC9}"/>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7" name="object 3">
              <a:extLst>
                <a:ext uri="{FF2B5EF4-FFF2-40B4-BE49-F238E27FC236}">
                  <a16:creationId xmlns:a16="http://schemas.microsoft.com/office/drawing/2014/main" id="{C8D3D66F-2135-7F95-E983-6306181DC8CB}"/>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8" name="object 2">
              <a:extLst>
                <a:ext uri="{FF2B5EF4-FFF2-40B4-BE49-F238E27FC236}">
                  <a16:creationId xmlns:a16="http://schemas.microsoft.com/office/drawing/2014/main" id="{C2B15E25-ABCE-204E-5D31-51EE432B34AC}"/>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46E12402-D36E-F68C-8171-1B9C74CB725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5C6121CF-B09B-C01E-CFE2-4FB43D8C690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76AA10AC-4C38-531F-ED57-35B8815AD3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FFFF12C-8B3A-0E8D-D806-A925B3C1958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C50D55D-28E2-4F72-9D76-181D874B74D0}" type="slidenum">
              <a:rPr lang="en-GB" spc="-25"/>
              <a:t>18</a:t>
            </a:fld>
            <a:endParaRPr lang="en-GB" spc="-25"/>
          </a:p>
        </p:txBody>
      </p:sp>
      <p:sp>
        <p:nvSpPr>
          <p:cNvPr id="47" name="object 1">
            <a:extLst>
              <a:ext uri="{FF2B5EF4-FFF2-40B4-BE49-F238E27FC236}">
                <a16:creationId xmlns:a16="http://schemas.microsoft.com/office/drawing/2014/main" id="{3CDBB4FB-912C-E777-AB76-266103BD9D4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10"/>
          <p:cNvGraphicFramePr>
            <a:graphicFrameLocks noGrp="1"/>
          </p:cNvGraphicFramePr>
          <p:nvPr>
            <p:extLst>
              <p:ext uri="{D42A27DB-BD31-4B8C-83A1-F6EECF244321}">
                <p14:modId xmlns:p14="http://schemas.microsoft.com/office/powerpoint/2010/main" val="44638588"/>
              </p:ext>
            </p:extLst>
          </p:nvPr>
        </p:nvGraphicFramePr>
        <p:xfrm>
          <a:off x="349095" y="2160310"/>
          <a:ext cx="6775791" cy="21767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IMMEDIATE</a:t>
                      </a:r>
                      <a:r>
                        <a:rPr sz="1050" b="1" spc="-5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LONG</a:t>
                      </a:r>
                      <a:r>
                        <a:rPr lang="en-GB" sz="1050" b="1" spc="-10">
                          <a:solidFill>
                            <a:srgbClr val="336E9F"/>
                          </a:solidFill>
                          <a:latin typeface="Arial" panose="020B0604020202020204" pitchFamily="34" charset="0"/>
                          <a:cs typeface="Arial" panose="020B0604020202020204" pitchFamily="34" charset="0"/>
                        </a:rPr>
                        <a:t>-</a:t>
                      </a:r>
                      <a:r>
                        <a:rPr sz="1050" b="1" spc="-20">
                          <a:solidFill>
                            <a:srgbClr val="336E9F"/>
                          </a:solidFill>
                          <a:latin typeface="Arial" panose="020B0604020202020204" pitchFamily="34" charset="0"/>
                          <a:cs typeface="Arial" panose="020B0604020202020204" pitchFamily="34" charset="0"/>
                        </a:rPr>
                        <a:t>TERM</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SIDE</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EFFECTS</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dealing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435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access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0" dirty="0">
                          <a:latin typeface="Arial" panose="020B0604020202020204" pitchFamily="34" charset="0"/>
                          <a:cs typeface="Arial" panose="020B0604020202020204" pitchFamily="34" charset="0"/>
                        </a:rPr>
                        <a:t> from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36512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59%</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359410">
                        <a:lnSpc>
                          <a:spcPts val="860"/>
                        </a:lnSpc>
                        <a:spcBef>
                          <a:spcPts val="270"/>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57%</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0" name="comp_tbl_section11"/>
          <p:cNvGraphicFramePr>
            <a:graphicFrameLocks noGrp="1"/>
          </p:cNvGraphicFramePr>
          <p:nvPr>
            <p:extLst>
              <p:ext uri="{D42A27DB-BD31-4B8C-83A1-F6EECF244321}">
                <p14:modId xmlns:p14="http://schemas.microsoft.com/office/powerpoint/2010/main" val="3451893364"/>
              </p:ext>
            </p:extLst>
          </p:nvPr>
        </p:nvGraphicFramePr>
        <p:xfrm>
          <a:off x="349094" y="4462913"/>
          <a:ext cx="6775791" cy="121412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4</a:t>
                      </a:r>
                      <a:endParaRPr sz="750" dirty="0">
                        <a:latin typeface="Arial" panose="020B0604020202020204" pitchFamily="34" charset="0"/>
                        <a:cs typeface="Arial" panose="020B0604020202020204" pitchFamily="34" charset="0"/>
                      </a:endParaRPr>
                    </a:p>
                    <a:p>
                      <a:pPr marL="67310">
                        <a:lnSpc>
                          <a:spcPts val="830"/>
                        </a:lnSpc>
                      </a:pP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7020">
                        <a:lnSpc>
                          <a:spcPts val="860"/>
                        </a:lnSpc>
                        <a:spcBef>
                          <a:spcPts val="270"/>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257175">
                        <a:lnSpc>
                          <a:spcPts val="860"/>
                        </a:lnSpc>
                        <a:spcBef>
                          <a:spcPts val="155"/>
                        </a:spcBef>
                      </a:pPr>
                      <a:r>
                        <a:rPr sz="850">
                          <a:latin typeface="Arial" panose="020B0604020202020204" pitchFamily="34" charset="0"/>
                          <a:cs typeface="Arial" panose="020B0604020202020204" pitchFamily="34" charset="0"/>
                        </a:rPr>
                        <a:t>Q50.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50%</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1" name="comp_tbl_section12"/>
          <p:cNvGraphicFramePr>
            <a:graphicFrameLocks noGrp="1"/>
          </p:cNvGraphicFramePr>
          <p:nvPr>
            <p:extLst>
              <p:ext uri="{D42A27DB-BD31-4B8C-83A1-F6EECF244321}">
                <p14:modId xmlns:p14="http://schemas.microsoft.com/office/powerpoint/2010/main" val="3388928999"/>
              </p:ext>
            </p:extLst>
          </p:nvPr>
        </p:nvGraphicFramePr>
        <p:xfrm>
          <a:off x="345830" y="5811044"/>
          <a:ext cx="6775791" cy="11347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Q51.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received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51%</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640">
                <a:tc>
                  <a:txBody>
                    <a:bodyPr/>
                    <a:lstStyle/>
                    <a:p>
                      <a:pPr marL="27940" marR="425450">
                        <a:lnSpc>
                          <a:spcPts val="860"/>
                        </a:lnSpc>
                        <a:spcBef>
                          <a:spcPts val="270"/>
                        </a:spcBef>
                      </a:pPr>
                      <a:r>
                        <a:rPr lang="en-GB" sz="850">
                          <a:latin typeface="Arial" panose="020B0604020202020204" pitchFamily="34" charset="0"/>
                          <a:cs typeface="Arial" panose="020B0604020202020204" pitchFamily="34" charset="0"/>
                        </a:rPr>
                        <a:t>Q52.</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Patient</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has</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had</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a</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review</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of</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cancer</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care</a:t>
                      </a:r>
                      <a:r>
                        <a:rPr lang="en-GB" sz="850" spc="-20">
                          <a:latin typeface="Arial" panose="020B0604020202020204" pitchFamily="34" charset="0"/>
                          <a:cs typeface="Arial" panose="020B0604020202020204" pitchFamily="34" charset="0"/>
                        </a:rPr>
                        <a:t> </a:t>
                      </a:r>
                      <a:r>
                        <a:rPr lang="en-GB" sz="850" spc="0">
                          <a:latin typeface="Arial" panose="020B0604020202020204" pitchFamily="34" charset="0"/>
                          <a:cs typeface="Arial" panose="020B0604020202020204" pitchFamily="34" charset="0"/>
                        </a:rPr>
                        <a:t>by GP </a:t>
                      </a:r>
                      <a:r>
                        <a:rPr lang="en-GB" sz="850" spc="-10">
                          <a:latin typeface="Arial" panose="020B0604020202020204" pitchFamily="34" charset="0"/>
                          <a:cs typeface="Arial" panose="020B0604020202020204" pitchFamily="34" charset="0"/>
                        </a:rPr>
                        <a:t>practice</a:t>
                      </a:r>
                      <a:endParaRPr lang="en-GB"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21%</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2" name="comp_tbl_section13"/>
          <p:cNvGraphicFramePr>
            <a:graphicFrameLocks noGrp="1"/>
          </p:cNvGraphicFramePr>
          <p:nvPr>
            <p:extLst>
              <p:ext uri="{D42A27DB-BD31-4B8C-83A1-F6EECF244321}">
                <p14:modId xmlns:p14="http://schemas.microsoft.com/office/powerpoint/2010/main" val="694488428"/>
              </p:ext>
            </p:extLst>
          </p:nvPr>
        </p:nvGraphicFramePr>
        <p:xfrm>
          <a:off x="345829" y="7060895"/>
          <a:ext cx="6775791" cy="159004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LIVING</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WITH</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0">
                          <a:solidFill>
                            <a:srgbClr val="336E9F"/>
                          </a:solidFill>
                          <a:latin typeface="Arial" panose="020B0604020202020204" pitchFamily="34" charset="0"/>
                          <a:cs typeface="Arial" panose="020B0604020202020204" pitchFamily="34" charset="0"/>
                        </a:rPr>
                        <a:t> </a:t>
                      </a:r>
                      <a:r>
                        <a:rPr sz="1050" b="1" spc="-25">
                          <a:solidFill>
                            <a:srgbClr val="336E9F"/>
                          </a:solidFill>
                          <a:latin typeface="Arial" panose="020B0604020202020204" pitchFamily="34" charset="0"/>
                          <a:cs typeface="Arial" panose="020B0604020202020204" pitchFamily="34" charset="0"/>
                        </a:rPr>
                        <a:t>BEYOND</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59055">
                        <a:lnSpc>
                          <a:spcPts val="860"/>
                        </a:lnSpc>
                        <a:spcBef>
                          <a:spcPts val="155"/>
                        </a:spcBef>
                      </a:pPr>
                      <a:r>
                        <a:rPr sz="850">
                          <a:latin typeface="Arial" panose="020B0604020202020204" pitchFamily="34" charset="0"/>
                          <a:cs typeface="Arial" panose="020B0604020202020204" pitchFamily="34" charset="0"/>
                        </a:rPr>
                        <a:t>Q53.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emotional</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26%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17%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19%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6835">
                        <a:lnSpc>
                          <a:spcPts val="860"/>
                        </a:lnSpc>
                        <a:spcBef>
                          <a:spcPts val="155"/>
                        </a:spcBef>
                      </a:pPr>
                      <a:r>
                        <a:rPr sz="850">
                          <a:latin typeface="Arial" panose="020B0604020202020204" pitchFamily="34" charset="0"/>
                          <a:cs typeface="Arial" panose="020B0604020202020204" pitchFamily="34" charset="0"/>
                        </a:rPr>
                        <a:t>Q54.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between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final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follow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Q55.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possibility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signs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57%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8" name="txt_org_name">
            <a:extLst>
              <a:ext uri="{FF2B5EF4-FFF2-40B4-BE49-F238E27FC236}">
                <a16:creationId xmlns:a16="http://schemas.microsoft.com/office/drawing/2014/main" id="{C0B5EC6E-3181-E4F5-A97F-ECA6166579E1}"/>
              </a:ext>
              <a:ext uri="{C183D7F6-B498-43B3-948B-1728B52AA6E4}">
                <adec:decorative xmlns:adec="http://schemas.microsoft.com/office/drawing/2017/decorative" val="1"/>
              </a:ext>
            </a:extLst>
          </p:cNvPr>
          <p:cNvSpPr txBox="1"/>
          <p:nvPr/>
        </p:nvSpPr>
        <p:spPr>
          <a:xfrm>
            <a:off x="4926696" y="622300"/>
            <a:ext cx="2351927" cy="276999"/>
          </a:xfrm>
          <a:prstGeom prst="rect">
            <a:avLst/>
          </a:prstGeom>
          <a:noFill/>
        </p:spPr>
        <p:txBody>
          <a:bodyPr wrap="none" rtlCol="0">
            <a:spAutoFit/>
          </a:bodyPr>
          <a:lstStyle/>
          <a:p>
            <a:pPr algn="r"/>
            <a:r>
              <a:rPr lang="fr-FR" sz="1200" b="1">
                <a:solidFill>
                  <a:srgbClr val="336E9F"/>
                </a:solidFill>
                <a:latin typeface="Arial"/>
                <a:cs typeface="Arial"/>
              </a:rPr>
              <a:t>Whittington Health NHS Trust</a:t>
            </a:r>
            <a:endParaRPr lang="en-GB" sz="1200">
              <a:solidFill>
                <a:srgbClr val="336E9F"/>
              </a:solidFill>
            </a:endParaRPr>
          </a:p>
        </p:txBody>
      </p:sp>
      <p:sp>
        <p:nvSpPr>
          <p:cNvPr id="49" name="txt_survey">
            <a:extLst>
              <a:ext uri="{FF2B5EF4-FFF2-40B4-BE49-F238E27FC236}">
                <a16:creationId xmlns:a16="http://schemas.microsoft.com/office/drawing/2014/main" id="{AC2FB2D4-B522-D1A9-5166-3CC18D709DF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843A1919-DBF1-CAEC-BC71-E0CAF23C0FD5}"/>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D4FF7ED1-A5BD-A2CB-F28A-1B36DBC44203}"/>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213EB3DF-D7DB-5950-8925-A81A6BB1E5DE}"/>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DA0FE4BB-8073-4008-290A-915541409CF6}"/>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CD11F581-1B35-55E0-4421-953999D1965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DC3912AB-1C83-338C-B5F5-BE531E8B2537}"/>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1E961618-1E7E-76F6-8C16-4C991B5305D2}"/>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D2565F6B-24EA-9325-CFEB-BFB29D1EB87C}"/>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C117128F-E313-99CC-E883-DCE71B2FBC9D}"/>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6370F2C7-8901-99E8-B384-F5778EE5E1FC}"/>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8651787E-8B2D-1724-6AC8-2A78406CDBE0}"/>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2C4EA7F1-3DF4-5F4D-B134-EC3C2FCA18B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F0F03A18-2588-255A-7501-247DB4BA5F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AA49DC07-E141-6678-443F-D4C9A020EE0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0FED7D9-5DAE-5BF3-831D-EEBE3F4E3F51}"/>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83C29CB-5FB1-8667-D2A0-850194E5444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8D55B84-44B4-48B5-B605-C4EBC503C925}" type="slidenum">
              <a:rPr lang="en-GB" spc="-25"/>
              <a:t>19</a:t>
            </a:fld>
            <a:endParaRPr lang="en-GB" spc="-25"/>
          </a:p>
        </p:txBody>
      </p:sp>
      <p:sp>
        <p:nvSpPr>
          <p:cNvPr id="47" name="object 1">
            <a:extLst>
              <a:ext uri="{FF2B5EF4-FFF2-40B4-BE49-F238E27FC236}">
                <a16:creationId xmlns:a16="http://schemas.microsoft.com/office/drawing/2014/main" id="{8580D25F-0294-32B3-54CA-8467DF7B7AD9}"/>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comp_tbl_section14">
            <a:extLst>
              <a:ext uri="{FF2B5EF4-FFF2-40B4-BE49-F238E27FC236}">
                <a16:creationId xmlns:a16="http://schemas.microsoft.com/office/drawing/2014/main" id="{1B8F236B-F2C4-9407-FB9C-D143157179D1}"/>
              </a:ext>
            </a:extLst>
          </p:cNvPr>
          <p:cNvGraphicFramePr>
            <a:graphicFrameLocks noGrp="1"/>
          </p:cNvGraphicFramePr>
          <p:nvPr>
            <p:extLst>
              <p:ext uri="{D42A27DB-BD31-4B8C-83A1-F6EECF244321}">
                <p14:modId xmlns:p14="http://schemas.microsoft.com/office/powerpoint/2010/main" val="1077624735"/>
              </p:ext>
            </p:extLst>
          </p:nvPr>
        </p:nvGraphicFramePr>
        <p:xfrm>
          <a:off x="345828" y="2176145"/>
          <a:ext cx="6775791" cy="172275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a:lnSpc>
                          <a:spcPct val="100000"/>
                        </a:lnSpc>
                        <a:spcBef>
                          <a:spcPts val="53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a:lnSpc>
                          <a:spcPct val="100000"/>
                        </a:lnSpc>
                        <a:spcBef>
                          <a:spcPts val="535"/>
                        </a:spcBef>
                      </a:pPr>
                      <a:r>
                        <a:rPr sz="850">
                          <a:latin typeface="Arial" panose="020B0604020202020204" pitchFamily="34" charset="0"/>
                          <a:cs typeface="Arial" panose="020B0604020202020204" pitchFamily="34" charset="0"/>
                        </a:rPr>
                        <a:t>Q57.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Administration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good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Q58.</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discussed</a:t>
                      </a:r>
                      <a:r>
                        <a:rPr sz="850" spc="-3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with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640">
                <a:tc>
                  <a:txBody>
                    <a:bodyPr/>
                    <a:lstStyle/>
                    <a:p>
                      <a:pPr marL="27940" marR="80645">
                        <a:lnSpc>
                          <a:spcPts val="860"/>
                        </a:lnSpc>
                        <a:spcBef>
                          <a:spcPts val="270"/>
                        </a:spcBef>
                      </a:pPr>
                      <a:r>
                        <a:rPr sz="850">
                          <a:latin typeface="Arial" panose="020B0604020202020204" pitchFamily="34" charset="0"/>
                          <a:cs typeface="Arial" panose="020B0604020202020204" pitchFamily="34" charset="0"/>
                        </a:rPr>
                        <a:t>Q59.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average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rating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scored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poor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14935"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48" name="txt_org_name">
            <a:extLst>
              <a:ext uri="{FF2B5EF4-FFF2-40B4-BE49-F238E27FC236}">
                <a16:creationId xmlns:a16="http://schemas.microsoft.com/office/drawing/2014/main" id="{9FC9777C-D164-605F-132C-FF9F5A263E84}"/>
              </a:ext>
              <a:ext uri="{C183D7F6-B498-43B3-948B-1728B52AA6E4}">
                <adec:decorative xmlns:adec="http://schemas.microsoft.com/office/drawing/2017/decorative" val="1"/>
              </a:ext>
            </a:extLst>
          </p:cNvPr>
          <p:cNvSpPr txBox="1"/>
          <p:nvPr/>
        </p:nvSpPr>
        <p:spPr>
          <a:xfrm>
            <a:off x="4926696" y="622300"/>
            <a:ext cx="2351927" cy="276999"/>
          </a:xfrm>
          <a:prstGeom prst="rect">
            <a:avLst/>
          </a:prstGeom>
          <a:noFill/>
        </p:spPr>
        <p:txBody>
          <a:bodyPr wrap="none" rtlCol="0">
            <a:spAutoFit/>
          </a:bodyPr>
          <a:lstStyle/>
          <a:p>
            <a:pPr algn="r"/>
            <a:r>
              <a:rPr lang="fr-FR" sz="1200" b="1">
                <a:solidFill>
                  <a:srgbClr val="336E9F"/>
                </a:solidFill>
                <a:latin typeface="Arial"/>
                <a:cs typeface="Arial"/>
              </a:rPr>
              <a:t>Whittington Health NHS Trust</a:t>
            </a:r>
            <a:endParaRPr lang="en-GB" sz="1200">
              <a:solidFill>
                <a:srgbClr val="336E9F"/>
              </a:solidFill>
            </a:endParaRPr>
          </a:p>
        </p:txBody>
      </p:sp>
      <p:sp>
        <p:nvSpPr>
          <p:cNvPr id="49" name="txt_survey">
            <a:extLst>
              <a:ext uri="{FF2B5EF4-FFF2-40B4-BE49-F238E27FC236}">
                <a16:creationId xmlns:a16="http://schemas.microsoft.com/office/drawing/2014/main" id="{6E93EE5E-9E9A-6CE5-DAF0-3A3778E1C01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D5EEBD47-AD2E-0526-7697-BE265BA5974D}"/>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B0379430-FD2F-466F-30B0-860CE2C0064D}"/>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EF25BB62-7E06-320B-AABC-727C565CF487}"/>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2A80623B-B663-2A22-5A71-86A45F4C0DBA}"/>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EBD1E85C-2039-38BB-C411-2181B8F976A2}"/>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1777B97A-95A3-8C94-4DBD-CB7ADCBD8436}"/>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8537B167-D8DA-46BB-88F5-042B12470AEC}"/>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FDD948E4-3B17-D05B-629D-CD225F8AA46D}"/>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9E3724DB-131D-BFCB-55A5-AE9B64FC3CD8}"/>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A5E63A05-DE5C-60E3-4728-6B0B7795B1D7}"/>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5B00A38E-56EF-FE4B-C2C2-450FCC9D2E6A}"/>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F77FC575-2F71-8D21-0D57-B4AF5395D3D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C035BF4A-786E-15EC-F1F6-05BEA9433F1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189FE12F-AB47-38FF-C28A-BF91535C2EE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814345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339C4AA-DB8A-C5C6-DF81-27662A90096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077AE7C8-C3E8-CCEF-867B-32C1FD01689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0F10A4C-C747-499C-98D2-2E99147A58B6}" type="slidenum">
              <a:rPr lang="en-GB" spc="-25" smtClean="0"/>
              <a:t>2</a:t>
            </a:fld>
            <a:endParaRPr lang="en-GB" spc="-25" dirty="0"/>
          </a:p>
        </p:txBody>
      </p:sp>
      <p:sp>
        <p:nvSpPr>
          <p:cNvPr id="5" name="txt_survey">
            <a:extLst>
              <a:ext uri="{FF2B5EF4-FFF2-40B4-BE49-F238E27FC236}">
                <a16:creationId xmlns:a16="http://schemas.microsoft.com/office/drawing/2014/main" id="{3EB6B051-6073-911F-FA31-E40482B691FB}"/>
              </a:ext>
              <a:ext uri="{C183D7F6-B498-43B3-948B-1728B52AA6E4}">
                <adec:decorative xmlns:adec="http://schemas.microsoft.com/office/drawing/2017/decorative" val="0"/>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6" name="txt_org_name">
            <a:extLst>
              <a:ext uri="{FF2B5EF4-FFF2-40B4-BE49-F238E27FC236}">
                <a16:creationId xmlns:a16="http://schemas.microsoft.com/office/drawing/2014/main" id="{E98D70DA-65A9-EFF0-887C-957B66D26BC4}"/>
              </a:ext>
              <a:ext uri="{C183D7F6-B498-43B3-948B-1728B52AA6E4}">
                <adec:decorative xmlns:adec="http://schemas.microsoft.com/office/drawing/2017/decorative" val="0"/>
              </a:ext>
            </a:extLst>
          </p:cNvPr>
          <p:cNvSpPr txBox="1"/>
          <p:nvPr/>
        </p:nvSpPr>
        <p:spPr>
          <a:xfrm>
            <a:off x="4926696" y="622300"/>
            <a:ext cx="2351927" cy="276999"/>
          </a:xfrm>
          <a:prstGeom prst="rect">
            <a:avLst/>
          </a:prstGeom>
          <a:noFill/>
        </p:spPr>
        <p:txBody>
          <a:bodyPr wrap="none" rtlCol="0">
            <a:spAutoFit/>
          </a:bodyPr>
          <a:lstStyle/>
          <a:p>
            <a:pPr algn="r"/>
            <a:r>
              <a:rPr lang="fr-FR" sz="1200" b="1">
                <a:solidFill>
                  <a:srgbClr val="336E9F"/>
                </a:solidFill>
                <a:latin typeface="Arial"/>
                <a:cs typeface="Arial"/>
              </a:rPr>
              <a:t>Whittington Health NHS Trust</a:t>
            </a:r>
            <a:endParaRPr lang="en-GB" sz="1200" dirty="0">
              <a:solidFill>
                <a:srgbClr val="336E9F"/>
              </a:solidFill>
            </a:endParaRPr>
          </a:p>
        </p:txBody>
      </p:sp>
      <p:sp>
        <p:nvSpPr>
          <p:cNvPr id="8" name="object 1">
            <a:extLst>
              <a:ext uri="{FF2B5EF4-FFF2-40B4-BE49-F238E27FC236}">
                <a16:creationId xmlns:a16="http://schemas.microsoft.com/office/drawing/2014/main" id="{A0C8BA18-2952-6623-4C0D-AA304A5ACB42}"/>
              </a:ext>
              <a:ext uri="{C183D7F6-B498-43B3-948B-1728B52AA6E4}">
                <adec:decorative xmlns:adec="http://schemas.microsoft.com/office/drawing/2017/decorative" val="0"/>
              </a:ext>
            </a:extLst>
          </p:cNvPr>
          <p:cNvSpPr txBox="1">
            <a:spLocks noGrp="1"/>
          </p:cNvSpPr>
          <p:nvPr>
            <p:ph type="title" idx="4294967295"/>
          </p:nvPr>
        </p:nvSpPr>
        <p:spPr>
          <a:xfrm>
            <a:off x="419290" y="899299"/>
            <a:ext cx="3707134" cy="369332"/>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spAutoFit/>
          </a:bodyPr>
          <a:lstStyle/>
          <a:p>
            <a:pPr marL="12700" marR="0" lvl="0" indent="0" algn="l"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Contents</a:t>
            </a:r>
            <a:endParaRPr kumimoji="0" lang="en-GB" sz="1800" b="0" i="0" u="none" strike="noStrike" kern="0" cap="none" spc="0" normalizeH="0" baseline="0" noProof="0" dirty="0">
              <a:ln>
                <a:noFill/>
              </a:ln>
              <a:solidFill>
                <a:schemeClr val="tx1"/>
              </a:solidFill>
              <a:effectLst/>
              <a:uLnTx/>
              <a:uFillTx/>
              <a:latin typeface="Arial"/>
              <a:cs typeface="Arial"/>
            </a:endParaRPr>
          </a:p>
        </p:txBody>
      </p:sp>
      <p:graphicFrame>
        <p:nvGraphicFramePr>
          <p:cNvPr id="3" name="Table 1">
            <a:extLst>
              <a:ext uri="{FF2B5EF4-FFF2-40B4-BE49-F238E27FC236}">
                <a16:creationId xmlns:a16="http://schemas.microsoft.com/office/drawing/2014/main" id="{EF8796E9-5276-367F-5B56-3E0149ACD4E1}"/>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2431630378"/>
              </p:ext>
            </p:extLst>
          </p:nvPr>
        </p:nvGraphicFramePr>
        <p:xfrm>
          <a:off x="458862" y="1338118"/>
          <a:ext cx="6748388" cy="3967200"/>
        </p:xfrm>
        <a:graphic>
          <a:graphicData uri="http://schemas.openxmlformats.org/drawingml/2006/table">
            <a:tbl>
              <a:tblPr firstRow="1" bandRow="1">
                <a:tableStyleId>{5C22544A-7EE6-4342-B048-85BDC9FD1C3A}</a:tableStyleId>
              </a:tblPr>
              <a:tblGrid>
                <a:gridCol w="6357039">
                  <a:extLst>
                    <a:ext uri="{9D8B030D-6E8A-4147-A177-3AD203B41FA5}">
                      <a16:colId xmlns:a16="http://schemas.microsoft.com/office/drawing/2014/main" val="2210421670"/>
                    </a:ext>
                  </a:extLst>
                </a:gridCol>
                <a:gridCol w="391349">
                  <a:extLst>
                    <a:ext uri="{9D8B030D-6E8A-4147-A177-3AD203B41FA5}">
                      <a16:colId xmlns:a16="http://schemas.microsoft.com/office/drawing/2014/main" val="1147075067"/>
                    </a:ext>
                  </a:extLst>
                </a:gridCol>
              </a:tblGrid>
              <a:tr h="252000">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Executive</a:t>
                      </a:r>
                      <a:r>
                        <a:rPr lang="en-GB" sz="1150" b="0" u="none" spc="120"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 </a:t>
                      </a:r>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summary</a:t>
                      </a:r>
                      <a:r>
                        <a:rPr lang="en-GB" sz="1150" b="0" u="none" baseline="0" dirty="0">
                          <a:solidFill>
                            <a:schemeClr val="tx1"/>
                          </a:solidFill>
                          <a:uFillTx/>
                          <a:latin typeface="Arial" panose="020B0604020202020204" pitchFamily="34" charset="0"/>
                          <a:cs typeface="Arial" panose="020B0604020202020204" pitchFamily="34" charset="0"/>
                        </a:rPr>
                        <a:t> ………………………………………………………………………………………</a:t>
                      </a: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3</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4933035"/>
                  </a:ext>
                </a:extLst>
              </a:tr>
              <a:tr h="266400">
                <a:tc>
                  <a:txBody>
                    <a:bodyPr/>
                    <a:lstStyle/>
                    <a:p>
                      <a:r>
                        <a:rPr lang="en-GB" sz="1150" b="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Introduction</a:t>
                      </a:r>
                      <a:r>
                        <a:rPr lang="en-GB" sz="1150" b="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7180310"/>
                  </a:ext>
                </a:extLst>
              </a:tr>
              <a:tr h="266400">
                <a:tc>
                  <a:txBody>
                    <a:bodyPr/>
                    <a:lstStyle/>
                    <a:p>
                      <a:r>
                        <a:rPr lang="en-GB" sz="115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Methodology</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8564749"/>
                  </a:ext>
                </a:extLst>
              </a:tr>
              <a:tr h="266400">
                <a:tc>
                  <a:txBody>
                    <a:bodyPr/>
                    <a:lstStyle/>
                    <a:p>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Understanding</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the</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results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7</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3070735"/>
                  </a:ext>
                </a:extLst>
              </a:tr>
              <a:tr h="266400">
                <a:tc>
                  <a:txBody>
                    <a:bodyPr/>
                    <a:lstStyle/>
                    <a:p>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Further</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information</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1456941"/>
                  </a:ext>
                </a:extLst>
              </a:tr>
              <a:tr h="266400">
                <a:tc>
                  <a:txBody>
                    <a:bodyPr/>
                    <a:lstStyle/>
                    <a:p>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Response</a:t>
                      </a:r>
                      <a:r>
                        <a:rPr lang="en-GB" sz="1150" u="none" spc="125"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rate</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1855073"/>
                  </a:ext>
                </a:extLst>
              </a:tr>
              <a:tr h="266400">
                <a:tc>
                  <a:txBody>
                    <a:bodyPr/>
                    <a:lstStyle/>
                    <a:p>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Expected</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range</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charts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11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0633414"/>
                  </a:ext>
                </a:extLst>
              </a:tr>
              <a:tr h="266400">
                <a:tc>
                  <a:txBody>
                    <a:bodyPr/>
                    <a:lstStyle/>
                    <a:p>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Comparability</a:t>
                      </a:r>
                      <a:r>
                        <a:rPr lang="en-GB" sz="1150" u="none" spc="120"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15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9885536"/>
                  </a:ext>
                </a:extLst>
              </a:tr>
              <a:tr h="266400">
                <a:tc>
                  <a:txBody>
                    <a:bodyPr/>
                    <a:lstStyle/>
                    <a:p>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Tumour</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group</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20</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2253884"/>
                  </a:ext>
                </a:extLst>
              </a:tr>
              <a:tr h="266400">
                <a:tc>
                  <a:txBody>
                    <a:bodyPr/>
                    <a:lstStyle/>
                    <a:p>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Age</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group</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25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5912872"/>
                  </a:ext>
                </a:extLst>
              </a:tr>
              <a:tr h="266400">
                <a:tc>
                  <a:txBody>
                    <a:bodyPr/>
                    <a:lstStyle/>
                    <a:p>
                      <a:r>
                        <a:rPr lang="en-GB" sz="1150" u="none" baseline="0" dirty="0">
                          <a:solidFill>
                            <a:schemeClr val="tx1"/>
                          </a:solidFill>
                          <a:uFillTx/>
                          <a:latin typeface="Arial"/>
                          <a:cs typeface="Arial"/>
                          <a:hlinkClick r:id="rId11" action="ppaction://hlinksldjump">
                            <a:extLst>
                              <a:ext uri="{A12FA001-AC4F-418D-AE19-62706E023703}">
                                <ahyp:hlinkClr xmlns:ahyp="http://schemas.microsoft.com/office/drawing/2018/hyperlinkcolor" val="tx"/>
                              </a:ext>
                            </a:extLst>
                          </a:hlinkClick>
                        </a:rPr>
                        <a:t>Which of the following best describes you</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29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6357605"/>
                  </a:ext>
                </a:extLst>
              </a:tr>
              <a:tr h="252000">
                <a:tc>
                  <a:txBody>
                    <a:bodyPr/>
                    <a:lstStyle/>
                    <a:p>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Ethnicity</a:t>
                      </a:r>
                      <a:r>
                        <a:rPr lang="en-GB" sz="1150" u="none" spc="125"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5"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34</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955972"/>
                  </a:ext>
                </a:extLst>
              </a:tr>
              <a:tr h="266400">
                <a:tc>
                  <a:txBody>
                    <a:bodyPr/>
                    <a:lstStyle/>
                    <a:p>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IMD</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quintile</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tables</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38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3908952"/>
                  </a:ext>
                </a:extLst>
              </a:tr>
              <a:tr h="266400">
                <a:tc>
                  <a:txBody>
                    <a:bodyPr/>
                    <a:lstStyle/>
                    <a:p>
                      <a:r>
                        <a:rPr lang="en-GB" sz="1150" u="none" spc="-2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L</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status</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4" action="ppaction://hlinksldjump">
                            <a:extLst>
                              <a:ext uri="{A12FA001-AC4F-418D-AE19-62706E023703}">
                                <ahyp:hlinkClr xmlns:ahyp="http://schemas.microsoft.com/office/drawing/2018/hyperlinkcolor" val="tx"/>
                              </a:ext>
                            </a:extLst>
                          </a:hlinkClick>
                        </a:rPr>
                        <a:t>42</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094909"/>
                  </a:ext>
                </a:extLst>
              </a:tr>
              <a:tr h="266400">
                <a:tc>
                  <a:txBody>
                    <a:bodyPr/>
                    <a:lstStyle/>
                    <a:p>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on</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charts</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5" action="ppaction://hlinksldjump">
                            <a:extLst>
                              <a:ext uri="{A12FA001-AC4F-418D-AE19-62706E023703}">
                                <ahyp:hlinkClr xmlns:ahyp="http://schemas.microsoft.com/office/drawing/2018/hyperlinkcolor" val="tx"/>
                              </a:ext>
                            </a:extLst>
                          </a:hlinkClick>
                        </a:rPr>
                        <a:t>46</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6484287"/>
                  </a:ext>
                </a:extLst>
              </a:tr>
            </a:tbl>
          </a:graphicData>
        </a:graphic>
      </p:graphicFrame>
    </p:spTree>
    <p:extLst>
      <p:ext uri="{BB962C8B-B14F-4D97-AF65-F5344CB8AC3E}">
        <p14:creationId xmlns:p14="http://schemas.microsoft.com/office/powerpoint/2010/main" val="1816124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254D1C2-D751-0183-A3A8-D3A415C82B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89F75D0-2984-48E9-B0D1-13FD702FEB73}" type="slidenum">
              <a:rPr lang="en-GB" spc="-25"/>
              <a:t>20</a:t>
            </a:fld>
            <a:endParaRPr lang="en-GB" spc="-25" dirty="0"/>
          </a:p>
        </p:txBody>
      </p:sp>
      <p:sp>
        <p:nvSpPr>
          <p:cNvPr id="10" name="object 1">
            <a:extLst>
              <a:ext uri="{FF2B5EF4-FFF2-40B4-BE49-F238E27FC236}">
                <a16:creationId xmlns:a16="http://schemas.microsoft.com/office/drawing/2014/main" id="{6F0A1602-F468-622C-DA14-2AE5A11A488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 name="object 2"/>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a:t>
            </a:r>
            <a:r>
              <a:rPr sz="850" dirty="0">
                <a:solidFill>
                  <a:srgbClr val="000000"/>
                </a:solidFill>
                <a:latin typeface="Arial"/>
                <a:cs typeface="Arial"/>
              </a:rPr>
              <a:t>Indicates</a:t>
            </a:r>
            <a:r>
              <a:rPr sz="850" spc="-20" dirty="0">
                <a:solidFill>
                  <a:srgbClr val="000000"/>
                </a:solidFill>
                <a:latin typeface="Arial"/>
                <a:cs typeface="Arial"/>
              </a:rPr>
              <a:t> </a:t>
            </a:r>
            <a:r>
              <a:rPr sz="850" dirty="0">
                <a:solidFill>
                  <a:srgbClr val="000000"/>
                </a:solidFill>
                <a:latin typeface="Arial"/>
                <a:cs typeface="Arial"/>
              </a:rPr>
              <a:t>where</a:t>
            </a:r>
            <a:r>
              <a:rPr sz="850" spc="-20" dirty="0">
                <a:solidFill>
                  <a:srgbClr val="000000"/>
                </a:solidFill>
                <a:latin typeface="Arial"/>
                <a:cs typeface="Arial"/>
              </a:rPr>
              <a:t> </a:t>
            </a:r>
            <a:r>
              <a:rPr sz="850" dirty="0">
                <a:solidFill>
                  <a:srgbClr val="000000"/>
                </a:solidFill>
                <a:latin typeface="Arial"/>
                <a:cs typeface="Arial"/>
              </a:rPr>
              <a:t>a</a:t>
            </a:r>
            <a:r>
              <a:rPr sz="850" spc="-15" dirty="0">
                <a:solidFill>
                  <a:srgbClr val="000000"/>
                </a:solidFill>
                <a:latin typeface="Arial"/>
                <a:cs typeface="Arial"/>
              </a:rPr>
              <a:t> </a:t>
            </a:r>
            <a:r>
              <a:rPr sz="850" dirty="0">
                <a:solidFill>
                  <a:srgbClr val="000000"/>
                </a:solidFill>
                <a:latin typeface="Arial"/>
                <a:cs typeface="Arial"/>
              </a:rPr>
              <a:t>score</a:t>
            </a:r>
            <a:r>
              <a:rPr sz="850" spc="-20" dirty="0">
                <a:solidFill>
                  <a:srgbClr val="000000"/>
                </a:solidFill>
                <a:latin typeface="Arial"/>
                <a:cs typeface="Arial"/>
              </a:rPr>
              <a:t> </a:t>
            </a:r>
            <a:r>
              <a:rPr sz="850" dirty="0">
                <a:solidFill>
                  <a:srgbClr val="000000"/>
                </a:solidFill>
                <a:latin typeface="Arial"/>
                <a:cs typeface="Arial"/>
              </a:rPr>
              <a:t>is</a:t>
            </a:r>
            <a:r>
              <a:rPr sz="850" spc="-20" dirty="0">
                <a:solidFill>
                  <a:srgbClr val="000000"/>
                </a:solidFill>
                <a:latin typeface="Arial"/>
                <a:cs typeface="Arial"/>
              </a:rPr>
              <a:t> </a:t>
            </a:r>
            <a:r>
              <a:rPr sz="850" dirty="0">
                <a:solidFill>
                  <a:srgbClr val="000000"/>
                </a:solidFill>
                <a:latin typeface="Arial"/>
                <a:cs typeface="Arial"/>
              </a:rPr>
              <a:t>not</a:t>
            </a:r>
            <a:r>
              <a:rPr sz="850" spc="-15" dirty="0">
                <a:solidFill>
                  <a:srgbClr val="000000"/>
                </a:solidFill>
                <a:latin typeface="Arial"/>
                <a:cs typeface="Arial"/>
              </a:rPr>
              <a:t> </a:t>
            </a:r>
            <a:r>
              <a:rPr sz="850" dirty="0">
                <a:solidFill>
                  <a:srgbClr val="000000"/>
                </a:solidFill>
                <a:latin typeface="Arial"/>
                <a:cs typeface="Arial"/>
              </a:rPr>
              <a:t>available</a:t>
            </a:r>
            <a:r>
              <a:rPr sz="850" spc="-20" dirty="0">
                <a:solidFill>
                  <a:srgbClr val="000000"/>
                </a:solidFill>
                <a:latin typeface="Arial"/>
                <a:cs typeface="Arial"/>
              </a:rPr>
              <a:t> </a:t>
            </a:r>
            <a:r>
              <a:rPr sz="850" dirty="0">
                <a:solidFill>
                  <a:srgbClr val="000000"/>
                </a:solidFill>
                <a:latin typeface="Arial"/>
                <a:cs typeface="Arial"/>
              </a:rPr>
              <a:t>due</a:t>
            </a:r>
            <a:r>
              <a:rPr sz="850" spc="-20" dirty="0">
                <a:solidFill>
                  <a:srgbClr val="000000"/>
                </a:solidFill>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5" name="tumourgroup_tbl_section1"/>
          <p:cNvGraphicFramePr>
            <a:graphicFrameLocks noGrp="1"/>
          </p:cNvGraphicFramePr>
          <p:nvPr>
            <p:extLst>
              <p:ext uri="{D42A27DB-BD31-4B8C-83A1-F6EECF244321}">
                <p14:modId xmlns:p14="http://schemas.microsoft.com/office/powerpoint/2010/main" val="3964871565"/>
              </p:ext>
            </p:extLst>
          </p:nvPr>
        </p:nvGraphicFramePr>
        <p:xfrm>
          <a:off x="428814" y="1717243"/>
          <a:ext cx="6776309" cy="15176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panose="020B0604020202020204" pitchFamily="34" charset="0"/>
                          <a:cs typeface="Arial" panose="020B0604020202020204" pitchFamily="34" charset="0"/>
                        </a:rPr>
                        <a:t>Brain</a:t>
                      </a:r>
                      <a:r>
                        <a:rPr lang="en-GB" sz="850" spc="-10"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CNS</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panose="020B0604020202020204" pitchFamily="34" charset="0"/>
                          <a:cs typeface="Arial" panose="020B0604020202020204" pitchFamily="34" charset="0"/>
                        </a:rPr>
                        <a:t>Breast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panose="020B0604020202020204" pitchFamily="34" charset="0"/>
                          <a:cs typeface="Arial" panose="020B0604020202020204" pitchFamily="34" charset="0"/>
                        </a:rPr>
                        <a:t>Colorectal</a:t>
                      </a:r>
                      <a:r>
                        <a:rPr sz="850" spc="-5"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LGT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panose="020B0604020202020204" pitchFamily="34" charset="0"/>
                          <a:cs typeface="Arial" panose="020B0604020202020204" pitchFamily="34" charset="0"/>
                        </a:rPr>
                        <a:t>Gynaecological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panose="020B0604020202020204" pitchFamily="34" charset="0"/>
                          <a:cs typeface="Arial" panose="020B0604020202020204" pitchFamily="34" charset="0"/>
                        </a:rPr>
                        <a:t>Haematological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panose="020B0604020202020204" pitchFamily="34" charset="0"/>
                          <a:cs typeface="Arial" panose="020B0604020202020204" pitchFamily="34" charset="0"/>
                        </a:rPr>
                        <a:t>Head </a:t>
                      </a:r>
                      <a:r>
                        <a:rPr sz="850" spc="-30" dirty="0">
                          <a:latin typeface="Arial" panose="020B0604020202020204" pitchFamily="34" charset="0"/>
                          <a:cs typeface="Arial" panose="020B0604020202020204" pitchFamily="34" charset="0"/>
                        </a:rPr>
                        <a:t>and </a:t>
                      </a:r>
                      <a:r>
                        <a:rPr sz="850" spc="-20" dirty="0">
                          <a:latin typeface="Arial" panose="020B0604020202020204" pitchFamily="34" charset="0"/>
                          <a:cs typeface="Arial" panose="020B0604020202020204" pitchFamily="34" charset="0"/>
                        </a:rPr>
                        <a:t>neck</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Lung</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panose="020B0604020202020204" pitchFamily="34" charset="0"/>
                          <a:cs typeface="Arial" panose="020B0604020202020204" pitchFamily="34" charset="0"/>
                        </a:rPr>
                        <a:t>Prostate</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panose="020B0604020202020204" pitchFamily="34" charset="0"/>
                          <a:cs typeface="Arial" panose="020B0604020202020204" pitchFamily="34" charset="0"/>
                        </a:rPr>
                        <a:t>Sarcoma</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Skin</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panose="020B0604020202020204" pitchFamily="34" charset="0"/>
                          <a:cs typeface="Arial" panose="020B0604020202020204" pitchFamily="34" charset="0"/>
                        </a:rPr>
                        <a:t>Upper </a:t>
                      </a:r>
                      <a:r>
                        <a:rPr sz="850" spc="-30" dirty="0">
                          <a:latin typeface="Arial" panose="020B0604020202020204" pitchFamily="34" charset="0"/>
                          <a:cs typeface="Arial" panose="020B0604020202020204" pitchFamily="34" charset="0"/>
                        </a:rPr>
                        <a:t>gastro</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panose="020B0604020202020204" pitchFamily="34" charset="0"/>
                          <a:cs typeface="Arial" panose="020B0604020202020204" pitchFamily="34" charset="0"/>
                        </a:rPr>
                        <a:t>Urological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panose="020B0604020202020204" pitchFamily="34" charset="0"/>
                          <a:cs typeface="Arial" panose="020B0604020202020204" pitchFamily="34" charset="0"/>
                        </a:rPr>
                        <a:t>Other</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panose="020B0604020202020204" pitchFamily="34" charset="0"/>
                          <a:cs typeface="Arial" panose="020B0604020202020204" pitchFamily="34" charset="0"/>
                        </a:rPr>
                        <a:t>Q2.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professional </a:t>
                      </a:r>
                      <a:r>
                        <a:rPr sz="850" dirty="0">
                          <a:latin typeface="Arial" panose="020B0604020202020204" pitchFamily="34" charset="0"/>
                          <a:cs typeface="Arial" panose="020B0604020202020204" pitchFamily="34" charset="0"/>
                        </a:rPr>
                        <a:t>once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twice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Referral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tumourgroup_tbl_section2"/>
          <p:cNvGraphicFramePr>
            <a:graphicFrameLocks noGrp="1"/>
          </p:cNvGraphicFramePr>
          <p:nvPr>
            <p:extLst>
              <p:ext uri="{D42A27DB-BD31-4B8C-83A1-F6EECF244321}">
                <p14:modId xmlns:p14="http://schemas.microsoft.com/office/powerpoint/2010/main" val="929645913"/>
              </p:ext>
            </p:extLst>
          </p:nvPr>
        </p:nvGraphicFramePr>
        <p:xfrm>
          <a:off x="428814" y="3415436"/>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solidFill>
                            <a:srgbClr val="000000"/>
                          </a:solidFill>
                          <a:latin typeface="Arial"/>
                          <a:cs typeface="Arial"/>
                        </a:rPr>
                        <a:t>Brain</a:t>
                      </a:r>
                      <a:r>
                        <a:rPr sz="850" spc="-10"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CNS</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solidFill>
                            <a:srgbClr val="000000"/>
                          </a:solidFill>
                          <a:latin typeface="Arial"/>
                          <a:cs typeface="Arial"/>
                        </a:rPr>
                        <a:t>Breast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solidFill>
                            <a:srgbClr val="000000"/>
                          </a:solidFill>
                          <a:latin typeface="Arial"/>
                          <a:cs typeface="Arial"/>
                        </a:rPr>
                        <a:t>Colorectal</a:t>
                      </a:r>
                      <a:r>
                        <a:rPr sz="850" spc="-5"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LGT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solidFill>
                            <a:srgbClr val="000000"/>
                          </a:solidFill>
                          <a:latin typeface="Arial"/>
                          <a:cs typeface="Arial"/>
                        </a:rPr>
                        <a:t>Gynaecological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solidFill>
                            <a:srgbClr val="000000"/>
                          </a:solidFill>
                          <a:latin typeface="Arial"/>
                          <a:cs typeface="Arial"/>
                        </a:rPr>
                        <a:t>Haematological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solidFill>
                            <a:srgbClr val="000000"/>
                          </a:solidFill>
                          <a:latin typeface="Arial"/>
                          <a:cs typeface="Arial"/>
                        </a:rPr>
                        <a:t>Head </a:t>
                      </a:r>
                      <a:r>
                        <a:rPr sz="850" spc="-30" dirty="0">
                          <a:solidFill>
                            <a:srgbClr val="000000"/>
                          </a:solidFill>
                          <a:latin typeface="Arial"/>
                          <a:cs typeface="Arial"/>
                        </a:rPr>
                        <a:t>and </a:t>
                      </a:r>
                      <a:r>
                        <a:rPr sz="850" spc="-20" dirty="0">
                          <a:solidFill>
                            <a:srgbClr val="000000"/>
                          </a:solidFill>
                          <a:latin typeface="Arial"/>
                          <a:cs typeface="Arial"/>
                        </a:rPr>
                        <a:t>neck</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Lung</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solidFill>
                            <a:srgbClr val="000000"/>
                          </a:solidFill>
                          <a:latin typeface="Arial"/>
                          <a:cs typeface="Arial"/>
                        </a:rPr>
                        <a:t>Prostate</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solidFill>
                            <a:srgbClr val="000000"/>
                          </a:solidFill>
                          <a:latin typeface="Arial"/>
                          <a:cs typeface="Arial"/>
                        </a:rPr>
                        <a:t>Sarcoma</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Skin</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solidFill>
                            <a:srgbClr val="000000"/>
                          </a:solidFill>
                          <a:latin typeface="Arial"/>
                          <a:cs typeface="Arial"/>
                        </a:rPr>
                        <a:t>Upper </a:t>
                      </a:r>
                      <a:r>
                        <a:rPr sz="850" spc="-30" dirty="0">
                          <a:solidFill>
                            <a:srgbClr val="000000"/>
                          </a:solidFill>
                          <a:latin typeface="Arial"/>
                          <a:cs typeface="Arial"/>
                        </a:rPr>
                        <a:t>gastro</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solidFill>
                            <a:srgbClr val="000000"/>
                          </a:solidFill>
                          <a:latin typeface="Arial"/>
                          <a:cs typeface="Arial"/>
                        </a:rPr>
                        <a:t>Urological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solidFill>
                            <a:srgbClr val="000000"/>
                          </a:solidFill>
                          <a:latin typeface="Arial"/>
                          <a:cs typeface="Arial"/>
                        </a:rPr>
                        <a:t>Other</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dirty="0">
                          <a:solidFill>
                            <a:srgbClr val="000000"/>
                          </a:solidFill>
                          <a:latin typeface="Arial"/>
                          <a:cs typeface="Arial"/>
                        </a:rPr>
                        <a:t>All</a:t>
                      </a:r>
                      <a:endParaRPr lang="en-GB"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dirty="0">
                          <a:latin typeface="Arial"/>
                          <a:cs typeface="Arial"/>
                        </a:rPr>
                        <a:t>Q6.</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25"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appeared</a:t>
                      </a:r>
                      <a:r>
                        <a:rPr sz="850" spc="-20" dirty="0">
                          <a:latin typeface="Arial"/>
                          <a:cs typeface="Arial"/>
                        </a:rPr>
                        <a:t> </a:t>
                      </a:r>
                      <a:r>
                        <a:rPr sz="850" dirty="0">
                          <a:latin typeface="Arial"/>
                          <a:cs typeface="Arial"/>
                        </a:rPr>
                        <a:t>to</a:t>
                      </a:r>
                      <a:r>
                        <a:rPr sz="850" spc="-25" dirty="0">
                          <a:latin typeface="Arial"/>
                          <a:cs typeface="Arial"/>
                        </a:rPr>
                        <a:t> </a:t>
                      </a:r>
                      <a:r>
                        <a:rPr sz="850" dirty="0">
                          <a:latin typeface="Arial"/>
                          <a:cs typeface="Arial"/>
                        </a:rPr>
                        <a:t>completely</a:t>
                      </a:r>
                      <a:r>
                        <a:rPr sz="850" spc="-25" dirty="0">
                          <a:latin typeface="Arial"/>
                          <a:cs typeface="Arial"/>
                        </a:rPr>
                        <a:t> </a:t>
                      </a:r>
                      <a:r>
                        <a:rPr sz="850" spc="-20" dirty="0">
                          <a:latin typeface="Arial"/>
                          <a:cs typeface="Arial"/>
                        </a:rPr>
                        <a:t>have </a:t>
                      </a:r>
                      <a:r>
                        <a:rPr sz="850" dirty="0">
                          <a:latin typeface="Arial"/>
                          <a:cs typeface="Arial"/>
                        </a:rPr>
                        <a:t>all</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needed</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dirty="0">
                          <a:latin typeface="Arial"/>
                          <a:cs typeface="Arial"/>
                        </a:rPr>
                        <a:t>Q9.</a:t>
                      </a:r>
                      <a:r>
                        <a:rPr sz="850" spc="-20" dirty="0">
                          <a:latin typeface="Arial"/>
                          <a:cs typeface="Arial"/>
                        </a:rPr>
                        <a:t> </a:t>
                      </a:r>
                      <a:r>
                        <a:rPr sz="850" dirty="0">
                          <a:latin typeface="Arial"/>
                          <a:cs typeface="Arial"/>
                        </a:rPr>
                        <a:t>Enough</a:t>
                      </a:r>
                      <a:r>
                        <a:rPr sz="850" spc="-20" dirty="0">
                          <a:latin typeface="Arial"/>
                          <a:cs typeface="Arial"/>
                        </a:rPr>
                        <a:t> </a:t>
                      </a:r>
                      <a:r>
                        <a:rPr sz="850" dirty="0">
                          <a:latin typeface="Arial"/>
                          <a:cs typeface="Arial"/>
                        </a:rPr>
                        <a:t>privacy</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when</a:t>
                      </a:r>
                      <a:r>
                        <a:rPr sz="850" spc="-30" dirty="0">
                          <a:latin typeface="Arial"/>
                          <a:cs typeface="Arial"/>
                        </a:rPr>
                        <a:t> </a:t>
                      </a:r>
                      <a:r>
                        <a:rPr sz="850" dirty="0">
                          <a:latin typeface="Arial"/>
                          <a:cs typeface="Arial"/>
                        </a:rPr>
                        <a:t>receiving</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30" dirty="0">
                          <a:latin typeface="Arial"/>
                          <a:cs typeface="Arial"/>
                        </a:rPr>
                        <a:t> </a:t>
                      </a:r>
                      <a:r>
                        <a:rPr sz="850" spc="-10" dirty="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tumourgroup_tbl_section3"/>
          <p:cNvGraphicFramePr>
            <a:graphicFrameLocks noGrp="1"/>
          </p:cNvGraphicFramePr>
          <p:nvPr>
            <p:extLst>
              <p:ext uri="{D42A27DB-BD31-4B8C-83A1-F6EECF244321}">
                <p14:modId xmlns:p14="http://schemas.microsoft.com/office/powerpoint/2010/main" val="3454619171"/>
              </p:ext>
            </p:extLst>
          </p:nvPr>
        </p:nvGraphicFramePr>
        <p:xfrm>
          <a:off x="428814" y="5908649"/>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FINDING</a:t>
                      </a:r>
                      <a:r>
                        <a:rPr sz="1050" b="1" spc="-45" dirty="0">
                          <a:solidFill>
                            <a:srgbClr val="336E9F"/>
                          </a:solidFill>
                          <a:latin typeface="Arial"/>
                          <a:cs typeface="Arial"/>
                        </a:rPr>
                        <a:t> </a:t>
                      </a:r>
                      <a:r>
                        <a:rPr sz="1050" b="1" spc="-10" dirty="0">
                          <a:solidFill>
                            <a:srgbClr val="336E9F"/>
                          </a:solidFill>
                          <a:latin typeface="Arial"/>
                          <a:cs typeface="Arial"/>
                        </a:rPr>
                        <a:t>OUT</a:t>
                      </a:r>
                      <a:r>
                        <a:rPr sz="1050" b="1" spc="-40" dirty="0">
                          <a:solidFill>
                            <a:srgbClr val="336E9F"/>
                          </a:solidFill>
                          <a:latin typeface="Arial"/>
                          <a:cs typeface="Arial"/>
                        </a:rPr>
                        <a:t> </a:t>
                      </a:r>
                      <a:r>
                        <a:rPr sz="1050" b="1" spc="-20" dirty="0">
                          <a:solidFill>
                            <a:srgbClr val="336E9F"/>
                          </a:solidFill>
                          <a:latin typeface="Arial"/>
                          <a:cs typeface="Arial"/>
                        </a:rPr>
                        <a:t>THAT</a:t>
                      </a:r>
                      <a:r>
                        <a:rPr sz="1050" b="1" spc="-45" dirty="0">
                          <a:solidFill>
                            <a:srgbClr val="336E9F"/>
                          </a:solidFill>
                          <a:latin typeface="Arial"/>
                          <a:cs typeface="Arial"/>
                        </a:rPr>
                        <a:t> </a:t>
                      </a:r>
                      <a:r>
                        <a:rPr sz="1050" b="1" spc="-10" dirty="0">
                          <a:solidFill>
                            <a:srgbClr val="336E9F"/>
                          </a:solidFill>
                          <a:latin typeface="Arial"/>
                          <a:cs typeface="Arial"/>
                        </a:rPr>
                        <a:t>YOU</a:t>
                      </a:r>
                      <a:r>
                        <a:rPr sz="1050" b="1" spc="-40" dirty="0">
                          <a:solidFill>
                            <a:srgbClr val="336E9F"/>
                          </a:solidFill>
                          <a:latin typeface="Arial"/>
                          <a:cs typeface="Arial"/>
                        </a:rPr>
                        <a:t> </a:t>
                      </a:r>
                      <a:r>
                        <a:rPr sz="1050" b="1" spc="-20" dirty="0">
                          <a:solidFill>
                            <a:srgbClr val="336E9F"/>
                          </a:solidFill>
                          <a:latin typeface="Arial"/>
                          <a:cs typeface="Arial"/>
                        </a:rPr>
                        <a:t>HAD</a:t>
                      </a:r>
                      <a:r>
                        <a:rPr sz="1050" b="1" spc="-45"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a:cs typeface="Arial"/>
                        </a:rPr>
                        <a:t>Q12.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told</a:t>
                      </a:r>
                      <a:r>
                        <a:rPr sz="850" spc="-15"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15" dirty="0">
                          <a:latin typeface="Arial"/>
                          <a:cs typeface="Arial"/>
                        </a:rPr>
                        <a:t> </a:t>
                      </a:r>
                      <a:r>
                        <a:rPr sz="850" spc="-10" dirty="0">
                          <a:latin typeface="Arial"/>
                          <a:cs typeface="Arial"/>
                        </a:rPr>
                        <a:t>family </a:t>
                      </a:r>
                      <a:r>
                        <a:rPr sz="850" dirty="0">
                          <a:latin typeface="Arial"/>
                          <a:cs typeface="Arial"/>
                        </a:rPr>
                        <a:t>member,</a:t>
                      </a:r>
                      <a:r>
                        <a:rPr sz="850" spc="-20" dirty="0">
                          <a:latin typeface="Arial"/>
                          <a:cs typeface="Arial"/>
                        </a:rPr>
                        <a:t> </a:t>
                      </a:r>
                      <a:r>
                        <a:rPr sz="850" dirty="0">
                          <a:latin typeface="Arial"/>
                          <a:cs typeface="Arial"/>
                        </a:rPr>
                        <a:t>carer</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friend</a:t>
                      </a:r>
                      <a:r>
                        <a:rPr sz="850" spc="-20" dirty="0">
                          <a:latin typeface="Arial"/>
                          <a:cs typeface="Arial"/>
                        </a:rPr>
                        <a:t> </a:t>
                      </a:r>
                      <a:r>
                        <a:rPr sz="850" dirty="0">
                          <a:latin typeface="Arial"/>
                          <a:cs typeface="Arial"/>
                        </a:rPr>
                        <a:t>with</a:t>
                      </a:r>
                      <a:r>
                        <a:rPr sz="850" spc="-15" dirty="0">
                          <a:latin typeface="Arial"/>
                          <a:cs typeface="Arial"/>
                        </a:rPr>
                        <a:t> </a:t>
                      </a:r>
                      <a:r>
                        <a:rPr sz="850" dirty="0">
                          <a:latin typeface="Arial"/>
                          <a:cs typeface="Arial"/>
                        </a:rPr>
                        <a:t>them</a:t>
                      </a:r>
                      <a:r>
                        <a:rPr sz="850" spc="-20" dirty="0">
                          <a:latin typeface="Arial"/>
                          <a:cs typeface="Arial"/>
                        </a:rPr>
                        <a:t> </a:t>
                      </a:r>
                      <a:r>
                        <a:rPr sz="850" dirty="0">
                          <a:latin typeface="Arial"/>
                          <a:cs typeface="Arial"/>
                        </a:rPr>
                        <a:t>when</a:t>
                      </a:r>
                      <a:r>
                        <a:rPr sz="850" spc="-20" dirty="0">
                          <a:latin typeface="Arial"/>
                          <a:cs typeface="Arial"/>
                        </a:rPr>
                        <a:t> </a:t>
                      </a:r>
                      <a:r>
                        <a:rPr sz="850" dirty="0">
                          <a:latin typeface="Arial"/>
                          <a:cs typeface="Arial"/>
                        </a:rPr>
                        <a:t>told</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a:cs typeface="Arial"/>
                        </a:rPr>
                        <a:t>Q13.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sensitively</a:t>
                      </a:r>
                      <a:r>
                        <a:rPr sz="850" spc="-25" dirty="0">
                          <a:latin typeface="Arial"/>
                          <a:cs typeface="Arial"/>
                        </a:rPr>
                        <a:t> </a:t>
                      </a:r>
                      <a:r>
                        <a:rPr sz="850" dirty="0">
                          <a:latin typeface="Arial"/>
                          <a:cs typeface="Arial"/>
                        </a:rPr>
                        <a:t>that</a:t>
                      </a:r>
                      <a:r>
                        <a:rPr sz="850" spc="-25" dirty="0">
                          <a:latin typeface="Arial"/>
                          <a:cs typeface="Arial"/>
                        </a:rPr>
                        <a:t> </a:t>
                      </a:r>
                      <a:r>
                        <a:rPr sz="850" spc="-20" dirty="0">
                          <a:latin typeface="Arial"/>
                          <a:cs typeface="Arial"/>
                        </a:rPr>
                        <a:t>they </a:t>
                      </a:r>
                      <a:r>
                        <a:rPr sz="850" dirty="0">
                          <a:latin typeface="Arial"/>
                          <a:cs typeface="Arial"/>
                        </a:rPr>
                        <a:t>had</a:t>
                      </a:r>
                      <a:r>
                        <a:rPr sz="850" spc="-15" dirty="0">
                          <a:latin typeface="Arial"/>
                          <a:cs typeface="Arial"/>
                        </a:rPr>
                        <a:t> </a:t>
                      </a:r>
                      <a:r>
                        <a:rPr sz="850" spc="-10" dirty="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dirty="0">
                          <a:latin typeface="Arial"/>
                          <a:cs typeface="Arial"/>
                        </a:rPr>
                        <a:t>Q15.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diagnosis</a:t>
                      </a:r>
                      <a:r>
                        <a:rPr sz="850" spc="-25" dirty="0">
                          <a:latin typeface="Arial"/>
                          <a:cs typeface="Arial"/>
                        </a:rPr>
                        <a:t> in </a:t>
                      </a:r>
                      <a:r>
                        <a:rPr sz="850" dirty="0">
                          <a:latin typeface="Arial"/>
                          <a:cs typeface="Arial"/>
                        </a:rPr>
                        <a:t>an</a:t>
                      </a:r>
                      <a:r>
                        <a:rPr sz="850" spc="-30" dirty="0">
                          <a:latin typeface="Arial"/>
                          <a:cs typeface="Arial"/>
                        </a:rPr>
                        <a:t> </a:t>
                      </a:r>
                      <a:r>
                        <a:rPr sz="850" dirty="0">
                          <a:latin typeface="Arial"/>
                          <a:cs typeface="Arial"/>
                        </a:rPr>
                        <a:t>appropriate</a:t>
                      </a:r>
                      <a:r>
                        <a:rPr sz="850" spc="-25" dirty="0">
                          <a:latin typeface="Arial"/>
                          <a:cs typeface="Arial"/>
                        </a:rPr>
                        <a:t> </a:t>
                      </a:r>
                      <a:r>
                        <a:rPr sz="850" spc="-10" dirty="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dirty="0">
                          <a:latin typeface="Arial"/>
                          <a:cs typeface="Arial"/>
                        </a:rPr>
                        <a:t>Q16.</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15" dirty="0">
                          <a:latin typeface="Arial"/>
                          <a:cs typeface="Arial"/>
                        </a:rPr>
                        <a:t> </a:t>
                      </a:r>
                      <a:r>
                        <a:rPr sz="850" dirty="0">
                          <a:latin typeface="Arial"/>
                          <a:cs typeface="Arial"/>
                        </a:rPr>
                        <a:t>go</a:t>
                      </a:r>
                      <a:r>
                        <a:rPr sz="850" spc="-20" dirty="0">
                          <a:latin typeface="Arial"/>
                          <a:cs typeface="Arial"/>
                        </a:rPr>
                        <a:t> </a:t>
                      </a:r>
                      <a:r>
                        <a:rPr sz="850" dirty="0">
                          <a:latin typeface="Arial"/>
                          <a:cs typeface="Arial"/>
                        </a:rPr>
                        <a:t>back</a:t>
                      </a:r>
                      <a:r>
                        <a:rPr sz="850" spc="-15" dirty="0">
                          <a:latin typeface="Arial"/>
                          <a:cs typeface="Arial"/>
                        </a:rPr>
                        <a:t> </a:t>
                      </a:r>
                      <a:r>
                        <a:rPr sz="850" dirty="0">
                          <a:latin typeface="Arial"/>
                          <a:cs typeface="Arial"/>
                        </a:rPr>
                        <a:t>later</a:t>
                      </a:r>
                      <a:r>
                        <a:rPr sz="850" spc="-15" dirty="0">
                          <a:latin typeface="Arial"/>
                          <a:cs typeface="Arial"/>
                        </a:rPr>
                        <a:t> </a:t>
                      </a:r>
                      <a:r>
                        <a:rPr sz="850" dirty="0">
                          <a:latin typeface="Arial"/>
                          <a:cs typeface="Arial"/>
                        </a:rPr>
                        <a:t>for</a:t>
                      </a:r>
                      <a:r>
                        <a:rPr sz="850" spc="-15" dirty="0">
                          <a:latin typeface="Arial"/>
                          <a:cs typeface="Arial"/>
                        </a:rPr>
                        <a:t> </a:t>
                      </a:r>
                      <a:r>
                        <a:rPr sz="850" spc="-20" dirty="0">
                          <a:latin typeface="Arial"/>
                          <a:cs typeface="Arial"/>
                        </a:rPr>
                        <a:t>more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30" dirty="0">
                          <a:latin typeface="Arial"/>
                          <a:cs typeface="Arial"/>
                        </a:rPr>
                        <a:t> </a:t>
                      </a:r>
                      <a:r>
                        <a:rPr sz="850" spc="-10" dirty="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sp>
        <p:nvSpPr>
          <p:cNvPr id="11" name="txt_org_name">
            <a:extLst>
              <a:ext uri="{FF2B5EF4-FFF2-40B4-BE49-F238E27FC236}">
                <a16:creationId xmlns:a16="http://schemas.microsoft.com/office/drawing/2014/main" id="{54AEA8CC-25E7-E26D-D49E-BB2A91C8429E}"/>
              </a:ext>
              <a:ext uri="{C183D7F6-B498-43B3-948B-1728B52AA6E4}">
                <adec:decorative xmlns:adec="http://schemas.microsoft.com/office/drawing/2017/decorative" val="1"/>
              </a:ext>
            </a:extLst>
          </p:cNvPr>
          <p:cNvSpPr txBox="1"/>
          <p:nvPr/>
        </p:nvSpPr>
        <p:spPr>
          <a:xfrm>
            <a:off x="4926696" y="622300"/>
            <a:ext cx="2351927" cy="276999"/>
          </a:xfrm>
          <a:prstGeom prst="rect">
            <a:avLst/>
          </a:prstGeom>
          <a:noFill/>
        </p:spPr>
        <p:txBody>
          <a:bodyPr wrap="none" rtlCol="0">
            <a:spAutoFit/>
          </a:bodyPr>
          <a:lstStyle/>
          <a:p>
            <a:pPr algn="r"/>
            <a:r>
              <a:rPr lang="fr-FR" sz="1200" b="1">
                <a:solidFill>
                  <a:srgbClr val="336E9F"/>
                </a:solidFill>
                <a:latin typeface="Arial"/>
                <a:cs typeface="Arial"/>
              </a:rPr>
              <a:t>Whittington Health NHS Trust</a:t>
            </a:r>
            <a:endParaRPr lang="en-GB" sz="1200">
              <a:solidFill>
                <a:srgbClr val="336E9F"/>
              </a:solidFill>
            </a:endParaRPr>
          </a:p>
        </p:txBody>
      </p:sp>
      <p:sp>
        <p:nvSpPr>
          <p:cNvPr id="12" name="txt_survey">
            <a:extLst>
              <a:ext uri="{FF2B5EF4-FFF2-40B4-BE49-F238E27FC236}">
                <a16:creationId xmlns:a16="http://schemas.microsoft.com/office/drawing/2014/main" id="{A700D245-2CD3-1BAA-0A27-E0931D7DC8F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3" name="Group 12">
            <a:extLst>
              <a:ext uri="{FF2B5EF4-FFF2-40B4-BE49-F238E27FC236}">
                <a16:creationId xmlns:a16="http://schemas.microsoft.com/office/drawing/2014/main" id="{AA9A9570-CDB2-257A-F49B-026DE575D50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547C361A-05D7-4454-462D-D3B00726EBC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8F6D6CEC-0756-94D2-6C00-786FB6186BB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95D49356-C9A9-A68C-5669-EFE9C96E318C}"/>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21A359D-2D30-43A5-819E-8F3C3D2E2902}" type="slidenum">
              <a:rPr lang="en-GB" spc="-25"/>
              <a:t>21</a:t>
            </a:fld>
            <a:endParaRPr lang="en-GB" spc="-25" dirty="0"/>
          </a:p>
        </p:txBody>
      </p:sp>
      <p:sp>
        <p:nvSpPr>
          <p:cNvPr id="12" name="object 1">
            <a:extLst>
              <a:ext uri="{FF2B5EF4-FFF2-40B4-BE49-F238E27FC236}">
                <a16:creationId xmlns:a16="http://schemas.microsoft.com/office/drawing/2014/main" id="{C61315F1-B579-222F-3365-0574FE174C0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4"/>
          <p:cNvGraphicFramePr>
            <a:graphicFrameLocks noGrp="1"/>
          </p:cNvGraphicFramePr>
          <p:nvPr>
            <p:extLst>
              <p:ext uri="{D42A27DB-BD31-4B8C-83A1-F6EECF244321}">
                <p14:modId xmlns:p14="http://schemas.microsoft.com/office/powerpoint/2010/main" val="4195204757"/>
              </p:ext>
            </p:extLst>
          </p:nvPr>
        </p:nvGraphicFramePr>
        <p:xfrm>
          <a:off x="428814" y="1704352"/>
          <a:ext cx="6776309" cy="17830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dirty="0">
                          <a:latin typeface="Arial"/>
                          <a:cs typeface="Arial"/>
                        </a:rPr>
                        <a:t>Q18.</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found</a:t>
                      </a:r>
                      <a:r>
                        <a:rPr sz="850" spc="-15" dirty="0">
                          <a:latin typeface="Arial"/>
                          <a:cs typeface="Arial"/>
                        </a:rPr>
                        <a:t> </a:t>
                      </a:r>
                      <a:r>
                        <a:rPr sz="850" dirty="0">
                          <a:latin typeface="Arial"/>
                          <a:cs typeface="Arial"/>
                        </a:rPr>
                        <a:t>it</a:t>
                      </a:r>
                      <a:r>
                        <a:rPr sz="850" spc="-15"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dirty="0">
                          <a:latin typeface="Arial"/>
                          <a:cs typeface="Arial"/>
                        </a:rPr>
                        <a:t>easy</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contact</a:t>
                      </a:r>
                      <a:r>
                        <a:rPr sz="850" spc="-15" dirty="0">
                          <a:latin typeface="Arial"/>
                          <a:cs typeface="Arial"/>
                        </a:rPr>
                        <a:t> </a:t>
                      </a:r>
                      <a:r>
                        <a:rPr sz="850" spc="-10" dirty="0">
                          <a:latin typeface="Arial"/>
                          <a:cs typeface="Arial"/>
                        </a:rPr>
                        <a:t>their </a:t>
                      </a:r>
                      <a:r>
                        <a:rPr sz="850" dirty="0">
                          <a:latin typeface="Arial"/>
                          <a:cs typeface="Arial"/>
                        </a:rPr>
                        <a:t>main</a:t>
                      </a:r>
                      <a:r>
                        <a:rPr sz="850" spc="-25" dirty="0">
                          <a:latin typeface="Arial"/>
                          <a:cs typeface="Arial"/>
                        </a:rPr>
                        <a:t> </a:t>
                      </a:r>
                      <a:r>
                        <a:rPr sz="850" dirty="0">
                          <a:latin typeface="Arial"/>
                          <a:cs typeface="Arial"/>
                        </a:rPr>
                        <a:t>contact</a:t>
                      </a:r>
                      <a:r>
                        <a:rPr sz="850" spc="-25" dirty="0">
                          <a:latin typeface="Arial"/>
                          <a:cs typeface="Arial"/>
                        </a:rPr>
                        <a:t> </a:t>
                      </a:r>
                      <a:r>
                        <a:rPr sz="850" spc="-10" dirty="0">
                          <a:latin typeface="Arial"/>
                          <a:cs typeface="Arial"/>
                        </a:rPr>
                        <a:t>person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dirty="0">
                          <a:latin typeface="Arial"/>
                          <a:cs typeface="Arial"/>
                        </a:rPr>
                        <a:t>Q19.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found</a:t>
                      </a:r>
                      <a:r>
                        <a:rPr sz="850" spc="-25"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main</a:t>
                      </a:r>
                      <a:r>
                        <a:rPr sz="850" spc="-20" dirty="0">
                          <a:latin typeface="Arial"/>
                          <a:cs typeface="Arial"/>
                        </a:rPr>
                        <a:t> </a:t>
                      </a:r>
                      <a:r>
                        <a:rPr sz="850" dirty="0">
                          <a:latin typeface="Arial"/>
                          <a:cs typeface="Arial"/>
                        </a:rPr>
                        <a:t>contact</a:t>
                      </a:r>
                      <a:r>
                        <a:rPr sz="850" spc="-20" dirty="0">
                          <a:latin typeface="Arial"/>
                          <a:cs typeface="Arial"/>
                        </a:rPr>
                        <a:t> </a:t>
                      </a:r>
                      <a:r>
                        <a:rPr sz="850" spc="-10" dirty="0">
                          <a:latin typeface="Arial"/>
                          <a:cs typeface="Arial"/>
                        </a:rPr>
                        <a:t>person </a:t>
                      </a:r>
                      <a:r>
                        <a:rPr sz="850" dirty="0">
                          <a:latin typeface="Arial"/>
                          <a:cs typeface="Arial"/>
                        </a:rPr>
                        <a:t>was</a:t>
                      </a:r>
                      <a:r>
                        <a:rPr sz="850" spc="-15" dirty="0">
                          <a:latin typeface="Arial"/>
                          <a:cs typeface="Arial"/>
                        </a:rPr>
                        <a:t> </a:t>
                      </a:r>
                      <a:r>
                        <a:rPr sz="850" dirty="0">
                          <a:latin typeface="Arial"/>
                          <a:cs typeface="Arial"/>
                        </a:rPr>
                        <a:t>very</a:t>
                      </a:r>
                      <a:r>
                        <a:rPr sz="850" spc="-15"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spc="-10" dirty="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5"/>
          <p:cNvGraphicFramePr>
            <a:graphicFrameLocks noGrp="1"/>
          </p:cNvGraphicFramePr>
          <p:nvPr>
            <p:extLst>
              <p:ext uri="{D42A27DB-BD31-4B8C-83A1-F6EECF244321}">
                <p14:modId xmlns:p14="http://schemas.microsoft.com/office/powerpoint/2010/main" val="1539842143"/>
              </p:ext>
            </p:extLst>
          </p:nvPr>
        </p:nvGraphicFramePr>
        <p:xfrm>
          <a:off x="428814" y="3667874"/>
          <a:ext cx="6776309" cy="22669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a:cs typeface="Arial"/>
                        </a:rPr>
                        <a:t>Q20.</a:t>
                      </a:r>
                      <a:r>
                        <a:rPr sz="850" spc="-25"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options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a:cs typeface="Arial"/>
                        </a:rPr>
                        <a:t>Q22.</a:t>
                      </a:r>
                      <a:r>
                        <a:rPr sz="850" spc="-25"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and</a:t>
                      </a:r>
                      <a:r>
                        <a:rPr lang="en-GB" sz="850" dirty="0">
                          <a:latin typeface="Arial"/>
                          <a:cs typeface="Arial"/>
                        </a:rPr>
                        <a:t> </a:t>
                      </a:r>
                      <a:r>
                        <a:rPr sz="850" dirty="0">
                          <a:latin typeface="Arial"/>
                          <a:cs typeface="Arial"/>
                        </a:rPr>
                        <a:t>/</a:t>
                      </a:r>
                      <a:r>
                        <a:rPr lang="en-GB" sz="85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carers</a:t>
                      </a:r>
                      <a:r>
                        <a:rPr sz="850" spc="-25" dirty="0">
                          <a:latin typeface="Arial"/>
                          <a:cs typeface="Arial"/>
                        </a:rPr>
                        <a:t> </a:t>
                      </a:r>
                      <a:r>
                        <a:rPr sz="850" dirty="0">
                          <a:latin typeface="Arial"/>
                          <a:cs typeface="Arial"/>
                        </a:rPr>
                        <a:t>were</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involved</a:t>
                      </a:r>
                      <a:r>
                        <a:rPr sz="850" spc="-25" dirty="0">
                          <a:latin typeface="Arial"/>
                          <a:cs typeface="Arial"/>
                        </a:rPr>
                        <a:t> as </a:t>
                      </a:r>
                      <a:r>
                        <a:rPr sz="850" dirty="0">
                          <a:latin typeface="Arial"/>
                          <a:cs typeface="Arial"/>
                        </a:rPr>
                        <a:t>much</a:t>
                      </a:r>
                      <a:r>
                        <a:rPr sz="850" spc="-20" dirty="0">
                          <a:latin typeface="Arial"/>
                          <a:cs typeface="Arial"/>
                        </a:rPr>
                        <a:t> </a:t>
                      </a:r>
                      <a:r>
                        <a:rPr sz="850" dirty="0">
                          <a:latin typeface="Arial"/>
                          <a:cs typeface="Arial"/>
                        </a:rPr>
                        <a:t>as</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wanted</a:t>
                      </a:r>
                      <a:r>
                        <a:rPr sz="850" spc="-15"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decisions </a:t>
                      </a:r>
                      <a:r>
                        <a:rPr sz="850" dirty="0">
                          <a:latin typeface="Arial"/>
                          <a:cs typeface="Arial"/>
                        </a:rPr>
                        <a:t>about</a:t>
                      </a:r>
                      <a:r>
                        <a:rPr sz="850" spc="-30" dirty="0">
                          <a:latin typeface="Arial"/>
                          <a:cs typeface="Arial"/>
                        </a:rPr>
                        <a:t> </a:t>
                      </a:r>
                      <a:r>
                        <a:rPr sz="850" dirty="0">
                          <a:latin typeface="Arial"/>
                          <a:cs typeface="Arial"/>
                        </a:rPr>
                        <a:t>treatment</a:t>
                      </a:r>
                      <a:r>
                        <a:rPr sz="850" spc="-30" dirty="0">
                          <a:latin typeface="Arial"/>
                          <a:cs typeface="Arial"/>
                        </a:rPr>
                        <a:t> </a:t>
                      </a:r>
                      <a:r>
                        <a:rPr sz="850" spc="-10" dirty="0">
                          <a:latin typeface="Arial"/>
                          <a:cs typeface="Arial"/>
                        </a:rPr>
                        <a:t>options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dirty="0">
                          <a:latin typeface="Arial"/>
                          <a:cs typeface="Arial"/>
                        </a:rPr>
                        <a:t>Q23.</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get</a:t>
                      </a:r>
                      <a:r>
                        <a:rPr sz="850" spc="-15" dirty="0">
                          <a:latin typeface="Arial"/>
                          <a:cs typeface="Arial"/>
                        </a:rPr>
                        <a:t> </a:t>
                      </a:r>
                      <a:r>
                        <a:rPr sz="850" dirty="0">
                          <a:latin typeface="Arial"/>
                          <a:cs typeface="Arial"/>
                        </a:rPr>
                        <a:t>further</a:t>
                      </a:r>
                      <a:r>
                        <a:rPr sz="850" spc="-20"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different </a:t>
                      </a:r>
                      <a:r>
                        <a:rPr sz="850" dirty="0">
                          <a:latin typeface="Arial"/>
                          <a:cs typeface="Arial"/>
                        </a:rPr>
                        <a:t>healthcare</a:t>
                      </a:r>
                      <a:r>
                        <a:rPr sz="850" spc="-35" dirty="0">
                          <a:latin typeface="Arial"/>
                          <a:cs typeface="Arial"/>
                        </a:rPr>
                        <a:t> </a:t>
                      </a:r>
                      <a:r>
                        <a:rPr sz="850" dirty="0">
                          <a:latin typeface="Arial"/>
                          <a:cs typeface="Arial"/>
                        </a:rPr>
                        <a:t>professional</a:t>
                      </a:r>
                      <a:r>
                        <a:rPr sz="850" spc="-35" dirty="0">
                          <a:latin typeface="Arial"/>
                          <a:cs typeface="Arial"/>
                        </a:rPr>
                        <a:t> </a:t>
                      </a:r>
                      <a:r>
                        <a:rPr sz="850" dirty="0">
                          <a:latin typeface="Arial"/>
                          <a:cs typeface="Arial"/>
                        </a:rPr>
                        <a:t>before</a:t>
                      </a:r>
                      <a:r>
                        <a:rPr sz="850" spc="-35" dirty="0">
                          <a:latin typeface="Arial"/>
                          <a:cs typeface="Arial"/>
                        </a:rPr>
                        <a:t> </a:t>
                      </a:r>
                      <a:r>
                        <a:rPr sz="850" dirty="0">
                          <a:latin typeface="Arial"/>
                          <a:cs typeface="Arial"/>
                        </a:rPr>
                        <a:t>making</a:t>
                      </a:r>
                      <a:r>
                        <a:rPr sz="850" spc="-35" dirty="0">
                          <a:latin typeface="Arial"/>
                          <a:cs typeface="Arial"/>
                        </a:rPr>
                        <a:t> </a:t>
                      </a:r>
                      <a:r>
                        <a:rPr sz="850" dirty="0">
                          <a:latin typeface="Arial"/>
                          <a:cs typeface="Arial"/>
                        </a:rPr>
                        <a:t>decisions</a:t>
                      </a:r>
                      <a:r>
                        <a:rPr sz="850" spc="-35" dirty="0">
                          <a:latin typeface="Arial"/>
                          <a:cs typeface="Arial"/>
                        </a:rPr>
                        <a:t> </a:t>
                      </a:r>
                      <a:r>
                        <a:rPr sz="850" spc="-10" dirty="0">
                          <a:latin typeface="Arial"/>
                          <a:cs typeface="Arial"/>
                        </a:rPr>
                        <a:t>about </a:t>
                      </a:r>
                      <a:r>
                        <a:rPr sz="850" dirty="0">
                          <a:latin typeface="Arial"/>
                          <a:cs typeface="Arial"/>
                        </a:rPr>
                        <a:t>their</a:t>
                      </a:r>
                      <a:r>
                        <a:rPr sz="850" spc="-30" dirty="0">
                          <a:latin typeface="Arial"/>
                          <a:cs typeface="Arial"/>
                        </a:rPr>
                        <a:t> </a:t>
                      </a:r>
                      <a:r>
                        <a:rPr sz="850" dirty="0">
                          <a:latin typeface="Arial"/>
                          <a:cs typeface="Arial"/>
                        </a:rPr>
                        <a:t>treatment</a:t>
                      </a:r>
                      <a:r>
                        <a:rPr sz="850" spc="-25" dirty="0">
                          <a:latin typeface="Arial"/>
                          <a:cs typeface="Arial"/>
                        </a:rPr>
                        <a:t> </a:t>
                      </a:r>
                      <a:r>
                        <a:rPr sz="850" spc="-10" dirty="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7" name="tumourgroup_tbl_section6"/>
          <p:cNvGraphicFramePr>
            <a:graphicFrameLocks noGrp="1"/>
          </p:cNvGraphicFramePr>
          <p:nvPr>
            <p:extLst>
              <p:ext uri="{D42A27DB-BD31-4B8C-83A1-F6EECF244321}">
                <p14:modId xmlns:p14="http://schemas.microsoft.com/office/powerpoint/2010/main" val="539094308"/>
              </p:ext>
            </p:extLst>
          </p:nvPr>
        </p:nvGraphicFramePr>
        <p:xfrm>
          <a:off x="428814" y="6115266"/>
          <a:ext cx="6776309" cy="17818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tumourgroup_tbl_section7"/>
          <p:cNvGraphicFramePr>
            <a:graphicFrameLocks noGrp="1"/>
          </p:cNvGraphicFramePr>
          <p:nvPr>
            <p:extLst>
              <p:ext uri="{D42A27DB-BD31-4B8C-83A1-F6EECF244321}">
                <p14:modId xmlns:p14="http://schemas.microsoft.com/office/powerpoint/2010/main" val="2813745854"/>
              </p:ext>
            </p:extLst>
          </p:nvPr>
        </p:nvGraphicFramePr>
        <p:xfrm>
          <a:off x="428814" y="8077518"/>
          <a:ext cx="6776309" cy="17837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8595">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10" dirty="0">
                          <a:solidFill>
                            <a:srgbClr val="336E9F"/>
                          </a:solidFill>
                          <a:latin typeface="Arial"/>
                          <a:cs typeface="Arial"/>
                        </a:rPr>
                        <a:t>FROM</a:t>
                      </a:r>
                      <a:r>
                        <a:rPr sz="1050" b="1" spc="-35" dirty="0">
                          <a:solidFill>
                            <a:srgbClr val="336E9F"/>
                          </a:solidFill>
                          <a:latin typeface="Arial"/>
                          <a:cs typeface="Arial"/>
                        </a:rPr>
                        <a:t> </a:t>
                      </a:r>
                      <a:r>
                        <a:rPr sz="1050" b="1" spc="-20" dirty="0">
                          <a:solidFill>
                            <a:srgbClr val="336E9F"/>
                          </a:solidFill>
                          <a:latin typeface="Arial"/>
                          <a:cs typeface="Arial"/>
                        </a:rPr>
                        <a:t>HOSPITAL</a:t>
                      </a:r>
                      <a:r>
                        <a:rPr sz="1050" b="1" spc="-30" dirty="0">
                          <a:solidFill>
                            <a:srgbClr val="336E9F"/>
                          </a:solidFill>
                          <a:latin typeface="Arial"/>
                          <a:cs typeface="Arial"/>
                        </a:rPr>
                        <a:t> </a:t>
                      </a:r>
                      <a:r>
                        <a:rPr sz="1050" b="1" spc="-10" dirty="0">
                          <a:solidFill>
                            <a:srgbClr val="336E9F"/>
                          </a:solidFill>
                          <a:latin typeface="Arial"/>
                          <a:cs typeface="Arial"/>
                        </a:rPr>
                        <a:t>STAFF</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C0A4C1D-5B84-9D94-873F-EC84E519F00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3" name="txt_org_name">
            <a:extLst>
              <a:ext uri="{FF2B5EF4-FFF2-40B4-BE49-F238E27FC236}">
                <a16:creationId xmlns:a16="http://schemas.microsoft.com/office/drawing/2014/main" id="{BFBDBF6F-52BA-4AEA-FC2B-F58B612ED568}"/>
              </a:ext>
              <a:ext uri="{C183D7F6-B498-43B3-948B-1728B52AA6E4}">
                <adec:decorative xmlns:adec="http://schemas.microsoft.com/office/drawing/2017/decorative" val="1"/>
              </a:ext>
            </a:extLst>
          </p:cNvPr>
          <p:cNvSpPr txBox="1"/>
          <p:nvPr/>
        </p:nvSpPr>
        <p:spPr>
          <a:xfrm>
            <a:off x="4926696" y="622300"/>
            <a:ext cx="2351927" cy="276999"/>
          </a:xfrm>
          <a:prstGeom prst="rect">
            <a:avLst/>
          </a:prstGeom>
          <a:noFill/>
        </p:spPr>
        <p:txBody>
          <a:bodyPr wrap="none" rtlCol="0">
            <a:spAutoFit/>
          </a:bodyPr>
          <a:lstStyle/>
          <a:p>
            <a:pPr algn="r"/>
            <a:r>
              <a:rPr lang="fr-FR" sz="1200" b="1">
                <a:solidFill>
                  <a:srgbClr val="336E9F"/>
                </a:solidFill>
                <a:latin typeface="Arial"/>
                <a:cs typeface="Arial"/>
              </a:rPr>
              <a:t>Whittington Health NHS Trust</a:t>
            </a:r>
            <a:endParaRPr lang="en-GB" sz="1200">
              <a:solidFill>
                <a:srgbClr val="336E9F"/>
              </a:solidFill>
            </a:endParaRPr>
          </a:p>
        </p:txBody>
      </p:sp>
      <p:sp>
        <p:nvSpPr>
          <p:cNvPr id="14" name="txt_survey">
            <a:extLst>
              <a:ext uri="{FF2B5EF4-FFF2-40B4-BE49-F238E27FC236}">
                <a16:creationId xmlns:a16="http://schemas.microsoft.com/office/drawing/2014/main" id="{A4693BD4-1013-671B-5AC9-B10454DE2F7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8F119A7-27BF-7260-27D8-21A9C56F41F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6D576654-3883-B202-4885-FA02310071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530A11-8C8C-CDD5-BC9B-4151A5A8ED5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16253D7B-F37E-BF1F-F95B-33F19E0C811F}"/>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424A7AE-0CF1-40E8-ADF8-31DD24B1EEC7}" type="slidenum">
              <a:rPr lang="en-GB" spc="-25"/>
              <a:t>22</a:t>
            </a:fld>
            <a:endParaRPr lang="en-GB" spc="-25" dirty="0"/>
          </a:p>
        </p:txBody>
      </p:sp>
      <p:sp>
        <p:nvSpPr>
          <p:cNvPr id="10" name="object 1">
            <a:extLst>
              <a:ext uri="{FF2B5EF4-FFF2-40B4-BE49-F238E27FC236}">
                <a16:creationId xmlns:a16="http://schemas.microsoft.com/office/drawing/2014/main" id="{5FAA4709-DEE1-B084-E623-BB9C3EE9CED3}"/>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8"/>
          <p:cNvGraphicFramePr>
            <a:graphicFrameLocks noGrp="1"/>
          </p:cNvGraphicFramePr>
          <p:nvPr>
            <p:extLst>
              <p:ext uri="{D42A27DB-BD31-4B8C-83A1-F6EECF244321}">
                <p14:modId xmlns:p14="http://schemas.microsoft.com/office/powerpoint/2010/main" val="31255755"/>
              </p:ext>
            </p:extLst>
          </p:nvPr>
        </p:nvGraphicFramePr>
        <p:xfrm>
          <a:off x="428814" y="1717509"/>
          <a:ext cx="6776309" cy="37033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6" name="tumourgroup_tbl_section9"/>
          <p:cNvGraphicFramePr>
            <a:graphicFrameLocks noGrp="1"/>
          </p:cNvGraphicFramePr>
          <p:nvPr>
            <p:extLst>
              <p:ext uri="{D42A27DB-BD31-4B8C-83A1-F6EECF244321}">
                <p14:modId xmlns:p14="http://schemas.microsoft.com/office/powerpoint/2010/main" val="2541425258"/>
              </p:ext>
            </p:extLst>
          </p:nvPr>
        </p:nvGraphicFramePr>
        <p:xfrm>
          <a:off x="428814" y="5605781"/>
          <a:ext cx="6776309" cy="39065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C0DA18F4-78D1-AE3E-687D-A98C8E86186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521591E7-6B32-9D12-D7A3-2ADFC2EA073C}"/>
              </a:ext>
              <a:ext uri="{C183D7F6-B498-43B3-948B-1728B52AA6E4}">
                <adec:decorative xmlns:adec="http://schemas.microsoft.com/office/drawing/2017/decorative" val="1"/>
              </a:ext>
            </a:extLst>
          </p:cNvPr>
          <p:cNvSpPr txBox="1"/>
          <p:nvPr/>
        </p:nvSpPr>
        <p:spPr>
          <a:xfrm>
            <a:off x="4926696" y="622300"/>
            <a:ext cx="2351927" cy="276999"/>
          </a:xfrm>
          <a:prstGeom prst="rect">
            <a:avLst/>
          </a:prstGeom>
          <a:noFill/>
        </p:spPr>
        <p:txBody>
          <a:bodyPr wrap="none" rtlCol="0">
            <a:spAutoFit/>
          </a:bodyPr>
          <a:lstStyle/>
          <a:p>
            <a:pPr algn="r"/>
            <a:r>
              <a:rPr lang="fr-FR" sz="1200" b="1">
                <a:solidFill>
                  <a:srgbClr val="336E9F"/>
                </a:solidFill>
                <a:latin typeface="Arial"/>
                <a:cs typeface="Arial"/>
              </a:rPr>
              <a:t>Whittington Health NHS Trust</a:t>
            </a:r>
            <a:endParaRPr lang="en-GB" sz="1200">
              <a:solidFill>
                <a:srgbClr val="336E9F"/>
              </a:solidFill>
            </a:endParaRPr>
          </a:p>
        </p:txBody>
      </p:sp>
      <p:sp>
        <p:nvSpPr>
          <p:cNvPr id="12" name="txt_survey">
            <a:extLst>
              <a:ext uri="{FF2B5EF4-FFF2-40B4-BE49-F238E27FC236}">
                <a16:creationId xmlns:a16="http://schemas.microsoft.com/office/drawing/2014/main" id="{3F93289F-FECF-C42A-5E1D-463DE8CEC2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4C241BC5-F6E9-CB8A-44B7-9514F0FC84F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AAA48F-754F-39ED-B660-A272EE0200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8AA168F9-EAF6-3D75-3BE8-8A60D6F874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ADE8EFA7-FE27-C7AA-1DF9-9D331016DBA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B71A97B-79B9-463F-ACB6-F7FD40C99ED4}" type="slidenum">
              <a:rPr lang="en-GB" spc="-25" dirty="0"/>
              <a:t>23</a:t>
            </a:fld>
            <a:endParaRPr lang="en-GB" spc="-25"/>
          </a:p>
        </p:txBody>
      </p:sp>
      <p:sp>
        <p:nvSpPr>
          <p:cNvPr id="11" name="object 1">
            <a:extLst>
              <a:ext uri="{FF2B5EF4-FFF2-40B4-BE49-F238E27FC236}">
                <a16:creationId xmlns:a16="http://schemas.microsoft.com/office/drawing/2014/main" id="{326EC620-5E1D-79F7-CB84-6587F165518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0"/>
          <p:cNvGraphicFramePr>
            <a:graphicFrameLocks noGrp="1"/>
          </p:cNvGraphicFramePr>
          <p:nvPr>
            <p:extLst>
              <p:ext uri="{D42A27DB-BD31-4B8C-83A1-F6EECF244321}">
                <p14:modId xmlns:p14="http://schemas.microsoft.com/office/powerpoint/2010/main" val="3805481716"/>
              </p:ext>
            </p:extLst>
          </p:nvPr>
        </p:nvGraphicFramePr>
        <p:xfrm>
          <a:off x="428814" y="1717636"/>
          <a:ext cx="6776309" cy="2640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a:cs typeface="Arial"/>
                        </a:rPr>
                        <a:t>Q45.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5">
                          <a:latin typeface="Arial"/>
                          <a:cs typeface="Arial"/>
                        </a:rPr>
                        <a:t> </a:t>
                      </a:r>
                      <a:r>
                        <a:rPr sz="850">
                          <a:latin typeface="Arial"/>
                          <a:cs typeface="Arial"/>
                        </a:rPr>
                        <a:t>offered</a:t>
                      </a:r>
                      <a:r>
                        <a:rPr sz="850" spc="-25">
                          <a:latin typeface="Arial"/>
                          <a:cs typeface="Arial"/>
                        </a:rPr>
                        <a:t> </a:t>
                      </a:r>
                      <a:r>
                        <a:rPr sz="850">
                          <a:latin typeface="Arial"/>
                          <a:cs typeface="Arial"/>
                        </a:rPr>
                        <a:t>practical</a:t>
                      </a:r>
                      <a:r>
                        <a:rPr sz="850" spc="-20">
                          <a:latin typeface="Arial"/>
                          <a:cs typeface="Arial"/>
                        </a:rPr>
                        <a:t> </a:t>
                      </a:r>
                      <a:r>
                        <a:rPr sz="850">
                          <a:latin typeface="Arial"/>
                          <a:cs typeface="Arial"/>
                        </a:rPr>
                        <a:t>advice</a:t>
                      </a:r>
                      <a:r>
                        <a:rPr sz="850" spc="-25">
                          <a:latin typeface="Arial"/>
                          <a:cs typeface="Arial"/>
                        </a:rPr>
                        <a:t> on </a:t>
                      </a:r>
                      <a:r>
                        <a:rPr sz="850">
                          <a:latin typeface="Arial"/>
                          <a:cs typeface="Arial"/>
                        </a:rPr>
                        <a:t>dealing</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any</a:t>
                      </a:r>
                      <a:r>
                        <a:rPr sz="850" spc="-25">
                          <a:latin typeface="Arial"/>
                          <a:cs typeface="Arial"/>
                        </a:rPr>
                        <a:t> </a:t>
                      </a:r>
                      <a:r>
                        <a:rPr sz="850">
                          <a:latin typeface="Arial"/>
                          <a:cs typeface="Arial"/>
                        </a:rPr>
                        <a:t>immediate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tumourgroup_tbl_section11"/>
          <p:cNvGraphicFramePr>
            <a:graphicFrameLocks noGrp="1"/>
          </p:cNvGraphicFramePr>
          <p:nvPr>
            <p:extLst>
              <p:ext uri="{D42A27DB-BD31-4B8C-83A1-F6EECF244321}">
                <p14:modId xmlns:p14="http://schemas.microsoft.com/office/powerpoint/2010/main" val="148636677"/>
              </p:ext>
            </p:extLst>
          </p:nvPr>
        </p:nvGraphicFramePr>
        <p:xfrm>
          <a:off x="428814" y="4538902"/>
          <a:ext cx="6776309" cy="16268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a:cs typeface="Arial"/>
                        </a:rPr>
                        <a:t>Q49.</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15">
                          <a:latin typeface="Arial"/>
                          <a:cs typeface="Arial"/>
                        </a:rPr>
                        <a:t> </a:t>
                      </a:r>
                      <a:r>
                        <a:rPr sz="850">
                          <a:latin typeface="Arial"/>
                          <a:cs typeface="Arial"/>
                        </a:rPr>
                        <a:t>gave</a:t>
                      </a:r>
                      <a:r>
                        <a:rPr sz="850" spc="-20">
                          <a:latin typeface="Arial"/>
                          <a:cs typeface="Arial"/>
                        </a:rPr>
                        <a:t> </a:t>
                      </a:r>
                      <a:r>
                        <a:rPr sz="850">
                          <a:latin typeface="Arial"/>
                          <a:cs typeface="Arial"/>
                        </a:rPr>
                        <a:t>family,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someone</a:t>
                      </a:r>
                      <a:r>
                        <a:rPr sz="850" spc="-20">
                          <a:latin typeface="Arial"/>
                          <a:cs typeface="Arial"/>
                        </a:rPr>
                        <a:t> </a:t>
                      </a:r>
                      <a:r>
                        <a:rPr sz="850">
                          <a:latin typeface="Arial"/>
                          <a:cs typeface="Arial"/>
                        </a:rPr>
                        <a:t>close,</a:t>
                      </a:r>
                      <a:r>
                        <a:rPr sz="850" spc="-20">
                          <a:latin typeface="Arial"/>
                          <a:cs typeface="Arial"/>
                        </a:rPr>
                        <a:t> </a:t>
                      </a:r>
                      <a:r>
                        <a:rPr sz="850">
                          <a:latin typeface="Arial"/>
                          <a:cs typeface="Arial"/>
                        </a:rPr>
                        <a:t>all</a:t>
                      </a:r>
                      <a:r>
                        <a:rPr sz="850" spc="-15">
                          <a:latin typeface="Arial"/>
                          <a:cs typeface="Arial"/>
                        </a:rPr>
                        <a:t> </a:t>
                      </a:r>
                      <a:r>
                        <a:rPr sz="850" spc="-25">
                          <a:latin typeface="Arial"/>
                          <a:cs typeface="Arial"/>
                        </a:rPr>
                        <a:t>the </a:t>
                      </a:r>
                      <a:r>
                        <a:rPr sz="850">
                          <a:latin typeface="Arial"/>
                          <a:cs typeface="Arial"/>
                        </a:rPr>
                        <a:t>information</a:t>
                      </a:r>
                      <a:r>
                        <a:rPr sz="850" spc="-20">
                          <a:latin typeface="Arial"/>
                          <a:cs typeface="Arial"/>
                        </a:rPr>
                        <a:t> </a:t>
                      </a:r>
                      <a:r>
                        <a:rPr sz="850">
                          <a:latin typeface="Arial"/>
                          <a:cs typeface="Arial"/>
                        </a:rPr>
                        <a:t>needed</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care</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a:latin typeface="Arial"/>
                          <a:cs typeface="Arial"/>
                        </a:rPr>
                        <a:t>at</a:t>
                      </a:r>
                      <a:r>
                        <a:rPr sz="850" spc="-20">
                          <a:latin typeface="Arial"/>
                          <a:cs typeface="Arial"/>
                        </a:rPr>
                        <a:t> home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tumourgroup_tbl_section12"/>
          <p:cNvGraphicFramePr>
            <a:graphicFrameLocks noGrp="1"/>
          </p:cNvGraphicFramePr>
          <p:nvPr>
            <p:extLst>
              <p:ext uri="{D42A27DB-BD31-4B8C-83A1-F6EECF244321}">
                <p14:modId xmlns:p14="http://schemas.microsoft.com/office/powerpoint/2010/main" val="3419061785"/>
              </p:ext>
            </p:extLst>
          </p:nvPr>
        </p:nvGraphicFramePr>
        <p:xfrm>
          <a:off x="428814" y="6342316"/>
          <a:ext cx="6776309" cy="15163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err="1">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panose="020B0604020202020204" pitchFamily="34" charset="0"/>
                          <a:cs typeface="Arial" panose="020B0604020202020204" pitchFamily="34" charset="0"/>
                        </a:rPr>
                        <a:t>Brain</a:t>
                      </a:r>
                      <a:r>
                        <a:rPr sz="850" spc="-10">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CNS</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panose="020B0604020202020204" pitchFamily="34" charset="0"/>
                          <a:cs typeface="Arial" panose="020B0604020202020204" pitchFamily="34" charset="0"/>
                        </a:rPr>
                        <a:t>Breast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panose="020B0604020202020204" pitchFamily="34" charset="0"/>
                          <a:cs typeface="Arial" panose="020B0604020202020204" pitchFamily="34" charset="0"/>
                        </a:rPr>
                        <a:t>Colorectal</a:t>
                      </a:r>
                      <a:r>
                        <a:rPr sz="850" spc="-5">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LGT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panose="020B0604020202020204" pitchFamily="34" charset="0"/>
                          <a:cs typeface="Arial" panose="020B0604020202020204" pitchFamily="34" charset="0"/>
                        </a:rPr>
                        <a:t>Gynaecological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panose="020B0604020202020204" pitchFamily="34" charset="0"/>
                          <a:cs typeface="Arial" panose="020B0604020202020204" pitchFamily="34" charset="0"/>
                        </a:rPr>
                        <a:t>Haematological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panose="020B0604020202020204" pitchFamily="34" charset="0"/>
                          <a:cs typeface="Arial" panose="020B0604020202020204" pitchFamily="34" charset="0"/>
                        </a:rPr>
                        <a:t>Head </a:t>
                      </a:r>
                      <a:r>
                        <a:rPr sz="850" spc="-30">
                          <a:latin typeface="Arial" panose="020B0604020202020204" pitchFamily="34" charset="0"/>
                          <a:cs typeface="Arial" panose="020B0604020202020204" pitchFamily="34" charset="0"/>
                        </a:rPr>
                        <a:t>and </a:t>
                      </a:r>
                      <a:r>
                        <a:rPr sz="850" spc="-20">
                          <a:latin typeface="Arial" panose="020B0604020202020204" pitchFamily="34" charset="0"/>
                          <a:cs typeface="Arial" panose="020B0604020202020204" pitchFamily="34" charset="0"/>
                        </a:rPr>
                        <a:t>neck</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Lung</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panose="020B0604020202020204" pitchFamily="34" charset="0"/>
                          <a:cs typeface="Arial" panose="020B0604020202020204" pitchFamily="34" charset="0"/>
                        </a:rPr>
                        <a:t>Prostate</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panose="020B0604020202020204" pitchFamily="34" charset="0"/>
                          <a:cs typeface="Arial" panose="020B0604020202020204" pitchFamily="34" charset="0"/>
                        </a:rPr>
                        <a:t>Sarcoma</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Skin</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panose="020B0604020202020204" pitchFamily="34" charset="0"/>
                          <a:cs typeface="Arial" panose="020B0604020202020204" pitchFamily="34" charset="0"/>
                        </a:rPr>
                        <a:t>Upper </a:t>
                      </a:r>
                      <a:r>
                        <a:rPr sz="850" spc="-30">
                          <a:latin typeface="Arial" panose="020B0604020202020204" pitchFamily="34" charset="0"/>
                          <a:cs typeface="Arial" panose="020B0604020202020204" pitchFamily="34" charset="0"/>
                        </a:rPr>
                        <a:t>gastro</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panose="020B0604020202020204" pitchFamily="34" charset="0"/>
                          <a:cs typeface="Arial" panose="020B0604020202020204" pitchFamily="34" charset="0"/>
                        </a:rPr>
                        <a:t>Urological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4E61D97D-4DF8-72DB-FD79-ECF666007D0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1D94969A-5977-3FCD-1C84-4ED870C3DB2E}"/>
              </a:ext>
              <a:ext uri="{C183D7F6-B498-43B3-948B-1728B52AA6E4}">
                <adec:decorative xmlns:adec="http://schemas.microsoft.com/office/drawing/2017/decorative" val="1"/>
              </a:ext>
            </a:extLst>
          </p:cNvPr>
          <p:cNvSpPr txBox="1"/>
          <p:nvPr/>
        </p:nvSpPr>
        <p:spPr>
          <a:xfrm>
            <a:off x="4926696" y="622300"/>
            <a:ext cx="2351927" cy="276999"/>
          </a:xfrm>
          <a:prstGeom prst="rect">
            <a:avLst/>
          </a:prstGeom>
          <a:noFill/>
        </p:spPr>
        <p:txBody>
          <a:bodyPr wrap="none" rtlCol="0">
            <a:spAutoFit/>
          </a:bodyPr>
          <a:lstStyle/>
          <a:p>
            <a:pPr algn="r"/>
            <a:r>
              <a:rPr lang="fr-FR" sz="1200" b="1">
                <a:solidFill>
                  <a:srgbClr val="336E9F"/>
                </a:solidFill>
                <a:latin typeface="Arial"/>
                <a:cs typeface="Arial"/>
              </a:rPr>
              <a:t>Whittington Health NHS Trust</a:t>
            </a:r>
            <a:endParaRPr lang="en-GB" sz="1200">
              <a:solidFill>
                <a:srgbClr val="336E9F"/>
              </a:solidFill>
            </a:endParaRPr>
          </a:p>
        </p:txBody>
      </p:sp>
      <p:sp>
        <p:nvSpPr>
          <p:cNvPr id="13" name="txt_survey">
            <a:extLst>
              <a:ext uri="{FF2B5EF4-FFF2-40B4-BE49-F238E27FC236}">
                <a16:creationId xmlns:a16="http://schemas.microsoft.com/office/drawing/2014/main" id="{8282CC5B-AB1B-DA0D-65FE-07159C6BD40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77C39F2-24AE-8341-E93D-E238FA05569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8DEC9852-5169-F33B-9F5A-F0E63FEDC2F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93981255-B194-0C96-3D63-678D213D93B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C50F4CFD-E71B-DBBD-A67E-807B6BE3251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B65880E-C55C-4E49-B9A0-B51A535582D5}" type="slidenum">
              <a:rPr lang="en-GB" spc="-25" smtClean="0"/>
              <a:t>24</a:t>
            </a:fld>
            <a:endParaRPr lang="en-GB" spc="-25"/>
          </a:p>
        </p:txBody>
      </p:sp>
      <p:sp>
        <p:nvSpPr>
          <p:cNvPr id="10" name="object 1">
            <a:extLst>
              <a:ext uri="{FF2B5EF4-FFF2-40B4-BE49-F238E27FC236}">
                <a16:creationId xmlns:a16="http://schemas.microsoft.com/office/drawing/2014/main" id="{D8030733-C23F-2744-938C-8B3401A7468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3"/>
          <p:cNvGraphicFramePr>
            <a:graphicFrameLocks noGrp="1"/>
          </p:cNvGraphicFramePr>
          <p:nvPr>
            <p:extLst>
              <p:ext uri="{D42A27DB-BD31-4B8C-83A1-F6EECF244321}">
                <p14:modId xmlns:p14="http://schemas.microsoft.com/office/powerpoint/2010/main" val="3604664262"/>
              </p:ext>
            </p:extLst>
          </p:nvPr>
        </p:nvGraphicFramePr>
        <p:xfrm>
          <a:off x="428815" y="1702466"/>
          <a:ext cx="6776309" cy="21107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a:latin typeface="Arial"/>
                          <a:cs typeface="Arial"/>
                        </a:rPr>
                        <a:t>Q54.</a:t>
                      </a:r>
                      <a:r>
                        <a:rPr sz="850" spc="-25">
                          <a:latin typeface="Arial"/>
                          <a:cs typeface="Arial"/>
                        </a:rPr>
                        <a:t> </a:t>
                      </a:r>
                      <a:r>
                        <a:rPr sz="850">
                          <a:latin typeface="Arial"/>
                          <a:cs typeface="Arial"/>
                        </a:rPr>
                        <a:t>The</a:t>
                      </a:r>
                      <a:r>
                        <a:rPr sz="850" spc="-20">
                          <a:latin typeface="Arial"/>
                          <a:cs typeface="Arial"/>
                        </a:rPr>
                        <a:t> </a:t>
                      </a:r>
                      <a:r>
                        <a:rPr sz="850">
                          <a:latin typeface="Arial"/>
                          <a:cs typeface="Arial"/>
                        </a:rPr>
                        <a:t>right</a:t>
                      </a:r>
                      <a:r>
                        <a:rPr sz="850" spc="-20">
                          <a:latin typeface="Arial"/>
                          <a:cs typeface="Arial"/>
                        </a:rPr>
                        <a:t> </a:t>
                      </a:r>
                      <a:r>
                        <a:rPr sz="850">
                          <a:latin typeface="Arial"/>
                          <a:cs typeface="Arial"/>
                        </a:rPr>
                        <a:t>amount</a:t>
                      </a:r>
                      <a:r>
                        <a:rPr sz="850" spc="-25">
                          <a:latin typeface="Arial"/>
                          <a:cs typeface="Arial"/>
                        </a:rPr>
                        <a:t> </a:t>
                      </a:r>
                      <a:r>
                        <a:rPr sz="850">
                          <a:latin typeface="Arial"/>
                          <a:cs typeface="Arial"/>
                        </a:rPr>
                        <a:t>of</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support</a:t>
                      </a:r>
                      <a:r>
                        <a:rPr sz="850" spc="-25">
                          <a:latin typeface="Arial"/>
                          <a:cs typeface="Arial"/>
                        </a:rPr>
                        <a:t> was </a:t>
                      </a:r>
                      <a:r>
                        <a:rPr sz="850">
                          <a:latin typeface="Arial"/>
                          <a:cs typeface="Arial"/>
                        </a:rPr>
                        <a:t>offered</a:t>
                      </a:r>
                      <a:r>
                        <a:rPr sz="850" spc="-25">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between</a:t>
                      </a:r>
                      <a:r>
                        <a:rPr sz="850" spc="-25">
                          <a:latin typeface="Arial"/>
                          <a:cs typeface="Arial"/>
                        </a:rPr>
                        <a:t> </a:t>
                      </a:r>
                      <a:r>
                        <a:rPr sz="850">
                          <a:latin typeface="Arial"/>
                          <a:cs typeface="Arial"/>
                        </a:rPr>
                        <a:t>final</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and</a:t>
                      </a:r>
                      <a:r>
                        <a:rPr sz="850" spc="-20">
                          <a:latin typeface="Arial"/>
                          <a:cs typeface="Arial"/>
                        </a:rPr>
                        <a:t> </a:t>
                      </a:r>
                      <a:r>
                        <a:rPr sz="850" spc="-25">
                          <a:latin typeface="Arial"/>
                          <a:cs typeface="Arial"/>
                        </a:rPr>
                        <a:t>the </a:t>
                      </a:r>
                      <a:r>
                        <a:rPr sz="850">
                          <a:latin typeface="Arial"/>
                          <a:cs typeface="Arial"/>
                        </a:rPr>
                        <a:t>follow</a:t>
                      </a:r>
                      <a:r>
                        <a:rPr sz="850" spc="-20">
                          <a:latin typeface="Arial"/>
                          <a:cs typeface="Arial"/>
                        </a:rPr>
                        <a:t> </a:t>
                      </a:r>
                      <a:r>
                        <a:rPr sz="850">
                          <a:latin typeface="Arial"/>
                          <a:cs typeface="Arial"/>
                        </a:rPr>
                        <a:t>up</a:t>
                      </a:r>
                      <a:r>
                        <a:rPr sz="850" spc="-15">
                          <a:latin typeface="Arial"/>
                          <a:cs typeface="Arial"/>
                        </a:rPr>
                        <a:t> </a:t>
                      </a:r>
                      <a:r>
                        <a:rPr sz="850" spc="-10">
                          <a:latin typeface="Arial"/>
                          <a:cs typeface="Arial"/>
                        </a:rPr>
                        <a:t>appointment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a:latin typeface="Arial"/>
                          <a:cs typeface="Arial"/>
                        </a:rPr>
                        <a:t>Q55.</a:t>
                      </a:r>
                      <a:r>
                        <a:rPr sz="850" spc="-30">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5">
                          <a:latin typeface="Arial"/>
                          <a:cs typeface="Arial"/>
                        </a:rPr>
                        <a:t> </a:t>
                      </a:r>
                      <a:r>
                        <a:rPr sz="850">
                          <a:latin typeface="Arial"/>
                          <a:cs typeface="Arial"/>
                        </a:rPr>
                        <a:t>enough</a:t>
                      </a:r>
                      <a:r>
                        <a:rPr sz="850" spc="-25">
                          <a:latin typeface="Arial"/>
                          <a:cs typeface="Arial"/>
                        </a:rPr>
                        <a:t> </a:t>
                      </a:r>
                      <a:r>
                        <a:rPr sz="850">
                          <a:latin typeface="Arial"/>
                          <a:cs typeface="Arial"/>
                        </a:rPr>
                        <a:t>information</a:t>
                      </a:r>
                      <a:r>
                        <a:rPr sz="850" spc="-25">
                          <a:latin typeface="Arial"/>
                          <a:cs typeface="Arial"/>
                        </a:rPr>
                        <a:t> </a:t>
                      </a:r>
                      <a:r>
                        <a:rPr sz="850" spc="-10">
                          <a:latin typeface="Arial"/>
                          <a:cs typeface="Arial"/>
                        </a:rPr>
                        <a:t>about </a:t>
                      </a:r>
                      <a:r>
                        <a:rPr sz="850">
                          <a:latin typeface="Arial"/>
                          <a:cs typeface="Arial"/>
                        </a:rPr>
                        <a:t>the</a:t>
                      </a:r>
                      <a:r>
                        <a:rPr sz="850" spc="-25">
                          <a:latin typeface="Arial"/>
                          <a:cs typeface="Arial"/>
                        </a:rPr>
                        <a:t> </a:t>
                      </a:r>
                      <a:r>
                        <a:rPr sz="850">
                          <a:latin typeface="Arial"/>
                          <a:cs typeface="Arial"/>
                        </a:rPr>
                        <a:t>possibility</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signs</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coming</a:t>
                      </a:r>
                      <a:r>
                        <a:rPr sz="850" spc="-20">
                          <a:latin typeface="Arial"/>
                          <a:cs typeface="Arial"/>
                        </a:rPr>
                        <a:t> </a:t>
                      </a:r>
                      <a:r>
                        <a:rPr sz="850">
                          <a:latin typeface="Arial"/>
                          <a:cs typeface="Arial"/>
                        </a:rPr>
                        <a:t>back</a:t>
                      </a:r>
                      <a:r>
                        <a:rPr sz="850" spc="-20">
                          <a:latin typeface="Arial"/>
                          <a:cs typeface="Arial"/>
                        </a:rPr>
                        <a:t> </a:t>
                      </a:r>
                      <a:r>
                        <a:rPr sz="850" spc="-25">
                          <a:latin typeface="Arial"/>
                          <a:cs typeface="Arial"/>
                        </a:rPr>
                        <a:t>or </a:t>
                      </a:r>
                      <a:r>
                        <a:rPr sz="850" spc="-1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14"/>
          <p:cNvGraphicFramePr>
            <a:graphicFrameLocks noGrp="1"/>
          </p:cNvGraphicFramePr>
          <p:nvPr>
            <p:extLst>
              <p:ext uri="{D42A27DB-BD31-4B8C-83A1-F6EECF244321}">
                <p14:modId xmlns:p14="http://schemas.microsoft.com/office/powerpoint/2010/main" val="392925998"/>
              </p:ext>
            </p:extLst>
          </p:nvPr>
        </p:nvGraphicFramePr>
        <p:xfrm>
          <a:off x="428815" y="4007535"/>
          <a:ext cx="6776309" cy="1884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a:latin typeface="Arial"/>
                          <a:cs typeface="Arial"/>
                        </a:rPr>
                        <a:t>Q57.</a:t>
                      </a:r>
                      <a:r>
                        <a:rPr sz="850" spc="-20">
                          <a:latin typeface="Arial"/>
                          <a:cs typeface="Arial"/>
                        </a:rPr>
                        <a:t> </a:t>
                      </a:r>
                      <a:r>
                        <a:rPr sz="850">
                          <a:latin typeface="Arial"/>
                          <a:cs typeface="Arial"/>
                        </a:rPr>
                        <a:t>Administration</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very</a:t>
                      </a:r>
                      <a:r>
                        <a:rPr sz="850" spc="-20">
                          <a:latin typeface="Arial"/>
                          <a:cs typeface="Arial"/>
                        </a:rPr>
                        <a:t> </a:t>
                      </a:r>
                      <a:r>
                        <a:rPr sz="850">
                          <a:latin typeface="Arial"/>
                          <a:cs typeface="Arial"/>
                        </a:rPr>
                        <a:t>good</a:t>
                      </a:r>
                      <a:r>
                        <a:rPr sz="850" spc="-15">
                          <a:latin typeface="Arial"/>
                          <a:cs typeface="Arial"/>
                        </a:rPr>
                        <a:t> </a:t>
                      </a:r>
                      <a:r>
                        <a:rPr sz="850">
                          <a:latin typeface="Arial"/>
                          <a:cs typeface="Arial"/>
                        </a:rPr>
                        <a:t>or</a:t>
                      </a:r>
                      <a:r>
                        <a:rPr sz="850" spc="-2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a:latin typeface="Arial"/>
                          <a:cs typeface="Arial"/>
                        </a:rPr>
                        <a:t>Q59.</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average</a:t>
                      </a:r>
                      <a:r>
                        <a:rPr sz="850" spc="-20">
                          <a:latin typeface="Arial"/>
                          <a:cs typeface="Arial"/>
                        </a:rPr>
                        <a:t> </a:t>
                      </a:r>
                      <a:r>
                        <a:rPr sz="850">
                          <a:latin typeface="Arial"/>
                          <a:cs typeface="Arial"/>
                        </a:rPr>
                        <a:t>rating</a:t>
                      </a:r>
                      <a:r>
                        <a:rPr sz="850" spc="-20">
                          <a:latin typeface="Arial"/>
                          <a:cs typeface="Arial"/>
                        </a:rPr>
                        <a:t> </a:t>
                      </a:r>
                      <a:r>
                        <a:rPr sz="850">
                          <a:latin typeface="Arial"/>
                          <a:cs typeface="Arial"/>
                        </a:rPr>
                        <a:t>of</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scored</a:t>
                      </a:r>
                      <a:r>
                        <a:rPr sz="850" spc="-20">
                          <a:latin typeface="Arial"/>
                          <a:cs typeface="Arial"/>
                        </a:rPr>
                        <a:t> </a:t>
                      </a:r>
                      <a:r>
                        <a:rPr sz="850">
                          <a:latin typeface="Arial"/>
                          <a:cs typeface="Arial"/>
                        </a:rPr>
                        <a:t>from</a:t>
                      </a:r>
                      <a:r>
                        <a:rPr sz="850" spc="-20">
                          <a:latin typeface="Arial"/>
                          <a:cs typeface="Arial"/>
                        </a:rPr>
                        <a:t> very </a:t>
                      </a:r>
                      <a:r>
                        <a:rPr sz="850">
                          <a:latin typeface="Arial"/>
                          <a:cs typeface="Arial"/>
                        </a:rPr>
                        <a:t>poor</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very</a:t>
                      </a:r>
                      <a:r>
                        <a:rPr sz="850" spc="-15">
                          <a:latin typeface="Arial"/>
                          <a:cs typeface="Arial"/>
                        </a:rPr>
                        <a:t> </a:t>
                      </a:r>
                      <a:r>
                        <a:rPr sz="850" spc="-2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39E2E9D5-C4AC-C7CC-EA20-9396048A41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1" name="txt_org_name">
            <a:extLst>
              <a:ext uri="{FF2B5EF4-FFF2-40B4-BE49-F238E27FC236}">
                <a16:creationId xmlns:a16="http://schemas.microsoft.com/office/drawing/2014/main" id="{A03447D6-D607-328B-8354-113358558A94}"/>
              </a:ext>
              <a:ext uri="{C183D7F6-B498-43B3-948B-1728B52AA6E4}">
                <adec:decorative xmlns:adec="http://schemas.microsoft.com/office/drawing/2017/decorative" val="1"/>
              </a:ext>
            </a:extLst>
          </p:cNvPr>
          <p:cNvSpPr txBox="1"/>
          <p:nvPr/>
        </p:nvSpPr>
        <p:spPr>
          <a:xfrm>
            <a:off x="4926696" y="622300"/>
            <a:ext cx="2351927" cy="276999"/>
          </a:xfrm>
          <a:prstGeom prst="rect">
            <a:avLst/>
          </a:prstGeom>
          <a:noFill/>
        </p:spPr>
        <p:txBody>
          <a:bodyPr wrap="none" rtlCol="0">
            <a:spAutoFit/>
          </a:bodyPr>
          <a:lstStyle/>
          <a:p>
            <a:pPr algn="r"/>
            <a:r>
              <a:rPr lang="fr-FR" sz="1200" b="1">
                <a:solidFill>
                  <a:srgbClr val="336E9F"/>
                </a:solidFill>
                <a:latin typeface="Arial"/>
                <a:cs typeface="Arial"/>
              </a:rPr>
              <a:t>Whittington Health NHS Trust</a:t>
            </a:r>
            <a:endParaRPr lang="en-GB" sz="1200">
              <a:solidFill>
                <a:srgbClr val="336E9F"/>
              </a:solidFill>
            </a:endParaRPr>
          </a:p>
        </p:txBody>
      </p:sp>
      <p:sp>
        <p:nvSpPr>
          <p:cNvPr id="12" name="txt_survey">
            <a:extLst>
              <a:ext uri="{FF2B5EF4-FFF2-40B4-BE49-F238E27FC236}">
                <a16:creationId xmlns:a16="http://schemas.microsoft.com/office/drawing/2014/main" id="{0F0C4A42-B1D9-C8E9-F906-6EF4F7AF01F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5600CCE3-4DEA-C4F0-D448-20CFC6568DE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464BA5D1-953E-76F3-796F-10A1DE619F6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328000D0-D6EE-07A0-2601-88FDF4E950B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473888B-A53A-6B30-CB2A-547B230E765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DD481A0B-C699-428A-8125-01F9EA5B0A17}" type="slidenum">
              <a:rPr lang="en-GB" spc="-25" smtClean="0"/>
              <a:t>25</a:t>
            </a:fld>
            <a:endParaRPr lang="en-GB" spc="-25"/>
          </a:p>
        </p:txBody>
      </p:sp>
      <p:sp>
        <p:nvSpPr>
          <p:cNvPr id="13" name="object 1">
            <a:extLst>
              <a:ext uri="{FF2B5EF4-FFF2-40B4-BE49-F238E27FC236}">
                <a16:creationId xmlns:a16="http://schemas.microsoft.com/office/drawing/2014/main" id="{C3C020E3-3FA1-790E-6BC0-B6557F7CBBF8}"/>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
          <p:cNvGraphicFramePr>
            <a:graphicFrameLocks noGrp="1"/>
          </p:cNvGraphicFramePr>
          <p:nvPr>
            <p:extLst>
              <p:ext uri="{D42A27DB-BD31-4B8C-83A1-F6EECF244321}">
                <p14:modId xmlns:p14="http://schemas.microsoft.com/office/powerpoint/2010/main" val="4236781342"/>
              </p:ext>
            </p:extLst>
          </p:nvPr>
        </p:nvGraphicFramePr>
        <p:xfrm>
          <a:off x="428815" y="1714192"/>
          <a:ext cx="6776317"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agegroup_tbl_section2"/>
          <p:cNvGraphicFramePr>
            <a:graphicFrameLocks noGrp="1"/>
          </p:cNvGraphicFramePr>
          <p:nvPr>
            <p:extLst>
              <p:ext uri="{D42A27DB-BD31-4B8C-83A1-F6EECF244321}">
                <p14:modId xmlns:p14="http://schemas.microsoft.com/office/powerpoint/2010/main" val="215427379"/>
              </p:ext>
            </p:extLst>
          </p:nvPr>
        </p:nvGraphicFramePr>
        <p:xfrm>
          <a:off x="428815" y="2807363"/>
          <a:ext cx="6776317"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spc="-25">
                          <a:latin typeface="Arial"/>
                          <a:cs typeface="Arial"/>
                        </a:rPr>
                        <a:t>for</a:t>
                      </a:r>
                      <a:r>
                        <a:rPr sz="850" spc="500">
                          <a:latin typeface="Arial"/>
                          <a:cs typeface="Arial"/>
                        </a:rPr>
                        <a:t> </a:t>
                      </a:r>
                      <a:r>
                        <a:rPr sz="850">
                          <a:latin typeface="Arial"/>
                          <a:cs typeface="Arial"/>
                        </a:rPr>
                        <a:t>diagnostic</a:t>
                      </a:r>
                      <a:r>
                        <a:rPr sz="850" spc="-3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5">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3"/>
          <p:cNvGraphicFramePr>
            <a:graphicFrameLocks noGrp="1"/>
          </p:cNvGraphicFramePr>
          <p:nvPr>
            <p:extLst>
              <p:ext uri="{D42A27DB-BD31-4B8C-83A1-F6EECF244321}">
                <p14:modId xmlns:p14="http://schemas.microsoft.com/office/powerpoint/2010/main" val="3174110948"/>
              </p:ext>
            </p:extLst>
          </p:nvPr>
        </p:nvGraphicFramePr>
        <p:xfrm>
          <a:off x="429133" y="4686020"/>
          <a:ext cx="6776317"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agegroup_tbl_section4"/>
          <p:cNvGraphicFramePr>
            <a:graphicFrameLocks noGrp="1"/>
          </p:cNvGraphicFramePr>
          <p:nvPr>
            <p:extLst>
              <p:ext uri="{D42A27DB-BD31-4B8C-83A1-F6EECF244321}">
                <p14:modId xmlns:p14="http://schemas.microsoft.com/office/powerpoint/2010/main" val="3430167418"/>
              </p:ext>
            </p:extLst>
          </p:nvPr>
        </p:nvGraphicFramePr>
        <p:xfrm>
          <a:off x="429133" y="6605320"/>
          <a:ext cx="6776317"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agegroup_tbl_section5"/>
          <p:cNvGraphicFramePr>
            <a:graphicFrameLocks noGrp="1"/>
          </p:cNvGraphicFramePr>
          <p:nvPr>
            <p:extLst>
              <p:ext uri="{D42A27DB-BD31-4B8C-83A1-F6EECF244321}">
                <p14:modId xmlns:p14="http://schemas.microsoft.com/office/powerpoint/2010/main" val="1521576041"/>
              </p:ext>
            </p:extLst>
          </p:nvPr>
        </p:nvGraphicFramePr>
        <p:xfrm>
          <a:off x="429133" y="7993252"/>
          <a:ext cx="6776317"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96D0D617-31A6-B486-C9FF-6251A38D3E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4" name="txt_org_name">
            <a:extLst>
              <a:ext uri="{FF2B5EF4-FFF2-40B4-BE49-F238E27FC236}">
                <a16:creationId xmlns:a16="http://schemas.microsoft.com/office/drawing/2014/main" id="{532559D3-8083-B3CA-CD52-CC08D4F7B9E1}"/>
              </a:ext>
              <a:ext uri="{C183D7F6-B498-43B3-948B-1728B52AA6E4}">
                <adec:decorative xmlns:adec="http://schemas.microsoft.com/office/drawing/2017/decorative" val="1"/>
              </a:ext>
            </a:extLst>
          </p:cNvPr>
          <p:cNvSpPr txBox="1"/>
          <p:nvPr/>
        </p:nvSpPr>
        <p:spPr>
          <a:xfrm>
            <a:off x="4926696" y="622300"/>
            <a:ext cx="2351927" cy="276999"/>
          </a:xfrm>
          <a:prstGeom prst="rect">
            <a:avLst/>
          </a:prstGeom>
          <a:noFill/>
        </p:spPr>
        <p:txBody>
          <a:bodyPr wrap="none" rtlCol="0">
            <a:spAutoFit/>
          </a:bodyPr>
          <a:lstStyle/>
          <a:p>
            <a:pPr algn="r"/>
            <a:r>
              <a:rPr lang="fr-FR" sz="1200" b="1">
                <a:solidFill>
                  <a:srgbClr val="336E9F"/>
                </a:solidFill>
                <a:latin typeface="Arial"/>
                <a:cs typeface="Arial"/>
              </a:rPr>
              <a:t>Whittington Health NHS Trust</a:t>
            </a:r>
            <a:endParaRPr lang="en-GB" sz="1200">
              <a:solidFill>
                <a:srgbClr val="336E9F"/>
              </a:solidFill>
            </a:endParaRPr>
          </a:p>
        </p:txBody>
      </p:sp>
      <p:sp>
        <p:nvSpPr>
          <p:cNvPr id="15" name="txt_survey">
            <a:extLst>
              <a:ext uri="{FF2B5EF4-FFF2-40B4-BE49-F238E27FC236}">
                <a16:creationId xmlns:a16="http://schemas.microsoft.com/office/drawing/2014/main" id="{6DA2EA87-7185-A71E-F2FA-83BD9CF42BB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C061B3B0-8B80-1AB1-C5BF-C445163CE66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D6ADC90-8E6C-3300-812A-B4066662C82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7" name="object 3">
              <a:hlinkClick r:id="rId2" action="ppaction://hlinksldjump"/>
              <a:extLst>
                <a:ext uri="{FF2B5EF4-FFF2-40B4-BE49-F238E27FC236}">
                  <a16:creationId xmlns:a16="http://schemas.microsoft.com/office/drawing/2014/main" id="{B0253EDF-FABA-AA6B-85B1-27FE676EDB8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695272BA-CC30-E99A-EB11-3DADEB0B0B0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A38830-7B52-431E-B1D3-2B5BED4D13EB}" type="slidenum">
              <a:rPr lang="en-GB" spc="-25" smtClean="0"/>
              <a:t>26</a:t>
            </a:fld>
            <a:endParaRPr lang="en-GB" spc="-25"/>
          </a:p>
        </p:txBody>
      </p:sp>
      <p:sp>
        <p:nvSpPr>
          <p:cNvPr id="11" name="object 1">
            <a:extLst>
              <a:ext uri="{FF2B5EF4-FFF2-40B4-BE49-F238E27FC236}">
                <a16:creationId xmlns:a16="http://schemas.microsoft.com/office/drawing/2014/main" id="{15A781EA-EE09-5BB4-F10C-E082CCE36D8C}"/>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6"/>
          <p:cNvGraphicFramePr>
            <a:graphicFrameLocks noGrp="1"/>
          </p:cNvGraphicFramePr>
          <p:nvPr>
            <p:extLst>
              <p:ext uri="{D42A27DB-BD31-4B8C-83A1-F6EECF244321}">
                <p14:modId xmlns:p14="http://schemas.microsoft.com/office/powerpoint/2010/main" val="3975935978"/>
              </p:ext>
            </p:extLst>
          </p:nvPr>
        </p:nvGraphicFramePr>
        <p:xfrm>
          <a:off x="435902" y="1725217"/>
          <a:ext cx="6776317"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PLANNING</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discussion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create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address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concerns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with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7"/>
          <p:cNvGraphicFramePr>
            <a:graphicFrameLocks noGrp="1"/>
          </p:cNvGraphicFramePr>
          <p:nvPr>
            <p:extLst>
              <p:ext uri="{D42A27DB-BD31-4B8C-83A1-F6EECF244321}">
                <p14:modId xmlns:p14="http://schemas.microsoft.com/office/powerpoint/2010/main" val="3259748329"/>
              </p:ext>
            </p:extLst>
          </p:nvPr>
        </p:nvGraphicFramePr>
        <p:xfrm>
          <a:off x="429133" y="3069590"/>
          <a:ext cx="6776317"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agegroup_tbl_section8"/>
          <p:cNvGraphicFramePr>
            <a:graphicFrameLocks noGrp="1"/>
          </p:cNvGraphicFramePr>
          <p:nvPr>
            <p:extLst>
              <p:ext uri="{D42A27DB-BD31-4B8C-83A1-F6EECF244321}">
                <p14:modId xmlns:p14="http://schemas.microsoft.com/office/powerpoint/2010/main" val="1813345377"/>
              </p:ext>
            </p:extLst>
          </p:nvPr>
        </p:nvGraphicFramePr>
        <p:xfrm>
          <a:off x="429133" y="4420336"/>
          <a:ext cx="6776317"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a:cs typeface="Arial"/>
                        </a:rPr>
                        <a:t>Q31.</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had</a:t>
                      </a:r>
                      <a:r>
                        <a:rPr sz="850" spc="-15">
                          <a:latin typeface="Arial"/>
                          <a:cs typeface="Arial"/>
                        </a:rPr>
                        <a:t> </a:t>
                      </a:r>
                      <a:r>
                        <a:rPr sz="850">
                          <a:latin typeface="Arial"/>
                          <a:cs typeface="Arial"/>
                        </a:rPr>
                        <a:t>confidence</a:t>
                      </a:r>
                      <a:r>
                        <a:rPr sz="850" spc="-15">
                          <a:latin typeface="Arial"/>
                          <a:cs typeface="Arial"/>
                        </a:rPr>
                        <a:t> </a:t>
                      </a:r>
                      <a:r>
                        <a:rPr sz="850">
                          <a:latin typeface="Arial"/>
                          <a:cs typeface="Arial"/>
                        </a:rPr>
                        <a:t>and</a:t>
                      </a:r>
                      <a:r>
                        <a:rPr sz="850" spc="-15">
                          <a:latin typeface="Arial"/>
                          <a:cs typeface="Arial"/>
                        </a:rPr>
                        <a:t> </a:t>
                      </a:r>
                      <a:r>
                        <a:rPr sz="850">
                          <a:latin typeface="Arial"/>
                          <a:cs typeface="Arial"/>
                        </a:rPr>
                        <a:t>trust</a:t>
                      </a:r>
                      <a:r>
                        <a:rPr sz="850" spc="-15">
                          <a:latin typeface="Arial"/>
                          <a:cs typeface="Arial"/>
                        </a:rPr>
                        <a:t> </a:t>
                      </a:r>
                      <a:r>
                        <a:rPr sz="850">
                          <a:latin typeface="Arial"/>
                          <a:cs typeface="Arial"/>
                        </a:rPr>
                        <a:t>in</a:t>
                      </a:r>
                      <a:r>
                        <a:rPr sz="850" spc="-15">
                          <a:latin typeface="Arial"/>
                          <a:cs typeface="Arial"/>
                        </a:rPr>
                        <a:t> </a:t>
                      </a:r>
                      <a:r>
                        <a:rPr sz="850">
                          <a:latin typeface="Arial"/>
                          <a:cs typeface="Arial"/>
                        </a:rPr>
                        <a:t>all</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spc="-20">
                          <a:latin typeface="Arial"/>
                          <a:cs typeface="Arial"/>
                        </a:rPr>
                        <a:t>team </a:t>
                      </a:r>
                      <a:r>
                        <a:rPr sz="850">
                          <a:latin typeface="Arial"/>
                          <a:cs typeface="Arial"/>
                        </a:rPr>
                        <a:t>looking</a:t>
                      </a:r>
                      <a:r>
                        <a:rPr sz="850" spc="-20">
                          <a:latin typeface="Arial"/>
                          <a:cs typeface="Arial"/>
                        </a:rPr>
                        <a:t> </a:t>
                      </a:r>
                      <a:r>
                        <a:rPr sz="850">
                          <a:latin typeface="Arial"/>
                          <a:cs typeface="Arial"/>
                        </a:rPr>
                        <a:t>after</a:t>
                      </a:r>
                      <a:r>
                        <a:rPr sz="850" spc="-20">
                          <a:latin typeface="Arial"/>
                          <a:cs typeface="Arial"/>
                        </a:rPr>
                        <a:t> </a:t>
                      </a:r>
                      <a:r>
                        <a:rPr sz="850">
                          <a:latin typeface="Arial"/>
                          <a:cs typeface="Arial"/>
                        </a:rPr>
                        <a:t>them</a:t>
                      </a:r>
                      <a:r>
                        <a:rPr sz="850" spc="-15">
                          <a:latin typeface="Arial"/>
                          <a:cs typeface="Arial"/>
                        </a:rPr>
                        <a:t> </a:t>
                      </a:r>
                      <a:r>
                        <a:rPr sz="850">
                          <a:latin typeface="Arial"/>
                          <a:cs typeface="Arial"/>
                        </a:rPr>
                        <a:t>during</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stay</a:t>
                      </a:r>
                      <a:r>
                        <a:rPr sz="850" spc="-20">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a:cs typeface="Arial"/>
                        </a:rPr>
                        <a:t>Q32.</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family,</a:t>
                      </a:r>
                      <a:r>
                        <a:rPr sz="850" spc="-25">
                          <a:latin typeface="Arial"/>
                          <a:cs typeface="Arial"/>
                        </a:rPr>
                        <a:t> </a:t>
                      </a:r>
                      <a:r>
                        <a:rPr sz="850">
                          <a:latin typeface="Arial"/>
                          <a:cs typeface="Arial"/>
                        </a:rPr>
                        <a:t>or</a:t>
                      </a:r>
                      <a:r>
                        <a:rPr sz="850" spc="-20">
                          <a:latin typeface="Arial"/>
                          <a:cs typeface="Arial"/>
                        </a:rPr>
                        <a:t> </a:t>
                      </a:r>
                      <a:r>
                        <a:rPr sz="850">
                          <a:latin typeface="Arial"/>
                          <a:cs typeface="Arial"/>
                        </a:rPr>
                        <a:t>someone</a:t>
                      </a:r>
                      <a:r>
                        <a:rPr sz="850" spc="-25">
                          <a:latin typeface="Arial"/>
                          <a:cs typeface="Arial"/>
                        </a:rPr>
                        <a:t> </a:t>
                      </a:r>
                      <a:r>
                        <a:rPr sz="850">
                          <a:latin typeface="Arial"/>
                          <a:cs typeface="Arial"/>
                        </a:rPr>
                        <a:t>close,</a:t>
                      </a:r>
                      <a:r>
                        <a:rPr sz="850" spc="-20">
                          <a:latin typeface="Arial"/>
                          <a:cs typeface="Arial"/>
                        </a:rPr>
                        <a:t> </a:t>
                      </a:r>
                      <a:r>
                        <a:rPr sz="850">
                          <a:latin typeface="Arial"/>
                          <a:cs typeface="Arial"/>
                        </a:rPr>
                        <a:t>was</a:t>
                      </a:r>
                      <a:r>
                        <a:rPr sz="850" spc="-25">
                          <a:latin typeface="Arial"/>
                          <a:cs typeface="Arial"/>
                        </a:rPr>
                        <a:t> </a:t>
                      </a:r>
                      <a:r>
                        <a:rPr sz="850" spc="-10">
                          <a:latin typeface="Arial"/>
                          <a:cs typeface="Arial"/>
                        </a:rPr>
                        <a:t>definitely </a:t>
                      </a:r>
                      <a:r>
                        <a:rPr sz="850">
                          <a:latin typeface="Arial"/>
                          <a:cs typeface="Arial"/>
                        </a:rPr>
                        <a:t>able</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talk</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looking</a:t>
                      </a:r>
                      <a:r>
                        <a:rPr sz="850" spc="-15">
                          <a:latin typeface="Arial"/>
                          <a:cs typeface="Arial"/>
                        </a:rPr>
                        <a:t> </a:t>
                      </a:r>
                      <a:r>
                        <a:rPr sz="850">
                          <a:latin typeface="Arial"/>
                          <a:cs typeface="Arial"/>
                        </a:rPr>
                        <a:t>after</a:t>
                      </a:r>
                      <a:r>
                        <a:rPr sz="850" spc="-15">
                          <a:latin typeface="Arial"/>
                          <a:cs typeface="Arial"/>
                        </a:rPr>
                        <a:t> </a:t>
                      </a:r>
                      <a:r>
                        <a:rPr sz="850" spc="-25">
                          <a:latin typeface="Arial"/>
                          <a:cs typeface="Arial"/>
                        </a:rPr>
                        <a:t>the </a:t>
                      </a:r>
                      <a:r>
                        <a:rPr sz="850">
                          <a:latin typeface="Arial"/>
                          <a:cs typeface="Arial"/>
                        </a:rPr>
                        <a:t>patient</a:t>
                      </a:r>
                      <a:r>
                        <a:rPr sz="850" spc="-20">
                          <a:latin typeface="Arial"/>
                          <a:cs typeface="Arial"/>
                        </a:rPr>
                        <a:t> </a:t>
                      </a:r>
                      <a:r>
                        <a:rPr sz="850">
                          <a:latin typeface="Arial"/>
                          <a:cs typeface="Arial"/>
                        </a:rPr>
                        <a:t>in</a:t>
                      </a:r>
                      <a:r>
                        <a:rPr sz="850" spc="-15">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a:cs typeface="Arial"/>
                        </a:rPr>
                        <a:t>Q34.</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get</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from</a:t>
                      </a:r>
                      <a:r>
                        <a:rPr sz="850" spc="-15">
                          <a:latin typeface="Arial"/>
                          <a:cs typeface="Arial"/>
                        </a:rPr>
                        <a:t> </a:t>
                      </a:r>
                      <a:r>
                        <a:rPr sz="850" spc="-20">
                          <a:latin typeface="Arial"/>
                          <a:cs typeface="Arial"/>
                        </a:rPr>
                        <a:t>ward </a:t>
                      </a:r>
                      <a:r>
                        <a:rPr sz="850">
                          <a:latin typeface="Arial"/>
                          <a:cs typeface="Arial"/>
                        </a:rPr>
                        <a:t>staff</a:t>
                      </a:r>
                      <a:r>
                        <a:rPr sz="850" spc="-20">
                          <a:latin typeface="Arial"/>
                          <a:cs typeface="Arial"/>
                        </a:rPr>
                        <a:t> </a:t>
                      </a:r>
                      <a:r>
                        <a:rPr sz="850">
                          <a:latin typeface="Arial"/>
                          <a:cs typeface="Arial"/>
                        </a:rPr>
                        <a:t>when</a:t>
                      </a:r>
                      <a:r>
                        <a:rPr sz="850" spc="-20">
                          <a:latin typeface="Arial"/>
                          <a:cs typeface="Arial"/>
                        </a:rPr>
                        <a:t> </a:t>
                      </a:r>
                      <a:r>
                        <a:rPr sz="850" spc="-1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a:cs typeface="Arial"/>
                        </a:rPr>
                        <a:t>Q35.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spc="-1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a:cs typeface="Arial"/>
                        </a:rPr>
                        <a:t>Q36.</a:t>
                      </a:r>
                      <a:r>
                        <a:rPr sz="850" spc="-25">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did</a:t>
                      </a:r>
                      <a:r>
                        <a:rPr sz="850" spc="-25">
                          <a:latin typeface="Arial"/>
                          <a:cs typeface="Arial"/>
                        </a:rPr>
                        <a:t> </a:t>
                      </a:r>
                      <a:r>
                        <a:rPr sz="850">
                          <a:latin typeface="Arial"/>
                          <a:cs typeface="Arial"/>
                        </a:rPr>
                        <a:t>everything</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spc="-25">
                          <a:latin typeface="Arial"/>
                          <a:cs typeface="Arial"/>
                        </a:rPr>
                        <a:t>to </a:t>
                      </a:r>
                      <a:r>
                        <a:rPr sz="850">
                          <a:latin typeface="Arial"/>
                          <a:cs typeface="Arial"/>
                        </a:rPr>
                        <a:t>help</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control</a:t>
                      </a:r>
                      <a:r>
                        <a:rPr sz="850" spc="-2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a:cs typeface="Arial"/>
                        </a:rPr>
                        <a:t>Q37.</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treated</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respect</a:t>
                      </a:r>
                      <a:r>
                        <a:rPr sz="850" spc="-25">
                          <a:latin typeface="Arial"/>
                          <a:cs typeface="Arial"/>
                        </a:rPr>
                        <a:t> and </a:t>
                      </a:r>
                      <a:r>
                        <a:rPr sz="850">
                          <a:latin typeface="Arial"/>
                          <a:cs typeface="Arial"/>
                        </a:rPr>
                        <a:t>dignity</a:t>
                      </a:r>
                      <a:r>
                        <a:rPr sz="850" spc="-20">
                          <a:latin typeface="Arial"/>
                          <a:cs typeface="Arial"/>
                        </a:rPr>
                        <a:t> </a:t>
                      </a:r>
                      <a:r>
                        <a:rPr sz="850">
                          <a:latin typeface="Arial"/>
                          <a:cs typeface="Arial"/>
                        </a:rPr>
                        <a:t>while</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a:cs typeface="Arial"/>
                        </a:rPr>
                        <a:t>Q38.</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received</a:t>
                      </a:r>
                      <a:r>
                        <a:rPr sz="850" spc="-25">
                          <a:latin typeface="Arial"/>
                          <a:cs typeface="Arial"/>
                        </a:rPr>
                        <a:t> </a:t>
                      </a:r>
                      <a:r>
                        <a:rPr sz="850">
                          <a:latin typeface="Arial"/>
                          <a:cs typeface="Arial"/>
                        </a:rPr>
                        <a:t>easily</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0">
                          <a:latin typeface="Arial"/>
                          <a:cs typeface="Arial"/>
                        </a:rPr>
                        <a:t> </a:t>
                      </a:r>
                      <a:r>
                        <a:rPr sz="850">
                          <a:latin typeface="Arial"/>
                          <a:cs typeface="Arial"/>
                        </a:rPr>
                        <a:t>what</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should</a:t>
                      </a:r>
                      <a:r>
                        <a:rPr sz="850" spc="-20">
                          <a:latin typeface="Arial"/>
                          <a:cs typeface="Arial"/>
                        </a:rPr>
                        <a:t> </a:t>
                      </a:r>
                      <a:r>
                        <a:rPr sz="850">
                          <a:latin typeface="Arial"/>
                          <a:cs typeface="Arial"/>
                        </a:rPr>
                        <a:t>or</a:t>
                      </a:r>
                      <a:r>
                        <a:rPr sz="850" spc="-25">
                          <a:latin typeface="Arial"/>
                          <a:cs typeface="Arial"/>
                        </a:rPr>
                        <a:t> </a:t>
                      </a:r>
                      <a:r>
                        <a:rPr sz="850">
                          <a:latin typeface="Arial"/>
                          <a:cs typeface="Arial"/>
                        </a:rPr>
                        <a:t>should</a:t>
                      </a:r>
                      <a:r>
                        <a:rPr sz="850" spc="-20">
                          <a:latin typeface="Arial"/>
                          <a:cs typeface="Arial"/>
                        </a:rPr>
                        <a:t> </a:t>
                      </a:r>
                      <a:r>
                        <a:rPr sz="850">
                          <a:latin typeface="Arial"/>
                          <a:cs typeface="Arial"/>
                        </a:rPr>
                        <a:t>not</a:t>
                      </a:r>
                      <a:r>
                        <a:rPr sz="850" spc="-20">
                          <a:latin typeface="Arial"/>
                          <a:cs typeface="Arial"/>
                        </a:rPr>
                        <a:t> </a:t>
                      </a:r>
                      <a:r>
                        <a:rPr sz="850" spc="-25">
                          <a:latin typeface="Arial"/>
                          <a:cs typeface="Arial"/>
                        </a:rPr>
                        <a:t>do </a:t>
                      </a:r>
                      <a:r>
                        <a:rPr sz="850">
                          <a:latin typeface="Arial"/>
                          <a:cs typeface="Arial"/>
                        </a:rPr>
                        <a:t>after</a:t>
                      </a:r>
                      <a:r>
                        <a:rPr sz="850" spc="-25">
                          <a:latin typeface="Arial"/>
                          <a:cs typeface="Arial"/>
                        </a:rPr>
                        <a:t> </a:t>
                      </a:r>
                      <a:r>
                        <a:rPr sz="850">
                          <a:latin typeface="Arial"/>
                          <a:cs typeface="Arial"/>
                        </a:rPr>
                        <a:t>leaving</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a:cs typeface="Arial"/>
                        </a:rPr>
                        <a:t>Q39.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0">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0">
                          <a:latin typeface="Arial"/>
                          <a:cs typeface="Arial"/>
                        </a:rPr>
                        <a:t> </a:t>
                      </a:r>
                      <a:r>
                        <a:rPr sz="850">
                          <a:latin typeface="Arial"/>
                          <a:cs typeface="Arial"/>
                        </a:rPr>
                        <a:t>while</a:t>
                      </a:r>
                      <a:r>
                        <a:rPr sz="850" spc="-20">
                          <a:latin typeface="Arial"/>
                          <a:cs typeface="Arial"/>
                        </a:rPr>
                        <a:t> </a:t>
                      </a:r>
                      <a:r>
                        <a:rPr sz="850">
                          <a:latin typeface="Arial"/>
                          <a:cs typeface="Arial"/>
                        </a:rPr>
                        <a:t>being</a:t>
                      </a:r>
                      <a:r>
                        <a:rPr sz="850" spc="-20">
                          <a:latin typeface="Arial"/>
                          <a:cs typeface="Arial"/>
                        </a:rPr>
                        <a:t> </a:t>
                      </a:r>
                      <a:r>
                        <a:rPr sz="850">
                          <a:latin typeface="Arial"/>
                          <a:cs typeface="Arial"/>
                        </a:rPr>
                        <a:t>treated</a:t>
                      </a:r>
                      <a:r>
                        <a:rPr sz="850" spc="-20">
                          <a:latin typeface="Arial"/>
                          <a:cs typeface="Arial"/>
                        </a:rPr>
                        <a:t> </a:t>
                      </a:r>
                      <a:r>
                        <a:rPr sz="850">
                          <a:latin typeface="Arial"/>
                          <a:cs typeface="Arial"/>
                        </a:rPr>
                        <a:t>as</a:t>
                      </a:r>
                      <a:r>
                        <a:rPr sz="850" spc="-20">
                          <a:latin typeface="Arial"/>
                          <a:cs typeface="Arial"/>
                        </a:rPr>
                        <a:t> </a:t>
                      </a:r>
                      <a:r>
                        <a:rPr sz="850" spc="-25">
                          <a:latin typeface="Arial"/>
                          <a:cs typeface="Arial"/>
                        </a:rPr>
                        <a:t>an </a:t>
                      </a:r>
                      <a:r>
                        <a:rPr sz="850">
                          <a:latin typeface="Arial"/>
                          <a:cs typeface="Arial"/>
                        </a:rPr>
                        <a:t>outpatient</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day</a:t>
                      </a:r>
                      <a:r>
                        <a:rPr sz="850" spc="-2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object 2">
            <a:extLst>
              <a:ext uri="{FF2B5EF4-FFF2-40B4-BE49-F238E27FC236}">
                <a16:creationId xmlns:a16="http://schemas.microsoft.com/office/drawing/2014/main" id="{6C10B511-BE4A-BE1E-6E30-B13F1EA7FBD4}"/>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5B5E940D-E09B-A747-8F52-384657090FC9}"/>
              </a:ext>
              <a:ext uri="{C183D7F6-B498-43B3-948B-1728B52AA6E4}">
                <adec:decorative xmlns:adec="http://schemas.microsoft.com/office/drawing/2017/decorative" val="1"/>
              </a:ext>
            </a:extLst>
          </p:cNvPr>
          <p:cNvSpPr txBox="1"/>
          <p:nvPr/>
        </p:nvSpPr>
        <p:spPr>
          <a:xfrm>
            <a:off x="4926696" y="622300"/>
            <a:ext cx="2351927" cy="276999"/>
          </a:xfrm>
          <a:prstGeom prst="rect">
            <a:avLst/>
          </a:prstGeom>
          <a:noFill/>
        </p:spPr>
        <p:txBody>
          <a:bodyPr wrap="none" rtlCol="0">
            <a:spAutoFit/>
          </a:bodyPr>
          <a:lstStyle/>
          <a:p>
            <a:pPr algn="r"/>
            <a:r>
              <a:rPr lang="fr-FR" sz="1200" b="1">
                <a:solidFill>
                  <a:srgbClr val="336E9F"/>
                </a:solidFill>
                <a:latin typeface="Arial"/>
                <a:cs typeface="Arial"/>
              </a:rPr>
              <a:t>Whittington Health NHS Trust</a:t>
            </a:r>
            <a:endParaRPr lang="en-GB" sz="1200">
              <a:solidFill>
                <a:srgbClr val="336E9F"/>
              </a:solidFill>
            </a:endParaRPr>
          </a:p>
        </p:txBody>
      </p:sp>
      <p:sp>
        <p:nvSpPr>
          <p:cNvPr id="13" name="txt_survey">
            <a:extLst>
              <a:ext uri="{FF2B5EF4-FFF2-40B4-BE49-F238E27FC236}">
                <a16:creationId xmlns:a16="http://schemas.microsoft.com/office/drawing/2014/main" id="{F8D3E6F4-CD72-CB55-AFBC-3B924305207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03D0BA55-7C3E-A240-DCF3-E6095822DF6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F7847FDD-9B1C-AAD4-719D-799EB6B20B0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52C8C6-C81B-697C-41A8-CE659B31521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FB02830F-36A0-C6FC-42C6-6CBAD7F8B26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6142AC4-C9EA-4D7A-A054-79ACEAF04550}" type="slidenum">
              <a:rPr lang="en-GB" spc="-25" smtClean="0"/>
              <a:t>27</a:t>
            </a:fld>
            <a:endParaRPr lang="en-GB" spc="-25"/>
          </a:p>
        </p:txBody>
      </p:sp>
      <p:sp>
        <p:nvSpPr>
          <p:cNvPr id="12" name="object 1">
            <a:extLst>
              <a:ext uri="{FF2B5EF4-FFF2-40B4-BE49-F238E27FC236}">
                <a16:creationId xmlns:a16="http://schemas.microsoft.com/office/drawing/2014/main" id="{00C021CD-2947-CC48-A3EE-AB0C916ACE53}"/>
              </a:ext>
              <a:ext uri="{C183D7F6-B498-43B3-948B-1728B52AA6E4}">
                <adec:decorative xmlns:adec="http://schemas.microsoft.com/office/drawing/2017/decorative" val="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9"/>
          <p:cNvGraphicFramePr>
            <a:graphicFrameLocks noGrp="1"/>
          </p:cNvGraphicFramePr>
          <p:nvPr>
            <p:extLst>
              <p:ext uri="{D42A27DB-BD31-4B8C-83A1-F6EECF244321}">
                <p14:modId xmlns:p14="http://schemas.microsoft.com/office/powerpoint/2010/main" val="304960527"/>
              </p:ext>
            </p:extLst>
          </p:nvPr>
        </p:nvGraphicFramePr>
        <p:xfrm>
          <a:off x="429133" y="1708785"/>
          <a:ext cx="6776317"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a:cs typeface="Arial"/>
                        </a:rPr>
                        <a:t>Q41_1.</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a:cs typeface="Arial"/>
                        </a:rPr>
                        <a:t>Q41_2.</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a:cs typeface="Arial"/>
                        </a:rPr>
                        <a:t>Q41_4.</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0">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a:latin typeface="Arial"/>
                          <a:cs typeface="Arial"/>
                        </a:rPr>
                        <a:t>hormone</a:t>
                      </a:r>
                      <a:r>
                        <a:rPr sz="850" spc="-40">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a:cs typeface="Arial"/>
                        </a:rPr>
                        <a:t>Q41_5.</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a:cs typeface="Arial"/>
                        </a:rPr>
                        <a:t>Q42_1.</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a:cs typeface="Arial"/>
                        </a:rPr>
                        <a:t>Q42_2.</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a:cs typeface="Arial"/>
                        </a:rPr>
                        <a:t>Q42_3.</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a:cs typeface="Arial"/>
                        </a:rPr>
                        <a:t>Q42_4.</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30">
                          <a:latin typeface="Arial"/>
                          <a:cs typeface="Arial"/>
                        </a:rPr>
                        <a:t> </a:t>
                      </a:r>
                      <a:r>
                        <a:rPr sz="850">
                          <a:latin typeface="Arial"/>
                          <a:cs typeface="Arial"/>
                        </a:rPr>
                        <a:t>hormone</a:t>
                      </a:r>
                      <a:r>
                        <a:rPr sz="850" spc="-25">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a:cs typeface="Arial"/>
                        </a:rPr>
                        <a:t>Q42_5.</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a:latin typeface="Arial"/>
                          <a:cs typeface="Arial"/>
                        </a:rPr>
                        <a:t>Q43.</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waiting</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at</a:t>
                      </a:r>
                      <a:r>
                        <a:rPr sz="850" spc="-15">
                          <a:latin typeface="Arial"/>
                          <a:cs typeface="Arial"/>
                        </a:rPr>
                        <a:t> </a:t>
                      </a:r>
                      <a:r>
                        <a:rPr sz="850">
                          <a:latin typeface="Arial"/>
                          <a:cs typeface="Arial"/>
                        </a:rPr>
                        <a:t>clinic</a:t>
                      </a:r>
                      <a:r>
                        <a:rPr sz="850" spc="-15">
                          <a:latin typeface="Arial"/>
                          <a:cs typeface="Arial"/>
                        </a:rPr>
                        <a:t> </a:t>
                      </a:r>
                      <a:r>
                        <a:rPr sz="850" spc="-25">
                          <a:latin typeface="Arial"/>
                          <a:cs typeface="Arial"/>
                        </a:rPr>
                        <a:t>and </a:t>
                      </a:r>
                      <a:r>
                        <a:rPr sz="850">
                          <a:latin typeface="Arial"/>
                          <a:cs typeface="Arial"/>
                        </a:rPr>
                        <a:t>day</a:t>
                      </a:r>
                      <a:r>
                        <a:rPr sz="850" spc="-20">
                          <a:latin typeface="Arial"/>
                          <a:cs typeface="Arial"/>
                        </a:rPr>
                        <a:t> </a:t>
                      </a:r>
                      <a:r>
                        <a:rPr sz="850">
                          <a:latin typeface="Arial"/>
                          <a:cs typeface="Arial"/>
                        </a:rPr>
                        <a:t>unit</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agegroup_tbl_section10"/>
          <p:cNvGraphicFramePr>
            <a:graphicFrameLocks noGrp="1"/>
          </p:cNvGraphicFramePr>
          <p:nvPr>
            <p:extLst>
              <p:ext uri="{D42A27DB-BD31-4B8C-83A1-F6EECF244321}">
                <p14:modId xmlns:p14="http://schemas.microsoft.com/office/powerpoint/2010/main" val="1767767298"/>
              </p:ext>
            </p:extLst>
          </p:nvPr>
        </p:nvGraphicFramePr>
        <p:xfrm>
          <a:off x="429133" y="5157875"/>
          <a:ext cx="6776317"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were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Q45.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Q46.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access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side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11"/>
          <p:cNvGraphicFramePr>
            <a:graphicFrameLocks noGrp="1"/>
          </p:cNvGraphicFramePr>
          <p:nvPr>
            <p:extLst>
              <p:ext uri="{D42A27DB-BD31-4B8C-83A1-F6EECF244321}">
                <p14:modId xmlns:p14="http://schemas.microsoft.com/office/powerpoint/2010/main" val="334585172"/>
              </p:ext>
            </p:extLst>
          </p:nvPr>
        </p:nvGraphicFramePr>
        <p:xfrm>
          <a:off x="429133" y="7404265"/>
          <a:ext cx="6776317"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Q49.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panose="020B0604020202020204" pitchFamily="34" charset="0"/>
                          <a:cs typeface="Arial" panose="020B0604020202020204" pitchFamily="34" charset="0"/>
                        </a:rPr>
                        <a:t>Q50.</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got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or </a:t>
                      </a:r>
                      <a:r>
                        <a:rPr sz="850">
                          <a:latin typeface="Arial" panose="020B0604020202020204" pitchFamily="34" charset="0"/>
                          <a:cs typeface="Arial" panose="020B0604020202020204" pitchFamily="34" charset="0"/>
                        </a:rPr>
                        <a:t>voluntary</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agegroup_tbl_section12"/>
          <p:cNvGraphicFramePr>
            <a:graphicFrameLocks noGrp="1"/>
          </p:cNvGraphicFramePr>
          <p:nvPr>
            <p:extLst>
              <p:ext uri="{D42A27DB-BD31-4B8C-83A1-F6EECF244321}">
                <p14:modId xmlns:p14="http://schemas.microsoft.com/office/powerpoint/2010/main" val="3678643449"/>
              </p:ext>
            </p:extLst>
          </p:nvPr>
        </p:nvGraphicFramePr>
        <p:xfrm>
          <a:off x="429133" y="8635542"/>
          <a:ext cx="6776317"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879E9538-BD71-4FC0-D1F3-D4834036C55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C16238AB-1333-F1C5-455E-863576A25CED}"/>
              </a:ext>
              <a:ext uri="{C183D7F6-B498-43B3-948B-1728B52AA6E4}">
                <adec:decorative xmlns:adec="http://schemas.microsoft.com/office/drawing/2017/decorative" val="1"/>
              </a:ext>
            </a:extLst>
          </p:cNvPr>
          <p:cNvSpPr txBox="1"/>
          <p:nvPr/>
        </p:nvSpPr>
        <p:spPr>
          <a:xfrm>
            <a:off x="4926696" y="622300"/>
            <a:ext cx="2351927" cy="276999"/>
          </a:xfrm>
          <a:prstGeom prst="rect">
            <a:avLst/>
          </a:prstGeom>
          <a:noFill/>
        </p:spPr>
        <p:txBody>
          <a:bodyPr wrap="none" rtlCol="0">
            <a:spAutoFit/>
          </a:bodyPr>
          <a:lstStyle/>
          <a:p>
            <a:pPr algn="r"/>
            <a:r>
              <a:rPr lang="fr-FR" sz="1200" b="1">
                <a:solidFill>
                  <a:srgbClr val="336E9F"/>
                </a:solidFill>
                <a:latin typeface="Arial"/>
                <a:cs typeface="Arial"/>
              </a:rPr>
              <a:t>Whittington Health NHS Trust</a:t>
            </a:r>
            <a:endParaRPr lang="en-GB" sz="1200">
              <a:solidFill>
                <a:srgbClr val="336E9F"/>
              </a:solidFill>
            </a:endParaRPr>
          </a:p>
        </p:txBody>
      </p:sp>
      <p:sp>
        <p:nvSpPr>
          <p:cNvPr id="14" name="txt_survey">
            <a:extLst>
              <a:ext uri="{FF2B5EF4-FFF2-40B4-BE49-F238E27FC236}">
                <a16:creationId xmlns:a16="http://schemas.microsoft.com/office/drawing/2014/main" id="{A3BDB0D2-199D-BC0A-5918-6C6C8936BDD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6EBA704-E5A2-605C-5A6D-61C72477C58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6D7B49F-4A0B-C75D-B978-9960789ED4E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A5931D-FA29-A888-AE3E-2C59582325A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B2E5CE21-DCDC-96F1-188B-70712CF9C10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75706D8-74F3-47EA-8226-A946E89E3045}" type="slidenum">
              <a:rPr lang="en-GB" spc="-25" smtClean="0"/>
              <a:t>28</a:t>
            </a:fld>
            <a:endParaRPr lang="en-GB" spc="-25" dirty="0"/>
          </a:p>
        </p:txBody>
      </p:sp>
      <p:sp>
        <p:nvSpPr>
          <p:cNvPr id="10" name="object 1">
            <a:extLst>
              <a:ext uri="{FF2B5EF4-FFF2-40B4-BE49-F238E27FC236}">
                <a16:creationId xmlns:a16="http://schemas.microsoft.com/office/drawing/2014/main" id="{65CD657D-5D35-C7B7-1BFF-9C116A61269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3"/>
          <p:cNvGraphicFramePr>
            <a:graphicFrameLocks noGrp="1"/>
          </p:cNvGraphicFramePr>
          <p:nvPr>
            <p:extLst>
              <p:ext uri="{D42A27DB-BD31-4B8C-83A1-F6EECF244321}">
                <p14:modId xmlns:p14="http://schemas.microsoft.com/office/powerpoint/2010/main" val="3000504920"/>
              </p:ext>
            </p:extLst>
          </p:nvPr>
        </p:nvGraphicFramePr>
        <p:xfrm>
          <a:off x="429133" y="1750695"/>
          <a:ext cx="6776317"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16</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25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35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45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55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65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75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17%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14"/>
          <p:cNvGraphicFramePr>
            <a:graphicFrameLocks noGrp="1"/>
          </p:cNvGraphicFramePr>
          <p:nvPr>
            <p:extLst>
              <p:ext uri="{D42A27DB-BD31-4B8C-83A1-F6EECF244321}">
                <p14:modId xmlns:p14="http://schemas.microsoft.com/office/powerpoint/2010/main" val="1384014158"/>
              </p:ext>
            </p:extLst>
          </p:nvPr>
        </p:nvGraphicFramePr>
        <p:xfrm>
          <a:off x="429133" y="3422650"/>
          <a:ext cx="6776317"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lang="en-GB"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16</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24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25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34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35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44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45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54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55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64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65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74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75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84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85+</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87082217-33D5-F4F2-CFE4-6AEFAD225E5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0571A6AE-5629-014C-756D-E7E39E801FD9}"/>
              </a:ext>
              <a:ext uri="{C183D7F6-B498-43B3-948B-1728B52AA6E4}">
                <adec:decorative xmlns:adec="http://schemas.microsoft.com/office/drawing/2017/decorative" val="1"/>
              </a:ext>
            </a:extLst>
          </p:cNvPr>
          <p:cNvSpPr txBox="1"/>
          <p:nvPr/>
        </p:nvSpPr>
        <p:spPr>
          <a:xfrm>
            <a:off x="4926696" y="622300"/>
            <a:ext cx="2351927" cy="276999"/>
          </a:xfrm>
          <a:prstGeom prst="rect">
            <a:avLst/>
          </a:prstGeom>
          <a:noFill/>
        </p:spPr>
        <p:txBody>
          <a:bodyPr wrap="none" rtlCol="0">
            <a:spAutoFit/>
          </a:bodyPr>
          <a:lstStyle/>
          <a:p>
            <a:pPr algn="r"/>
            <a:r>
              <a:rPr lang="fr-FR" sz="1200" b="1">
                <a:solidFill>
                  <a:srgbClr val="336E9F"/>
                </a:solidFill>
                <a:latin typeface="Arial"/>
                <a:cs typeface="Arial"/>
              </a:rPr>
              <a:t>Whittington Health NHS Trust</a:t>
            </a:r>
            <a:endParaRPr lang="en-GB" sz="1200">
              <a:solidFill>
                <a:srgbClr val="336E9F"/>
              </a:solidFill>
            </a:endParaRPr>
          </a:p>
        </p:txBody>
      </p:sp>
      <p:sp>
        <p:nvSpPr>
          <p:cNvPr id="12" name="txt_survey">
            <a:extLst>
              <a:ext uri="{FF2B5EF4-FFF2-40B4-BE49-F238E27FC236}">
                <a16:creationId xmlns:a16="http://schemas.microsoft.com/office/drawing/2014/main" id="{E4B7C9F0-0E31-40F8-B6D2-2CCAF606CA8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938AA90D-48D9-2CAF-E257-A5B54F783D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59C1D861-209D-1729-2D05-A6C8B11B992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14AD90EA-1B53-B4DB-0D4F-27BC8E91A6A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A74FBE36-A443-E9D5-DE25-8724D2E195A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DFA7BB9-CAD8-44E4-83BB-31EC855B44C4}" type="slidenum">
              <a:rPr lang="en-GB" spc="-25" smtClean="0"/>
              <a:t>29</a:t>
            </a:fld>
            <a:endParaRPr lang="en-GB" spc="-25"/>
          </a:p>
        </p:txBody>
      </p:sp>
      <p:sp>
        <p:nvSpPr>
          <p:cNvPr id="11" name="object 1">
            <a:extLst>
              <a:ext uri="{FF2B5EF4-FFF2-40B4-BE49-F238E27FC236}">
                <a16:creationId xmlns:a16="http://schemas.microsoft.com/office/drawing/2014/main" id="{BC17397F-EF9C-E016-CDD3-2C4FBFE45C17}"/>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
          <p:cNvGraphicFramePr>
            <a:graphicFrameLocks noGrp="1"/>
          </p:cNvGraphicFramePr>
          <p:nvPr>
            <p:extLst>
              <p:ext uri="{D42A27DB-BD31-4B8C-83A1-F6EECF244321}">
                <p14:modId xmlns:p14="http://schemas.microsoft.com/office/powerpoint/2010/main" val="2010372555"/>
              </p:ext>
            </p:extLst>
          </p:nvPr>
        </p:nvGraphicFramePr>
        <p:xfrm>
          <a:off x="428814" y="1727861"/>
          <a:ext cx="6776319" cy="10869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200">
                <a:tc gridSpan="8">
                  <a:txBody>
                    <a:bodyPr/>
                    <a:lstStyle/>
                    <a:p>
                      <a:pPr marL="0">
                        <a:lnSpc>
                          <a:spcPts val="1180"/>
                        </a:lnSpc>
                        <a:tabLst>
                          <a:tab pos="3877310" algn="l"/>
                        </a:tabLst>
                      </a:pPr>
                      <a:r>
                        <a:rPr sz="1575" b="1" spc="-30" baseline="-7936" dirty="0">
                          <a:solidFill>
                            <a:srgbClr val="336E9F"/>
                          </a:solidFill>
                          <a:latin typeface="Arial"/>
                          <a:cs typeface="Arial"/>
                        </a:rPr>
                        <a:t>SUPPORT</a:t>
                      </a:r>
                      <a:r>
                        <a:rPr sz="1575" b="1" spc="-75" baseline="-7936" dirty="0">
                          <a:solidFill>
                            <a:srgbClr val="336E9F"/>
                          </a:solidFill>
                          <a:latin typeface="Arial"/>
                          <a:cs typeface="Arial"/>
                        </a:rPr>
                        <a:t> </a:t>
                      </a:r>
                      <a:r>
                        <a:rPr sz="1575" b="1" spc="-15" baseline="-7936" dirty="0">
                          <a:solidFill>
                            <a:srgbClr val="336E9F"/>
                          </a:solidFill>
                          <a:latin typeface="Arial"/>
                          <a:cs typeface="Arial"/>
                        </a:rPr>
                        <a:t>FROM</a:t>
                      </a:r>
                      <a:r>
                        <a:rPr sz="1575" b="1" spc="-75" baseline="-7936" dirty="0">
                          <a:solidFill>
                            <a:srgbClr val="336E9F"/>
                          </a:solidFill>
                          <a:latin typeface="Arial"/>
                          <a:cs typeface="Arial"/>
                        </a:rPr>
                        <a:t> </a:t>
                      </a:r>
                      <a:r>
                        <a:rPr sz="1575" b="1" spc="-30" baseline="-7936" dirty="0">
                          <a:solidFill>
                            <a:srgbClr val="336E9F"/>
                          </a:solidFill>
                          <a:latin typeface="Arial"/>
                          <a:cs typeface="Arial"/>
                        </a:rPr>
                        <a:t>YOUR</a:t>
                      </a:r>
                      <a:r>
                        <a:rPr sz="1575" b="1" spc="-67" baseline="-7936" dirty="0">
                          <a:solidFill>
                            <a:srgbClr val="336E9F"/>
                          </a:solidFill>
                          <a:latin typeface="Arial"/>
                          <a:cs typeface="Arial"/>
                        </a:rPr>
                        <a:t> </a:t>
                      </a:r>
                      <a:r>
                        <a:rPr sz="1575" b="1" baseline="-7936" dirty="0">
                          <a:solidFill>
                            <a:srgbClr val="336E9F"/>
                          </a:solidFill>
                          <a:latin typeface="Arial"/>
                          <a:cs typeface="Arial"/>
                        </a:rPr>
                        <a:t>GP</a:t>
                      </a:r>
                      <a:r>
                        <a:rPr sz="1575" b="1" spc="-75"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lang="en-GB"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gendergroup_tbl_section2"/>
          <p:cNvGraphicFramePr>
            <a:graphicFrameLocks noGrp="1"/>
          </p:cNvGraphicFramePr>
          <p:nvPr>
            <p:extLst>
              <p:ext uri="{D42A27DB-BD31-4B8C-83A1-F6EECF244321}">
                <p14:modId xmlns:p14="http://schemas.microsoft.com/office/powerpoint/2010/main" val="2738372077"/>
              </p:ext>
            </p:extLst>
          </p:nvPr>
        </p:nvGraphicFramePr>
        <p:xfrm>
          <a:off x="428814" y="3008887"/>
          <a:ext cx="6776319" cy="18834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gendergroup_tbl_section3"/>
          <p:cNvGraphicFramePr>
            <a:graphicFrameLocks noGrp="1"/>
          </p:cNvGraphicFramePr>
          <p:nvPr>
            <p:extLst>
              <p:ext uri="{D42A27DB-BD31-4B8C-83A1-F6EECF244321}">
                <p14:modId xmlns:p14="http://schemas.microsoft.com/office/powerpoint/2010/main" val="1295654116"/>
              </p:ext>
            </p:extLst>
          </p:nvPr>
        </p:nvGraphicFramePr>
        <p:xfrm>
          <a:off x="428814" y="5058444"/>
          <a:ext cx="6776319" cy="18827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sz="1575" b="1" spc="-30" baseline="-7936" dirty="0">
                          <a:solidFill>
                            <a:srgbClr val="336E9F"/>
                          </a:solidFill>
                          <a:latin typeface="Arial"/>
                          <a:cs typeface="Arial"/>
                        </a:rPr>
                        <a:t>FINDING</a:t>
                      </a:r>
                      <a:r>
                        <a:rPr sz="1575" b="1" spc="-67" baseline="-7936" dirty="0">
                          <a:solidFill>
                            <a:srgbClr val="336E9F"/>
                          </a:solidFill>
                          <a:latin typeface="Arial"/>
                          <a:cs typeface="Arial"/>
                        </a:rPr>
                        <a:t> </a:t>
                      </a:r>
                      <a:r>
                        <a:rPr sz="1575" b="1" spc="-15" baseline="-7936" dirty="0">
                          <a:solidFill>
                            <a:srgbClr val="336E9F"/>
                          </a:solidFill>
                          <a:latin typeface="Arial"/>
                          <a:cs typeface="Arial"/>
                        </a:rPr>
                        <a:t>OUT</a:t>
                      </a:r>
                      <a:r>
                        <a:rPr sz="1575" b="1" spc="-60" baseline="-7936" dirty="0">
                          <a:solidFill>
                            <a:srgbClr val="336E9F"/>
                          </a:solidFill>
                          <a:latin typeface="Arial"/>
                          <a:cs typeface="Arial"/>
                        </a:rPr>
                        <a:t> </a:t>
                      </a:r>
                      <a:r>
                        <a:rPr sz="1575" b="1" spc="-30" baseline="-7936" dirty="0">
                          <a:solidFill>
                            <a:srgbClr val="336E9F"/>
                          </a:solidFill>
                          <a:latin typeface="Arial"/>
                          <a:cs typeface="Arial"/>
                        </a:rPr>
                        <a:t>THAT</a:t>
                      </a:r>
                      <a:r>
                        <a:rPr sz="1575" b="1" spc="-67" baseline="-7936" dirty="0">
                          <a:solidFill>
                            <a:srgbClr val="336E9F"/>
                          </a:solidFill>
                          <a:latin typeface="Arial"/>
                          <a:cs typeface="Arial"/>
                        </a:rPr>
                        <a:t> </a:t>
                      </a:r>
                      <a:r>
                        <a:rPr sz="1575" b="1" spc="-15" baseline="-7936" dirty="0">
                          <a:solidFill>
                            <a:srgbClr val="336E9F"/>
                          </a:solidFill>
                          <a:latin typeface="Arial"/>
                          <a:cs typeface="Arial"/>
                        </a:rPr>
                        <a:t>YOU</a:t>
                      </a:r>
                      <a:r>
                        <a:rPr sz="1575" b="1" spc="-60" baseline="-7936" dirty="0">
                          <a:solidFill>
                            <a:srgbClr val="336E9F"/>
                          </a:solidFill>
                          <a:latin typeface="Arial"/>
                          <a:cs typeface="Arial"/>
                        </a:rPr>
                        <a:t> </a:t>
                      </a:r>
                      <a:r>
                        <a:rPr sz="1575" b="1" spc="-30" baseline="-7936" dirty="0">
                          <a:solidFill>
                            <a:srgbClr val="336E9F"/>
                          </a:solidFill>
                          <a:latin typeface="Arial"/>
                          <a:cs typeface="Arial"/>
                        </a:rPr>
                        <a:t>HAD</a:t>
                      </a:r>
                      <a:r>
                        <a:rPr sz="1575" b="1" spc="-67" baseline="-7936" dirty="0">
                          <a:solidFill>
                            <a:srgbClr val="336E9F"/>
                          </a:solidFill>
                          <a:latin typeface="Arial"/>
                          <a:cs typeface="Arial"/>
                        </a:rPr>
                        <a:t> </a:t>
                      </a:r>
                      <a:r>
                        <a:rPr sz="1575" b="1" spc="-15" baseline="-7936" dirty="0">
                          <a:solidFill>
                            <a:srgbClr val="336E9F"/>
                          </a:solidFill>
                          <a:latin typeface="Arial"/>
                          <a:cs typeface="Arial"/>
                        </a:rPr>
                        <a:t>CANCER</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a:cs typeface="Arial"/>
                        </a:rPr>
                        <a:t>Q12.</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told</a:t>
                      </a:r>
                      <a:r>
                        <a:rPr sz="850" spc="-15">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20">
                          <a:latin typeface="Arial"/>
                          <a:cs typeface="Arial"/>
                        </a:rPr>
                        <a:t> </a:t>
                      </a:r>
                      <a:r>
                        <a:rPr sz="850">
                          <a:latin typeface="Arial"/>
                          <a:cs typeface="Arial"/>
                        </a:rPr>
                        <a:t>have</a:t>
                      </a:r>
                      <a:r>
                        <a:rPr sz="850" spc="-15">
                          <a:latin typeface="Arial"/>
                          <a:cs typeface="Arial"/>
                        </a:rPr>
                        <a:t> </a:t>
                      </a:r>
                      <a:r>
                        <a:rPr sz="850">
                          <a:latin typeface="Arial"/>
                          <a:cs typeface="Arial"/>
                        </a:rPr>
                        <a:t>a</a:t>
                      </a:r>
                      <a:r>
                        <a:rPr sz="850" spc="-15">
                          <a:latin typeface="Arial"/>
                          <a:cs typeface="Arial"/>
                        </a:rPr>
                        <a:t> </a:t>
                      </a:r>
                      <a:r>
                        <a:rPr sz="850" spc="-10">
                          <a:latin typeface="Arial"/>
                          <a:cs typeface="Arial"/>
                        </a:rPr>
                        <a:t>family </a:t>
                      </a:r>
                      <a:r>
                        <a:rPr sz="850">
                          <a:latin typeface="Arial"/>
                          <a:cs typeface="Arial"/>
                        </a:rPr>
                        <a:t>member,</a:t>
                      </a:r>
                      <a:r>
                        <a:rPr sz="850" spc="-20">
                          <a:latin typeface="Arial"/>
                          <a:cs typeface="Arial"/>
                        </a:rPr>
                        <a:t> </a:t>
                      </a:r>
                      <a:r>
                        <a:rPr sz="850">
                          <a:latin typeface="Arial"/>
                          <a:cs typeface="Arial"/>
                        </a:rPr>
                        <a:t>carer</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friend</a:t>
                      </a:r>
                      <a:r>
                        <a:rPr sz="850" spc="-20">
                          <a:latin typeface="Arial"/>
                          <a:cs typeface="Arial"/>
                        </a:rPr>
                        <a:t> </a:t>
                      </a:r>
                      <a:r>
                        <a:rPr sz="850">
                          <a:latin typeface="Arial"/>
                          <a:cs typeface="Arial"/>
                        </a:rPr>
                        <a:t>with</a:t>
                      </a:r>
                      <a:r>
                        <a:rPr sz="850" spc="-15">
                          <a:latin typeface="Arial"/>
                          <a:cs typeface="Arial"/>
                        </a:rPr>
                        <a:t> </a:t>
                      </a:r>
                      <a:r>
                        <a:rPr sz="850">
                          <a:latin typeface="Arial"/>
                          <a:cs typeface="Arial"/>
                        </a:rPr>
                        <a:t>them</a:t>
                      </a:r>
                      <a:r>
                        <a:rPr sz="850" spc="-20">
                          <a:latin typeface="Arial"/>
                          <a:cs typeface="Arial"/>
                        </a:rPr>
                        <a:t> </a:t>
                      </a:r>
                      <a:r>
                        <a:rPr sz="850">
                          <a:latin typeface="Arial"/>
                          <a:cs typeface="Arial"/>
                        </a:rPr>
                        <a:t>when</a:t>
                      </a:r>
                      <a:r>
                        <a:rPr sz="850" spc="-20">
                          <a:latin typeface="Arial"/>
                          <a:cs typeface="Arial"/>
                        </a:rPr>
                        <a:t> </a:t>
                      </a:r>
                      <a:r>
                        <a:rPr sz="850">
                          <a:latin typeface="Arial"/>
                          <a:cs typeface="Arial"/>
                        </a:rPr>
                        <a:t>told</a:t>
                      </a:r>
                      <a:r>
                        <a:rPr sz="850" spc="-2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a:cs typeface="Arial"/>
                        </a:rPr>
                        <a:t>Q13.</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sensitively</a:t>
                      </a:r>
                      <a:r>
                        <a:rPr sz="850" spc="-25">
                          <a:latin typeface="Arial"/>
                          <a:cs typeface="Arial"/>
                        </a:rPr>
                        <a:t> </a:t>
                      </a:r>
                      <a:r>
                        <a:rPr sz="850">
                          <a:latin typeface="Arial"/>
                          <a:cs typeface="Arial"/>
                        </a:rPr>
                        <a:t>that</a:t>
                      </a:r>
                      <a:r>
                        <a:rPr sz="850" spc="-25">
                          <a:latin typeface="Arial"/>
                          <a:cs typeface="Arial"/>
                        </a:rPr>
                        <a:t> </a:t>
                      </a:r>
                      <a:r>
                        <a:rPr sz="850" spc="-20">
                          <a:latin typeface="Arial"/>
                          <a:cs typeface="Arial"/>
                        </a:rPr>
                        <a:t>they </a:t>
                      </a:r>
                      <a:r>
                        <a:rPr sz="850">
                          <a:latin typeface="Arial"/>
                          <a:cs typeface="Arial"/>
                        </a:rPr>
                        <a:t>had</a:t>
                      </a:r>
                      <a:r>
                        <a:rPr sz="850" spc="-15">
                          <a:latin typeface="Arial"/>
                          <a:cs typeface="Arial"/>
                        </a:rPr>
                        <a:t> </a:t>
                      </a:r>
                      <a:r>
                        <a:rPr sz="850" spc="-1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a:cs typeface="Arial"/>
                        </a:rPr>
                        <a:t>Q15.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0">
                          <a:latin typeface="Arial"/>
                          <a:cs typeface="Arial"/>
                        </a:rPr>
                        <a:t> </a:t>
                      </a:r>
                      <a:r>
                        <a:rPr sz="850">
                          <a:latin typeface="Arial"/>
                          <a:cs typeface="Arial"/>
                        </a:rPr>
                        <a:t>diagnosis</a:t>
                      </a:r>
                      <a:r>
                        <a:rPr sz="850" spc="-25">
                          <a:latin typeface="Arial"/>
                          <a:cs typeface="Arial"/>
                        </a:rPr>
                        <a:t> in </a:t>
                      </a:r>
                      <a:r>
                        <a:rPr sz="850">
                          <a:latin typeface="Arial"/>
                          <a:cs typeface="Arial"/>
                        </a:rPr>
                        <a:t>an</a:t>
                      </a:r>
                      <a:r>
                        <a:rPr sz="850" spc="-30">
                          <a:latin typeface="Arial"/>
                          <a:cs typeface="Arial"/>
                        </a:rPr>
                        <a:t> </a:t>
                      </a:r>
                      <a:r>
                        <a:rPr sz="850">
                          <a:latin typeface="Arial"/>
                          <a:cs typeface="Arial"/>
                        </a:rPr>
                        <a:t>appropriate</a:t>
                      </a:r>
                      <a:r>
                        <a:rPr sz="850" spc="-25">
                          <a:latin typeface="Arial"/>
                          <a:cs typeface="Arial"/>
                        </a:rPr>
                        <a:t> </a:t>
                      </a:r>
                      <a:r>
                        <a:rPr sz="850" spc="-1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a:cs typeface="Arial"/>
                        </a:rPr>
                        <a:t>Q16.</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15">
                          <a:latin typeface="Arial"/>
                          <a:cs typeface="Arial"/>
                        </a:rPr>
                        <a:t> </a:t>
                      </a:r>
                      <a:r>
                        <a:rPr sz="850">
                          <a:latin typeface="Arial"/>
                          <a:cs typeface="Arial"/>
                        </a:rPr>
                        <a:t>told</a:t>
                      </a:r>
                      <a:r>
                        <a:rPr sz="850" spc="-20">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15">
                          <a:latin typeface="Arial"/>
                          <a:cs typeface="Arial"/>
                        </a:rPr>
                        <a:t> </a:t>
                      </a:r>
                      <a:r>
                        <a:rPr sz="850">
                          <a:latin typeface="Arial"/>
                          <a:cs typeface="Arial"/>
                        </a:rPr>
                        <a:t>go</a:t>
                      </a:r>
                      <a:r>
                        <a:rPr sz="850" spc="-20">
                          <a:latin typeface="Arial"/>
                          <a:cs typeface="Arial"/>
                        </a:rPr>
                        <a:t> </a:t>
                      </a:r>
                      <a:r>
                        <a:rPr sz="850">
                          <a:latin typeface="Arial"/>
                          <a:cs typeface="Arial"/>
                        </a:rPr>
                        <a:t>back</a:t>
                      </a:r>
                      <a:r>
                        <a:rPr sz="850" spc="-15">
                          <a:latin typeface="Arial"/>
                          <a:cs typeface="Arial"/>
                        </a:rPr>
                        <a:t> </a:t>
                      </a:r>
                      <a:r>
                        <a:rPr sz="850">
                          <a:latin typeface="Arial"/>
                          <a:cs typeface="Arial"/>
                        </a:rPr>
                        <a:t>later</a:t>
                      </a:r>
                      <a:r>
                        <a:rPr sz="850" spc="-15">
                          <a:latin typeface="Arial"/>
                          <a:cs typeface="Arial"/>
                        </a:rPr>
                        <a:t> </a:t>
                      </a:r>
                      <a:r>
                        <a:rPr sz="850">
                          <a:latin typeface="Arial"/>
                          <a:cs typeface="Arial"/>
                        </a:rPr>
                        <a:t>for</a:t>
                      </a:r>
                      <a:r>
                        <a:rPr sz="850" spc="-15">
                          <a:latin typeface="Arial"/>
                          <a:cs typeface="Arial"/>
                        </a:rPr>
                        <a:t> </a:t>
                      </a:r>
                      <a:r>
                        <a:rPr sz="850" spc="-20">
                          <a:latin typeface="Arial"/>
                          <a:cs typeface="Arial"/>
                        </a:rPr>
                        <a:t>more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3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gendergroup_tbl_section4"/>
          <p:cNvGraphicFramePr>
            <a:graphicFrameLocks noGrp="1"/>
          </p:cNvGraphicFramePr>
          <p:nvPr>
            <p:extLst>
              <p:ext uri="{D42A27DB-BD31-4B8C-83A1-F6EECF244321}">
                <p14:modId xmlns:p14="http://schemas.microsoft.com/office/powerpoint/2010/main" val="3169417827"/>
              </p:ext>
            </p:extLst>
          </p:nvPr>
        </p:nvGraphicFramePr>
        <p:xfrm>
          <a:off x="428814" y="71170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387731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lang="en-GB" sz="1275" spc="-15" baseline="9803" dirty="0">
                          <a:latin typeface="Arial"/>
                          <a:cs typeface="Arial"/>
                        </a:rPr>
                        <a:t>Which of the following best describes you?</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68CBC60-0594-F148-9652-994B300501D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968FBADA-7E09-C11A-4ADD-DA3EEDCE06A7}"/>
              </a:ext>
              <a:ext uri="{C183D7F6-B498-43B3-948B-1728B52AA6E4}">
                <adec:decorative xmlns:adec="http://schemas.microsoft.com/office/drawing/2017/decorative" val="1"/>
              </a:ext>
            </a:extLst>
          </p:cNvPr>
          <p:cNvSpPr txBox="1">
            <a:spLocks/>
          </p:cNvSpPr>
          <p:nvPr/>
        </p:nvSpPr>
        <p:spPr>
          <a:xfrm>
            <a:off x="4926696" y="622300"/>
            <a:ext cx="2351927" cy="276999"/>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a:ln>
                  <a:noFill/>
                </a:ln>
                <a:solidFill>
                  <a:srgbClr val="336E9F"/>
                </a:solidFill>
                <a:effectLst/>
                <a:uLnTx/>
                <a:uFillTx/>
                <a:latin typeface="Arial"/>
                <a:ea typeface="+mj-ea"/>
                <a:cs typeface="Arial"/>
              </a:rPr>
              <a:t>Whittington Health NHS Trust</a:t>
            </a:r>
            <a:endParaRPr kumimoji="0" lang="en-GB" sz="1200" b="0" i="0" u="none" strike="noStrike" kern="0" cap="none" spc="0" normalizeH="0" baseline="0" noProof="0" dirty="0">
              <a:ln>
                <a:noFill/>
              </a:ln>
              <a:solidFill>
                <a:srgbClr val="336E9F"/>
              </a:solidFill>
              <a:effectLst/>
              <a:uLnTx/>
              <a:uFillTx/>
              <a:latin typeface="+mj-lt"/>
              <a:ea typeface="+mj-ea"/>
              <a:cs typeface="+mj-cs"/>
            </a:endParaRPr>
          </a:p>
        </p:txBody>
      </p:sp>
      <p:sp>
        <p:nvSpPr>
          <p:cNvPr id="13" name="txt_survey">
            <a:extLst>
              <a:ext uri="{FF2B5EF4-FFF2-40B4-BE49-F238E27FC236}">
                <a16:creationId xmlns:a16="http://schemas.microsoft.com/office/drawing/2014/main" id="{94AC6BD0-B481-8CC3-113D-D381515D4AF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B4DA154B-4C6A-0F38-A34D-435963E999D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D6E4404B-06B4-2F87-DAD4-AB8668742A8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EA6AE0CB-7E81-D371-8416-BDA9E297504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7631D4A7-C797-AD5D-F653-01DA86FB272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AAC0308-A936-442F-9A61-758D848716C2}" type="slidenum">
              <a:rPr lang="en-GB" spc="-25" smtClean="0"/>
              <a:t>3</a:t>
            </a:fld>
            <a:endParaRPr lang="en-GB" spc="-25" dirty="0"/>
          </a:p>
        </p:txBody>
      </p:sp>
      <p:grpSp>
        <p:nvGrpSpPr>
          <p:cNvPr id="2" name="Group 1">
            <a:extLst>
              <a:ext uri="{FF2B5EF4-FFF2-40B4-BE49-F238E27FC236}">
                <a16:creationId xmlns:a16="http://schemas.microsoft.com/office/drawing/2014/main" id="{E59BEEAA-8610-2CA3-30DA-78FFD55B12C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874C997A-897B-3B12-0071-81A04F558A0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59B7909-EFF7-12B9-A476-01327BBBF21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3" name="object 1"/>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19B85C79-B890-3EA0-CB4A-AF9F75D91D8C}"/>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a:t>
            </a:r>
            <a:r>
              <a:rPr lang="en-GB" sz="1200" b="1" dirty="0">
                <a:solidFill>
                  <a:srgbClr val="336E9F"/>
                </a:solidFill>
                <a:latin typeface="Arial"/>
                <a:cs typeface="Arial"/>
              </a:rPr>
              <a:t>above</a:t>
            </a:r>
            <a:r>
              <a:rPr lang="en-GB" sz="1200" b="1" spc="-20" dirty="0">
                <a:solidFill>
                  <a:srgbClr val="336E9F"/>
                </a:solidFill>
                <a:latin typeface="Arial"/>
                <a:cs typeface="Arial"/>
              </a:rPr>
              <a:t>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above_expected"/>
          <p:cNvGraphicFramePr>
            <a:graphicFrameLocks noGrp="1"/>
          </p:cNvGraphicFramePr>
          <p:nvPr>
            <p:extLst>
              <p:ext uri="{D42A27DB-BD31-4B8C-83A1-F6EECF244321}">
                <p14:modId xmlns:p14="http://schemas.microsoft.com/office/powerpoint/2010/main" val="57486555"/>
              </p:ext>
            </p:extLst>
          </p:nvPr>
        </p:nvGraphicFramePr>
        <p:xfrm>
          <a:off x="428498" y="1003300"/>
          <a:ext cx="6732322" cy="920940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37795">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National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Q42_5. Patient completely had enough understandable information about their response to immunotherapy</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100%</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10" name="txt_org_name">
            <a:extLst>
              <a:ext uri="{FF2B5EF4-FFF2-40B4-BE49-F238E27FC236}">
                <a16:creationId xmlns:a16="http://schemas.microsoft.com/office/drawing/2014/main" id="{64B04C02-065D-D2A3-A433-5256AD78F9B5}"/>
              </a:ext>
              <a:ext uri="{C183D7F6-B498-43B3-948B-1728B52AA6E4}">
                <adec:decorative xmlns:adec="http://schemas.microsoft.com/office/drawing/2017/decorative" val="1"/>
              </a:ext>
            </a:extLst>
          </p:cNvPr>
          <p:cNvSpPr txBox="1"/>
          <p:nvPr/>
        </p:nvSpPr>
        <p:spPr>
          <a:xfrm>
            <a:off x="4926696" y="622300"/>
            <a:ext cx="2351927" cy="276999"/>
          </a:xfrm>
          <a:prstGeom prst="rect">
            <a:avLst/>
          </a:prstGeom>
          <a:noFill/>
        </p:spPr>
        <p:txBody>
          <a:bodyPr wrap="none" rtlCol="0">
            <a:spAutoFit/>
          </a:bodyPr>
          <a:lstStyle/>
          <a:p>
            <a:pPr algn="r"/>
            <a:r>
              <a:rPr lang="fr-FR" sz="1200" b="1">
                <a:solidFill>
                  <a:srgbClr val="336E9F"/>
                </a:solidFill>
                <a:latin typeface="Arial"/>
                <a:cs typeface="Arial"/>
              </a:rPr>
              <a:t>Whittington Health NHS Trust</a:t>
            </a:r>
            <a:endParaRPr lang="en-GB" sz="1200">
              <a:solidFill>
                <a:srgbClr val="336E9F"/>
              </a:solidFill>
            </a:endParaRPr>
          </a:p>
        </p:txBody>
      </p:sp>
      <p:sp>
        <p:nvSpPr>
          <p:cNvPr id="9" name="txt_survey">
            <a:extLst>
              <a:ext uri="{FF2B5EF4-FFF2-40B4-BE49-F238E27FC236}">
                <a16:creationId xmlns:a16="http://schemas.microsoft.com/office/drawing/2014/main" id="{E6EB594A-1CB1-2C3B-185C-3B15988DAC3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19B7213-CE2B-F4CA-7060-C07DC7564AB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A99D999-8FE9-4E5F-A555-9CCEC5310F55}" type="slidenum">
              <a:rPr lang="en-GB" spc="-25" smtClean="0"/>
              <a:t>30</a:t>
            </a:fld>
            <a:endParaRPr lang="en-GB" spc="-25" dirty="0"/>
          </a:p>
        </p:txBody>
      </p:sp>
      <p:sp>
        <p:nvSpPr>
          <p:cNvPr id="17" name="object 1">
            <a:extLst>
              <a:ext uri="{FF2B5EF4-FFF2-40B4-BE49-F238E27FC236}">
                <a16:creationId xmlns:a16="http://schemas.microsoft.com/office/drawing/2014/main" id="{333094DA-05A1-9A28-0031-03D0B978D28C}"/>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5"/>
          <p:cNvGraphicFramePr>
            <a:graphicFrameLocks noGrp="1"/>
          </p:cNvGraphicFramePr>
          <p:nvPr>
            <p:extLst>
              <p:ext uri="{D42A27DB-BD31-4B8C-83A1-F6EECF244321}">
                <p14:modId xmlns:p14="http://schemas.microsoft.com/office/powerpoint/2010/main" val="500015060"/>
              </p:ext>
            </p:extLst>
          </p:nvPr>
        </p:nvGraphicFramePr>
        <p:xfrm>
          <a:off x="428815" y="1758315"/>
          <a:ext cx="6776319" cy="18357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7" baseline="-7936" dirty="0">
                          <a:solidFill>
                            <a:srgbClr val="336E9F"/>
                          </a:solidFill>
                          <a:latin typeface="Arial" panose="020B0604020202020204" pitchFamily="34" charset="0"/>
                          <a:cs typeface="Arial" panose="020B0604020202020204" pitchFamily="34" charset="0"/>
                        </a:rPr>
                        <a:t>DECIDING</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baseline="-7936" dirty="0">
                          <a:solidFill>
                            <a:srgbClr val="336E9F"/>
                          </a:solidFill>
                          <a:latin typeface="Arial" panose="020B0604020202020204" pitchFamily="34" charset="0"/>
                          <a:cs typeface="Arial" panose="020B0604020202020204" pitchFamily="34" charset="0"/>
                        </a:rPr>
                        <a:t>ON</a:t>
                      </a:r>
                      <a:r>
                        <a:rPr lang="en-GB" sz="1575" b="1" spc="-82"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THE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BEST</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TREATMENT</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5" name="gendergroup_tbl_section6"/>
          <p:cNvGraphicFramePr>
            <a:graphicFrameLocks noGrp="1"/>
          </p:cNvGraphicFramePr>
          <p:nvPr>
            <p:extLst>
              <p:ext uri="{D42A27DB-BD31-4B8C-83A1-F6EECF244321}">
                <p14:modId xmlns:p14="http://schemas.microsoft.com/office/powerpoint/2010/main" val="2531771840"/>
              </p:ext>
            </p:extLst>
          </p:nvPr>
        </p:nvGraphicFramePr>
        <p:xfrm>
          <a:off x="428815" y="37642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CARE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PLANNING</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lang="en-GB" sz="850">
                          <a:solidFill>
                            <a:srgbClr val="000000"/>
                          </a:solidFill>
                          <a:latin typeface="Arial" panose="020B0604020202020204" pitchFamily="34" charset="0"/>
                          <a:cs typeface="Arial" panose="020B0604020202020204" pitchFamily="34" charset="0"/>
                        </a:rPr>
                        <a:t>Q25.</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member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of</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their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helped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create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address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any</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needs</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or</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concerns</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lang="en-GB" sz="850">
                          <a:solidFill>
                            <a:srgbClr val="000000"/>
                          </a:solidFill>
                          <a:latin typeface="Arial" panose="020B0604020202020204" pitchFamily="34" charset="0"/>
                          <a:cs typeface="Arial" panose="020B0604020202020204" pitchFamily="34" charset="0"/>
                        </a:rPr>
                        <a:t>Q26.</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reviewed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20">
                          <a:solidFill>
                            <a:srgbClr val="000000"/>
                          </a:solidFill>
                          <a:latin typeface="Arial" panose="020B0604020202020204" pitchFamily="34" charset="0"/>
                          <a:cs typeface="Arial" panose="020B0604020202020204" pitchFamily="34" charset="0"/>
                        </a:rPr>
                        <a:t> with </a:t>
                      </a:r>
                      <a:r>
                        <a:rPr lang="en-GB" sz="850">
                          <a:solidFill>
                            <a:srgbClr val="000000"/>
                          </a:solidFill>
                          <a:latin typeface="Arial" panose="020B0604020202020204" pitchFamily="34" charset="0"/>
                          <a:cs typeface="Arial" panose="020B0604020202020204" pitchFamily="34" charset="0"/>
                        </a:rPr>
                        <a:t>them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ensure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it</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up</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date</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gendergroup_tbl_section7"/>
          <p:cNvGraphicFramePr>
            <a:graphicFrameLocks noGrp="1"/>
          </p:cNvGraphicFramePr>
          <p:nvPr>
            <p:extLst>
              <p:ext uri="{D42A27DB-BD31-4B8C-83A1-F6EECF244321}">
                <p14:modId xmlns:p14="http://schemas.microsoft.com/office/powerpoint/2010/main" val="2867064341"/>
              </p:ext>
            </p:extLst>
          </p:nvPr>
        </p:nvGraphicFramePr>
        <p:xfrm>
          <a:off x="428815" y="5340197"/>
          <a:ext cx="6776319" cy="13531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SUPPORT</a:t>
                      </a:r>
                      <a:r>
                        <a:rPr lang="en-GB" sz="1575" b="1" spc="-5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HOSPITAL</a:t>
                      </a:r>
                      <a:r>
                        <a:rPr lang="en-GB" sz="1575" b="1" spc="-44" baseline="-7936" dirty="0">
                          <a:solidFill>
                            <a:srgbClr val="336E9F"/>
                          </a:solidFill>
                          <a:latin typeface="Arial"/>
                          <a:cs typeface="Arial"/>
                        </a:rPr>
                        <a:t> </a:t>
                      </a:r>
                      <a:r>
                        <a:rPr lang="en-GB" sz="1575" b="1" spc="-15" baseline="-7936" dirty="0">
                          <a:solidFill>
                            <a:srgbClr val="336E9F"/>
                          </a:solidFill>
                          <a:latin typeface="Arial"/>
                          <a:cs typeface="Arial"/>
                        </a:rPr>
                        <a:t>STAFF</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EF496071-1B3F-B9F4-FDF7-162715DFCCC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B92D248E-A819-5C17-2E10-87A289CF4475}"/>
              </a:ext>
              <a:ext uri="{C183D7F6-B498-43B3-948B-1728B52AA6E4}">
                <adec:decorative xmlns:adec="http://schemas.microsoft.com/office/drawing/2017/decorative" val="1"/>
              </a:ext>
            </a:extLst>
          </p:cNvPr>
          <p:cNvSpPr txBox="1"/>
          <p:nvPr/>
        </p:nvSpPr>
        <p:spPr>
          <a:xfrm>
            <a:off x="4926696" y="622300"/>
            <a:ext cx="2351927" cy="276999"/>
          </a:xfrm>
          <a:prstGeom prst="rect">
            <a:avLst/>
          </a:prstGeom>
          <a:noFill/>
        </p:spPr>
        <p:txBody>
          <a:bodyPr wrap="none" rtlCol="0">
            <a:spAutoFit/>
          </a:bodyPr>
          <a:lstStyle/>
          <a:p>
            <a:pPr algn="r"/>
            <a:r>
              <a:rPr lang="fr-FR" sz="1200" b="1">
                <a:solidFill>
                  <a:srgbClr val="336E9F"/>
                </a:solidFill>
                <a:latin typeface="Arial"/>
                <a:cs typeface="Arial"/>
              </a:rPr>
              <a:t>Whittington Health NHS Trust</a:t>
            </a:r>
            <a:endParaRPr lang="en-GB" sz="1200">
              <a:solidFill>
                <a:srgbClr val="336E9F"/>
              </a:solidFill>
            </a:endParaRPr>
          </a:p>
        </p:txBody>
      </p:sp>
      <p:sp>
        <p:nvSpPr>
          <p:cNvPr id="12" name="txt_survey">
            <a:extLst>
              <a:ext uri="{FF2B5EF4-FFF2-40B4-BE49-F238E27FC236}">
                <a16:creationId xmlns:a16="http://schemas.microsoft.com/office/drawing/2014/main" id="{F1AFDC71-5D51-AA08-C830-C8D97C31B4C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61944365-22D6-D962-A6C3-BB8089A512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B64942-5BB9-51FD-6896-B28A2D55826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4EB7D6B7-0172-76FF-AA1B-2B66A8A43B3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BBE78612-5F7C-5F3C-4ACA-7405CCB85FD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659FE59-71CE-407A-B513-695D851CF2AD}" type="slidenum">
              <a:rPr lang="en-GB" spc="-25" smtClean="0"/>
              <a:t>31</a:t>
            </a:fld>
            <a:endParaRPr lang="en-GB" spc="-25" dirty="0"/>
          </a:p>
        </p:txBody>
      </p:sp>
      <p:sp>
        <p:nvSpPr>
          <p:cNvPr id="12" name="object 1">
            <a:extLst>
              <a:ext uri="{FF2B5EF4-FFF2-40B4-BE49-F238E27FC236}">
                <a16:creationId xmlns:a16="http://schemas.microsoft.com/office/drawing/2014/main" id="{7192640B-DF8C-38E1-5BB2-7299F6CC7EE4}"/>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8"/>
          <p:cNvGraphicFramePr>
            <a:graphicFrameLocks noGrp="1"/>
          </p:cNvGraphicFramePr>
          <p:nvPr>
            <p:extLst>
              <p:ext uri="{D42A27DB-BD31-4B8C-83A1-F6EECF244321}">
                <p14:modId xmlns:p14="http://schemas.microsoft.com/office/powerpoint/2010/main" val="1009588821"/>
              </p:ext>
            </p:extLst>
          </p:nvPr>
        </p:nvGraphicFramePr>
        <p:xfrm>
          <a:off x="428815" y="1743710"/>
          <a:ext cx="6776319" cy="32721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HOSPITAL 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5" name="gendergroup_tbl_section9"/>
          <p:cNvGraphicFramePr>
            <a:graphicFrameLocks noGrp="1"/>
          </p:cNvGraphicFramePr>
          <p:nvPr>
            <p:extLst>
              <p:ext uri="{D42A27DB-BD31-4B8C-83A1-F6EECF244321}">
                <p14:modId xmlns:p14="http://schemas.microsoft.com/office/powerpoint/2010/main" val="1604807929"/>
              </p:ext>
            </p:extLst>
          </p:nvPr>
        </p:nvGraphicFramePr>
        <p:xfrm>
          <a:off x="428815" y="5222875"/>
          <a:ext cx="6776319" cy="347662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TREATMENT</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96CF1552-892B-38CA-E7D5-B342A278DD4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B7273534-B7E4-EBF4-4E78-3CFCD72ED9B0}"/>
              </a:ext>
              <a:ext uri="{C183D7F6-B498-43B3-948B-1728B52AA6E4}">
                <adec:decorative xmlns:adec="http://schemas.microsoft.com/office/drawing/2017/decorative" val="1"/>
              </a:ext>
            </a:extLst>
          </p:cNvPr>
          <p:cNvSpPr txBox="1"/>
          <p:nvPr/>
        </p:nvSpPr>
        <p:spPr>
          <a:xfrm>
            <a:off x="4926696" y="622300"/>
            <a:ext cx="2351927" cy="276999"/>
          </a:xfrm>
          <a:prstGeom prst="rect">
            <a:avLst/>
          </a:prstGeom>
          <a:noFill/>
        </p:spPr>
        <p:txBody>
          <a:bodyPr wrap="none" rtlCol="0">
            <a:spAutoFit/>
          </a:bodyPr>
          <a:lstStyle/>
          <a:p>
            <a:pPr algn="r"/>
            <a:r>
              <a:rPr lang="fr-FR" sz="1200" b="1">
                <a:solidFill>
                  <a:srgbClr val="336E9F"/>
                </a:solidFill>
                <a:latin typeface="Arial"/>
                <a:cs typeface="Arial"/>
              </a:rPr>
              <a:t>Whittington Health NHS Trust</a:t>
            </a:r>
            <a:endParaRPr lang="en-GB" sz="1200">
              <a:solidFill>
                <a:srgbClr val="336E9F"/>
              </a:solidFill>
            </a:endParaRPr>
          </a:p>
        </p:txBody>
      </p:sp>
      <p:sp>
        <p:nvSpPr>
          <p:cNvPr id="11" name="txt_survey">
            <a:extLst>
              <a:ext uri="{FF2B5EF4-FFF2-40B4-BE49-F238E27FC236}">
                <a16:creationId xmlns:a16="http://schemas.microsoft.com/office/drawing/2014/main" id="{602E5565-5ED6-A146-2228-0EBF2976E88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8AE8D12-4307-C520-9428-B1ED67C7AA3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EBD0F72B-30D3-8C93-5684-78EA850AB8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040B05FA-4EED-3B9F-CA0B-D91B8DC4A83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551BA550-1283-874A-876A-4CCCFBE40D5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510A137-21D1-4120-9090-ACE063849916}" type="slidenum">
              <a:rPr lang="en-GB" spc="-25" smtClean="0"/>
              <a:t>32</a:t>
            </a:fld>
            <a:endParaRPr lang="en-GB" spc="-25" dirty="0"/>
          </a:p>
        </p:txBody>
      </p:sp>
      <p:sp>
        <p:nvSpPr>
          <p:cNvPr id="14" name="object 1">
            <a:extLst>
              <a:ext uri="{FF2B5EF4-FFF2-40B4-BE49-F238E27FC236}">
                <a16:creationId xmlns:a16="http://schemas.microsoft.com/office/drawing/2014/main" id="{FB20E898-FE99-4E9C-8A28-4C8381F52B13}"/>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0"/>
          <p:cNvGraphicFramePr>
            <a:graphicFrameLocks noGrp="1"/>
          </p:cNvGraphicFramePr>
          <p:nvPr>
            <p:extLst>
              <p:ext uri="{D42A27DB-BD31-4B8C-83A1-F6EECF244321}">
                <p14:modId xmlns:p14="http://schemas.microsoft.com/office/powerpoint/2010/main" val="9151415"/>
              </p:ext>
            </p:extLst>
          </p:nvPr>
        </p:nvGraphicFramePr>
        <p:xfrm>
          <a:off x="428815" y="1688465"/>
          <a:ext cx="6776319" cy="2210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3877310" algn="l"/>
                        </a:tabLst>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r>
                        <a:rPr lang="en-GB" sz="1050" b="1" dirty="0">
                          <a:solidFill>
                            <a:srgbClr val="336E9F"/>
                          </a:solidFill>
                          <a:latin typeface="Arial"/>
                          <a:cs typeface="Arial"/>
                        </a:rPr>
                        <a:t>	</a:t>
                      </a:r>
                      <a:r>
                        <a:rPr lang="en-GB" sz="1275" spc="-15" baseline="9803" dirty="0">
                          <a:latin typeface="Arial"/>
                          <a:cs typeface="Arial"/>
                        </a:rPr>
                        <a:t>Which of the following best describes you?</a:t>
                      </a:r>
                      <a:endParaRPr lang="en-GB"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gendergroup_tbl_section11"/>
          <p:cNvGraphicFramePr>
            <a:graphicFrameLocks noGrp="1"/>
          </p:cNvGraphicFramePr>
          <p:nvPr>
            <p:extLst>
              <p:ext uri="{D42A27DB-BD31-4B8C-83A1-F6EECF244321}">
                <p14:modId xmlns:p14="http://schemas.microsoft.com/office/powerpoint/2010/main" val="2306275981"/>
              </p:ext>
            </p:extLst>
          </p:nvPr>
        </p:nvGraphicFramePr>
        <p:xfrm>
          <a:off x="428815" y="4108919"/>
          <a:ext cx="6776319" cy="11963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SUPPORT</a:t>
                      </a:r>
                      <a:r>
                        <a:rPr lang="en-GB" sz="1575" b="1" spc="-52"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WHILE</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AT</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HOME</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gendergroup_tbl_section12"/>
          <p:cNvGraphicFramePr>
            <a:graphicFrameLocks noGrp="1"/>
          </p:cNvGraphicFramePr>
          <p:nvPr>
            <p:extLst>
              <p:ext uri="{D42A27DB-BD31-4B8C-83A1-F6EECF244321}">
                <p14:modId xmlns:p14="http://schemas.microsoft.com/office/powerpoint/2010/main" val="2650658644"/>
              </p:ext>
            </p:extLst>
          </p:nvPr>
        </p:nvGraphicFramePr>
        <p:xfrm>
          <a:off x="428815" y="5558256"/>
          <a:ext cx="6776319" cy="109899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a:cs typeface="Arial"/>
                        </a:rPr>
                        <a:t>CARE</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89" baseline="-7936" dirty="0">
                          <a:solidFill>
                            <a:srgbClr val="336E9F"/>
                          </a:solidFill>
                          <a:latin typeface="Arial"/>
                          <a:cs typeface="Arial"/>
                        </a:rPr>
                        <a:t> </a:t>
                      </a: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baseline="-7936" dirty="0">
                          <a:solidFill>
                            <a:srgbClr val="336E9F"/>
                          </a:solidFill>
                          <a:latin typeface="Arial"/>
                          <a:cs typeface="Arial"/>
                        </a:rPr>
                        <a:t>GP</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PRACTICE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gendergroup_tbl_section13"/>
          <p:cNvGraphicFramePr>
            <a:graphicFrameLocks noGrp="1"/>
          </p:cNvGraphicFramePr>
          <p:nvPr>
            <p:extLst>
              <p:ext uri="{D42A27DB-BD31-4B8C-83A1-F6EECF244321}">
                <p14:modId xmlns:p14="http://schemas.microsoft.com/office/powerpoint/2010/main" val="802682916"/>
              </p:ext>
            </p:extLst>
          </p:nvPr>
        </p:nvGraphicFramePr>
        <p:xfrm>
          <a:off x="428815" y="6898563"/>
          <a:ext cx="6776319" cy="16901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LIVING</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WITH</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AND</a:t>
                      </a:r>
                      <a:r>
                        <a:rPr lang="en-GB" sz="1575" b="1" spc="-60" baseline="-7936" dirty="0">
                          <a:solidFill>
                            <a:srgbClr val="336E9F"/>
                          </a:solidFill>
                          <a:latin typeface="Arial"/>
                          <a:cs typeface="Arial"/>
                        </a:rPr>
                        <a:t> </a:t>
                      </a:r>
                      <a:r>
                        <a:rPr lang="en-GB" sz="1575" b="1" spc="-37" baseline="-7936" dirty="0">
                          <a:solidFill>
                            <a:srgbClr val="336E9F"/>
                          </a:solidFill>
                          <a:latin typeface="Arial"/>
                          <a:cs typeface="Arial"/>
                        </a:rPr>
                        <a:t>BEYOND</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CANCER</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F95B67A-9CDF-AA69-65E4-4529119CD3D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BE1A8CEC-EEAF-B366-1AAE-62C5EE53AC8F}"/>
              </a:ext>
              <a:ext uri="{C183D7F6-B498-43B3-948B-1728B52AA6E4}">
                <adec:decorative xmlns:adec="http://schemas.microsoft.com/office/drawing/2017/decorative" val="1"/>
              </a:ext>
            </a:extLst>
          </p:cNvPr>
          <p:cNvSpPr txBox="1"/>
          <p:nvPr/>
        </p:nvSpPr>
        <p:spPr>
          <a:xfrm>
            <a:off x="4926696" y="622300"/>
            <a:ext cx="2351927" cy="276999"/>
          </a:xfrm>
          <a:prstGeom prst="rect">
            <a:avLst/>
          </a:prstGeom>
          <a:noFill/>
        </p:spPr>
        <p:txBody>
          <a:bodyPr wrap="none" rtlCol="0">
            <a:spAutoFit/>
          </a:bodyPr>
          <a:lstStyle/>
          <a:p>
            <a:pPr algn="r"/>
            <a:r>
              <a:rPr lang="fr-FR" sz="1200" b="1">
                <a:solidFill>
                  <a:srgbClr val="336E9F"/>
                </a:solidFill>
                <a:latin typeface="Arial"/>
                <a:cs typeface="Arial"/>
              </a:rPr>
              <a:t>Whittington Health NHS Trust</a:t>
            </a:r>
            <a:endParaRPr lang="en-GB" sz="1200">
              <a:solidFill>
                <a:srgbClr val="336E9F"/>
              </a:solidFill>
            </a:endParaRPr>
          </a:p>
        </p:txBody>
      </p:sp>
      <p:sp>
        <p:nvSpPr>
          <p:cNvPr id="13" name="txt_survey">
            <a:extLst>
              <a:ext uri="{FF2B5EF4-FFF2-40B4-BE49-F238E27FC236}">
                <a16:creationId xmlns:a16="http://schemas.microsoft.com/office/drawing/2014/main" id="{B689A821-602A-173B-3DD8-2B9796E05F4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058C5C50-F4C1-D2D3-09D4-34FF483798F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7757E4EF-CD1D-A29D-896A-0DDD637719E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2ABE5F22-21AE-A616-8946-C00E80C56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3BC0EB52-AF98-CE23-2319-4B731F36EA9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8B7A455-F0D7-4B5D-B0FB-83EA96DEAADC}" type="slidenum">
              <a:rPr lang="en-GB" spc="-25" smtClean="0"/>
              <a:t>33</a:t>
            </a:fld>
            <a:endParaRPr lang="en-GB" spc="-25" dirty="0"/>
          </a:p>
        </p:txBody>
      </p:sp>
      <p:sp>
        <p:nvSpPr>
          <p:cNvPr id="11" name="object 1">
            <a:extLst>
              <a:ext uri="{FF2B5EF4-FFF2-40B4-BE49-F238E27FC236}">
                <a16:creationId xmlns:a16="http://schemas.microsoft.com/office/drawing/2014/main" id="{DCC8A62D-E596-4CCF-0B09-21579BAD427D}"/>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4"/>
          <p:cNvGraphicFramePr>
            <a:graphicFrameLocks noGrp="1"/>
          </p:cNvGraphicFramePr>
          <p:nvPr>
            <p:extLst>
              <p:ext uri="{D42A27DB-BD31-4B8C-83A1-F6EECF244321}">
                <p14:modId xmlns:p14="http://schemas.microsoft.com/office/powerpoint/2010/main" val="3576306654"/>
              </p:ext>
            </p:extLst>
          </p:nvPr>
        </p:nvGraphicFramePr>
        <p:xfrm>
          <a:off x="428815" y="1757045"/>
          <a:ext cx="6776319" cy="14560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OVERALL</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NHS</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9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a:cs typeface="Arial"/>
                        </a:rPr>
                        <a:t>Q</a:t>
                      </a:r>
                      <a:r>
                        <a:rPr lang="en-GB" sz="850" dirty="0">
                          <a:latin typeface="Arial"/>
                          <a:cs typeface="Arial"/>
                        </a:rPr>
                        <a:t>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2880F56E-67A0-0138-9402-AEBE47DDB9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9" name="txt_org_name">
            <a:extLst>
              <a:ext uri="{FF2B5EF4-FFF2-40B4-BE49-F238E27FC236}">
                <a16:creationId xmlns:a16="http://schemas.microsoft.com/office/drawing/2014/main" id="{07520DE1-E495-7F2C-708F-58BE15825EC1}"/>
              </a:ext>
              <a:ext uri="{C183D7F6-B498-43B3-948B-1728B52AA6E4}">
                <adec:decorative xmlns:adec="http://schemas.microsoft.com/office/drawing/2017/decorative" val="1"/>
              </a:ext>
            </a:extLst>
          </p:cNvPr>
          <p:cNvSpPr txBox="1"/>
          <p:nvPr/>
        </p:nvSpPr>
        <p:spPr>
          <a:xfrm>
            <a:off x="4926696" y="622300"/>
            <a:ext cx="2351927" cy="276999"/>
          </a:xfrm>
          <a:prstGeom prst="rect">
            <a:avLst/>
          </a:prstGeom>
          <a:noFill/>
        </p:spPr>
        <p:txBody>
          <a:bodyPr wrap="none" rtlCol="0">
            <a:spAutoFit/>
          </a:bodyPr>
          <a:lstStyle/>
          <a:p>
            <a:pPr algn="r"/>
            <a:r>
              <a:rPr lang="fr-FR" sz="1200" b="1">
                <a:solidFill>
                  <a:srgbClr val="336E9F"/>
                </a:solidFill>
                <a:latin typeface="Arial"/>
                <a:cs typeface="Arial"/>
              </a:rPr>
              <a:t>Whittington Health NHS Trust</a:t>
            </a:r>
            <a:endParaRPr lang="en-GB" sz="1200">
              <a:solidFill>
                <a:srgbClr val="336E9F"/>
              </a:solidFill>
            </a:endParaRPr>
          </a:p>
        </p:txBody>
      </p:sp>
      <p:sp>
        <p:nvSpPr>
          <p:cNvPr id="10" name="txt_survey">
            <a:extLst>
              <a:ext uri="{FF2B5EF4-FFF2-40B4-BE49-F238E27FC236}">
                <a16:creationId xmlns:a16="http://schemas.microsoft.com/office/drawing/2014/main" id="{C3D0B0B9-FAA0-31AB-D7BC-D3DC267AA5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D1FC0C63-4CF8-EE52-684B-56654AF1F96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5633A6FA-7313-4824-26ED-3AF15E7C5C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1D7747B8-1674-E061-7706-F289088EBCD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91C44B5F-90F2-07A4-DCFE-3107937D0C8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434A567-4130-4833-8986-ADDDFD6FA96D}" type="slidenum">
              <a:rPr lang="en-GB" spc="-25" smtClean="0"/>
              <a:t>34</a:t>
            </a:fld>
            <a:endParaRPr lang="en-GB" spc="-25"/>
          </a:p>
        </p:txBody>
      </p:sp>
      <p:sp>
        <p:nvSpPr>
          <p:cNvPr id="16" name="object 1">
            <a:extLst>
              <a:ext uri="{FF2B5EF4-FFF2-40B4-BE49-F238E27FC236}">
                <a16:creationId xmlns:a16="http://schemas.microsoft.com/office/drawing/2014/main" id="{64B7D36C-6079-4871-FE16-D573D41EA51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
          <p:cNvGraphicFramePr>
            <a:graphicFrameLocks noGrp="1"/>
          </p:cNvGraphicFramePr>
          <p:nvPr>
            <p:extLst>
              <p:ext uri="{D42A27DB-BD31-4B8C-83A1-F6EECF244321}">
                <p14:modId xmlns:p14="http://schemas.microsoft.com/office/powerpoint/2010/main" val="1447952850"/>
              </p:ext>
            </p:extLst>
          </p:nvPr>
        </p:nvGraphicFramePr>
        <p:xfrm>
          <a:off x="429133" y="1765300"/>
          <a:ext cx="6776320"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ethnicity_tbl_section2"/>
          <p:cNvGraphicFramePr>
            <a:graphicFrameLocks noGrp="1"/>
          </p:cNvGraphicFramePr>
          <p:nvPr>
            <p:extLst>
              <p:ext uri="{D42A27DB-BD31-4B8C-83A1-F6EECF244321}">
                <p14:modId xmlns:p14="http://schemas.microsoft.com/office/powerpoint/2010/main" val="1054603681"/>
              </p:ext>
            </p:extLst>
          </p:nvPr>
        </p:nvGraphicFramePr>
        <p:xfrm>
          <a:off x="429133" y="2890520"/>
          <a:ext cx="6776320"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3"/>
          <p:cNvGraphicFramePr>
            <a:graphicFrameLocks noGrp="1"/>
          </p:cNvGraphicFramePr>
          <p:nvPr>
            <p:extLst>
              <p:ext uri="{D42A27DB-BD31-4B8C-83A1-F6EECF244321}">
                <p14:modId xmlns:p14="http://schemas.microsoft.com/office/powerpoint/2010/main" val="720903155"/>
              </p:ext>
            </p:extLst>
          </p:nvPr>
        </p:nvGraphicFramePr>
        <p:xfrm>
          <a:off x="429133" y="4813300"/>
          <a:ext cx="6776320"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ethnicity_tbl_section4"/>
          <p:cNvGraphicFramePr>
            <a:graphicFrameLocks noGrp="1"/>
          </p:cNvGraphicFramePr>
          <p:nvPr>
            <p:extLst>
              <p:ext uri="{D42A27DB-BD31-4B8C-83A1-F6EECF244321}">
                <p14:modId xmlns:p14="http://schemas.microsoft.com/office/powerpoint/2010/main" val="796490621"/>
              </p:ext>
            </p:extLst>
          </p:nvPr>
        </p:nvGraphicFramePr>
        <p:xfrm>
          <a:off x="429133" y="6718300"/>
          <a:ext cx="6776320"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ethnicity_tbl_section5"/>
          <p:cNvGraphicFramePr>
            <a:graphicFrameLocks noGrp="1"/>
          </p:cNvGraphicFramePr>
          <p:nvPr>
            <p:extLst>
              <p:ext uri="{D42A27DB-BD31-4B8C-83A1-F6EECF244321}">
                <p14:modId xmlns:p14="http://schemas.microsoft.com/office/powerpoint/2010/main" val="49558798"/>
              </p:ext>
            </p:extLst>
          </p:nvPr>
        </p:nvGraphicFramePr>
        <p:xfrm>
          <a:off x="429133" y="8119110"/>
          <a:ext cx="6776320"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5" name="object 2">
            <a:extLst>
              <a:ext uri="{FF2B5EF4-FFF2-40B4-BE49-F238E27FC236}">
                <a16:creationId xmlns:a16="http://schemas.microsoft.com/office/drawing/2014/main" id="{B70BB047-7E73-BEC8-D001-675C6B7964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DF04B074-D726-93CA-4FFB-4D98242E7ACB}"/>
              </a:ext>
              <a:ext uri="{C183D7F6-B498-43B3-948B-1728B52AA6E4}">
                <adec:decorative xmlns:adec="http://schemas.microsoft.com/office/drawing/2017/decorative" val="1"/>
              </a:ext>
            </a:extLst>
          </p:cNvPr>
          <p:cNvSpPr txBox="1"/>
          <p:nvPr/>
        </p:nvSpPr>
        <p:spPr>
          <a:xfrm>
            <a:off x="4926696" y="622300"/>
            <a:ext cx="2351927" cy="276999"/>
          </a:xfrm>
          <a:prstGeom prst="rect">
            <a:avLst/>
          </a:prstGeom>
          <a:noFill/>
        </p:spPr>
        <p:txBody>
          <a:bodyPr wrap="none" rtlCol="0">
            <a:spAutoFit/>
          </a:bodyPr>
          <a:lstStyle/>
          <a:p>
            <a:pPr algn="r"/>
            <a:r>
              <a:rPr lang="fr-FR" sz="1200" b="1">
                <a:solidFill>
                  <a:srgbClr val="336E9F"/>
                </a:solidFill>
                <a:latin typeface="Arial"/>
                <a:cs typeface="Arial"/>
              </a:rPr>
              <a:t>Whittington Health NHS Trust</a:t>
            </a:r>
            <a:endParaRPr lang="en-GB" sz="1200">
              <a:solidFill>
                <a:srgbClr val="336E9F"/>
              </a:solidFill>
            </a:endParaRPr>
          </a:p>
        </p:txBody>
      </p:sp>
      <p:sp>
        <p:nvSpPr>
          <p:cNvPr id="14" name="txt_survey">
            <a:extLst>
              <a:ext uri="{FF2B5EF4-FFF2-40B4-BE49-F238E27FC236}">
                <a16:creationId xmlns:a16="http://schemas.microsoft.com/office/drawing/2014/main" id="{AD848DEA-D18A-0013-E1CC-61698838093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E009D99-CF03-25F5-8241-8A8323522E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B08A8AD-87DA-4A36-5422-783CC61829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84399370-7FCA-775C-C470-690A785993C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C768FA08-1DDE-AA2D-9BF5-A85710C505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365CF2A-A335-4C7C-BABE-1FFE56B7723D}" type="slidenum">
              <a:rPr lang="en-GB" spc="-25" smtClean="0"/>
              <a:t>35</a:t>
            </a:fld>
            <a:endParaRPr lang="en-GB" spc="-25" dirty="0"/>
          </a:p>
        </p:txBody>
      </p:sp>
      <p:sp>
        <p:nvSpPr>
          <p:cNvPr id="16" name="object 1">
            <a:extLst>
              <a:ext uri="{FF2B5EF4-FFF2-40B4-BE49-F238E27FC236}">
                <a16:creationId xmlns:a16="http://schemas.microsoft.com/office/drawing/2014/main" id="{00E868EC-BB90-70D3-7934-39D8E84A7D9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6"/>
          <p:cNvGraphicFramePr>
            <a:graphicFrameLocks noGrp="1"/>
          </p:cNvGraphicFramePr>
          <p:nvPr>
            <p:extLst>
              <p:ext uri="{D42A27DB-BD31-4B8C-83A1-F6EECF244321}">
                <p14:modId xmlns:p14="http://schemas.microsoft.com/office/powerpoint/2010/main" val="4211788808"/>
              </p:ext>
            </p:extLst>
          </p:nvPr>
        </p:nvGraphicFramePr>
        <p:xfrm>
          <a:off x="429133" y="1773555"/>
          <a:ext cx="6776320"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7"/>
          <p:cNvGraphicFramePr>
            <a:graphicFrameLocks noGrp="1"/>
          </p:cNvGraphicFramePr>
          <p:nvPr>
            <p:extLst>
              <p:ext uri="{D42A27DB-BD31-4B8C-83A1-F6EECF244321}">
                <p14:modId xmlns:p14="http://schemas.microsoft.com/office/powerpoint/2010/main" val="3515906956"/>
              </p:ext>
            </p:extLst>
          </p:nvPr>
        </p:nvGraphicFramePr>
        <p:xfrm>
          <a:off x="429133" y="3194050"/>
          <a:ext cx="6776320"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ethnicity_tbl_section8"/>
          <p:cNvGraphicFramePr>
            <a:graphicFrameLocks noGrp="1"/>
          </p:cNvGraphicFramePr>
          <p:nvPr>
            <p:extLst>
              <p:ext uri="{D42A27DB-BD31-4B8C-83A1-F6EECF244321}">
                <p14:modId xmlns:p14="http://schemas.microsoft.com/office/powerpoint/2010/main" val="3448003607"/>
              </p:ext>
            </p:extLst>
          </p:nvPr>
        </p:nvGraphicFramePr>
        <p:xfrm>
          <a:off x="429133" y="4625975"/>
          <a:ext cx="6776320"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5" name="object 2">
            <a:extLst>
              <a:ext uri="{FF2B5EF4-FFF2-40B4-BE49-F238E27FC236}">
                <a16:creationId xmlns:a16="http://schemas.microsoft.com/office/drawing/2014/main" id="{ACB3709F-690F-577F-B9ED-0827F8B769F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0CD646DE-7D75-5CB2-51F4-5654E313E21F}"/>
              </a:ext>
              <a:ext uri="{C183D7F6-B498-43B3-948B-1728B52AA6E4}">
                <adec:decorative xmlns:adec="http://schemas.microsoft.com/office/drawing/2017/decorative" val="1"/>
              </a:ext>
            </a:extLst>
          </p:cNvPr>
          <p:cNvSpPr txBox="1"/>
          <p:nvPr/>
        </p:nvSpPr>
        <p:spPr>
          <a:xfrm>
            <a:off x="4926696" y="622300"/>
            <a:ext cx="2351927" cy="276999"/>
          </a:xfrm>
          <a:prstGeom prst="rect">
            <a:avLst/>
          </a:prstGeom>
          <a:noFill/>
        </p:spPr>
        <p:txBody>
          <a:bodyPr wrap="none" rtlCol="0">
            <a:spAutoFit/>
          </a:bodyPr>
          <a:lstStyle/>
          <a:p>
            <a:pPr algn="r"/>
            <a:r>
              <a:rPr lang="fr-FR" sz="1200" b="1">
                <a:solidFill>
                  <a:srgbClr val="336E9F"/>
                </a:solidFill>
                <a:latin typeface="Arial"/>
                <a:cs typeface="Arial"/>
              </a:rPr>
              <a:t>Whittington Health NHS Trust</a:t>
            </a:r>
            <a:endParaRPr lang="en-GB" sz="1200">
              <a:solidFill>
                <a:srgbClr val="336E9F"/>
              </a:solidFill>
            </a:endParaRPr>
          </a:p>
        </p:txBody>
      </p:sp>
      <p:sp>
        <p:nvSpPr>
          <p:cNvPr id="11" name="txt_survey">
            <a:extLst>
              <a:ext uri="{FF2B5EF4-FFF2-40B4-BE49-F238E27FC236}">
                <a16:creationId xmlns:a16="http://schemas.microsoft.com/office/drawing/2014/main" id="{5BE9DAC5-B1E9-D16B-F811-9006CE665D3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EA35F1F-1DC9-1C6B-6A5C-D7E3FED483D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31E9621A-01F3-2016-10CE-6BA67F4DE49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CFC9E4AF-00A2-2245-A331-5FE173BF503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0FBC6966-1882-CCFD-E5C8-0F5C6A5ADE2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9EA077D-FD95-47E5-B52D-6448FB5048F2}" type="slidenum">
              <a:rPr lang="en-GB" spc="-25" smtClean="0"/>
              <a:t>36</a:t>
            </a:fld>
            <a:endParaRPr lang="en-GB" spc="-25" dirty="0"/>
          </a:p>
        </p:txBody>
      </p:sp>
      <p:sp>
        <p:nvSpPr>
          <p:cNvPr id="15" name="object 1">
            <a:extLst>
              <a:ext uri="{FF2B5EF4-FFF2-40B4-BE49-F238E27FC236}">
                <a16:creationId xmlns:a16="http://schemas.microsoft.com/office/drawing/2014/main" id="{63793F0E-9161-A527-7F34-6C6FC32A2846}"/>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9"/>
          <p:cNvGraphicFramePr>
            <a:graphicFrameLocks noGrp="1"/>
          </p:cNvGraphicFramePr>
          <p:nvPr>
            <p:extLst>
              <p:ext uri="{D42A27DB-BD31-4B8C-83A1-F6EECF244321}">
                <p14:modId xmlns:p14="http://schemas.microsoft.com/office/powerpoint/2010/main" val="1788213614"/>
              </p:ext>
            </p:extLst>
          </p:nvPr>
        </p:nvGraphicFramePr>
        <p:xfrm>
          <a:off x="429133" y="1748417"/>
          <a:ext cx="6776320"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ethnicity_tbl_section10"/>
          <p:cNvGraphicFramePr>
            <a:graphicFrameLocks noGrp="1"/>
          </p:cNvGraphicFramePr>
          <p:nvPr>
            <p:extLst>
              <p:ext uri="{D42A27DB-BD31-4B8C-83A1-F6EECF244321}">
                <p14:modId xmlns:p14="http://schemas.microsoft.com/office/powerpoint/2010/main" val="1665145623"/>
              </p:ext>
            </p:extLst>
          </p:nvPr>
        </p:nvGraphicFramePr>
        <p:xfrm>
          <a:off x="429133" y="5270500"/>
          <a:ext cx="6776320"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11"/>
          <p:cNvGraphicFramePr>
            <a:graphicFrameLocks noGrp="1"/>
          </p:cNvGraphicFramePr>
          <p:nvPr>
            <p:extLst>
              <p:ext uri="{D42A27DB-BD31-4B8C-83A1-F6EECF244321}">
                <p14:modId xmlns:p14="http://schemas.microsoft.com/office/powerpoint/2010/main" val="2419918534"/>
              </p:ext>
            </p:extLst>
          </p:nvPr>
        </p:nvGraphicFramePr>
        <p:xfrm>
          <a:off x="429133" y="7540625"/>
          <a:ext cx="6776320"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ethnicity_tbl_section12"/>
          <p:cNvGraphicFramePr>
            <a:graphicFrameLocks noGrp="1"/>
          </p:cNvGraphicFramePr>
          <p:nvPr>
            <p:extLst>
              <p:ext uri="{D42A27DB-BD31-4B8C-83A1-F6EECF244321}">
                <p14:modId xmlns:p14="http://schemas.microsoft.com/office/powerpoint/2010/main" val="761975937"/>
              </p:ext>
            </p:extLst>
          </p:nvPr>
        </p:nvGraphicFramePr>
        <p:xfrm>
          <a:off x="429133" y="8792845"/>
          <a:ext cx="6776320"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5" dirty="0">
                          <a:solidFill>
                            <a:srgbClr val="336E9F"/>
                          </a:solidFill>
                          <a:latin typeface="Arial"/>
                          <a:cs typeface="Arial"/>
                        </a:rPr>
                        <a:t> </a:t>
                      </a:r>
                      <a:r>
                        <a:rPr sz="1050" b="1" spc="-10" dirty="0">
                          <a:solidFill>
                            <a:srgbClr val="336E9F"/>
                          </a:solidFill>
                          <a:latin typeface="Arial"/>
                          <a:cs typeface="Arial"/>
                        </a:rPr>
                        <a:t>FROM</a:t>
                      </a:r>
                      <a:r>
                        <a:rPr sz="1050" b="1" spc="-60" dirty="0">
                          <a:solidFill>
                            <a:srgbClr val="336E9F"/>
                          </a:solidFill>
                          <a:latin typeface="Arial"/>
                          <a:cs typeface="Arial"/>
                        </a:rPr>
                        <a:t> </a:t>
                      </a:r>
                      <a:r>
                        <a:rPr sz="1050" b="1" spc="-20" dirty="0">
                          <a:solidFill>
                            <a:srgbClr val="336E9F"/>
                          </a:solidFill>
                          <a:latin typeface="Arial"/>
                          <a:cs typeface="Arial"/>
                        </a:rPr>
                        <a:t>YOUR</a:t>
                      </a:r>
                      <a:r>
                        <a:rPr sz="1050" b="1" spc="-55" dirty="0">
                          <a:solidFill>
                            <a:srgbClr val="336E9F"/>
                          </a:solidFill>
                          <a:latin typeface="Arial"/>
                          <a:cs typeface="Arial"/>
                        </a:rPr>
                        <a:t> </a:t>
                      </a:r>
                      <a:r>
                        <a:rPr sz="1050" b="1" dirty="0">
                          <a:solidFill>
                            <a:srgbClr val="336E9F"/>
                          </a:solidFill>
                          <a:latin typeface="Arial"/>
                          <a:cs typeface="Arial"/>
                        </a:rPr>
                        <a:t>GP</a:t>
                      </a:r>
                      <a:r>
                        <a:rPr sz="1050" b="1" spc="-55"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0B596188-4FAB-3BD9-BCAD-62B69063DDC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69D90C98-52D7-BBB2-B487-9C37560F368C}"/>
              </a:ext>
              <a:ext uri="{C183D7F6-B498-43B3-948B-1728B52AA6E4}">
                <adec:decorative xmlns:adec="http://schemas.microsoft.com/office/drawing/2017/decorative" val="1"/>
              </a:ext>
            </a:extLst>
          </p:cNvPr>
          <p:cNvSpPr txBox="1"/>
          <p:nvPr/>
        </p:nvSpPr>
        <p:spPr>
          <a:xfrm>
            <a:off x="4926696" y="622300"/>
            <a:ext cx="2351927" cy="276999"/>
          </a:xfrm>
          <a:prstGeom prst="rect">
            <a:avLst/>
          </a:prstGeom>
          <a:noFill/>
        </p:spPr>
        <p:txBody>
          <a:bodyPr wrap="none" rtlCol="0">
            <a:spAutoFit/>
          </a:bodyPr>
          <a:lstStyle/>
          <a:p>
            <a:pPr algn="r"/>
            <a:r>
              <a:rPr lang="fr-FR" sz="1200" b="1">
                <a:solidFill>
                  <a:srgbClr val="336E9F"/>
                </a:solidFill>
                <a:latin typeface="Arial"/>
                <a:cs typeface="Arial"/>
              </a:rPr>
              <a:t>Whittington Health NHS Trust</a:t>
            </a:r>
            <a:endParaRPr lang="en-GB" sz="1200">
              <a:solidFill>
                <a:srgbClr val="336E9F"/>
              </a:solidFill>
            </a:endParaRPr>
          </a:p>
        </p:txBody>
      </p:sp>
      <p:sp>
        <p:nvSpPr>
          <p:cNvPr id="13" name="txt_survey">
            <a:extLst>
              <a:ext uri="{FF2B5EF4-FFF2-40B4-BE49-F238E27FC236}">
                <a16:creationId xmlns:a16="http://schemas.microsoft.com/office/drawing/2014/main" id="{9E31B983-8805-D28C-F234-21116622269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6CB77B7-8A53-CC31-A5BA-2DB37D6A514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2CBCD5A-F140-ECCD-1FC1-C4A0455D550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1020C33D-A3E5-4C42-DC48-19074DCBE7E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7D197A9A-821C-FD6E-CE7B-D75A4FF3A89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F290B43E-272A-4287-AEC2-F0E8BB4C6715}" type="slidenum">
              <a:rPr lang="en-GB" spc="-25" smtClean="0"/>
              <a:t>37</a:t>
            </a:fld>
            <a:endParaRPr lang="en-GB" spc="-25" dirty="0"/>
          </a:p>
        </p:txBody>
      </p:sp>
      <p:sp>
        <p:nvSpPr>
          <p:cNvPr id="13" name="object 1">
            <a:extLst>
              <a:ext uri="{FF2B5EF4-FFF2-40B4-BE49-F238E27FC236}">
                <a16:creationId xmlns:a16="http://schemas.microsoft.com/office/drawing/2014/main" id="{2EBA2EC6-0552-DF76-3ED6-A0EFF49BB25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3"/>
          <p:cNvGraphicFramePr>
            <a:graphicFrameLocks noGrp="1"/>
          </p:cNvGraphicFramePr>
          <p:nvPr>
            <p:extLst>
              <p:ext uri="{D42A27DB-BD31-4B8C-83A1-F6EECF244321}">
                <p14:modId xmlns:p14="http://schemas.microsoft.com/office/powerpoint/2010/main" val="2523735948"/>
              </p:ext>
            </p:extLst>
          </p:nvPr>
        </p:nvGraphicFramePr>
        <p:xfrm>
          <a:off x="429133" y="1750695"/>
          <a:ext cx="6776320"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17%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14"/>
          <p:cNvGraphicFramePr>
            <a:graphicFrameLocks noGrp="1"/>
          </p:cNvGraphicFramePr>
          <p:nvPr>
            <p:extLst>
              <p:ext uri="{D42A27DB-BD31-4B8C-83A1-F6EECF244321}">
                <p14:modId xmlns:p14="http://schemas.microsoft.com/office/powerpoint/2010/main" val="806803643"/>
              </p:ext>
            </p:extLst>
          </p:nvPr>
        </p:nvGraphicFramePr>
        <p:xfrm>
          <a:off x="429133" y="3517900"/>
          <a:ext cx="6776320"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94D0A16E-5852-8E21-8849-F570D4576F6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7973F9F6-ABDB-061F-FAF9-88934DE5B3E8}"/>
              </a:ext>
              <a:ext uri="{C183D7F6-B498-43B3-948B-1728B52AA6E4}">
                <adec:decorative xmlns:adec="http://schemas.microsoft.com/office/drawing/2017/decorative" val="1"/>
              </a:ext>
            </a:extLst>
          </p:cNvPr>
          <p:cNvSpPr txBox="1"/>
          <p:nvPr/>
        </p:nvSpPr>
        <p:spPr>
          <a:xfrm>
            <a:off x="4926696" y="622300"/>
            <a:ext cx="2351927" cy="276999"/>
          </a:xfrm>
          <a:prstGeom prst="rect">
            <a:avLst/>
          </a:prstGeom>
          <a:noFill/>
        </p:spPr>
        <p:txBody>
          <a:bodyPr wrap="none" rtlCol="0">
            <a:spAutoFit/>
          </a:bodyPr>
          <a:lstStyle/>
          <a:p>
            <a:pPr algn="r"/>
            <a:r>
              <a:rPr lang="fr-FR" sz="1200" b="1">
                <a:solidFill>
                  <a:srgbClr val="336E9F"/>
                </a:solidFill>
                <a:latin typeface="Arial"/>
                <a:cs typeface="Arial"/>
              </a:rPr>
              <a:t>Whittington Health NHS Trust</a:t>
            </a:r>
            <a:endParaRPr lang="en-GB" sz="1200">
              <a:solidFill>
                <a:srgbClr val="336E9F"/>
              </a:solidFill>
            </a:endParaRPr>
          </a:p>
        </p:txBody>
      </p:sp>
      <p:sp>
        <p:nvSpPr>
          <p:cNvPr id="11" name="txt_survey">
            <a:extLst>
              <a:ext uri="{FF2B5EF4-FFF2-40B4-BE49-F238E27FC236}">
                <a16:creationId xmlns:a16="http://schemas.microsoft.com/office/drawing/2014/main" id="{C9536637-28CA-DF23-FEB1-43F456035F7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93EF3FC4-9EDE-CA17-49F3-237C89D06A5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2960D099-0B83-3FFB-3AA6-9DA74FA41D15}"/>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D1937CD1-E3CA-628F-D709-B1002B07567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9767B35-3BE8-3E0B-1883-5E5F600E08A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29F9E03-6D94-4637-B32C-AC21FB8D3896}" type="slidenum">
              <a:rPr lang="en-GB" spc="-25" smtClean="0"/>
              <a:t>38</a:t>
            </a:fld>
            <a:endParaRPr lang="en-GB" spc="-25"/>
          </a:p>
        </p:txBody>
      </p:sp>
      <p:sp>
        <p:nvSpPr>
          <p:cNvPr id="15" name="object 1">
            <a:extLst>
              <a:ext uri="{FF2B5EF4-FFF2-40B4-BE49-F238E27FC236}">
                <a16:creationId xmlns:a16="http://schemas.microsoft.com/office/drawing/2014/main" id="{EB643D6A-2E09-0333-67C7-54586D6AD0A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
          <p:cNvGraphicFramePr>
            <a:graphicFrameLocks noGrp="1"/>
          </p:cNvGraphicFramePr>
          <p:nvPr>
            <p:extLst>
              <p:ext uri="{D42A27DB-BD31-4B8C-83A1-F6EECF244321}">
                <p14:modId xmlns:p14="http://schemas.microsoft.com/office/powerpoint/2010/main" val="3555841416"/>
              </p:ext>
            </p:extLst>
          </p:nvPr>
        </p:nvGraphicFramePr>
        <p:xfrm>
          <a:off x="429133" y="1701166"/>
          <a:ext cx="6776320" cy="9785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imd_quintile_tbl_section2"/>
          <p:cNvGraphicFramePr>
            <a:graphicFrameLocks noGrp="1"/>
          </p:cNvGraphicFramePr>
          <p:nvPr>
            <p:extLst>
              <p:ext uri="{D42A27DB-BD31-4B8C-83A1-F6EECF244321}">
                <p14:modId xmlns:p14="http://schemas.microsoft.com/office/powerpoint/2010/main" val="2677728605"/>
              </p:ext>
            </p:extLst>
          </p:nvPr>
        </p:nvGraphicFramePr>
        <p:xfrm>
          <a:off x="429133" y="2875749"/>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a:cs typeface="Arial"/>
                        </a:rPr>
                        <a:t>Q5.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received</a:t>
                      </a:r>
                      <a:r>
                        <a:rPr sz="850" spc="-25">
                          <a:latin typeface="Arial"/>
                          <a:cs typeface="Arial"/>
                        </a:rPr>
                        <a:t> </a:t>
                      </a:r>
                      <a:r>
                        <a:rPr sz="850">
                          <a:latin typeface="Arial"/>
                          <a:cs typeface="Arial"/>
                        </a:rPr>
                        <a:t>all</a:t>
                      </a:r>
                      <a:r>
                        <a:rPr sz="850" spc="-20">
                          <a:latin typeface="Arial"/>
                          <a:cs typeface="Arial"/>
                        </a:rPr>
                        <a:t> </a:t>
                      </a:r>
                      <a:r>
                        <a:rPr sz="850">
                          <a:latin typeface="Arial"/>
                          <a:cs typeface="Arial"/>
                        </a:rPr>
                        <a:t>the</a:t>
                      </a:r>
                      <a:r>
                        <a:rPr sz="850" spc="-25">
                          <a:latin typeface="Arial"/>
                          <a:cs typeface="Arial"/>
                        </a:rPr>
                        <a:t> </a:t>
                      </a:r>
                      <a:r>
                        <a:rPr sz="850">
                          <a:latin typeface="Arial"/>
                          <a:cs typeface="Arial"/>
                        </a:rPr>
                        <a:t>information</a:t>
                      </a:r>
                      <a:r>
                        <a:rPr sz="850" spc="-20">
                          <a:latin typeface="Arial"/>
                          <a:cs typeface="Arial"/>
                        </a:rPr>
                        <a:t> </a:t>
                      </a:r>
                      <a:r>
                        <a:rPr sz="850">
                          <a:latin typeface="Arial"/>
                          <a:cs typeface="Arial"/>
                        </a:rPr>
                        <a:t>needed</a:t>
                      </a:r>
                      <a:r>
                        <a:rPr sz="850" spc="-25">
                          <a:latin typeface="Arial"/>
                          <a:cs typeface="Arial"/>
                        </a:rPr>
                        <a:t> </a:t>
                      </a:r>
                      <a:r>
                        <a:rPr sz="850" spc="-10">
                          <a:latin typeface="Arial"/>
                          <a:cs typeface="Arial"/>
                        </a:rPr>
                        <a:t>about </a:t>
                      </a:r>
                      <a:r>
                        <a:rPr sz="850">
                          <a:latin typeface="Arial"/>
                          <a:cs typeface="Arial"/>
                        </a:rPr>
                        <a:t>the</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advance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3"/>
          <p:cNvGraphicFramePr>
            <a:graphicFrameLocks noGrp="1"/>
          </p:cNvGraphicFramePr>
          <p:nvPr>
            <p:extLst>
              <p:ext uri="{D42A27DB-BD31-4B8C-83A1-F6EECF244321}">
                <p14:modId xmlns:p14="http://schemas.microsoft.com/office/powerpoint/2010/main" val="3621897627"/>
              </p:ext>
            </p:extLst>
          </p:nvPr>
        </p:nvGraphicFramePr>
        <p:xfrm>
          <a:off x="429133" y="4813300"/>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imd_quintile_tbl_section4"/>
          <p:cNvGraphicFramePr>
            <a:graphicFrameLocks noGrp="1"/>
          </p:cNvGraphicFramePr>
          <p:nvPr>
            <p:extLst>
              <p:ext uri="{D42A27DB-BD31-4B8C-83A1-F6EECF244321}">
                <p14:modId xmlns:p14="http://schemas.microsoft.com/office/powerpoint/2010/main" val="3187471136"/>
              </p:ext>
            </p:extLst>
          </p:nvPr>
        </p:nvGraphicFramePr>
        <p:xfrm>
          <a:off x="429133" y="6794500"/>
          <a:ext cx="6776320" cy="12439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3B82FA66-AF0B-CA48-1656-AD43B5F76B0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6F1C607E-5ED4-552D-3FF8-3F083F394205}"/>
              </a:ext>
              <a:ext uri="{C183D7F6-B498-43B3-948B-1728B52AA6E4}">
                <adec:decorative xmlns:adec="http://schemas.microsoft.com/office/drawing/2017/decorative" val="1"/>
              </a:ext>
            </a:extLst>
          </p:cNvPr>
          <p:cNvSpPr txBox="1"/>
          <p:nvPr/>
        </p:nvSpPr>
        <p:spPr>
          <a:xfrm>
            <a:off x="4926696" y="622300"/>
            <a:ext cx="2351927" cy="276999"/>
          </a:xfrm>
          <a:prstGeom prst="rect">
            <a:avLst/>
          </a:prstGeom>
          <a:noFill/>
        </p:spPr>
        <p:txBody>
          <a:bodyPr wrap="none" rtlCol="0">
            <a:spAutoFit/>
          </a:bodyPr>
          <a:lstStyle/>
          <a:p>
            <a:pPr algn="r"/>
            <a:r>
              <a:rPr lang="fr-FR" sz="1200" b="1">
                <a:solidFill>
                  <a:srgbClr val="336E9F"/>
                </a:solidFill>
                <a:latin typeface="Arial"/>
                <a:cs typeface="Arial"/>
              </a:rPr>
              <a:t>Whittington Health NHS Trust</a:t>
            </a:r>
            <a:endParaRPr lang="en-GB" sz="1200">
              <a:solidFill>
                <a:srgbClr val="336E9F"/>
              </a:solidFill>
            </a:endParaRPr>
          </a:p>
        </p:txBody>
      </p:sp>
      <p:sp>
        <p:nvSpPr>
          <p:cNvPr id="13" name="txt_survey">
            <a:extLst>
              <a:ext uri="{FF2B5EF4-FFF2-40B4-BE49-F238E27FC236}">
                <a16:creationId xmlns:a16="http://schemas.microsoft.com/office/drawing/2014/main" id="{C27072EE-8197-BA4E-E6CB-85EB7832497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8F65E1CC-9BCA-10CA-373B-6BA574C5301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CF81384F-F21F-AA3C-37FE-4C06956E29F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ECB43407-910D-EE79-CFD8-F8DFA47B70A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4278E01F-E235-BE0F-2DFB-AF65EEF0551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06F96D3-70C3-4E08-9780-6B249AE60F66}" type="slidenum">
              <a:rPr lang="en-GB" spc="-25" smtClean="0"/>
              <a:t>39</a:t>
            </a:fld>
            <a:endParaRPr lang="en-GB" spc="-25"/>
          </a:p>
        </p:txBody>
      </p:sp>
      <p:sp>
        <p:nvSpPr>
          <p:cNvPr id="15" name="object 1">
            <a:extLst>
              <a:ext uri="{FF2B5EF4-FFF2-40B4-BE49-F238E27FC236}">
                <a16:creationId xmlns:a16="http://schemas.microsoft.com/office/drawing/2014/main" id="{284849EC-0CCA-C2E5-5074-A98D7CB7B085}"/>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5"/>
          <p:cNvGraphicFramePr>
            <a:graphicFrameLocks noGrp="1"/>
          </p:cNvGraphicFramePr>
          <p:nvPr>
            <p:extLst>
              <p:ext uri="{D42A27DB-BD31-4B8C-83A1-F6EECF244321}">
                <p14:modId xmlns:p14="http://schemas.microsoft.com/office/powerpoint/2010/main" val="2939509832"/>
              </p:ext>
            </p:extLst>
          </p:nvPr>
        </p:nvGraphicFramePr>
        <p:xfrm>
          <a:off x="429133" y="1714192"/>
          <a:ext cx="6776320" cy="17278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6" name="imd_quintile_tbl_section6"/>
          <p:cNvGraphicFramePr>
            <a:graphicFrameLocks noGrp="1"/>
          </p:cNvGraphicFramePr>
          <p:nvPr>
            <p:extLst>
              <p:ext uri="{D42A27DB-BD31-4B8C-83A1-F6EECF244321}">
                <p14:modId xmlns:p14="http://schemas.microsoft.com/office/powerpoint/2010/main" val="3513951737"/>
              </p:ext>
            </p:extLst>
          </p:nvPr>
        </p:nvGraphicFramePr>
        <p:xfrm>
          <a:off x="429133" y="363236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a:cs typeface="Arial"/>
                        </a:rPr>
                        <a:t>Q25.</a:t>
                      </a:r>
                      <a:r>
                        <a:rPr sz="850" spc="-20">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helped</a:t>
                      </a:r>
                      <a:r>
                        <a:rPr sz="850" spc="-20">
                          <a:latin typeface="Arial"/>
                          <a:cs typeface="Arial"/>
                        </a:rPr>
                        <a:t> </a:t>
                      </a:r>
                      <a:r>
                        <a:rPr sz="850">
                          <a:latin typeface="Arial"/>
                          <a:cs typeface="Arial"/>
                        </a:rPr>
                        <a:t>the</a:t>
                      </a:r>
                      <a:r>
                        <a:rPr sz="850" spc="-15">
                          <a:latin typeface="Arial"/>
                          <a:cs typeface="Arial"/>
                        </a:rPr>
                        <a:t> </a:t>
                      </a:r>
                      <a:r>
                        <a:rPr sz="850" spc="-10">
                          <a:latin typeface="Arial"/>
                          <a:cs typeface="Arial"/>
                        </a:rPr>
                        <a:t>patient </a:t>
                      </a:r>
                      <a:r>
                        <a:rPr sz="850">
                          <a:latin typeface="Arial"/>
                          <a:cs typeface="Arial"/>
                        </a:rPr>
                        <a:t>create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plan</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address</a:t>
                      </a:r>
                      <a:r>
                        <a:rPr sz="850" spc="-20">
                          <a:latin typeface="Arial"/>
                          <a:cs typeface="Arial"/>
                        </a:rPr>
                        <a:t> </a:t>
                      </a:r>
                      <a:r>
                        <a:rPr sz="850">
                          <a:latin typeface="Arial"/>
                          <a:cs typeface="Arial"/>
                        </a:rPr>
                        <a:t>any</a:t>
                      </a:r>
                      <a:r>
                        <a:rPr sz="850" spc="-15">
                          <a:latin typeface="Arial"/>
                          <a:cs typeface="Arial"/>
                        </a:rPr>
                        <a:t> </a:t>
                      </a:r>
                      <a:r>
                        <a:rPr sz="850">
                          <a:latin typeface="Arial"/>
                          <a:cs typeface="Arial"/>
                        </a:rPr>
                        <a:t>needs</a:t>
                      </a:r>
                      <a:r>
                        <a:rPr sz="850" spc="-15">
                          <a:latin typeface="Arial"/>
                          <a:cs typeface="Arial"/>
                        </a:rPr>
                        <a:t> </a:t>
                      </a:r>
                      <a:r>
                        <a:rPr sz="850">
                          <a:latin typeface="Arial"/>
                          <a:cs typeface="Arial"/>
                        </a:rPr>
                        <a:t>or</a:t>
                      </a:r>
                      <a:r>
                        <a:rPr sz="850" spc="-15">
                          <a:latin typeface="Arial"/>
                          <a:cs typeface="Arial"/>
                        </a:rPr>
                        <a:t> </a:t>
                      </a:r>
                      <a:r>
                        <a:rPr sz="850" spc="-1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a:latin typeface="Arial"/>
                          <a:cs typeface="Arial"/>
                        </a:rPr>
                        <a:t>Q26.</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20">
                          <a:latin typeface="Arial"/>
                          <a:cs typeface="Arial"/>
                        </a:rPr>
                        <a:t> </a:t>
                      </a:r>
                      <a:r>
                        <a:rPr sz="850">
                          <a:latin typeface="Arial"/>
                          <a:cs typeface="Arial"/>
                        </a:rPr>
                        <a:t>reviewed</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patient's</a:t>
                      </a:r>
                      <a:r>
                        <a:rPr sz="850" spc="-20">
                          <a:latin typeface="Arial"/>
                          <a:cs typeface="Arial"/>
                        </a:rPr>
                        <a:t> </a:t>
                      </a:r>
                      <a:r>
                        <a:rPr sz="850">
                          <a:latin typeface="Arial"/>
                          <a:cs typeface="Arial"/>
                        </a:rPr>
                        <a:t>care</a:t>
                      </a:r>
                      <a:r>
                        <a:rPr sz="850" spc="-25">
                          <a:latin typeface="Arial"/>
                          <a:cs typeface="Arial"/>
                        </a:rPr>
                        <a:t> </a:t>
                      </a:r>
                      <a:r>
                        <a:rPr sz="850">
                          <a:latin typeface="Arial"/>
                          <a:cs typeface="Arial"/>
                        </a:rPr>
                        <a:t>plan</a:t>
                      </a:r>
                      <a:r>
                        <a:rPr sz="850" spc="-20">
                          <a:latin typeface="Arial"/>
                          <a:cs typeface="Arial"/>
                        </a:rPr>
                        <a:t> with </a:t>
                      </a:r>
                      <a:r>
                        <a:rPr sz="850">
                          <a:latin typeface="Arial"/>
                          <a:cs typeface="Arial"/>
                        </a:rPr>
                        <a:t>them</a:t>
                      </a:r>
                      <a:r>
                        <a:rPr sz="850" spc="-15">
                          <a:latin typeface="Arial"/>
                          <a:cs typeface="Arial"/>
                        </a:rPr>
                        <a:t> </a:t>
                      </a:r>
                      <a:r>
                        <a:rPr sz="850">
                          <a:latin typeface="Arial"/>
                          <a:cs typeface="Arial"/>
                        </a:rPr>
                        <a:t>to</a:t>
                      </a:r>
                      <a:r>
                        <a:rPr sz="850" spc="-10">
                          <a:latin typeface="Arial"/>
                          <a:cs typeface="Arial"/>
                        </a:rPr>
                        <a:t> </a:t>
                      </a:r>
                      <a:r>
                        <a:rPr sz="850">
                          <a:latin typeface="Arial"/>
                          <a:cs typeface="Arial"/>
                        </a:rPr>
                        <a:t>ensure</a:t>
                      </a:r>
                      <a:r>
                        <a:rPr sz="850" spc="-15">
                          <a:latin typeface="Arial"/>
                          <a:cs typeface="Arial"/>
                        </a:rPr>
                        <a:t> </a:t>
                      </a:r>
                      <a:r>
                        <a:rPr sz="850">
                          <a:latin typeface="Arial"/>
                          <a:cs typeface="Arial"/>
                        </a:rPr>
                        <a:t>it</a:t>
                      </a:r>
                      <a:r>
                        <a:rPr sz="850" spc="-10">
                          <a:latin typeface="Arial"/>
                          <a:cs typeface="Arial"/>
                        </a:rPr>
                        <a:t> </a:t>
                      </a:r>
                      <a:r>
                        <a:rPr sz="850">
                          <a:latin typeface="Arial"/>
                          <a:cs typeface="Arial"/>
                        </a:rPr>
                        <a:t>was</a:t>
                      </a:r>
                      <a:r>
                        <a:rPr sz="850" spc="-10">
                          <a:latin typeface="Arial"/>
                          <a:cs typeface="Arial"/>
                        </a:rPr>
                        <a:t> </a:t>
                      </a:r>
                      <a:r>
                        <a:rPr sz="850">
                          <a:latin typeface="Arial"/>
                          <a:cs typeface="Arial"/>
                        </a:rPr>
                        <a:t>up</a:t>
                      </a:r>
                      <a:r>
                        <a:rPr sz="850" spc="-15">
                          <a:latin typeface="Arial"/>
                          <a:cs typeface="Arial"/>
                        </a:rPr>
                        <a:t> </a:t>
                      </a:r>
                      <a:r>
                        <a:rPr sz="850">
                          <a:latin typeface="Arial"/>
                          <a:cs typeface="Arial"/>
                        </a:rPr>
                        <a:t>to</a:t>
                      </a:r>
                      <a:r>
                        <a:rPr sz="850" spc="-10">
                          <a:latin typeface="Arial"/>
                          <a:cs typeface="Arial"/>
                        </a:rPr>
                        <a:t> </a:t>
                      </a:r>
                      <a:r>
                        <a:rPr sz="850" spc="-2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imd_quintile_tbl_section7"/>
          <p:cNvGraphicFramePr>
            <a:graphicFrameLocks noGrp="1"/>
          </p:cNvGraphicFramePr>
          <p:nvPr>
            <p:extLst>
              <p:ext uri="{D42A27DB-BD31-4B8C-83A1-F6EECF244321}">
                <p14:modId xmlns:p14="http://schemas.microsoft.com/office/powerpoint/2010/main" val="3019256047"/>
              </p:ext>
            </p:extLst>
          </p:nvPr>
        </p:nvGraphicFramePr>
        <p:xfrm>
          <a:off x="429133" y="506539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imd_quintile_tbl_section8"/>
          <p:cNvGraphicFramePr>
            <a:graphicFrameLocks noGrp="1"/>
          </p:cNvGraphicFramePr>
          <p:nvPr>
            <p:extLst>
              <p:ext uri="{D42A27DB-BD31-4B8C-83A1-F6EECF244321}">
                <p14:modId xmlns:p14="http://schemas.microsoft.com/office/powerpoint/2010/main" val="4178350181"/>
              </p:ext>
            </p:extLst>
          </p:nvPr>
        </p:nvGraphicFramePr>
        <p:xfrm>
          <a:off x="422715" y="6498422"/>
          <a:ext cx="6776320" cy="31642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HOSPITAL 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panose="020B0604020202020204" pitchFamily="34" charset="0"/>
                          <a:cs typeface="Arial" panose="020B0604020202020204" pitchFamily="34" charset="0"/>
                        </a:rPr>
                        <a:t>Q32.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talk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looking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ward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panose="020B0604020202020204" pitchFamily="34" charset="0"/>
                          <a:cs typeface="Arial" panose="020B0604020202020204" pitchFamily="34" charset="0"/>
                        </a:rPr>
                        <a:t>Q36.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everything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to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control</a:t>
                      </a:r>
                      <a:r>
                        <a:rPr sz="850" spc="-20">
                          <a:latin typeface="Arial" panose="020B0604020202020204" pitchFamily="34" charset="0"/>
                          <a:cs typeface="Arial" panose="020B0604020202020204" pitchFamily="34" charset="0"/>
                        </a:rPr>
                        <a:t> pain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panose="020B0604020202020204" pitchFamily="34" charset="0"/>
                          <a:cs typeface="Arial" panose="020B0604020202020204" pitchFamily="34" charset="0"/>
                        </a:rPr>
                        <a:t>Q37.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respect</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dignity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panose="020B0604020202020204" pitchFamily="34" charset="0"/>
                          <a:cs typeface="Arial" panose="020B0604020202020204" pitchFamily="34" charset="0"/>
                        </a:rPr>
                        <a:t>Q38.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do </a:t>
                      </a:r>
                      <a:r>
                        <a:rPr sz="850">
                          <a:latin typeface="Arial" panose="020B0604020202020204" pitchFamily="34" charset="0"/>
                          <a:cs typeface="Arial" panose="020B0604020202020204" pitchFamily="34" charset="0"/>
                        </a:rPr>
                        <a:t>after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leaving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2" name="txt_org_name">
            <a:extLst>
              <a:ext uri="{FF2B5EF4-FFF2-40B4-BE49-F238E27FC236}">
                <a16:creationId xmlns:a16="http://schemas.microsoft.com/office/drawing/2014/main" id="{540D38B1-451D-9C60-9112-44ACF0E877F2}"/>
              </a:ext>
              <a:ext uri="{C183D7F6-B498-43B3-948B-1728B52AA6E4}">
                <adec:decorative xmlns:adec="http://schemas.microsoft.com/office/drawing/2017/decorative" val="1"/>
              </a:ext>
            </a:extLst>
          </p:cNvPr>
          <p:cNvSpPr txBox="1"/>
          <p:nvPr/>
        </p:nvSpPr>
        <p:spPr>
          <a:xfrm>
            <a:off x="4926696" y="622300"/>
            <a:ext cx="2351927" cy="276999"/>
          </a:xfrm>
          <a:prstGeom prst="rect">
            <a:avLst/>
          </a:prstGeom>
          <a:noFill/>
        </p:spPr>
        <p:txBody>
          <a:bodyPr wrap="none" rtlCol="0">
            <a:spAutoFit/>
          </a:bodyPr>
          <a:lstStyle/>
          <a:p>
            <a:pPr algn="r"/>
            <a:r>
              <a:rPr lang="fr-FR" sz="1200" b="1">
                <a:solidFill>
                  <a:srgbClr val="336E9F"/>
                </a:solidFill>
                <a:latin typeface="Arial"/>
                <a:cs typeface="Arial"/>
              </a:rPr>
              <a:t>Whittington Health NHS Trust</a:t>
            </a:r>
            <a:endParaRPr lang="en-GB" sz="1200">
              <a:solidFill>
                <a:srgbClr val="336E9F"/>
              </a:solidFill>
            </a:endParaRPr>
          </a:p>
        </p:txBody>
      </p:sp>
      <p:sp>
        <p:nvSpPr>
          <p:cNvPr id="13" name="txt_survey">
            <a:extLst>
              <a:ext uri="{FF2B5EF4-FFF2-40B4-BE49-F238E27FC236}">
                <a16:creationId xmlns:a16="http://schemas.microsoft.com/office/drawing/2014/main" id="{17F42436-CACC-D23A-48C3-9181CF2A81B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67943D7F-4D62-0FA5-495D-099C79CCB35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25690D74-24FD-8C74-D470-1BC5BCE6607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192D26A-4EB6-DC95-E8D6-8031A94147B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4243EC4-30EE-C8F3-8AD9-4482BAD5692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85AD3DB-8FCD-D52C-6930-66A54AC6E5B2}"/>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651F2BA-106D-0015-2D71-33CFDB0BAA7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9B082A9-BFFA-4C47-92B2-47DFCB5B6736}" type="slidenum">
              <a:rPr lang="en-GB" spc="-25" smtClean="0"/>
              <a:t>4</a:t>
            </a:fld>
            <a:endParaRPr lang="en-GB" spc="-25" dirty="0"/>
          </a:p>
        </p:txBody>
      </p:sp>
      <p:sp>
        <p:nvSpPr>
          <p:cNvPr id="3" name="object 1">
            <a:extLst>
              <a:ext uri="{FF2B5EF4-FFF2-40B4-BE49-F238E27FC236}">
                <a16:creationId xmlns:a16="http://schemas.microsoft.com/office/drawing/2014/main" id="{33AFB031-BE91-4C3F-9D34-3556E77ACD49}"/>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DFF674EC-1F30-3746-1771-BE2B604DB9A8}"/>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below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below_expected">
            <a:extLst>
              <a:ext uri="{FF2B5EF4-FFF2-40B4-BE49-F238E27FC236}">
                <a16:creationId xmlns:a16="http://schemas.microsoft.com/office/drawing/2014/main" id="{DA16AE7C-0BE7-A9B9-D490-CBA8F07CA57E}"/>
              </a:ext>
            </a:extLst>
          </p:cNvPr>
          <p:cNvGraphicFramePr>
            <a:graphicFrameLocks noGrp="1"/>
          </p:cNvGraphicFramePr>
          <p:nvPr>
            <p:extLst>
              <p:ext uri="{D42A27DB-BD31-4B8C-83A1-F6EECF244321}">
                <p14:modId xmlns:p14="http://schemas.microsoft.com/office/powerpoint/2010/main" val="3800840474"/>
              </p:ext>
            </p:extLst>
          </p:nvPr>
        </p:nvGraphicFramePr>
        <p:xfrm>
          <a:off x="428498" y="1003301"/>
          <a:ext cx="6732322" cy="1296466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08654">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National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59869">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Q19. Patient found advice from main contact person was very or quite helpful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Q39. Patient was always able to discuss worries and fears with hospital staff while being treated as an outpatient or day case</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4085931750"/>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Q46. Patient was given information that they could access about support in dealing with immediate side effects from treatment</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88045232"/>
                  </a:ext>
                </a:extLst>
              </a:tr>
            </a:tbl>
          </a:graphicData>
        </a:graphic>
      </p:graphicFrame>
      <p:sp>
        <p:nvSpPr>
          <p:cNvPr id="10" name="txt_org_name">
            <a:extLst>
              <a:ext uri="{FF2B5EF4-FFF2-40B4-BE49-F238E27FC236}">
                <a16:creationId xmlns:a16="http://schemas.microsoft.com/office/drawing/2014/main" id="{4498F9A4-CB89-4796-A0DC-263DAD39BF83}"/>
              </a:ext>
              <a:ext uri="{C183D7F6-B498-43B3-948B-1728B52AA6E4}">
                <adec:decorative xmlns:adec="http://schemas.microsoft.com/office/drawing/2017/decorative" val="1"/>
              </a:ext>
            </a:extLst>
          </p:cNvPr>
          <p:cNvSpPr txBox="1"/>
          <p:nvPr/>
        </p:nvSpPr>
        <p:spPr>
          <a:xfrm>
            <a:off x="4926696" y="622300"/>
            <a:ext cx="2351927" cy="276999"/>
          </a:xfrm>
          <a:prstGeom prst="rect">
            <a:avLst/>
          </a:prstGeom>
          <a:noFill/>
        </p:spPr>
        <p:txBody>
          <a:bodyPr wrap="none" rtlCol="0">
            <a:spAutoFit/>
          </a:bodyPr>
          <a:lstStyle/>
          <a:p>
            <a:pPr algn="r"/>
            <a:r>
              <a:rPr lang="fr-FR" sz="1200" b="1">
                <a:solidFill>
                  <a:srgbClr val="336E9F"/>
                </a:solidFill>
                <a:latin typeface="Arial"/>
                <a:cs typeface="Arial"/>
              </a:rPr>
              <a:t>Whittington Health NHS Trust</a:t>
            </a:r>
            <a:endParaRPr lang="en-GB" sz="1200">
              <a:solidFill>
                <a:srgbClr val="336E9F"/>
              </a:solidFill>
            </a:endParaRPr>
          </a:p>
        </p:txBody>
      </p:sp>
      <p:sp>
        <p:nvSpPr>
          <p:cNvPr id="9" name="txt_survey">
            <a:extLst>
              <a:ext uri="{FF2B5EF4-FFF2-40B4-BE49-F238E27FC236}">
                <a16:creationId xmlns:a16="http://schemas.microsoft.com/office/drawing/2014/main" id="{6E63805E-7F2A-5424-DB8A-5E459F76167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05CA61-FA5B-1B7A-D7A3-3E3F13798E9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2" action="ppaction://hlinksldjump"/>
              <a:extLst>
                <a:ext uri="{FF2B5EF4-FFF2-40B4-BE49-F238E27FC236}">
                  <a16:creationId xmlns:a16="http://schemas.microsoft.com/office/drawing/2014/main" id="{AEA923BE-6918-07DA-84F3-BF34A074338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77B4EB12-CB5B-C511-1638-DD534B88DBE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6006820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97AA23AA-0FED-54F7-2BC9-90BB7148B4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258C3CA-AAFA-46DC-BCBD-8CCC50E692FB}" type="slidenum">
              <a:rPr lang="en-GB" spc="-25" smtClean="0"/>
              <a:t>40</a:t>
            </a:fld>
            <a:endParaRPr lang="en-GB" spc="-25"/>
          </a:p>
        </p:txBody>
      </p:sp>
      <p:sp>
        <p:nvSpPr>
          <p:cNvPr id="15" name="object 1">
            <a:extLst>
              <a:ext uri="{FF2B5EF4-FFF2-40B4-BE49-F238E27FC236}">
                <a16:creationId xmlns:a16="http://schemas.microsoft.com/office/drawing/2014/main" id="{30B24573-9E9B-2825-B7AD-61C50906144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9"/>
          <p:cNvGraphicFramePr>
            <a:graphicFrameLocks noGrp="1"/>
          </p:cNvGraphicFramePr>
          <p:nvPr>
            <p:extLst>
              <p:ext uri="{D42A27DB-BD31-4B8C-83A1-F6EECF244321}">
                <p14:modId xmlns:p14="http://schemas.microsoft.com/office/powerpoint/2010/main" val="3444693954"/>
              </p:ext>
            </p:extLst>
          </p:nvPr>
        </p:nvGraphicFramePr>
        <p:xfrm>
          <a:off x="429133" y="1737454"/>
          <a:ext cx="6776320" cy="33674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Q41_1.</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Q41_2.</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Q41_3.</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Q41_4.</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Q41_5.</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Q42_1.</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Q42_2.</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Q42_3.</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Q42_4.</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Q42_5.</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a:latin typeface="Arial" panose="020B0604020202020204" pitchFamily="34" charset="0"/>
                          <a:cs typeface="Arial" panose="020B0604020202020204" pitchFamily="34" charset="0"/>
                        </a:rPr>
                        <a:t>Q43.</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clinic</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and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unit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imd_quintile_tbl_section10"/>
          <p:cNvGraphicFramePr>
            <a:graphicFrameLocks noGrp="1"/>
          </p:cNvGraphicFramePr>
          <p:nvPr>
            <p:extLst>
              <p:ext uri="{D42A27DB-BD31-4B8C-83A1-F6EECF244321}">
                <p14:modId xmlns:p14="http://schemas.microsoft.com/office/powerpoint/2010/main" val="3859389092"/>
              </p:ext>
            </p:extLst>
          </p:nvPr>
        </p:nvGraphicFramePr>
        <p:xfrm>
          <a:off x="429133" y="5305612"/>
          <a:ext cx="6776320" cy="210121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a:cs typeface="Arial"/>
                        </a:rPr>
                        <a:t>Q47.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possible</a:t>
                      </a:r>
                      <a:r>
                        <a:rPr sz="850" spc="-20">
                          <a:latin typeface="Arial"/>
                          <a:cs typeface="Arial"/>
                        </a:rPr>
                        <a:t> </a:t>
                      </a:r>
                      <a:r>
                        <a:rPr sz="850" spc="-10">
                          <a:latin typeface="Arial"/>
                          <a:cs typeface="Arial"/>
                        </a:rPr>
                        <a:t>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a:latin typeface="Arial"/>
                          <a:cs typeface="Arial"/>
                        </a:rPr>
                        <a:t>effects</a:t>
                      </a:r>
                      <a:r>
                        <a:rPr sz="850" spc="-15">
                          <a:latin typeface="Arial"/>
                          <a:cs typeface="Arial"/>
                        </a:rPr>
                        <a:t> </a:t>
                      </a:r>
                      <a:r>
                        <a:rPr sz="850" spc="-20">
                          <a:latin typeface="Arial"/>
                          <a:cs typeface="Arial"/>
                        </a:rPr>
                        <a:t>were </a:t>
                      </a:r>
                      <a:r>
                        <a:rPr sz="850">
                          <a:latin typeface="Arial"/>
                          <a:cs typeface="Arial"/>
                        </a:rPr>
                        <a:t>definitely</a:t>
                      </a:r>
                      <a:r>
                        <a:rPr sz="850" spc="-25">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5">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a:latin typeface="Arial"/>
                          <a:cs typeface="Arial"/>
                        </a:rPr>
                        <a:t>understand</a:t>
                      </a:r>
                      <a:r>
                        <a:rPr sz="850" spc="-25">
                          <a:latin typeface="Arial"/>
                          <a:cs typeface="Arial"/>
                        </a:rPr>
                        <a:t> in </a:t>
                      </a:r>
                      <a:r>
                        <a:rPr sz="850">
                          <a:latin typeface="Arial"/>
                          <a:cs typeface="Arial"/>
                        </a:rPr>
                        <a:t>advance</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11"/>
          <p:cNvGraphicFramePr>
            <a:graphicFrameLocks noGrp="1"/>
          </p:cNvGraphicFramePr>
          <p:nvPr>
            <p:extLst>
              <p:ext uri="{D42A27DB-BD31-4B8C-83A1-F6EECF244321}">
                <p14:modId xmlns:p14="http://schemas.microsoft.com/office/powerpoint/2010/main" val="4037837064"/>
              </p:ext>
            </p:extLst>
          </p:nvPr>
        </p:nvGraphicFramePr>
        <p:xfrm>
          <a:off x="429133" y="7607580"/>
          <a:ext cx="6776320" cy="108838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imd_quintile_tbl_section12"/>
          <p:cNvGraphicFramePr>
            <a:graphicFrameLocks noGrp="1"/>
          </p:cNvGraphicFramePr>
          <p:nvPr>
            <p:extLst>
              <p:ext uri="{D42A27DB-BD31-4B8C-83A1-F6EECF244321}">
                <p14:modId xmlns:p14="http://schemas.microsoft.com/office/powerpoint/2010/main" val="4203732694"/>
              </p:ext>
            </p:extLst>
          </p:nvPr>
        </p:nvGraphicFramePr>
        <p:xfrm>
          <a:off x="429133" y="8896723"/>
          <a:ext cx="6776320" cy="97916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2" name="txt_org_name">
            <a:extLst>
              <a:ext uri="{FF2B5EF4-FFF2-40B4-BE49-F238E27FC236}">
                <a16:creationId xmlns:a16="http://schemas.microsoft.com/office/drawing/2014/main" id="{E35D4117-F21F-A2A1-24AF-03800B79138E}"/>
              </a:ext>
              <a:ext uri="{C183D7F6-B498-43B3-948B-1728B52AA6E4}">
                <adec:decorative xmlns:adec="http://schemas.microsoft.com/office/drawing/2017/decorative" val="1"/>
              </a:ext>
            </a:extLst>
          </p:cNvPr>
          <p:cNvSpPr txBox="1"/>
          <p:nvPr/>
        </p:nvSpPr>
        <p:spPr>
          <a:xfrm>
            <a:off x="4926696" y="622300"/>
            <a:ext cx="2351927" cy="276999"/>
          </a:xfrm>
          <a:prstGeom prst="rect">
            <a:avLst/>
          </a:prstGeom>
          <a:noFill/>
        </p:spPr>
        <p:txBody>
          <a:bodyPr wrap="none" rtlCol="0">
            <a:spAutoFit/>
          </a:bodyPr>
          <a:lstStyle/>
          <a:p>
            <a:pPr algn="r"/>
            <a:r>
              <a:rPr lang="fr-FR" sz="1200" b="1">
                <a:solidFill>
                  <a:srgbClr val="336E9F"/>
                </a:solidFill>
                <a:latin typeface="Arial"/>
                <a:cs typeface="Arial"/>
              </a:rPr>
              <a:t>Whittington Health NHS Trust</a:t>
            </a:r>
            <a:endParaRPr lang="en-GB" sz="1200">
              <a:solidFill>
                <a:srgbClr val="336E9F"/>
              </a:solidFill>
            </a:endParaRPr>
          </a:p>
        </p:txBody>
      </p:sp>
      <p:sp>
        <p:nvSpPr>
          <p:cNvPr id="13" name="txt_survey">
            <a:extLst>
              <a:ext uri="{FF2B5EF4-FFF2-40B4-BE49-F238E27FC236}">
                <a16:creationId xmlns:a16="http://schemas.microsoft.com/office/drawing/2014/main" id="{4179B361-9B95-CC59-988A-D861262C905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5BBA8B4A-99ED-24D3-44F4-2D6BB33D086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A04B5762-D717-2546-82B6-3D34966B292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DFFEB71B-0F10-F94E-C79E-B8AC34747F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33DF8865-43E7-5AC6-D739-E0FCD28F01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1FD782E2-5D25-EA36-DA7D-3FF812C19C5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D18575A-0A20-43ED-BB07-854BDA0ABA8E}" type="slidenum">
              <a:rPr lang="en-GB" spc="-25" smtClean="0"/>
              <a:t>41</a:t>
            </a:fld>
            <a:endParaRPr lang="en-GB" spc="-25" dirty="0"/>
          </a:p>
        </p:txBody>
      </p:sp>
      <p:sp>
        <p:nvSpPr>
          <p:cNvPr id="13" name="object 1">
            <a:extLst>
              <a:ext uri="{FF2B5EF4-FFF2-40B4-BE49-F238E27FC236}">
                <a16:creationId xmlns:a16="http://schemas.microsoft.com/office/drawing/2014/main" id="{1CE62850-002E-887F-5D4D-604E71C091C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3"/>
          <p:cNvGraphicFramePr>
            <a:graphicFrameLocks noGrp="1"/>
          </p:cNvGraphicFramePr>
          <p:nvPr>
            <p:extLst>
              <p:ext uri="{D42A27DB-BD31-4B8C-83A1-F6EECF244321}">
                <p14:modId xmlns:p14="http://schemas.microsoft.com/office/powerpoint/2010/main" val="3046415492"/>
              </p:ext>
            </p:extLst>
          </p:nvPr>
        </p:nvGraphicFramePr>
        <p:xfrm>
          <a:off x="429133" y="1746508"/>
          <a:ext cx="6776320" cy="157035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a:cs typeface="Arial"/>
                        </a:rPr>
                        <a:t>1</a:t>
                      </a:r>
                      <a:r>
                        <a:rPr sz="850" spc="-35" dirty="0">
                          <a:latin typeface="Arial"/>
                          <a:cs typeface="Arial"/>
                        </a:rPr>
                        <a:t> </a:t>
                      </a:r>
                      <a:r>
                        <a:rPr sz="850" spc="-20" dirty="0">
                          <a:latin typeface="Arial"/>
                          <a:cs typeface="Arial"/>
                        </a:rPr>
                        <a:t>(most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a:cs typeface="Arial"/>
                        </a:rPr>
                        <a:t>5</a:t>
                      </a:r>
                      <a:r>
                        <a:rPr sz="850" spc="-35" dirty="0">
                          <a:latin typeface="Arial"/>
                          <a:cs typeface="Arial"/>
                        </a:rPr>
                        <a:t> </a:t>
                      </a:r>
                      <a:r>
                        <a:rPr sz="850" spc="-10" dirty="0">
                          <a:latin typeface="Arial"/>
                          <a:cs typeface="Arial"/>
                        </a:rPr>
                        <a:t>(least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a:cs typeface="Arial"/>
                        </a:rPr>
                        <a:t>Non- </a:t>
                      </a:r>
                      <a:r>
                        <a:rPr sz="850" spc="-30" dirty="0">
                          <a:latin typeface="Arial"/>
                          <a:cs typeface="Arial"/>
                        </a:rPr>
                        <a:t>England</a:t>
                      </a:r>
                      <a:endParaRPr sz="850" dirty="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imd_quintile_tbl_section14"/>
          <p:cNvGraphicFramePr>
            <a:graphicFrameLocks noGrp="1"/>
          </p:cNvGraphicFramePr>
          <p:nvPr>
            <p:extLst>
              <p:ext uri="{D42A27DB-BD31-4B8C-83A1-F6EECF244321}">
                <p14:modId xmlns:p14="http://schemas.microsoft.com/office/powerpoint/2010/main" val="1270382282"/>
              </p:ext>
            </p:extLst>
          </p:nvPr>
        </p:nvGraphicFramePr>
        <p:xfrm>
          <a:off x="429133" y="3526670"/>
          <a:ext cx="6776320" cy="13455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panose="020B0604020202020204" pitchFamily="34" charset="0"/>
                          <a:cs typeface="Arial" panose="020B0604020202020204" pitchFamily="34" charset="0"/>
                        </a:rPr>
                        <a:t>1</a:t>
                      </a:r>
                      <a:r>
                        <a:rPr sz="850" spc="-3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(most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panose="020B0604020202020204" pitchFamily="34" charset="0"/>
                          <a:cs typeface="Arial" panose="020B0604020202020204" pitchFamily="34" charset="0"/>
                        </a:rPr>
                        <a:t>5</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(least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England</a:t>
                      </a:r>
                      <a:endParaRPr sz="850" dirty="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3515">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0" name="txt_org_name">
            <a:extLst>
              <a:ext uri="{FF2B5EF4-FFF2-40B4-BE49-F238E27FC236}">
                <a16:creationId xmlns:a16="http://schemas.microsoft.com/office/drawing/2014/main" id="{74FED243-8461-4B0E-FF31-9507E5584B88}"/>
              </a:ext>
              <a:ext uri="{C183D7F6-B498-43B3-948B-1728B52AA6E4}">
                <adec:decorative xmlns:adec="http://schemas.microsoft.com/office/drawing/2017/decorative" val="1"/>
              </a:ext>
            </a:extLst>
          </p:cNvPr>
          <p:cNvSpPr txBox="1"/>
          <p:nvPr/>
        </p:nvSpPr>
        <p:spPr>
          <a:xfrm>
            <a:off x="4926696" y="622300"/>
            <a:ext cx="2351927" cy="276999"/>
          </a:xfrm>
          <a:prstGeom prst="rect">
            <a:avLst/>
          </a:prstGeom>
          <a:noFill/>
        </p:spPr>
        <p:txBody>
          <a:bodyPr wrap="none" rtlCol="0">
            <a:spAutoFit/>
          </a:bodyPr>
          <a:lstStyle/>
          <a:p>
            <a:pPr algn="r"/>
            <a:r>
              <a:rPr lang="fr-FR" sz="1200" b="1">
                <a:solidFill>
                  <a:srgbClr val="336E9F"/>
                </a:solidFill>
                <a:latin typeface="Arial"/>
                <a:cs typeface="Arial"/>
              </a:rPr>
              <a:t>Whittington Health NHS Trust</a:t>
            </a:r>
            <a:endParaRPr lang="en-GB" sz="1200">
              <a:solidFill>
                <a:srgbClr val="336E9F"/>
              </a:solidFill>
            </a:endParaRPr>
          </a:p>
        </p:txBody>
      </p:sp>
      <p:sp>
        <p:nvSpPr>
          <p:cNvPr id="11" name="txt_survey">
            <a:extLst>
              <a:ext uri="{FF2B5EF4-FFF2-40B4-BE49-F238E27FC236}">
                <a16:creationId xmlns:a16="http://schemas.microsoft.com/office/drawing/2014/main" id="{B3DB6D4C-15A3-41DE-389B-27C33D2D3D9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2" name="object 2">
            <a:extLst>
              <a:ext uri="{FF2B5EF4-FFF2-40B4-BE49-F238E27FC236}">
                <a16:creationId xmlns:a16="http://schemas.microsoft.com/office/drawing/2014/main" id="{8BB15ED4-3A48-E8C3-9B19-F815E1C4BE4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pSp>
        <p:nvGrpSpPr>
          <p:cNvPr id="7" name="Group 6">
            <a:extLst>
              <a:ext uri="{FF2B5EF4-FFF2-40B4-BE49-F238E27FC236}">
                <a16:creationId xmlns:a16="http://schemas.microsoft.com/office/drawing/2014/main" id="{10C41508-A91D-21C5-7025-60706265D93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64F772C8-B388-AFF5-59C6-3D45011D8ED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1E0C6AF8-D7C7-C7D9-6E0E-B594A965B31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3AE510EE-3A61-CC28-0515-2A866BB7CB1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E406391-28AF-4142-B253-43578EE00C2B}" type="slidenum">
              <a:rPr lang="en-GB" spc="-25" smtClean="0"/>
              <a:t>42</a:t>
            </a:fld>
            <a:endParaRPr lang="en-GB" spc="-25"/>
          </a:p>
        </p:txBody>
      </p:sp>
      <p:sp>
        <p:nvSpPr>
          <p:cNvPr id="18" name="object 1">
            <a:extLst>
              <a:ext uri="{FF2B5EF4-FFF2-40B4-BE49-F238E27FC236}">
                <a16:creationId xmlns:a16="http://schemas.microsoft.com/office/drawing/2014/main" id="{B603DB0C-A19A-84C0-ACFA-C0E9E067C96C}"/>
              </a:ext>
              <a:ext uri="{C183D7F6-B498-43B3-948B-1728B52AA6E4}">
                <adec:decorative xmlns:adec="http://schemas.microsoft.com/office/drawing/2017/decorative" val="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
          <p:cNvGraphicFramePr>
            <a:graphicFrameLocks noGrp="1"/>
          </p:cNvGraphicFramePr>
          <p:nvPr>
            <p:extLst>
              <p:ext uri="{D42A27DB-BD31-4B8C-83A1-F6EECF244321}">
                <p14:modId xmlns:p14="http://schemas.microsoft.com/office/powerpoint/2010/main" val="3893709062"/>
              </p:ext>
            </p:extLst>
          </p:nvPr>
        </p:nvGraphicFramePr>
        <p:xfrm>
          <a:off x="429133" y="1718805"/>
          <a:ext cx="6773143"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lang="en-GB" sz="850" b="1" spc="-25">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ltc_status_tbl_section2"/>
          <p:cNvGraphicFramePr>
            <a:graphicFrameLocks noGrp="1"/>
          </p:cNvGraphicFramePr>
          <p:nvPr>
            <p:extLst>
              <p:ext uri="{D42A27DB-BD31-4B8C-83A1-F6EECF244321}">
                <p14:modId xmlns:p14="http://schemas.microsoft.com/office/powerpoint/2010/main" val="1216098654"/>
              </p:ext>
            </p:extLst>
          </p:nvPr>
        </p:nvGraphicFramePr>
        <p:xfrm>
          <a:off x="429133" y="2766719"/>
          <a:ext cx="6773143"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DIAGNOSTIC </a:t>
                      </a:r>
                      <a:r>
                        <a:rPr sz="1575" b="1" spc="-15" baseline="-7936" dirty="0">
                          <a:solidFill>
                            <a:srgbClr val="336E9F"/>
                          </a:solidFill>
                          <a:latin typeface="Arial" panose="020B0604020202020204" pitchFamily="34" charset="0"/>
                          <a:cs typeface="Arial" panose="020B0604020202020204" pitchFamily="34" charset="0"/>
                        </a:rPr>
                        <a:t>TESTS</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have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a:t>
                      </a:r>
                      <a:r>
                        <a:rPr sz="850" spc="50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when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3"/>
          <p:cNvGraphicFramePr>
            <a:graphicFrameLocks noGrp="1"/>
          </p:cNvGraphicFramePr>
          <p:nvPr>
            <p:extLst>
              <p:ext uri="{D42A27DB-BD31-4B8C-83A1-F6EECF244321}">
                <p14:modId xmlns:p14="http://schemas.microsoft.com/office/powerpoint/2010/main" val="1305047419"/>
              </p:ext>
            </p:extLst>
          </p:nvPr>
        </p:nvGraphicFramePr>
        <p:xfrm>
          <a:off x="429133" y="4612828"/>
          <a:ext cx="6773143"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panose="020B0604020202020204" pitchFamily="34" charset="0"/>
                          <a:cs typeface="Arial" panose="020B0604020202020204" pitchFamily="34" charset="0"/>
                        </a:rPr>
                        <a:t>Q12.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family </a:t>
                      </a:r>
                      <a:r>
                        <a:rPr sz="850" dirty="0">
                          <a:latin typeface="Arial" panose="020B0604020202020204" pitchFamily="34" charset="0"/>
                          <a:cs typeface="Arial" panose="020B0604020202020204" pitchFamily="34" charset="0"/>
                        </a:rPr>
                        <a:t>member,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friend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they </a:t>
                      </a:r>
                      <a:r>
                        <a:rPr sz="850" dirty="0">
                          <a:latin typeface="Arial" panose="020B0604020202020204" pitchFamily="34" charset="0"/>
                          <a:cs typeface="Arial" panose="020B0604020202020204" pitchFamily="34" charset="0"/>
                        </a:rPr>
                        <a:t>had</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Q14.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could</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ltc_status_tbl_section4"/>
          <p:cNvGraphicFramePr>
            <a:graphicFrameLocks noGrp="1"/>
          </p:cNvGraphicFramePr>
          <p:nvPr>
            <p:extLst>
              <p:ext uri="{D42A27DB-BD31-4B8C-83A1-F6EECF244321}">
                <p14:modId xmlns:p14="http://schemas.microsoft.com/office/powerpoint/2010/main" val="2938628808"/>
              </p:ext>
            </p:extLst>
          </p:nvPr>
        </p:nvGraphicFramePr>
        <p:xfrm>
          <a:off x="428814" y="6458302"/>
          <a:ext cx="6773143" cy="1116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3236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ltc_status_tbl_section5"/>
          <p:cNvGraphicFramePr>
            <a:graphicFrameLocks noGrp="1"/>
          </p:cNvGraphicFramePr>
          <p:nvPr>
            <p:extLst>
              <p:ext uri="{D42A27DB-BD31-4B8C-83A1-F6EECF244321}">
                <p14:modId xmlns:p14="http://schemas.microsoft.com/office/powerpoint/2010/main" val="2114082145"/>
              </p:ext>
            </p:extLst>
          </p:nvPr>
        </p:nvGraphicFramePr>
        <p:xfrm>
          <a:off x="428814" y="7764938"/>
          <a:ext cx="6773143"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7" name="object 2">
            <a:extLst>
              <a:ext uri="{FF2B5EF4-FFF2-40B4-BE49-F238E27FC236}">
                <a16:creationId xmlns:a16="http://schemas.microsoft.com/office/drawing/2014/main" id="{7BD741FB-7825-7A0C-E2F4-5D4A92E400E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2" name="txt_org_name">
            <a:extLst>
              <a:ext uri="{FF2B5EF4-FFF2-40B4-BE49-F238E27FC236}">
                <a16:creationId xmlns:a16="http://schemas.microsoft.com/office/drawing/2014/main" id="{2B39A8BB-FA7A-1D2F-6292-4F2FCB6289CB}"/>
              </a:ext>
              <a:ext uri="{C183D7F6-B498-43B3-948B-1728B52AA6E4}">
                <adec:decorative xmlns:adec="http://schemas.microsoft.com/office/drawing/2017/decorative" val="1"/>
              </a:ext>
            </a:extLst>
          </p:cNvPr>
          <p:cNvSpPr txBox="1"/>
          <p:nvPr/>
        </p:nvSpPr>
        <p:spPr>
          <a:xfrm>
            <a:off x="4926696" y="622300"/>
            <a:ext cx="2351927" cy="276999"/>
          </a:xfrm>
          <a:prstGeom prst="rect">
            <a:avLst/>
          </a:prstGeom>
          <a:noFill/>
        </p:spPr>
        <p:txBody>
          <a:bodyPr wrap="none" rtlCol="0">
            <a:spAutoFit/>
          </a:bodyPr>
          <a:lstStyle/>
          <a:p>
            <a:pPr algn="r"/>
            <a:r>
              <a:rPr lang="fr-FR" sz="1200" b="1">
                <a:solidFill>
                  <a:srgbClr val="336E9F"/>
                </a:solidFill>
                <a:latin typeface="Arial"/>
                <a:cs typeface="Arial"/>
              </a:rPr>
              <a:t>Whittington Health NHS Trust</a:t>
            </a:r>
            <a:endParaRPr lang="en-GB" sz="1200">
              <a:solidFill>
                <a:srgbClr val="336E9F"/>
              </a:solidFill>
            </a:endParaRPr>
          </a:p>
        </p:txBody>
      </p:sp>
      <p:sp>
        <p:nvSpPr>
          <p:cNvPr id="14" name="txt_survey">
            <a:extLst>
              <a:ext uri="{FF2B5EF4-FFF2-40B4-BE49-F238E27FC236}">
                <a16:creationId xmlns:a16="http://schemas.microsoft.com/office/drawing/2014/main" id="{E919EB0E-A07C-DDCA-19C3-CE5F7660EC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3E2DFA12-9835-A9A4-7D53-14DF36F6FAF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0819FDE9-D0F4-CA68-6AE6-9DE6F1823F4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E1A9116C-8540-E657-F21C-A1EB06BA999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4F6F053-E2CD-7E2D-706D-C0298E208A7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DF9138B-6F9F-4691-8728-C60A75DB3DAC}" type="slidenum">
              <a:rPr lang="en-GB" spc="-25" smtClean="0"/>
              <a:t>43</a:t>
            </a:fld>
            <a:endParaRPr lang="en-GB" spc="-25" dirty="0"/>
          </a:p>
        </p:txBody>
      </p:sp>
      <p:sp>
        <p:nvSpPr>
          <p:cNvPr id="14" name="object 1">
            <a:extLst>
              <a:ext uri="{FF2B5EF4-FFF2-40B4-BE49-F238E27FC236}">
                <a16:creationId xmlns:a16="http://schemas.microsoft.com/office/drawing/2014/main" id="{F5AA29E7-5F1E-AF13-0998-939A579456E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3" name="object 2">
            <a:extLst>
              <a:ext uri="{FF2B5EF4-FFF2-40B4-BE49-F238E27FC236}">
                <a16:creationId xmlns:a16="http://schemas.microsoft.com/office/drawing/2014/main" id="{2AF9865C-F624-93DD-FF2D-4A89F0E3E68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4" name="ltc_status_tbl_section6"/>
          <p:cNvGraphicFramePr>
            <a:graphicFrameLocks noGrp="1"/>
          </p:cNvGraphicFramePr>
          <p:nvPr>
            <p:extLst>
              <p:ext uri="{D42A27DB-BD31-4B8C-83A1-F6EECF244321}">
                <p14:modId xmlns:p14="http://schemas.microsoft.com/office/powerpoint/2010/main" val="3936606306"/>
              </p:ext>
            </p:extLst>
          </p:nvPr>
        </p:nvGraphicFramePr>
        <p:xfrm>
          <a:off x="429133" y="1738913"/>
          <a:ext cx="6773143"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CARE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PLANNING</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create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panose="020B0604020202020204" pitchFamily="34" charset="0"/>
                          <a:cs typeface="Arial" panose="020B0604020202020204" pitchFamily="34" charset="0"/>
                        </a:rPr>
                        <a:t>Q26.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reviewed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20" dirty="0">
                          <a:latin typeface="Arial" panose="020B0604020202020204" pitchFamily="34" charset="0"/>
                          <a:cs typeface="Arial" panose="020B0604020202020204" pitchFamily="34" charset="0"/>
                        </a:rPr>
                        <a:t> with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ensure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date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7"/>
          <p:cNvGraphicFramePr>
            <a:graphicFrameLocks noGrp="1"/>
          </p:cNvGraphicFramePr>
          <p:nvPr>
            <p:extLst>
              <p:ext uri="{D42A27DB-BD31-4B8C-83A1-F6EECF244321}">
                <p14:modId xmlns:p14="http://schemas.microsoft.com/office/powerpoint/2010/main" val="173747541"/>
              </p:ext>
            </p:extLst>
          </p:nvPr>
        </p:nvGraphicFramePr>
        <p:xfrm>
          <a:off x="429133" y="3075871"/>
          <a:ext cx="6773143"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15" baseline="-7936" dirty="0">
                          <a:solidFill>
                            <a:srgbClr val="336E9F"/>
                          </a:solidFill>
                          <a:latin typeface="Arial"/>
                          <a:cs typeface="Arial"/>
                        </a:rPr>
                        <a:t>FROM</a:t>
                      </a:r>
                      <a:r>
                        <a:rPr sz="1575" b="1" spc="-52" baseline="-7936" dirty="0">
                          <a:solidFill>
                            <a:srgbClr val="336E9F"/>
                          </a:solidFill>
                          <a:latin typeface="Arial"/>
                          <a:cs typeface="Arial"/>
                        </a:rPr>
                        <a:t> </a:t>
                      </a:r>
                      <a:r>
                        <a:rPr sz="1575" b="1" spc="-30" baseline="-7936" dirty="0">
                          <a:solidFill>
                            <a:srgbClr val="336E9F"/>
                          </a:solidFill>
                          <a:latin typeface="Arial"/>
                          <a:cs typeface="Arial"/>
                        </a:rPr>
                        <a:t>HOSPITAL</a:t>
                      </a:r>
                      <a:r>
                        <a:rPr sz="1575" b="1" spc="-44" baseline="-7936" dirty="0">
                          <a:solidFill>
                            <a:srgbClr val="336E9F"/>
                          </a:solidFill>
                          <a:latin typeface="Arial"/>
                          <a:cs typeface="Arial"/>
                        </a:rPr>
                        <a:t> </a:t>
                      </a:r>
                      <a:r>
                        <a:rPr sz="1575" b="1" spc="-15" baseline="-7936" dirty="0">
                          <a:solidFill>
                            <a:srgbClr val="336E9F"/>
                          </a:solidFill>
                          <a:latin typeface="Arial"/>
                          <a:cs typeface="Arial"/>
                        </a:rPr>
                        <a:t>STAFF</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ltc_status_tbl_section8"/>
          <p:cNvGraphicFramePr>
            <a:graphicFrameLocks noGrp="1"/>
          </p:cNvGraphicFramePr>
          <p:nvPr>
            <p:extLst>
              <p:ext uri="{D42A27DB-BD31-4B8C-83A1-F6EECF244321}">
                <p14:modId xmlns:p14="http://schemas.microsoft.com/office/powerpoint/2010/main" val="4010318899"/>
              </p:ext>
            </p:extLst>
          </p:nvPr>
        </p:nvGraphicFramePr>
        <p:xfrm>
          <a:off x="429133" y="4420336"/>
          <a:ext cx="6773143"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txt_org_name">
            <a:extLst>
              <a:ext uri="{FF2B5EF4-FFF2-40B4-BE49-F238E27FC236}">
                <a16:creationId xmlns:a16="http://schemas.microsoft.com/office/drawing/2014/main" id="{375D6A66-A4CC-19BA-5D72-58077A349609}"/>
              </a:ext>
              <a:ext uri="{C183D7F6-B498-43B3-948B-1728B52AA6E4}">
                <adec:decorative xmlns:adec="http://schemas.microsoft.com/office/drawing/2017/decorative" val="1"/>
              </a:ext>
            </a:extLst>
          </p:cNvPr>
          <p:cNvSpPr txBox="1"/>
          <p:nvPr/>
        </p:nvSpPr>
        <p:spPr>
          <a:xfrm>
            <a:off x="4926696" y="622300"/>
            <a:ext cx="2351927" cy="276999"/>
          </a:xfrm>
          <a:prstGeom prst="rect">
            <a:avLst/>
          </a:prstGeom>
          <a:noFill/>
        </p:spPr>
        <p:txBody>
          <a:bodyPr wrap="none" rtlCol="0">
            <a:spAutoFit/>
          </a:bodyPr>
          <a:lstStyle/>
          <a:p>
            <a:pPr algn="r"/>
            <a:r>
              <a:rPr lang="fr-FR" sz="1200" b="1">
                <a:solidFill>
                  <a:srgbClr val="336E9F"/>
                </a:solidFill>
                <a:latin typeface="Arial"/>
                <a:cs typeface="Arial"/>
              </a:rPr>
              <a:t>Whittington Health NHS Trust</a:t>
            </a:r>
            <a:endParaRPr lang="en-GB" sz="1200">
              <a:solidFill>
                <a:srgbClr val="336E9F"/>
              </a:solidFill>
            </a:endParaRPr>
          </a:p>
        </p:txBody>
      </p:sp>
      <p:sp>
        <p:nvSpPr>
          <p:cNvPr id="12" name="txt_survey">
            <a:extLst>
              <a:ext uri="{FF2B5EF4-FFF2-40B4-BE49-F238E27FC236}">
                <a16:creationId xmlns:a16="http://schemas.microsoft.com/office/drawing/2014/main" id="{EF55EEBC-DB2F-D3B7-D5E9-5B73A640D0C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7392661F-A5FF-B2B6-A00F-8A883422399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EF535C19-ABEC-6F31-A1DA-14CC200F286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78ABFDC0-187D-155F-FDBC-B2590A331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87462B4-B057-050E-618D-A3BDBBCF0A0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A11DD7D-B60E-46E0-9073-1083EC81D7F4}" type="slidenum">
              <a:rPr lang="en-GB" spc="-25" smtClean="0"/>
              <a:t>44</a:t>
            </a:fld>
            <a:endParaRPr lang="en-GB" spc="-25" dirty="0"/>
          </a:p>
        </p:txBody>
      </p:sp>
      <p:sp>
        <p:nvSpPr>
          <p:cNvPr id="15" name="object 1">
            <a:extLst>
              <a:ext uri="{FF2B5EF4-FFF2-40B4-BE49-F238E27FC236}">
                <a16:creationId xmlns:a16="http://schemas.microsoft.com/office/drawing/2014/main" id="{B794E0D3-8706-1B0E-4A05-994E5FA2BEF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9"/>
          <p:cNvGraphicFramePr>
            <a:graphicFrameLocks noGrp="1"/>
          </p:cNvGraphicFramePr>
          <p:nvPr>
            <p:extLst>
              <p:ext uri="{D42A27DB-BD31-4B8C-83A1-F6EECF244321}">
                <p14:modId xmlns:p14="http://schemas.microsoft.com/office/powerpoint/2010/main" val="2421536360"/>
              </p:ext>
            </p:extLst>
          </p:nvPr>
        </p:nvGraphicFramePr>
        <p:xfrm>
          <a:off x="429133" y="1754794"/>
          <a:ext cx="6773143"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5" name="ltc_status_tbl_section10"/>
          <p:cNvGraphicFramePr>
            <a:graphicFrameLocks noGrp="1"/>
          </p:cNvGraphicFramePr>
          <p:nvPr>
            <p:extLst>
              <p:ext uri="{D42A27DB-BD31-4B8C-83A1-F6EECF244321}">
                <p14:modId xmlns:p14="http://schemas.microsoft.com/office/powerpoint/2010/main" val="3810730953"/>
              </p:ext>
            </p:extLst>
          </p:nvPr>
        </p:nvGraphicFramePr>
        <p:xfrm>
          <a:off x="429133" y="5235097"/>
          <a:ext cx="6773143"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11"/>
          <p:cNvGraphicFramePr>
            <a:graphicFrameLocks noGrp="1"/>
          </p:cNvGraphicFramePr>
          <p:nvPr>
            <p:extLst>
              <p:ext uri="{D42A27DB-BD31-4B8C-83A1-F6EECF244321}">
                <p14:modId xmlns:p14="http://schemas.microsoft.com/office/powerpoint/2010/main" val="2725498186"/>
              </p:ext>
            </p:extLst>
          </p:nvPr>
        </p:nvGraphicFramePr>
        <p:xfrm>
          <a:off x="429133" y="7443002"/>
          <a:ext cx="6773143"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status_tbl_section12"/>
          <p:cNvGraphicFramePr>
            <a:graphicFrameLocks noGrp="1"/>
          </p:cNvGraphicFramePr>
          <p:nvPr>
            <p:extLst>
              <p:ext uri="{D42A27DB-BD31-4B8C-83A1-F6EECF244321}">
                <p14:modId xmlns:p14="http://schemas.microsoft.com/office/powerpoint/2010/main" val="623123478"/>
              </p:ext>
            </p:extLst>
          </p:nvPr>
        </p:nvGraphicFramePr>
        <p:xfrm>
          <a:off x="429133" y="8615971"/>
          <a:ext cx="6773143"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84E56599-ED1C-A2ED-537D-FFD8ED8B343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421DED91-06F1-20AE-2A50-6C3CF9E43B4A}"/>
              </a:ext>
              <a:ext uri="{C183D7F6-B498-43B3-948B-1728B52AA6E4}">
                <adec:decorative xmlns:adec="http://schemas.microsoft.com/office/drawing/2017/decorative" val="1"/>
              </a:ext>
            </a:extLst>
          </p:cNvPr>
          <p:cNvSpPr txBox="1"/>
          <p:nvPr/>
        </p:nvSpPr>
        <p:spPr>
          <a:xfrm>
            <a:off x="4926696" y="622300"/>
            <a:ext cx="2351927" cy="276999"/>
          </a:xfrm>
          <a:prstGeom prst="rect">
            <a:avLst/>
          </a:prstGeom>
          <a:noFill/>
        </p:spPr>
        <p:txBody>
          <a:bodyPr wrap="none" rtlCol="0">
            <a:spAutoFit/>
          </a:bodyPr>
          <a:lstStyle/>
          <a:p>
            <a:pPr algn="r"/>
            <a:r>
              <a:rPr lang="fr-FR" sz="1200" b="1">
                <a:solidFill>
                  <a:srgbClr val="336E9F"/>
                </a:solidFill>
                <a:latin typeface="Arial"/>
                <a:cs typeface="Arial"/>
              </a:rPr>
              <a:t>Whittington Health NHS Trust</a:t>
            </a:r>
            <a:endParaRPr lang="en-GB" sz="1200">
              <a:solidFill>
                <a:srgbClr val="336E9F"/>
              </a:solidFill>
            </a:endParaRPr>
          </a:p>
        </p:txBody>
      </p:sp>
      <p:sp>
        <p:nvSpPr>
          <p:cNvPr id="13" name="txt_survey">
            <a:extLst>
              <a:ext uri="{FF2B5EF4-FFF2-40B4-BE49-F238E27FC236}">
                <a16:creationId xmlns:a16="http://schemas.microsoft.com/office/drawing/2014/main" id="{C0133D01-56E2-BDA1-1E72-36763CAE75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437FEDF8-B802-AA00-7F9F-E5EB750744E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5201768-96D7-8E11-1276-F7CEBA54E67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474D8A69-EF95-BBB2-50E5-A8B5E6E0B4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65D8C282-8881-ADF8-FACE-924EE0D0DF1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FABA2BA-510A-4C52-9055-8C235712BFEB}" type="slidenum">
              <a:rPr lang="en-GB" spc="-25" smtClean="0"/>
              <a:t>45</a:t>
            </a:fld>
            <a:endParaRPr lang="en-GB" spc="-25" dirty="0"/>
          </a:p>
        </p:txBody>
      </p:sp>
      <p:sp>
        <p:nvSpPr>
          <p:cNvPr id="13" name="object 1">
            <a:extLst>
              <a:ext uri="{FF2B5EF4-FFF2-40B4-BE49-F238E27FC236}">
                <a16:creationId xmlns:a16="http://schemas.microsoft.com/office/drawing/2014/main" id="{99003ACA-3BD5-C661-BDA3-CD91ED7F24B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3">
            <a:extLs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2090335634"/>
              </p:ext>
            </p:extLst>
          </p:nvPr>
        </p:nvGraphicFramePr>
        <p:xfrm>
          <a:off x="429133" y="1737454"/>
          <a:ext cx="6773143"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14"/>
          <p:cNvGraphicFramePr>
            <a:graphicFrameLocks noGrp="1"/>
          </p:cNvGraphicFramePr>
          <p:nvPr>
            <p:extLst>
              <p:ext uri="{D42A27DB-BD31-4B8C-83A1-F6EECF244321}">
                <p14:modId xmlns:p14="http://schemas.microsoft.com/office/powerpoint/2010/main" val="4025951901"/>
              </p:ext>
            </p:extLst>
          </p:nvPr>
        </p:nvGraphicFramePr>
        <p:xfrm>
          <a:off x="429133" y="3400613"/>
          <a:ext cx="6773143"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7282B633-4F4B-54F1-67D8-78426903F4F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F7CB09AD-D09E-654F-C4D7-D79DA316C2D5}"/>
              </a:ext>
              <a:ext uri="{C183D7F6-B498-43B3-948B-1728B52AA6E4}">
                <adec:decorative xmlns:adec="http://schemas.microsoft.com/office/drawing/2017/decorative" val="1"/>
              </a:ext>
            </a:extLst>
          </p:cNvPr>
          <p:cNvSpPr txBox="1"/>
          <p:nvPr/>
        </p:nvSpPr>
        <p:spPr>
          <a:xfrm>
            <a:off x="4926696" y="622300"/>
            <a:ext cx="2351927" cy="276999"/>
          </a:xfrm>
          <a:prstGeom prst="rect">
            <a:avLst/>
          </a:prstGeom>
          <a:noFill/>
        </p:spPr>
        <p:txBody>
          <a:bodyPr wrap="none" rtlCol="0">
            <a:spAutoFit/>
          </a:bodyPr>
          <a:lstStyle/>
          <a:p>
            <a:pPr algn="r"/>
            <a:r>
              <a:rPr lang="fr-FR" sz="1200" b="1">
                <a:solidFill>
                  <a:srgbClr val="336E9F"/>
                </a:solidFill>
                <a:latin typeface="Arial"/>
                <a:cs typeface="Arial"/>
              </a:rPr>
              <a:t>Whittington Health NHS Trust</a:t>
            </a:r>
            <a:endParaRPr lang="en-GB" sz="1200">
              <a:solidFill>
                <a:srgbClr val="336E9F"/>
              </a:solidFill>
            </a:endParaRPr>
          </a:p>
        </p:txBody>
      </p:sp>
      <p:sp>
        <p:nvSpPr>
          <p:cNvPr id="11" name="txt_survey">
            <a:extLst>
              <a:ext uri="{FF2B5EF4-FFF2-40B4-BE49-F238E27FC236}">
                <a16:creationId xmlns:a16="http://schemas.microsoft.com/office/drawing/2014/main" id="{B1280AC4-F8B6-20C7-D8DB-593716F5C6A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9F944CC7-24F0-CF7F-90F9-0B493346959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C686F68A-A709-2C40-5E48-73F04BBF5F5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3CBEDD84-FF19-CFE8-B9DC-CF50CED6245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B0012-ABB0-44C8-37D7-4B92385EA794}"/>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BDCEC12-3F2C-6A93-A862-90BD105F6A6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46</a:t>
            </a:fld>
            <a:endParaRPr lang="en-GB" spc="-25"/>
          </a:p>
        </p:txBody>
      </p:sp>
      <p:sp>
        <p:nvSpPr>
          <p:cNvPr id="51" name="object 1">
            <a:extLst>
              <a:ext uri="{FF2B5EF4-FFF2-40B4-BE49-F238E27FC236}">
                <a16:creationId xmlns:a16="http://schemas.microsoft.com/office/drawing/2014/main" id="{45698FF1-C161-91FD-F2B9-D5F44ED1F78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69" name="Group 1">
            <a:extLst>
              <a:ext uri="{FF2B5EF4-FFF2-40B4-BE49-F238E27FC236}">
                <a16:creationId xmlns:a16="http://schemas.microsoft.com/office/drawing/2014/main" id="{9BB5705D-40BB-FE6B-1634-090D7D167AAA}"/>
              </a:ext>
              <a:ext uri="{C183D7F6-B498-43B3-948B-1728B52AA6E4}">
                <adec:decorative xmlns:adec="http://schemas.microsoft.com/office/drawing/2017/decorative" val="0"/>
              </a:ext>
            </a:extLst>
          </p:cNvPr>
          <p:cNvGrpSpPr/>
          <p:nvPr/>
        </p:nvGrpSpPr>
        <p:grpSpPr>
          <a:xfrm>
            <a:off x="428960" y="1198005"/>
            <a:ext cx="6696075" cy="361062"/>
            <a:chOff x="349101" y="166510"/>
            <a:chExt cx="6775785" cy="361062"/>
          </a:xfrm>
        </p:grpSpPr>
        <p:sp>
          <p:nvSpPr>
            <p:cNvPr id="21" name="object 5">
              <a:extLst>
                <a:ext uri="{FF2B5EF4-FFF2-40B4-BE49-F238E27FC236}">
                  <a16:creationId xmlns:a16="http://schemas.microsoft.com/office/drawing/2014/main" id="{3252A674-7DF3-5A8C-E95C-53F68E0F4C67}"/>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7" name="object 4">
              <a:extLst>
                <a:ext uri="{FF2B5EF4-FFF2-40B4-BE49-F238E27FC236}">
                  <a16:creationId xmlns:a16="http://schemas.microsoft.com/office/drawing/2014/main" id="{7E4783E5-CAE2-9CA3-DFCC-742276826F2C}"/>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64" name="object 3">
              <a:extLst>
                <a:ext uri="{FF2B5EF4-FFF2-40B4-BE49-F238E27FC236}">
                  <a16:creationId xmlns:a16="http://schemas.microsoft.com/office/drawing/2014/main" id="{DA1C6C0B-7259-1A76-D963-69181F691ABA}"/>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65" name="object 2">
              <a:extLst>
                <a:ext uri="{FF2B5EF4-FFF2-40B4-BE49-F238E27FC236}">
                  <a16:creationId xmlns:a16="http://schemas.microsoft.com/office/drawing/2014/main" id="{C6248AAF-CECE-354D-CCA6-6D517E53315F}"/>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3" name="object 6">
            <a:extLst>
              <a:ext uri="{FF2B5EF4-FFF2-40B4-BE49-F238E27FC236}">
                <a16:creationId xmlns:a16="http://schemas.microsoft.com/office/drawing/2014/main" id="{2EBF97D0-E482-23B2-0862-B8F45538B8B8}"/>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SUPPORT</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FROM</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20" normalizeH="0" baseline="0" noProof="0" dirty="0">
                <a:ln>
                  <a:noFill/>
                </a:ln>
                <a:solidFill>
                  <a:srgbClr val="336E9F"/>
                </a:solidFill>
                <a:effectLst/>
                <a:uLnTx/>
                <a:uFillTx/>
                <a:latin typeface="Arial"/>
                <a:cs typeface="Arial"/>
              </a:rPr>
              <a:t>YOUR</a:t>
            </a:r>
            <a:r>
              <a:rPr kumimoji="0" sz="1050" b="1" i="0" u="none" strike="noStrike" kern="0" cap="none" spc="-45" normalizeH="0" baseline="0" noProof="0" dirty="0">
                <a:ln>
                  <a:noFill/>
                </a:ln>
                <a:solidFill>
                  <a:srgbClr val="336E9F"/>
                </a:solidFill>
                <a:effectLst/>
                <a:uLnTx/>
                <a:uFillTx/>
                <a:latin typeface="Arial"/>
                <a:cs typeface="Arial"/>
              </a:rPr>
              <a:t> </a:t>
            </a:r>
            <a:r>
              <a:rPr kumimoji="0" sz="1050" b="1" i="0" u="none" strike="noStrike" kern="0" cap="none" spc="0" normalizeH="0" baseline="0" noProof="0" dirty="0">
                <a:ln>
                  <a:noFill/>
                </a:ln>
                <a:solidFill>
                  <a:srgbClr val="336E9F"/>
                </a:solidFill>
                <a:effectLst/>
                <a:uLnTx/>
                <a:uFillTx/>
                <a:latin typeface="Arial"/>
                <a:cs typeface="Arial"/>
              </a:rPr>
              <a:t>GP</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PRACTICE</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02">
            <a:extLst>
              <a:ext uri="{FF2B5EF4-FFF2-40B4-BE49-F238E27FC236}">
                <a16:creationId xmlns:a16="http://schemas.microsoft.com/office/drawing/2014/main" id="{C3F16D88-C384-5BAB-2F7F-8DAF6807F2B7}"/>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algn="l"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Q2.</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spoke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to</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primary</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professional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once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twice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before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cancer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diagnosis</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3">
            <a:extLst>
              <a:ext uri="{FF2B5EF4-FFF2-40B4-BE49-F238E27FC236}">
                <a16:creationId xmlns:a16="http://schemas.microsoft.com/office/drawing/2014/main" id="{A6274D00-47E7-8C10-E62C-FAD9E64BCB15}"/>
              </a:ext>
            </a:extLst>
          </p:cNvPr>
          <p:cNvSpPr txBox="1"/>
          <p:nvPr/>
        </p:nvSpPr>
        <p:spPr>
          <a:xfrm>
            <a:off x="483860" y="3433071"/>
            <a:ext cx="4321175"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Q3.</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Referral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for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diagnosis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explained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could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completely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understand</a:t>
            </a:r>
            <a:endParaRPr kumimoji="0" sz="7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547FA48-FED3-821D-09BF-25A4AF487A18}"/>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DIAGNOSTIC </a:t>
            </a:r>
            <a:r>
              <a:rPr kumimoji="0" sz="1050" b="1" i="0" u="none" strike="noStrike" kern="0" cap="none" spc="-10" normalizeH="0" baseline="0" noProof="0" dirty="0">
                <a:ln>
                  <a:noFill/>
                </a:ln>
                <a:solidFill>
                  <a:srgbClr val="336E9F"/>
                </a:solidFill>
                <a:effectLst/>
                <a:uLnTx/>
                <a:uFillTx/>
                <a:latin typeface="Arial"/>
                <a:cs typeface="Arial"/>
              </a:rPr>
              <a:t>TESTS</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05">
            <a:extLst>
              <a:ext uri="{FF2B5EF4-FFF2-40B4-BE49-F238E27FC236}">
                <a16:creationId xmlns:a16="http://schemas.microsoft.com/office/drawing/2014/main" id="{0DF17C94-5792-E3D2-E69B-9AE16DC8BD48}"/>
              </a:ext>
            </a:extLst>
          </p:cNvPr>
          <p:cNvSpPr txBox="1"/>
          <p:nvPr/>
        </p:nvSpPr>
        <p:spPr>
          <a:xfrm>
            <a:off x="501650" y="5225774"/>
            <a:ext cx="402748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Q5.</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received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all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information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needed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about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diagnostic</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test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advance</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06">
            <a:extLst>
              <a:ext uri="{FF2B5EF4-FFF2-40B4-BE49-F238E27FC236}">
                <a16:creationId xmlns:a16="http://schemas.microsoft.com/office/drawing/2014/main" id="{626911E8-D65B-E8C4-61C3-3E5EAEF2D19C}"/>
              </a:ext>
            </a:extLst>
          </p:cNvPr>
          <p:cNvSpPr txBox="1"/>
          <p:nvPr/>
        </p:nvSpPr>
        <p:spPr>
          <a:xfrm>
            <a:off x="502181" y="6870700"/>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a:t>
            </a:r>
            <a:r>
              <a:rPr kumimoji="0" lang="en-GB" sz="850" b="0" i="0" u="none" strike="noStrike" kern="0" cap="none" spc="0" normalizeH="0" baseline="0" noProof="0" dirty="0">
                <a:ln>
                  <a:noFill/>
                </a:ln>
                <a:solidFill>
                  <a:sysClr val="windowText" lastClr="000000"/>
                </a:solidFill>
                <a:effectLst/>
                <a:uLnTx/>
                <a:uFillTx/>
                <a:latin typeface="Arial"/>
                <a:cs typeface="Arial"/>
              </a:rPr>
              <a:t>6</a:t>
            </a:r>
            <a:r>
              <a:rPr kumimoji="0" sz="850" b="0" i="0" u="none" strike="noStrike" kern="0" cap="none" spc="0" normalizeH="0" baseline="0" noProof="0" dirty="0">
                <a:ln>
                  <a:noFill/>
                </a:ln>
                <a:solidFill>
                  <a:sysClr val="windowText" lastClr="000000"/>
                </a:solidFill>
                <a:effectLst/>
                <a:uLnTx/>
                <a:uFillTx/>
                <a:latin typeface="Arial"/>
                <a:cs typeface="Arial"/>
              </a:rPr>
              <a:t>.</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 test staff appeared to completely have all the information they needed about the patient </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07">
            <a:extLst>
              <a:ext uri="{FF2B5EF4-FFF2-40B4-BE49-F238E27FC236}">
                <a16:creationId xmlns:a16="http://schemas.microsoft.com/office/drawing/2014/main" id="{6201CFB0-E3D3-D2EE-7E04-6E9000C23F34}"/>
              </a:ext>
              <a:ext uri="{C183D7F6-B498-43B3-948B-1728B52AA6E4}">
                <adec:decorative xmlns:adec="http://schemas.microsoft.com/office/drawing/2017/decorative" val="0"/>
              </a:ext>
            </a:extLst>
          </p:cNvPr>
          <p:cNvSpPr txBox="1"/>
          <p:nvPr/>
        </p:nvSpPr>
        <p:spPr>
          <a:xfrm>
            <a:off x="497020" y="8547889"/>
            <a:ext cx="403211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Q7. Patient felt the length of time waiting for diagnostic test results was about right</a:t>
            </a:r>
            <a:endParaRPr kumimoji="0" sz="850" b="0" i="0" u="none" strike="noStrike" kern="0" cap="none" spc="0" normalizeH="0" baseline="0" noProof="0" dirty="0">
              <a:ln>
                <a:noFill/>
              </a:ln>
              <a:solidFill>
                <a:sysClr val="windowText" lastClr="000000"/>
              </a:solidFill>
              <a:effectLst/>
              <a:highlight>
                <a:srgbClr val="FFFF00"/>
              </a:highlight>
              <a:uLnTx/>
              <a:uFillTx/>
              <a:latin typeface="Arial"/>
              <a:cs typeface="Arial"/>
            </a:endParaRPr>
          </a:p>
        </p:txBody>
      </p:sp>
      <p:graphicFrame>
        <p:nvGraphicFramePr>
          <p:cNvPr id="25" name="his_years_q07">
            <a:extLst>
              <a:ext uri="{FF2B5EF4-FFF2-40B4-BE49-F238E27FC236}">
                <a16:creationId xmlns:a16="http://schemas.microsoft.com/office/drawing/2014/main" id="{D453C1F6-F5CB-EF77-5F2B-3DEDC2EEB0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99987849"/>
              </p:ext>
            </p:extLst>
          </p:nvPr>
        </p:nvGraphicFramePr>
        <p:xfrm>
          <a:off x="1585850" y="978806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07">
            <a:extLst>
              <a:ext uri="{FF2B5EF4-FFF2-40B4-BE49-F238E27FC236}">
                <a16:creationId xmlns:a16="http://schemas.microsoft.com/office/drawing/2014/main" id="{E0E32324-EF5A-BAE8-9C85-C40E0CE909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2433"/>
              </p:ext>
            </p:extLst>
          </p:nvPr>
        </p:nvGraphicFramePr>
        <p:xfrm>
          <a:off x="360680" y="8826561"/>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E236C8AA-9DDA-D9B2-503E-62D60B9B8424}"/>
              </a:ext>
              <a:ext uri="{C183D7F6-B498-43B3-948B-1728B52AA6E4}">
                <adec:decorative xmlns:adec="http://schemas.microsoft.com/office/drawing/2017/decorative" val="1"/>
              </a:ext>
            </a:extLst>
          </p:cNvPr>
          <p:cNvSpPr/>
          <p:nvPr/>
        </p:nvSpPr>
        <p:spPr>
          <a:xfrm>
            <a:off x="435050" y="856085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2" name="his_years_q06">
            <a:extLst>
              <a:ext uri="{FF2B5EF4-FFF2-40B4-BE49-F238E27FC236}">
                <a16:creationId xmlns:a16="http://schemas.microsoft.com/office/drawing/2014/main" id="{E81DFD44-560C-728B-3403-42B85ABA38B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75400265"/>
              </p:ext>
            </p:extLst>
          </p:nvPr>
        </p:nvGraphicFramePr>
        <p:xfrm>
          <a:off x="1585850" y="81134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06">
            <a:extLst>
              <a:ext uri="{FF2B5EF4-FFF2-40B4-BE49-F238E27FC236}">
                <a16:creationId xmlns:a16="http://schemas.microsoft.com/office/drawing/2014/main" id="{8B3ED5BD-DBD4-6CC1-4CC4-94F20672729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14384275"/>
              </p:ext>
            </p:extLst>
          </p:nvPr>
        </p:nvGraphicFramePr>
        <p:xfrm>
          <a:off x="360680" y="715110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1">
            <a:extLst>
              <a:ext uri="{FF2B5EF4-FFF2-40B4-BE49-F238E27FC236}">
                <a16:creationId xmlns:a16="http://schemas.microsoft.com/office/drawing/2014/main" id="{0FF9B079-9B77-D247-9C1F-FDA103E226FC}"/>
              </a:ext>
              <a:ext uri="{C183D7F6-B498-43B3-948B-1728B52AA6E4}">
                <adec:decorative xmlns:adec="http://schemas.microsoft.com/office/drawing/2017/decorative" val="1"/>
              </a:ext>
            </a:extLst>
          </p:cNvPr>
          <p:cNvSpPr/>
          <p:nvPr/>
        </p:nvSpPr>
        <p:spPr>
          <a:xfrm>
            <a:off x="435050" y="691704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05">
            <a:extLst>
              <a:ext uri="{FF2B5EF4-FFF2-40B4-BE49-F238E27FC236}">
                <a16:creationId xmlns:a16="http://schemas.microsoft.com/office/drawing/2014/main" id="{3E79BC96-ED0A-4661-8014-32D8CFDA83A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80754626"/>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05">
            <a:extLst>
              <a:ext uri="{FF2B5EF4-FFF2-40B4-BE49-F238E27FC236}">
                <a16:creationId xmlns:a16="http://schemas.microsoft.com/office/drawing/2014/main" id="{250B6B81-1887-4139-CA0C-21A274C6808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18174418"/>
              </p:ext>
            </p:extLst>
          </p:nvPr>
        </p:nvGraphicFramePr>
        <p:xfrm>
          <a:off x="360680" y="5510081"/>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10">
            <a:extLst>
              <a:ext uri="{FF2B5EF4-FFF2-40B4-BE49-F238E27FC236}">
                <a16:creationId xmlns:a16="http://schemas.microsoft.com/office/drawing/2014/main" id="{042C6773-623D-31E9-37E4-8F8BC9B501D2}"/>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3">
            <a:extLst>
              <a:ext uri="{FF2B5EF4-FFF2-40B4-BE49-F238E27FC236}">
                <a16:creationId xmlns:a16="http://schemas.microsoft.com/office/drawing/2014/main" id="{87F5F779-9A4C-9755-765C-7DC23E09752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79826962"/>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03">
            <a:extLst>
              <a:ext uri="{FF2B5EF4-FFF2-40B4-BE49-F238E27FC236}">
                <a16:creationId xmlns:a16="http://schemas.microsoft.com/office/drawing/2014/main" id="{83B12BC6-3E0D-0ECB-6139-1ED565607C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69788457"/>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56BF1D26-3E09-43A8-FD0C-17968A7A5CAD}"/>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his_years_q02">
            <a:extLst>
              <a:ext uri="{FF2B5EF4-FFF2-40B4-BE49-F238E27FC236}">
                <a16:creationId xmlns:a16="http://schemas.microsoft.com/office/drawing/2014/main" id="{A5DCDAB5-1E37-0E60-B01A-2819E4D4BB8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976988446"/>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96" name="chart_his_q02">
            <a:extLst>
              <a:ext uri="{FF2B5EF4-FFF2-40B4-BE49-F238E27FC236}">
                <a16:creationId xmlns:a16="http://schemas.microsoft.com/office/drawing/2014/main" id="{6C121FDE-8725-E26E-3302-522C338C15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42013727"/>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E5E57115-2277-A8B7-478E-122F7FD8285B}"/>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xt_org_name">
            <a:extLst>
              <a:ext uri="{FF2B5EF4-FFF2-40B4-BE49-F238E27FC236}">
                <a16:creationId xmlns:a16="http://schemas.microsoft.com/office/drawing/2014/main" id="{FFBA706D-E939-813C-9132-2D524C9C7F7F}"/>
              </a:ext>
              <a:ext uri="{C183D7F6-B498-43B3-948B-1728B52AA6E4}">
                <adec:decorative xmlns:adec="http://schemas.microsoft.com/office/drawing/2017/decorative" val="1"/>
              </a:ext>
            </a:extLst>
          </p:cNvPr>
          <p:cNvSpPr txBox="1"/>
          <p:nvPr/>
        </p:nvSpPr>
        <p:spPr>
          <a:xfrm>
            <a:off x="4926696" y="622300"/>
            <a:ext cx="2351927" cy="276999"/>
          </a:xfrm>
          <a:prstGeom prst="rect">
            <a:avLst/>
          </a:prstGeom>
          <a:noFill/>
        </p:spPr>
        <p:txBody>
          <a:bodyPr wrap="none" rtlCol="0">
            <a:spAutoFit/>
          </a:bodyPr>
          <a:lstStyle/>
          <a:p>
            <a:pPr algn="r"/>
            <a:r>
              <a:rPr lang="fr-FR" sz="1200" b="1">
                <a:solidFill>
                  <a:srgbClr val="336E9F"/>
                </a:solidFill>
                <a:latin typeface="Arial"/>
                <a:cs typeface="Arial"/>
              </a:rPr>
              <a:t>Whittington Health NHS Trust</a:t>
            </a:r>
            <a:endParaRPr lang="en-GB" sz="1200">
              <a:solidFill>
                <a:srgbClr val="336E9F"/>
              </a:solidFill>
            </a:endParaRPr>
          </a:p>
        </p:txBody>
      </p:sp>
      <p:sp>
        <p:nvSpPr>
          <p:cNvPr id="9" name="txt_survey">
            <a:extLst>
              <a:ext uri="{FF2B5EF4-FFF2-40B4-BE49-F238E27FC236}">
                <a16:creationId xmlns:a16="http://schemas.microsoft.com/office/drawing/2014/main" id="{AB94E1B7-FFBC-62F7-B5E4-88E0E3E5FC9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B732AC87-A94F-C48C-D679-9D723D2DF1C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DA5B9F4C-F790-10B5-0865-805501E549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0" name="object 3">
              <a:hlinkClick r:id="rId7" action="ppaction://hlinksldjump"/>
              <a:extLst>
                <a:ext uri="{FF2B5EF4-FFF2-40B4-BE49-F238E27FC236}">
                  <a16:creationId xmlns:a16="http://schemas.microsoft.com/office/drawing/2014/main" id="{67F82EFB-EB99-9041-7EC1-AAF163B018F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73190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895D4-ACC1-C4F7-F758-0398E9E65A58}"/>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FAF98454-D2BE-A47B-A987-FC7A819C51B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47</a:t>
            </a:fld>
            <a:endParaRPr lang="en-GB" spc="-25" dirty="0"/>
          </a:p>
        </p:txBody>
      </p:sp>
      <p:sp>
        <p:nvSpPr>
          <p:cNvPr id="25" name="object 1">
            <a:extLst>
              <a:ext uri="{FF2B5EF4-FFF2-40B4-BE49-F238E27FC236}">
                <a16:creationId xmlns:a16="http://schemas.microsoft.com/office/drawing/2014/main" id="{EEF5E5D0-FA3E-1A2A-2E92-76645A0C777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his_years_q14">
            <a:extLst>
              <a:ext uri="{FF2B5EF4-FFF2-40B4-BE49-F238E27FC236}">
                <a16:creationId xmlns:a16="http://schemas.microsoft.com/office/drawing/2014/main" id="{D0D5AE65-253C-F366-0867-431F35AEAE0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92014174"/>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14">
            <a:extLst>
              <a:ext uri="{FF2B5EF4-FFF2-40B4-BE49-F238E27FC236}">
                <a16:creationId xmlns:a16="http://schemas.microsoft.com/office/drawing/2014/main" id="{FDF84F4D-AC35-54A2-7879-2F90D6256AB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80823621"/>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08">
            <a:extLst>
              <a:ext uri="{FF2B5EF4-FFF2-40B4-BE49-F238E27FC236}">
                <a16:creationId xmlns:a16="http://schemas.microsoft.com/office/drawing/2014/main" id="{3C12F59E-D493-CD2E-E5CE-B33FAD33D47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Q8.</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results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were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9">
            <a:extLst>
              <a:ext uri="{FF2B5EF4-FFF2-40B4-BE49-F238E27FC236}">
                <a16:creationId xmlns:a16="http://schemas.microsoft.com/office/drawing/2014/main" id="{CFB63CBE-AD2A-BBB2-073D-A984CAA5878C}"/>
              </a:ext>
            </a:extLst>
          </p:cNvPr>
          <p:cNvSpPr txBox="1"/>
          <p:nvPr/>
        </p:nvSpPr>
        <p:spPr>
          <a:xfrm>
            <a:off x="460565" y="3244702"/>
            <a:ext cx="432117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Q9.</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Enough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privacy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always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given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receiving</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results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8">
            <a:extLst>
              <a:ext uri="{FF2B5EF4-FFF2-40B4-BE49-F238E27FC236}">
                <a16:creationId xmlns:a16="http://schemas.microsoft.com/office/drawing/2014/main" id="{33EA4CF7-58BE-316D-F89A-AF8E43EBD222}"/>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kumimoji="0" lang="en-GB" sz="1050" b="1" i="0" u="none" strike="noStrike" kern="0" cap="none" spc="-20" normalizeH="0" baseline="0" noProof="0" dirty="0">
                <a:ln>
                  <a:noFill/>
                </a:ln>
                <a:solidFill>
                  <a:srgbClr val="336E9F"/>
                </a:solidFill>
                <a:effectLst/>
                <a:uLnTx/>
                <a:uFillTx/>
                <a:latin typeface="Arial"/>
                <a:cs typeface="Arial"/>
              </a:rPr>
              <a:t>FINDING</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OUT</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THAT</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YOU</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HAD</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CANCER</a:t>
            </a:r>
            <a:endParaRPr kumimoji="0" lang="en-GB"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12">
            <a:extLst>
              <a:ext uri="{FF2B5EF4-FFF2-40B4-BE49-F238E27FC236}">
                <a16:creationId xmlns:a16="http://schemas.microsoft.com/office/drawing/2014/main" id="{E0567596-FEB3-8A86-AD80-C4EDDD0B8B7B}"/>
              </a:ext>
            </a:extLst>
          </p:cNvPr>
          <p:cNvSpPr txBox="1"/>
          <p:nvPr/>
        </p:nvSpPr>
        <p:spPr>
          <a:xfrm>
            <a:off x="457082" y="5024271"/>
            <a:ext cx="4824000" cy="34881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Q12.</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have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family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member,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carer</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or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friend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with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them</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diagnosis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3">
            <a:extLst>
              <a:ext uri="{FF2B5EF4-FFF2-40B4-BE49-F238E27FC236}">
                <a16:creationId xmlns:a16="http://schemas.microsoft.com/office/drawing/2014/main" id="{6FD1BC8A-BE5A-D65F-4035-CBC351FEEF3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Q13.</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definitely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sensitively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that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cancer</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14">
            <a:extLst>
              <a:ext uri="{FF2B5EF4-FFF2-40B4-BE49-F238E27FC236}">
                <a16:creationId xmlns:a16="http://schemas.microsoft.com/office/drawing/2014/main" id="{7100B4DB-0B5B-89E5-DC46-C5FAD5B2C813}"/>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Q14.</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Cancer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diagnosis</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11">
            <a:extLst>
              <a:ext uri="{FF2B5EF4-FFF2-40B4-BE49-F238E27FC236}">
                <a16:creationId xmlns:a16="http://schemas.microsoft.com/office/drawing/2014/main" id="{20CCD20B-8706-5C3E-5F53-FC65E7EA5ACE}"/>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3">
            <a:extLst>
              <a:ext uri="{FF2B5EF4-FFF2-40B4-BE49-F238E27FC236}">
                <a16:creationId xmlns:a16="http://schemas.microsoft.com/office/drawing/2014/main" id="{C312DA1B-FCAB-D060-CD82-5647B48DA9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64416800"/>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3">
            <a:extLst>
              <a:ext uri="{FF2B5EF4-FFF2-40B4-BE49-F238E27FC236}">
                <a16:creationId xmlns:a16="http://schemas.microsoft.com/office/drawing/2014/main" id="{5350257F-DF1A-32C2-9828-9BABC12E72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34916357"/>
              </p:ext>
            </p:extLst>
          </p:nvPr>
        </p:nvGraphicFramePr>
        <p:xfrm>
          <a:off x="360681" y="694855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2A32F76-DD4A-E59F-FD0A-F1C6D38E74E3}"/>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2">
            <a:extLst>
              <a:ext uri="{FF2B5EF4-FFF2-40B4-BE49-F238E27FC236}">
                <a16:creationId xmlns:a16="http://schemas.microsoft.com/office/drawing/2014/main" id="{33BDBACB-BD6F-A15A-EE77-51E339A6E7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11924621"/>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2">
            <a:extLst>
              <a:ext uri="{FF2B5EF4-FFF2-40B4-BE49-F238E27FC236}">
                <a16:creationId xmlns:a16="http://schemas.microsoft.com/office/drawing/2014/main" id="{2778D0D2-BAA6-BD49-A161-C7ED2A81B92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67509270"/>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7225F60C-D0E7-CE57-9093-49746DDBC473}"/>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09">
            <a:extLst>
              <a:ext uri="{FF2B5EF4-FFF2-40B4-BE49-F238E27FC236}">
                <a16:creationId xmlns:a16="http://schemas.microsoft.com/office/drawing/2014/main" id="{3BD53331-8F52-4946-B2F4-6E35B25F576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16633359"/>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09">
            <a:extLst>
              <a:ext uri="{FF2B5EF4-FFF2-40B4-BE49-F238E27FC236}">
                <a16:creationId xmlns:a16="http://schemas.microsoft.com/office/drawing/2014/main" id="{46711E10-6FFE-0552-59F7-1874295006A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25975793"/>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CE773F93-591C-0404-ABB9-A8047DAD8EDE}"/>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8">
            <a:extLst>
              <a:ext uri="{FF2B5EF4-FFF2-40B4-BE49-F238E27FC236}">
                <a16:creationId xmlns:a16="http://schemas.microsoft.com/office/drawing/2014/main" id="{ACB07D0A-B9EA-71BC-DE34-CB03BD1928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457550955"/>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9" name="chart_his_q08">
            <a:extLst>
              <a:ext uri="{FF2B5EF4-FFF2-40B4-BE49-F238E27FC236}">
                <a16:creationId xmlns:a16="http://schemas.microsoft.com/office/drawing/2014/main" id="{94ED61EC-D099-B1A4-26A7-F977C949946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13175595"/>
              </p:ext>
            </p:extLst>
          </p:nvPr>
        </p:nvGraphicFramePr>
        <p:xfrm>
          <a:off x="360680" y="1930115"/>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51EA48DC-7F3D-C0D4-81D1-D83EC07712E3}"/>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3402FC5B-D156-389C-913E-9B76C31EB5B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0E99F057-5A64-80BA-4B60-AFED04F21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D9B9709B-EA38-F975-7451-27A37B23BD1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1C0D49A1-21C5-BE66-1485-3611CBE3A9F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2D8D0405-8421-6BF7-26C3-DD8084A0AF5A}"/>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9629DC2-0F90-96D1-0F11-38486AF19461}"/>
              </a:ext>
              <a:ext uri="{C183D7F6-B498-43B3-948B-1728B52AA6E4}">
                <adec:decorative xmlns:adec="http://schemas.microsoft.com/office/drawing/2017/decorative" val="1"/>
              </a:ext>
            </a:extLst>
          </p:cNvPr>
          <p:cNvSpPr txBox="1"/>
          <p:nvPr/>
        </p:nvSpPr>
        <p:spPr>
          <a:xfrm>
            <a:off x="4926696" y="622300"/>
            <a:ext cx="2351927" cy="276999"/>
          </a:xfrm>
          <a:prstGeom prst="rect">
            <a:avLst/>
          </a:prstGeom>
          <a:noFill/>
        </p:spPr>
        <p:txBody>
          <a:bodyPr wrap="none" rtlCol="0">
            <a:spAutoFit/>
          </a:bodyPr>
          <a:lstStyle/>
          <a:p>
            <a:pPr algn="r"/>
            <a:r>
              <a:rPr lang="fr-FR" sz="1200" b="1">
                <a:solidFill>
                  <a:srgbClr val="336E9F"/>
                </a:solidFill>
                <a:latin typeface="Arial"/>
                <a:cs typeface="Arial"/>
              </a:rPr>
              <a:t>Whittington Health NHS Trust</a:t>
            </a:r>
            <a:endParaRPr lang="en-GB" sz="1200">
              <a:solidFill>
                <a:srgbClr val="336E9F"/>
              </a:solidFill>
            </a:endParaRPr>
          </a:p>
        </p:txBody>
      </p:sp>
      <p:sp>
        <p:nvSpPr>
          <p:cNvPr id="28" name="txt_survey">
            <a:extLst>
              <a:ext uri="{FF2B5EF4-FFF2-40B4-BE49-F238E27FC236}">
                <a16:creationId xmlns:a16="http://schemas.microsoft.com/office/drawing/2014/main" id="{8220C6CF-3B71-AECD-A585-20B2E32BA88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76FCE434-B6A6-9C67-D7B8-B06EB63B9AB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7" action="ppaction://hlinksldjump"/>
              <a:extLst>
                <a:ext uri="{FF2B5EF4-FFF2-40B4-BE49-F238E27FC236}">
                  <a16:creationId xmlns:a16="http://schemas.microsoft.com/office/drawing/2014/main" id="{FB48C4A7-6028-EA38-9A50-9EDE56A5DFE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7" action="ppaction://hlinksldjump"/>
              <a:extLst>
                <a:ext uri="{FF2B5EF4-FFF2-40B4-BE49-F238E27FC236}">
                  <a16:creationId xmlns:a16="http://schemas.microsoft.com/office/drawing/2014/main" id="{8C6BE5F1-4041-C783-6AEE-1B5599B0C77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3617301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D7140-F825-D57F-D0A1-723E0F78908E}"/>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0C45A8F9-C5D0-2BCF-DED4-8895FC3EE5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48</a:t>
            </a:fld>
            <a:endParaRPr lang="en-GB" spc="-25" dirty="0"/>
          </a:p>
        </p:txBody>
      </p:sp>
      <p:sp>
        <p:nvSpPr>
          <p:cNvPr id="25" name="object 1">
            <a:extLst>
              <a:ext uri="{FF2B5EF4-FFF2-40B4-BE49-F238E27FC236}">
                <a16:creationId xmlns:a16="http://schemas.microsoft.com/office/drawing/2014/main" id="{B68ED21A-0A50-2ADF-6FCC-D34E87E660ED}"/>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19">
            <a:extLst>
              <a:ext uri="{FF2B5EF4-FFF2-40B4-BE49-F238E27FC236}">
                <a16:creationId xmlns:a16="http://schemas.microsoft.com/office/drawing/2014/main" id="{F2D26FFF-7D18-036A-F471-C13D3222E6F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92284021"/>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9">
            <a:extLst>
              <a:ext uri="{FF2B5EF4-FFF2-40B4-BE49-F238E27FC236}">
                <a16:creationId xmlns:a16="http://schemas.microsoft.com/office/drawing/2014/main" id="{DC13F97D-6F84-45AF-1A03-F95941D9E6C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19138763"/>
              </p:ext>
            </p:extLst>
          </p:nvPr>
        </p:nvGraphicFramePr>
        <p:xfrm>
          <a:off x="360679" y="8588195"/>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A028EC1B-B827-766D-27B3-61F97EFC8065}"/>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18">
            <a:extLst>
              <a:ext uri="{FF2B5EF4-FFF2-40B4-BE49-F238E27FC236}">
                <a16:creationId xmlns:a16="http://schemas.microsoft.com/office/drawing/2014/main" id="{9A16BBF3-3250-B128-BF51-E3DA1331683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59074197"/>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18">
            <a:extLst>
              <a:ext uri="{FF2B5EF4-FFF2-40B4-BE49-F238E27FC236}">
                <a16:creationId xmlns:a16="http://schemas.microsoft.com/office/drawing/2014/main" id="{D37F1285-B95C-9335-B119-E7705D180B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28697166"/>
              </p:ext>
            </p:extLst>
          </p:nvPr>
        </p:nvGraphicFramePr>
        <p:xfrm>
          <a:off x="360681"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47AD5EDD-F3A8-F23E-75AE-231E1F07E47B}"/>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7">
            <a:extLst>
              <a:ext uri="{FF2B5EF4-FFF2-40B4-BE49-F238E27FC236}">
                <a16:creationId xmlns:a16="http://schemas.microsoft.com/office/drawing/2014/main" id="{3D02B0CA-8139-A707-42A4-5140339CDF0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38103428"/>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17">
            <a:extLst>
              <a:ext uri="{FF2B5EF4-FFF2-40B4-BE49-F238E27FC236}">
                <a16:creationId xmlns:a16="http://schemas.microsoft.com/office/drawing/2014/main" id="{EC00D5EF-A53B-5F33-C44C-C6D42AE3E70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16392985"/>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C9530199-E157-82A4-CA71-142026D2AAC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6">
            <a:extLst>
              <a:ext uri="{FF2B5EF4-FFF2-40B4-BE49-F238E27FC236}">
                <a16:creationId xmlns:a16="http://schemas.microsoft.com/office/drawing/2014/main" id="{B542D130-5084-A8B5-8ABD-6F73C241FD1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39615746"/>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16">
            <a:extLst>
              <a:ext uri="{FF2B5EF4-FFF2-40B4-BE49-F238E27FC236}">
                <a16:creationId xmlns:a16="http://schemas.microsoft.com/office/drawing/2014/main" id="{59F5ADB4-4DD0-82D5-10CC-FF833EC029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07976798"/>
              </p:ext>
            </p:extLst>
          </p:nvPr>
        </p:nvGraphicFramePr>
        <p:xfrm>
          <a:off x="360679" y="3541196"/>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9F8F1E73-88F6-6B54-4C45-CDA909114D2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15">
            <a:extLst>
              <a:ext uri="{FF2B5EF4-FFF2-40B4-BE49-F238E27FC236}">
                <a16:creationId xmlns:a16="http://schemas.microsoft.com/office/drawing/2014/main" id="{8F3D2283-8CED-8BC7-ED3A-9E0B59D9414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75177943"/>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5">
            <a:extLst>
              <a:ext uri="{FF2B5EF4-FFF2-40B4-BE49-F238E27FC236}">
                <a16:creationId xmlns:a16="http://schemas.microsoft.com/office/drawing/2014/main" id="{EAE61E5C-167B-534E-711F-AABD9A5801C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89095084"/>
              </p:ext>
            </p:extLst>
          </p:nvPr>
        </p:nvGraphicFramePr>
        <p:xfrm>
          <a:off x="360680" y="1929932"/>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15">
            <a:extLst>
              <a:ext uri="{FF2B5EF4-FFF2-40B4-BE49-F238E27FC236}">
                <a16:creationId xmlns:a16="http://schemas.microsoft.com/office/drawing/2014/main" id="{0B9C89A0-B00F-5E2C-C840-76CCB1B667B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appropriate</a:t>
            </a:r>
            <a:r>
              <a:rPr lang="en-GB" sz="850" spc="-25" dirty="0">
                <a:latin typeface="Arial"/>
                <a:cs typeface="Arial"/>
              </a:rPr>
              <a:t> </a:t>
            </a:r>
            <a:r>
              <a:rPr lang="en-GB" sz="850" spc="-10" dirty="0">
                <a:latin typeface="Arial"/>
                <a:cs typeface="Arial"/>
              </a:rPr>
              <a:t>place</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16">
            <a:extLst>
              <a:ext uri="{FF2B5EF4-FFF2-40B4-BE49-F238E27FC236}">
                <a16:creationId xmlns:a16="http://schemas.microsoft.com/office/drawing/2014/main" id="{66F3D8A4-41B8-7A38-0B31-BC9F2C9C0EF8}"/>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more</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p:txBody>
      </p:sp>
      <p:sp>
        <p:nvSpPr>
          <p:cNvPr id="54" name="object 8">
            <a:extLst>
              <a:ext uri="{FF2B5EF4-FFF2-40B4-BE49-F238E27FC236}">
                <a16:creationId xmlns:a16="http://schemas.microsoft.com/office/drawing/2014/main" id="{FCA7B71C-2F6E-32AF-E2BC-54C00207BBC7}"/>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 FROM A MAIN CONTACT PERSON</a:t>
            </a:r>
          </a:p>
        </p:txBody>
      </p:sp>
      <p:sp>
        <p:nvSpPr>
          <p:cNvPr id="59" name="text_q17">
            <a:extLst>
              <a:ext uri="{FF2B5EF4-FFF2-40B4-BE49-F238E27FC236}">
                <a16:creationId xmlns:a16="http://schemas.microsoft.com/office/drawing/2014/main" id="{1C5B413C-714C-FC09-9E37-893F3BBDB091}"/>
              </a:ext>
            </a:extLst>
          </p:cNvPr>
          <p:cNvSpPr txBox="1"/>
          <p:nvPr/>
        </p:nvSpPr>
        <p:spPr>
          <a:xfrm>
            <a:off x="457082" y="5024271"/>
            <a:ext cx="4824000" cy="387286"/>
          </a:xfrm>
          <a:prstGeom prst="rect">
            <a:avLst/>
          </a:prstGeom>
        </p:spPr>
        <p:txBody>
          <a:bodyPr vert="horz" wrap="square" lIns="0" tIns="86360" rIns="0" bIns="0" rtlCol="0">
            <a:spAutoFit/>
          </a:bodyPr>
          <a:lstStyle/>
          <a:p>
            <a:pPr marL="12700">
              <a:spcBef>
                <a:spcPts val="250"/>
              </a:spcBef>
              <a:defRPr/>
            </a:pPr>
            <a:r>
              <a:rPr lang="en-GB" sz="850" dirty="0">
                <a:latin typeface="Arial"/>
                <a:cs typeface="Arial"/>
              </a:rPr>
              <a:t>Q17.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main</a:t>
            </a:r>
            <a:r>
              <a:rPr lang="en-GB" sz="850" spc="-15" dirty="0">
                <a:latin typeface="Arial"/>
                <a:cs typeface="Arial"/>
              </a:rPr>
              <a:t> </a:t>
            </a:r>
            <a:r>
              <a:rPr lang="en-GB" sz="850" dirty="0">
                <a:latin typeface="Arial"/>
                <a:cs typeface="Arial"/>
              </a:rPr>
              <a:t>point</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within</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care</a:t>
            </a:r>
            <a:r>
              <a:rPr lang="en-GB" sz="850" spc="-20" dirty="0">
                <a:latin typeface="Arial"/>
                <a:cs typeface="Arial"/>
              </a:rPr>
              <a:t> team</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8">
            <a:extLst>
              <a:ext uri="{FF2B5EF4-FFF2-40B4-BE49-F238E27FC236}">
                <a16:creationId xmlns:a16="http://schemas.microsoft.com/office/drawing/2014/main" id="{26F4819A-8C0F-56EA-2F4F-12A37D183FF4}"/>
              </a:ext>
            </a:extLst>
          </p:cNvPr>
          <p:cNvSpPr txBox="1"/>
          <p:nvPr/>
        </p:nvSpPr>
        <p:spPr>
          <a:xfrm>
            <a:off x="454692" y="6655273"/>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20"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spc="-10" dirty="0">
                <a:latin typeface="Arial"/>
                <a:cs typeface="Arial"/>
              </a:rPr>
              <a:t>person</a:t>
            </a:r>
            <a:endParaRPr lang="en-GB" sz="850" dirty="0">
              <a:latin typeface="Arial"/>
              <a:cs typeface="Arial"/>
            </a:endParaRPr>
          </a:p>
        </p:txBody>
      </p:sp>
      <p:sp>
        <p:nvSpPr>
          <p:cNvPr id="111" name="text_q19">
            <a:extLst>
              <a:ext uri="{FF2B5EF4-FFF2-40B4-BE49-F238E27FC236}">
                <a16:creationId xmlns:a16="http://schemas.microsoft.com/office/drawing/2014/main" id="{E70E9C66-05D7-5D6B-263C-65D0956C8770}"/>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p:txBody>
      </p:sp>
      <p:sp>
        <p:nvSpPr>
          <p:cNvPr id="3" name="object 6">
            <a:extLst>
              <a:ext uri="{FF2B5EF4-FFF2-40B4-BE49-F238E27FC236}">
                <a16:creationId xmlns:a16="http://schemas.microsoft.com/office/drawing/2014/main" id="{DB4D6D6C-12AC-A2B4-D2B3-DBEB15271C7D}"/>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D27E9453-0AA0-6827-15AA-14E32E83ED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2EBDF9EB-E8EC-6238-EBC9-2DC342788BD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B5A566A3-79FD-8008-9B5A-9EE8ADB5052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CCCA16E9-7435-7A0F-52FF-905F0917B91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EA32FCE-D308-C060-8364-228BE25A1E8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7D987F53-0522-FD84-EF51-8490C2CCF3AD}"/>
              </a:ext>
              <a:ext uri="{C183D7F6-B498-43B3-948B-1728B52AA6E4}">
                <adec:decorative xmlns:adec="http://schemas.microsoft.com/office/drawing/2017/decorative" val="1"/>
              </a:ext>
            </a:extLst>
          </p:cNvPr>
          <p:cNvSpPr txBox="1"/>
          <p:nvPr/>
        </p:nvSpPr>
        <p:spPr>
          <a:xfrm>
            <a:off x="4926696" y="622300"/>
            <a:ext cx="2351927" cy="276999"/>
          </a:xfrm>
          <a:prstGeom prst="rect">
            <a:avLst/>
          </a:prstGeom>
          <a:noFill/>
        </p:spPr>
        <p:txBody>
          <a:bodyPr wrap="none" rtlCol="0">
            <a:spAutoFit/>
          </a:bodyPr>
          <a:lstStyle/>
          <a:p>
            <a:pPr algn="r"/>
            <a:r>
              <a:rPr lang="fr-FR" sz="1200" b="1">
                <a:solidFill>
                  <a:srgbClr val="336E9F"/>
                </a:solidFill>
                <a:latin typeface="Arial"/>
                <a:cs typeface="Arial"/>
              </a:rPr>
              <a:t>Whittington Health NHS Trust</a:t>
            </a:r>
            <a:endParaRPr lang="en-GB" sz="1200">
              <a:solidFill>
                <a:srgbClr val="336E9F"/>
              </a:solidFill>
            </a:endParaRPr>
          </a:p>
        </p:txBody>
      </p:sp>
      <p:sp>
        <p:nvSpPr>
          <p:cNvPr id="28" name="txt_survey">
            <a:extLst>
              <a:ext uri="{FF2B5EF4-FFF2-40B4-BE49-F238E27FC236}">
                <a16:creationId xmlns:a16="http://schemas.microsoft.com/office/drawing/2014/main" id="{DF2B4421-26E5-E452-C21D-EFBC919E23A0}"/>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6A2A2C8F-F501-0E3F-E256-C574BF4E859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BFD8CF2E-2CB0-EFAD-2A50-CD3B2E7752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442DFE49-8A37-10B4-AB20-9482DFF918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07077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47EFC-471E-5748-B4EC-149ACA7C4C46}"/>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8649CCB-D046-94C2-98DC-64A3634579E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49</a:t>
            </a:fld>
            <a:endParaRPr lang="en-GB" spc="-25"/>
          </a:p>
        </p:txBody>
      </p:sp>
      <p:sp>
        <p:nvSpPr>
          <p:cNvPr id="20" name="object 1">
            <a:extLst>
              <a:ext uri="{FF2B5EF4-FFF2-40B4-BE49-F238E27FC236}">
                <a16:creationId xmlns:a16="http://schemas.microsoft.com/office/drawing/2014/main" id="{D62ED841-7796-5CBE-C597-1315402FDB14}"/>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2" name="his_years_q24">
            <a:extLst>
              <a:ext uri="{FF2B5EF4-FFF2-40B4-BE49-F238E27FC236}">
                <a16:creationId xmlns:a16="http://schemas.microsoft.com/office/drawing/2014/main" id="{E49AF43A-8330-A6FF-717E-ED0D4CE8A1B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48764937"/>
              </p:ext>
            </p:extLst>
          </p:nvPr>
        </p:nvGraphicFramePr>
        <p:xfrm>
          <a:off x="1585850" y="977694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24">
            <a:extLst>
              <a:ext uri="{FF2B5EF4-FFF2-40B4-BE49-F238E27FC236}">
                <a16:creationId xmlns:a16="http://schemas.microsoft.com/office/drawing/2014/main" id="{C4542C60-1C78-786E-0722-6869A53CE72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56479902"/>
              </p:ext>
            </p:extLst>
          </p:nvPr>
        </p:nvGraphicFramePr>
        <p:xfrm>
          <a:off x="360681" y="88145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33F32C2A-7983-7DB4-88A4-88F2FEAEED22}"/>
              </a:ext>
              <a:ext uri="{C183D7F6-B498-43B3-948B-1728B52AA6E4}">
                <adec:decorative xmlns:adec="http://schemas.microsoft.com/office/drawing/2017/decorative" val="1"/>
              </a:ext>
            </a:extLst>
          </p:cNvPr>
          <p:cNvSpPr/>
          <p:nvPr/>
        </p:nvSpPr>
        <p:spPr>
          <a:xfrm>
            <a:off x="435050" y="858573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5" name="his_years_q23">
            <a:extLst>
              <a:ext uri="{FF2B5EF4-FFF2-40B4-BE49-F238E27FC236}">
                <a16:creationId xmlns:a16="http://schemas.microsoft.com/office/drawing/2014/main" id="{F8AA1B7C-BB13-0B21-20F6-D1891946937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99277298"/>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23">
            <a:extLst>
              <a:ext uri="{FF2B5EF4-FFF2-40B4-BE49-F238E27FC236}">
                <a16:creationId xmlns:a16="http://schemas.microsoft.com/office/drawing/2014/main" id="{4205EF05-5F32-3FFF-936F-2DA41EA900A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65536565"/>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54B456A5-8240-986E-8718-2B0B8620F21E}"/>
              </a:ext>
              <a:ext uri="{C183D7F6-B498-43B3-948B-1728B52AA6E4}">
                <adec:decorative xmlns:adec="http://schemas.microsoft.com/office/drawing/2017/decorative" val="1"/>
              </a:ext>
            </a:extLst>
          </p:cNvPr>
          <p:cNvSpPr/>
          <p:nvPr/>
        </p:nvSpPr>
        <p:spPr>
          <a:xfrm>
            <a:off x="435374" y="6783908"/>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7" name="his_years_q22">
            <a:extLst>
              <a:ext uri="{FF2B5EF4-FFF2-40B4-BE49-F238E27FC236}">
                <a16:creationId xmlns:a16="http://schemas.microsoft.com/office/drawing/2014/main" id="{9675A9C9-E7B3-8764-5F06-D0FE66B5E2C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20937536"/>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22">
            <a:extLst>
              <a:ext uri="{FF2B5EF4-FFF2-40B4-BE49-F238E27FC236}">
                <a16:creationId xmlns:a16="http://schemas.microsoft.com/office/drawing/2014/main" id="{97D1D0E6-B53D-ED96-F2D5-D3442600355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03760963"/>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98DD4C1F-564A-B5B6-372E-78625429A505}"/>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0" name="his_years_q21">
            <a:extLst>
              <a:ext uri="{FF2B5EF4-FFF2-40B4-BE49-F238E27FC236}">
                <a16:creationId xmlns:a16="http://schemas.microsoft.com/office/drawing/2014/main" id="{2C83A80C-2E12-09EB-A31C-FB69626C357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65864857"/>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21">
            <a:extLst>
              <a:ext uri="{FF2B5EF4-FFF2-40B4-BE49-F238E27FC236}">
                <a16:creationId xmlns:a16="http://schemas.microsoft.com/office/drawing/2014/main" id="{43B59579-43A7-9322-09E0-F30D7257E2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0392734"/>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829333-38FE-A984-CA8C-740323058032}"/>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2" name="his_years_q20">
            <a:extLst>
              <a:ext uri="{FF2B5EF4-FFF2-40B4-BE49-F238E27FC236}">
                <a16:creationId xmlns:a16="http://schemas.microsoft.com/office/drawing/2014/main" id="{3A509741-AC6A-4EE1-5790-B17CACD23FC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421351461"/>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20">
            <a:extLst>
              <a:ext uri="{FF2B5EF4-FFF2-40B4-BE49-F238E27FC236}">
                <a16:creationId xmlns:a16="http://schemas.microsoft.com/office/drawing/2014/main" id="{D720746B-0164-D0BC-8478-5161DF2407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25861365"/>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23" name="object 6">
            <a:extLst>
              <a:ext uri="{FF2B5EF4-FFF2-40B4-BE49-F238E27FC236}">
                <a16:creationId xmlns:a16="http://schemas.microsoft.com/office/drawing/2014/main" id="{1EE78CF7-C3FA-CFF5-FEEB-59AC6B62B679}"/>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27" name="text_q20">
            <a:extLst>
              <a:ext uri="{FF2B5EF4-FFF2-40B4-BE49-F238E27FC236}">
                <a16:creationId xmlns:a16="http://schemas.microsoft.com/office/drawing/2014/main" id="{7E8F96C8-73B8-CC08-C99A-3FB26A0A8C3C}"/>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Q20.</a:t>
            </a:r>
            <a:r>
              <a:rPr lang="en-GB" sz="850" spc="-2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completely</a:t>
            </a:r>
            <a:r>
              <a:rPr lang="en-GB" sz="850" spc="-25"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21">
            <a:extLst>
              <a:ext uri="{FF2B5EF4-FFF2-40B4-BE49-F238E27FC236}">
                <a16:creationId xmlns:a16="http://schemas.microsoft.com/office/drawing/2014/main" id="{6D3E87B6-4A61-4D56-2A57-F6E9844C02DF}"/>
              </a:ext>
            </a:extLst>
          </p:cNvPr>
          <p:cNvSpPr txBox="1"/>
          <p:nvPr/>
        </p:nvSpPr>
        <p:spPr>
          <a:xfrm>
            <a:off x="483860" y="3433071"/>
            <a:ext cx="5367884"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Q21.</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1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22">
            <a:extLst>
              <a:ext uri="{FF2B5EF4-FFF2-40B4-BE49-F238E27FC236}">
                <a16:creationId xmlns:a16="http://schemas.microsoft.com/office/drawing/2014/main" id="{59FFDC5D-0449-E956-EAC4-6080C10B1C75}"/>
              </a:ext>
            </a:extLst>
          </p:cNvPr>
          <p:cNvSpPr txBox="1"/>
          <p:nvPr/>
        </p:nvSpPr>
        <p:spPr>
          <a:xfrm>
            <a:off x="501973" y="506776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2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spc="-10" dirty="0">
                <a:latin typeface="Arial"/>
                <a:cs typeface="Arial"/>
              </a:rPr>
              <a:t>options</a:t>
            </a:r>
            <a:endParaRPr lang="en-GB" sz="850" dirty="0">
              <a:latin typeface="Arial"/>
              <a:cs typeface="Arial"/>
            </a:endParaRPr>
          </a:p>
        </p:txBody>
      </p:sp>
      <p:sp>
        <p:nvSpPr>
          <p:cNvPr id="100" name="text_q23">
            <a:extLst>
              <a:ext uri="{FF2B5EF4-FFF2-40B4-BE49-F238E27FC236}">
                <a16:creationId xmlns:a16="http://schemas.microsoft.com/office/drawing/2014/main" id="{B4B4B05F-F180-49A7-4602-8B0A11CE2A75}"/>
              </a:ext>
            </a:extLst>
          </p:cNvPr>
          <p:cNvSpPr txBox="1"/>
          <p:nvPr/>
        </p:nvSpPr>
        <p:spPr>
          <a:xfrm>
            <a:off x="501973" y="6718300"/>
            <a:ext cx="663709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Q23.</a:t>
            </a:r>
            <a:r>
              <a:rPr lang="en-GB" sz="850" spc="-3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5" dirty="0">
                <a:latin typeface="Arial"/>
                <a:cs typeface="Arial"/>
              </a:rPr>
              <a:t> </a:t>
            </a:r>
            <a:r>
              <a:rPr lang="en-GB" sz="850" dirty="0">
                <a:latin typeface="Arial"/>
                <a:cs typeface="Arial"/>
              </a:rPr>
              <a:t>further</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a</a:t>
            </a:r>
            <a:r>
              <a:rPr lang="en-GB" sz="850" spc="-25" dirty="0">
                <a:latin typeface="Arial"/>
                <a:cs typeface="Arial"/>
              </a:rPr>
              <a:t> </a:t>
            </a:r>
            <a:r>
              <a:rPr lang="en-GB" sz="850" dirty="0">
                <a:latin typeface="Arial"/>
                <a:cs typeface="Arial"/>
              </a:rPr>
              <a:t>different</a:t>
            </a:r>
            <a:r>
              <a:rPr lang="en-GB" sz="850" spc="-25" dirty="0">
                <a:latin typeface="Arial"/>
                <a:cs typeface="Arial"/>
              </a:rPr>
              <a:t> </a:t>
            </a:r>
            <a:r>
              <a:rPr lang="en-GB" sz="850" dirty="0">
                <a:latin typeface="Arial"/>
                <a:cs typeface="Arial"/>
              </a:rPr>
              <a:t>healthcare</a:t>
            </a:r>
            <a:r>
              <a:rPr lang="en-GB" sz="850" spc="-25" dirty="0">
                <a:latin typeface="Arial"/>
                <a:cs typeface="Arial"/>
              </a:rPr>
              <a:t> </a:t>
            </a:r>
            <a:r>
              <a:rPr lang="en-GB" sz="850" dirty="0">
                <a:latin typeface="Arial"/>
                <a:cs typeface="Arial"/>
              </a:rPr>
              <a:t>professional</a:t>
            </a:r>
            <a:r>
              <a:rPr lang="en-GB" sz="850" spc="-25" dirty="0">
                <a:latin typeface="Arial"/>
                <a:cs typeface="Arial"/>
              </a:rPr>
              <a:t> </a:t>
            </a:r>
            <a:r>
              <a:rPr lang="en-GB" sz="850" dirty="0">
                <a:latin typeface="Arial"/>
                <a:cs typeface="Arial"/>
              </a:rPr>
              <a:t>before</a:t>
            </a:r>
            <a:r>
              <a:rPr lang="en-GB" sz="850" spc="-25" dirty="0">
                <a:latin typeface="Arial"/>
                <a:cs typeface="Arial"/>
              </a:rPr>
              <a:t> </a:t>
            </a:r>
            <a:r>
              <a:rPr lang="en-GB" sz="850" dirty="0">
                <a:latin typeface="Arial"/>
                <a:cs typeface="Arial"/>
              </a:rPr>
              <a:t>making</a:t>
            </a:r>
            <a:r>
              <a:rPr lang="en-GB" sz="850" spc="-25"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spc="-10" dirty="0">
                <a:latin typeface="Arial"/>
                <a:cs typeface="Arial"/>
              </a:rPr>
              <a:t>options</a:t>
            </a:r>
            <a:endParaRPr lang="en-GB" sz="850" dirty="0">
              <a:latin typeface="Arial"/>
              <a:cs typeface="Arial"/>
            </a:endParaRPr>
          </a:p>
        </p:txBody>
      </p:sp>
      <p:sp>
        <p:nvSpPr>
          <p:cNvPr id="54" name="object 11">
            <a:extLst>
              <a:ext uri="{FF2B5EF4-FFF2-40B4-BE49-F238E27FC236}">
                <a16:creationId xmlns:a16="http://schemas.microsoft.com/office/drawing/2014/main" id="{EAF5A1FD-8324-A8AC-ED22-8DED0EEFE37B}"/>
              </a:ext>
            </a:extLst>
          </p:cNvPr>
          <p:cNvSpPr txBox="1"/>
          <p:nvPr/>
        </p:nvSpPr>
        <p:spPr>
          <a:xfrm>
            <a:off x="436881" y="8418377"/>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11" name="text_q24">
            <a:extLst>
              <a:ext uri="{FF2B5EF4-FFF2-40B4-BE49-F238E27FC236}">
                <a16:creationId xmlns:a16="http://schemas.microsoft.com/office/drawing/2014/main" id="{17AE42F2-2BEA-1542-A6B2-45DE5664ED09}"/>
              </a:ext>
            </a:extLst>
          </p:cNvPr>
          <p:cNvSpPr txBox="1"/>
          <p:nvPr/>
        </p:nvSpPr>
        <p:spPr>
          <a:xfrm>
            <a:off x="489495" y="851505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Q24.</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concerns</a:t>
            </a:r>
            <a:r>
              <a:rPr lang="en-GB" sz="850" spc="-20"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6" name="object 7">
            <a:extLst>
              <a:ext uri="{FF2B5EF4-FFF2-40B4-BE49-F238E27FC236}">
                <a16:creationId xmlns:a16="http://schemas.microsoft.com/office/drawing/2014/main" id="{D0E944D2-4F33-208B-0A5C-6C9FEC161184}"/>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995233BA-9F51-BBB5-F95A-620DF6F769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E3746834-414D-D7BF-67F1-390D2BD8FBE3}"/>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F8444417-DF3D-976F-2278-CECCA7B6237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8D3D5399-1DC6-87D3-999B-EB9A7931161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DDA554CA-6A34-6D51-E789-C34484A9A400}"/>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4516C3C-6970-7A16-AC6B-FB714F9C75CD}"/>
              </a:ext>
              <a:ext uri="{C183D7F6-B498-43B3-948B-1728B52AA6E4}">
                <adec:decorative xmlns:adec="http://schemas.microsoft.com/office/drawing/2017/decorative" val="1"/>
              </a:ext>
            </a:extLst>
          </p:cNvPr>
          <p:cNvSpPr txBox="1"/>
          <p:nvPr/>
        </p:nvSpPr>
        <p:spPr>
          <a:xfrm>
            <a:off x="4926696" y="622300"/>
            <a:ext cx="2351927" cy="276999"/>
          </a:xfrm>
          <a:prstGeom prst="rect">
            <a:avLst/>
          </a:prstGeom>
          <a:noFill/>
        </p:spPr>
        <p:txBody>
          <a:bodyPr wrap="none" rtlCol="0">
            <a:spAutoFit/>
          </a:bodyPr>
          <a:lstStyle/>
          <a:p>
            <a:pPr algn="r"/>
            <a:r>
              <a:rPr lang="fr-FR" sz="1200" b="1">
                <a:solidFill>
                  <a:srgbClr val="336E9F"/>
                </a:solidFill>
                <a:latin typeface="Arial"/>
                <a:cs typeface="Arial"/>
              </a:rPr>
              <a:t>Whittington Health NHS Trust</a:t>
            </a:r>
            <a:endParaRPr lang="en-GB" sz="1200">
              <a:solidFill>
                <a:srgbClr val="336E9F"/>
              </a:solidFill>
            </a:endParaRPr>
          </a:p>
        </p:txBody>
      </p:sp>
      <p:sp>
        <p:nvSpPr>
          <p:cNvPr id="24" name="txt_survey">
            <a:extLst>
              <a:ext uri="{FF2B5EF4-FFF2-40B4-BE49-F238E27FC236}">
                <a16:creationId xmlns:a16="http://schemas.microsoft.com/office/drawing/2014/main" id="{521BF24C-B494-2651-E7D5-7F8A44F44C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B9FAB8B6-37EB-2BA8-FBF9-BFFE055D612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5" name="object 4">
              <a:hlinkClick r:id="rId7" action="ppaction://hlinksldjump"/>
              <a:extLst>
                <a:ext uri="{FF2B5EF4-FFF2-40B4-BE49-F238E27FC236}">
                  <a16:creationId xmlns:a16="http://schemas.microsoft.com/office/drawing/2014/main" id="{15708EF7-3AC1-92D0-B4E7-EFD6AA6F42C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D2552BDB-635A-ADC0-1FEF-692920662E8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796341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8979AA70-22EC-683B-C9EB-96BF78FAF29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174AFAA-F3DC-4500-BBA9-42A8BBE9379A}" type="slidenum">
              <a:rPr lang="en-GB" spc="-25" dirty="0"/>
              <a:t>5</a:t>
            </a:fld>
            <a:endParaRPr lang="en-GB" spc="-25" dirty="0"/>
          </a:p>
        </p:txBody>
      </p:sp>
      <p:sp>
        <p:nvSpPr>
          <p:cNvPr id="7" name="object 1">
            <a:extLst>
              <a:ext uri="{FF2B5EF4-FFF2-40B4-BE49-F238E27FC236}">
                <a16:creationId xmlns:a16="http://schemas.microsoft.com/office/drawing/2014/main" id="{6AFD23A5-C008-B191-8796-69A55582A16C}"/>
              </a:ext>
            </a:extLst>
          </p:cNvPr>
          <p:cNvSpPr txBox="1">
            <a:spLocks noGrp="1"/>
          </p:cNvSpPr>
          <p:nvPr>
            <p:ph type="title" idx="4294967295"/>
          </p:nvPr>
        </p:nvSpPr>
        <p:spPr>
          <a:xfrm>
            <a:off x="427037" y="698500"/>
            <a:ext cx="377930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44"/>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Introduction</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3" name="object 2"/>
          <p:cNvSpPr txBox="1"/>
          <p:nvPr/>
        </p:nvSpPr>
        <p:spPr>
          <a:xfrm>
            <a:off x="420687" y="1079500"/>
            <a:ext cx="6696000" cy="2100575"/>
          </a:xfrm>
          <a:prstGeom prst="rect">
            <a:avLst/>
          </a:prstGeom>
        </p:spPr>
        <p:txBody>
          <a:bodyPr vert="horz" wrap="square" lIns="0" tIns="0" rIns="0" bIns="0" rtlCol="0">
            <a:spAutoFit/>
          </a:bodyPr>
          <a:lstStyle/>
          <a:p>
            <a:pPr marL="12700" marR="5080" algn="l">
              <a:spcBef>
                <a:spcPts val="600"/>
              </a:spcBef>
            </a:pPr>
            <a:r>
              <a:rPr sz="1150" dirty="0">
                <a:latin typeface="Arial"/>
                <a:cs typeface="Arial"/>
              </a:rPr>
              <a:t>The</a:t>
            </a:r>
            <a:r>
              <a:rPr sz="1150" spc="-10"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202</a:t>
            </a:r>
            <a:r>
              <a:rPr lang="en-GB" sz="1150" dirty="0">
                <a:latin typeface="Arial"/>
                <a:cs typeface="Arial"/>
              </a:rPr>
              <a:t>4</a:t>
            </a:r>
            <a:r>
              <a:rPr sz="1150" spc="-10" dirty="0">
                <a:latin typeface="Arial"/>
                <a:cs typeface="Arial"/>
              </a:rPr>
              <a:t> </a:t>
            </a:r>
            <a:r>
              <a:rPr sz="1150" dirty="0">
                <a:latin typeface="Arial"/>
                <a:cs typeface="Arial"/>
              </a:rPr>
              <a:t>is</a:t>
            </a:r>
            <a:r>
              <a:rPr sz="1150" spc="-10" dirty="0">
                <a:latin typeface="Arial"/>
                <a:cs typeface="Arial"/>
              </a:rPr>
              <a:t> </a:t>
            </a:r>
            <a:r>
              <a:rPr sz="1150" dirty="0">
                <a:latin typeface="Arial"/>
                <a:cs typeface="Arial"/>
              </a:rPr>
              <a:t>the</a:t>
            </a:r>
            <a:r>
              <a:rPr sz="1150" spc="-5" dirty="0">
                <a:latin typeface="Arial"/>
                <a:cs typeface="Arial"/>
              </a:rPr>
              <a:t> </a:t>
            </a:r>
            <a:r>
              <a:rPr lang="en-GB" sz="1150" spc="-5" dirty="0">
                <a:latin typeface="Arial"/>
                <a:cs typeface="Arial"/>
              </a:rPr>
              <a:t>four</a:t>
            </a:r>
            <a:r>
              <a:rPr sz="1150" dirty="0" err="1">
                <a:latin typeface="Arial"/>
                <a:cs typeface="Arial"/>
              </a:rPr>
              <a:t>teenth</a:t>
            </a:r>
            <a:r>
              <a:rPr sz="1150" spc="-10" dirty="0">
                <a:latin typeface="Arial"/>
                <a:cs typeface="Arial"/>
              </a:rPr>
              <a:t> </a:t>
            </a:r>
            <a:r>
              <a:rPr sz="1150" dirty="0">
                <a:latin typeface="Arial"/>
                <a:cs typeface="Arial"/>
              </a:rPr>
              <a:t>iteration</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survey</a:t>
            </a:r>
            <a:r>
              <a:rPr sz="1150" spc="-10" dirty="0">
                <a:latin typeface="Arial"/>
                <a:cs typeface="Arial"/>
              </a:rPr>
              <a:t> first </a:t>
            </a:r>
            <a:r>
              <a:rPr sz="1150" dirty="0">
                <a:latin typeface="Arial"/>
                <a:cs typeface="Arial"/>
              </a:rPr>
              <a:t>undertaken</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2010.</a:t>
            </a:r>
            <a:r>
              <a:rPr sz="1150" spc="-10" dirty="0">
                <a:latin typeface="Arial"/>
                <a:cs typeface="Arial"/>
              </a:rPr>
              <a:t> </a:t>
            </a:r>
            <a:r>
              <a:rPr sz="1150" dirty="0">
                <a:latin typeface="Arial"/>
                <a:cs typeface="Arial"/>
              </a:rPr>
              <a:t>It</a:t>
            </a:r>
            <a:r>
              <a:rPr sz="1150" spc="-10" dirty="0">
                <a:latin typeface="Arial"/>
                <a:cs typeface="Arial"/>
              </a:rPr>
              <a:t> </a:t>
            </a:r>
            <a:r>
              <a:rPr sz="1150" dirty="0">
                <a:latin typeface="Arial"/>
                <a:cs typeface="Arial"/>
              </a:rPr>
              <a:t>has</a:t>
            </a:r>
            <a:r>
              <a:rPr sz="1150" spc="-5" dirty="0">
                <a:latin typeface="Arial"/>
                <a:cs typeface="Arial"/>
              </a:rPr>
              <a:t> </a:t>
            </a:r>
            <a:r>
              <a:rPr sz="1150" dirty="0">
                <a:latin typeface="Arial"/>
                <a:cs typeface="Arial"/>
              </a:rPr>
              <a:t>been</a:t>
            </a:r>
            <a:r>
              <a:rPr sz="1150" spc="-10" dirty="0">
                <a:latin typeface="Arial"/>
                <a:cs typeface="Arial"/>
              </a:rPr>
              <a:t> </a:t>
            </a:r>
            <a:r>
              <a:rPr sz="1150" dirty="0">
                <a:latin typeface="Arial"/>
                <a:cs typeface="Arial"/>
              </a:rPr>
              <a:t>designed</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monitor</a:t>
            </a:r>
            <a:r>
              <a:rPr sz="1150" spc="-5" dirty="0">
                <a:latin typeface="Arial"/>
                <a:cs typeface="Arial"/>
              </a:rPr>
              <a:t> </a:t>
            </a:r>
            <a:r>
              <a:rPr sz="1150" dirty="0">
                <a:latin typeface="Arial"/>
                <a:cs typeface="Arial"/>
              </a:rPr>
              <a:t>progress</a:t>
            </a:r>
            <a:r>
              <a:rPr sz="1150" spc="-10"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5"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information</a:t>
            </a:r>
            <a:r>
              <a:rPr sz="1150" spc="-10" dirty="0">
                <a:latin typeface="Arial"/>
                <a:cs typeface="Arial"/>
              </a:rPr>
              <a:t> </a:t>
            </a:r>
            <a:r>
              <a:rPr sz="1150" spc="-25" dirty="0">
                <a:latin typeface="Arial"/>
                <a:cs typeface="Arial"/>
              </a:rPr>
              <a:t>to </a:t>
            </a:r>
            <a:r>
              <a:rPr sz="1150" dirty="0">
                <a:latin typeface="Arial"/>
                <a:cs typeface="Arial"/>
              </a:rPr>
              <a:t>drive</a:t>
            </a:r>
            <a:r>
              <a:rPr sz="1150" spc="-10" dirty="0">
                <a:latin typeface="Arial"/>
                <a:cs typeface="Arial"/>
              </a:rPr>
              <a:t> </a:t>
            </a:r>
            <a:r>
              <a:rPr sz="1150" dirty="0">
                <a:latin typeface="Arial"/>
                <a:cs typeface="Arial"/>
              </a:rPr>
              <a:t>local</a:t>
            </a:r>
            <a:r>
              <a:rPr sz="1150" spc="-10"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improvements;</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assist</a:t>
            </a:r>
            <a:r>
              <a:rPr sz="1150" spc="-10" dirty="0">
                <a:latin typeface="Arial"/>
                <a:cs typeface="Arial"/>
              </a:rPr>
              <a:t> </a:t>
            </a:r>
            <a:r>
              <a:rPr sz="1150" dirty="0">
                <a:latin typeface="Arial"/>
                <a:cs typeface="Arial"/>
              </a:rPr>
              <a:t>commissioners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providers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to</a:t>
            </a:r>
            <a:r>
              <a:rPr sz="1150" spc="-5" dirty="0">
                <a:latin typeface="Arial"/>
                <a:cs typeface="Arial"/>
              </a:rPr>
              <a:t> </a:t>
            </a:r>
            <a:r>
              <a:rPr sz="1150" spc="-10" dirty="0">
                <a:latin typeface="Arial"/>
                <a:cs typeface="Arial"/>
              </a:rPr>
              <a:t>inform </a:t>
            </a:r>
            <a:r>
              <a:rPr sz="1150" dirty="0">
                <a:latin typeface="Arial"/>
                <a:cs typeface="Arial"/>
              </a:rPr>
              <a:t>the</a:t>
            </a:r>
            <a:r>
              <a:rPr sz="1150" spc="-5" dirty="0">
                <a:latin typeface="Arial"/>
                <a:cs typeface="Arial"/>
              </a:rPr>
              <a:t> </a:t>
            </a:r>
            <a:r>
              <a:rPr sz="1150" dirty="0">
                <a:latin typeface="Arial"/>
                <a:cs typeface="Arial"/>
              </a:rPr>
              <a:t>work</a:t>
            </a:r>
            <a:r>
              <a:rPr sz="1150" spc="-5" dirty="0">
                <a:latin typeface="Arial"/>
                <a:cs typeface="Arial"/>
              </a:rPr>
              <a:t> </a:t>
            </a:r>
            <a:r>
              <a:rPr sz="1150" dirty="0">
                <a:latin typeface="Arial"/>
                <a:cs typeface="Arial"/>
              </a:rPr>
              <a:t>of</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various charities</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stakeholder</a:t>
            </a:r>
            <a:r>
              <a:rPr sz="1150" spc="-5" dirty="0">
                <a:latin typeface="Arial"/>
                <a:cs typeface="Arial"/>
              </a:rPr>
              <a:t> </a:t>
            </a:r>
            <a:r>
              <a:rPr sz="1150" dirty="0">
                <a:latin typeface="Arial"/>
                <a:cs typeface="Arial"/>
              </a:rPr>
              <a:t>groups supporting</a:t>
            </a:r>
            <a:r>
              <a:rPr sz="1150" spc="-5" dirty="0">
                <a:latin typeface="Arial"/>
                <a:cs typeface="Arial"/>
              </a:rPr>
              <a:t> </a:t>
            </a:r>
            <a:r>
              <a:rPr sz="1150" dirty="0">
                <a:latin typeface="Arial"/>
                <a:cs typeface="Arial"/>
              </a:rPr>
              <a:t>cancer</a:t>
            </a:r>
            <a:r>
              <a:rPr sz="1150" spc="-5" dirty="0">
                <a:latin typeface="Arial"/>
                <a:cs typeface="Arial"/>
              </a:rPr>
              <a:t> </a:t>
            </a:r>
            <a:r>
              <a:rPr sz="1150" spc="-10" dirty="0">
                <a:latin typeface="Arial"/>
                <a:cs typeface="Arial"/>
              </a:rPr>
              <a:t>patients.</a:t>
            </a:r>
            <a:endParaRPr sz="1150" dirty="0">
              <a:latin typeface="Arial"/>
              <a:cs typeface="Arial"/>
            </a:endParaRPr>
          </a:p>
          <a:p>
            <a:pPr marL="12700" marR="184150" algn="l">
              <a:spcBef>
                <a:spcPts val="600"/>
              </a:spcBef>
            </a:pPr>
            <a:r>
              <a:rPr sz="1150" dirty="0">
                <a:latin typeface="Arial"/>
                <a:cs typeface="Arial"/>
              </a:rPr>
              <a:t>The</a:t>
            </a:r>
            <a:r>
              <a:rPr sz="1150" spc="-5"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was undertaken</a:t>
            </a:r>
            <a:r>
              <a:rPr sz="1150" spc="-5" dirty="0">
                <a:latin typeface="Arial"/>
                <a:cs typeface="Arial"/>
              </a:rPr>
              <a:t> </a:t>
            </a:r>
            <a:r>
              <a:rPr sz="1150" dirty="0">
                <a:latin typeface="Arial"/>
                <a:cs typeface="Arial"/>
              </a:rPr>
              <a:t>by Picker</a:t>
            </a:r>
            <a:r>
              <a:rPr sz="1150" spc="-5" dirty="0">
                <a:latin typeface="Arial"/>
                <a:cs typeface="Arial"/>
              </a:rPr>
              <a:t> </a:t>
            </a:r>
            <a:r>
              <a:rPr sz="1150" dirty="0">
                <a:latin typeface="Arial"/>
                <a:cs typeface="Arial"/>
              </a:rPr>
              <a:t>on behalf</a:t>
            </a:r>
            <a:r>
              <a:rPr sz="1150" spc="-5" dirty="0">
                <a:latin typeface="Arial"/>
                <a:cs typeface="Arial"/>
              </a:rPr>
              <a:t> </a:t>
            </a:r>
            <a:r>
              <a:rPr sz="1150" dirty="0">
                <a:latin typeface="Arial"/>
                <a:cs typeface="Arial"/>
              </a:rPr>
              <a:t>of NHS</a:t>
            </a:r>
            <a:r>
              <a:rPr sz="1150" spc="-5" dirty="0">
                <a:latin typeface="Arial"/>
                <a:cs typeface="Arial"/>
              </a:rPr>
              <a:t> </a:t>
            </a:r>
            <a:r>
              <a:rPr sz="1150" dirty="0">
                <a:latin typeface="Arial"/>
                <a:cs typeface="Arial"/>
              </a:rPr>
              <a:t>England and</a:t>
            </a:r>
            <a:r>
              <a:rPr sz="1150" spc="-5" dirty="0">
                <a:latin typeface="Arial"/>
                <a:cs typeface="Arial"/>
              </a:rPr>
              <a:t> </a:t>
            </a:r>
            <a:r>
              <a:rPr sz="1150" dirty="0">
                <a:latin typeface="Arial"/>
                <a:cs typeface="Arial"/>
              </a:rPr>
              <a:t>it was</a:t>
            </a:r>
            <a:r>
              <a:rPr sz="1150" spc="-5" dirty="0">
                <a:latin typeface="Arial"/>
                <a:cs typeface="Arial"/>
              </a:rPr>
              <a:t> </a:t>
            </a:r>
            <a:r>
              <a:rPr sz="1150" dirty="0">
                <a:latin typeface="Arial"/>
                <a:cs typeface="Arial"/>
              </a:rPr>
              <a:t>overseen by</a:t>
            </a:r>
            <a:r>
              <a:rPr sz="1150" spc="-5" dirty="0">
                <a:latin typeface="Arial"/>
                <a:cs typeface="Arial"/>
              </a:rPr>
              <a:t> </a:t>
            </a:r>
            <a:r>
              <a:rPr sz="1150" dirty="0">
                <a:latin typeface="Arial"/>
                <a:cs typeface="Arial"/>
              </a:rPr>
              <a:t>a </a:t>
            </a:r>
            <a:r>
              <a:rPr lang="en-GB" sz="1150" spc="-10" dirty="0">
                <a:latin typeface="Arial"/>
                <a:cs typeface="Arial"/>
              </a:rPr>
              <a:t>N</a:t>
            </a:r>
            <a:r>
              <a:rPr sz="1150" spc="-10" dirty="0" err="1">
                <a:latin typeface="Arial"/>
                <a:cs typeface="Arial"/>
              </a:rPr>
              <a:t>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Advisory</a:t>
            </a:r>
            <a:r>
              <a:rPr sz="1150" spc="-10" dirty="0">
                <a:latin typeface="Arial"/>
                <a:cs typeface="Arial"/>
              </a:rPr>
              <a:t> </a:t>
            </a:r>
            <a:r>
              <a:rPr sz="1150" dirty="0">
                <a:latin typeface="Arial"/>
                <a:cs typeface="Arial"/>
              </a:rPr>
              <a:t>Group.</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Advisory</a:t>
            </a:r>
            <a:r>
              <a:rPr sz="1150" spc="-5" dirty="0">
                <a:latin typeface="Arial"/>
                <a:cs typeface="Arial"/>
              </a:rPr>
              <a:t> </a:t>
            </a:r>
            <a:r>
              <a:rPr sz="1150" dirty="0">
                <a:latin typeface="Arial"/>
                <a:cs typeface="Arial"/>
              </a:rPr>
              <a:t>Group</a:t>
            </a:r>
            <a:r>
              <a:rPr sz="1150" spc="-10" dirty="0">
                <a:latin typeface="Arial"/>
                <a:cs typeface="Arial"/>
              </a:rPr>
              <a:t> </a:t>
            </a:r>
            <a:r>
              <a:rPr sz="1150" dirty="0">
                <a:latin typeface="Arial"/>
                <a:cs typeface="Arial"/>
              </a:rPr>
              <a:t>set</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principles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objectives</a:t>
            </a:r>
            <a:r>
              <a:rPr sz="1150" spc="-5" dirty="0">
                <a:latin typeface="Arial"/>
                <a:cs typeface="Arial"/>
              </a:rPr>
              <a:t> </a:t>
            </a:r>
            <a:r>
              <a:rPr sz="1150" spc="-25" dirty="0">
                <a:latin typeface="Arial"/>
                <a:cs typeface="Arial"/>
              </a:rPr>
              <a:t>of </a:t>
            </a:r>
            <a:r>
              <a:rPr sz="1150" dirty="0">
                <a:latin typeface="Arial"/>
                <a:cs typeface="Arial"/>
              </a:rPr>
              <a:t>the</a:t>
            </a:r>
            <a:r>
              <a:rPr sz="1150" spc="-15"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programme</a:t>
            </a:r>
            <a:r>
              <a:rPr sz="1150" spc="-10"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guided</a:t>
            </a:r>
            <a:r>
              <a:rPr sz="1150" spc="-10" dirty="0">
                <a:latin typeface="Arial"/>
                <a:cs typeface="Arial"/>
              </a:rPr>
              <a:t> </a:t>
            </a:r>
            <a:r>
              <a:rPr sz="1150" dirty="0">
                <a:latin typeface="Arial"/>
                <a:cs typeface="Arial"/>
              </a:rPr>
              <a:t>questionnaire</a:t>
            </a:r>
            <a:r>
              <a:rPr sz="1150" spc="-15" dirty="0">
                <a:latin typeface="Arial"/>
                <a:cs typeface="Arial"/>
              </a:rPr>
              <a:t> </a:t>
            </a:r>
            <a:r>
              <a:rPr sz="1150" dirty="0">
                <a:latin typeface="Arial"/>
                <a:cs typeface="Arial"/>
              </a:rPr>
              <a:t>development.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commissioned</a:t>
            </a:r>
            <a:r>
              <a:rPr sz="1150" spc="-15" dirty="0">
                <a:latin typeface="Arial"/>
                <a:cs typeface="Arial"/>
              </a:rPr>
              <a:t> </a:t>
            </a:r>
            <a:r>
              <a:rPr sz="1150" spc="-25" dirty="0">
                <a:latin typeface="Arial"/>
                <a:cs typeface="Arial"/>
              </a:rPr>
              <a:t>and </a:t>
            </a:r>
            <a:r>
              <a:rPr sz="1150" dirty="0">
                <a:latin typeface="Arial"/>
                <a:cs typeface="Arial"/>
              </a:rPr>
              <a:t>managed</a:t>
            </a:r>
            <a:r>
              <a:rPr sz="1150" spc="-10" dirty="0">
                <a:latin typeface="Arial"/>
                <a:cs typeface="Arial"/>
              </a:rPr>
              <a:t> </a:t>
            </a:r>
            <a:r>
              <a:rPr sz="1150" dirty="0">
                <a:latin typeface="Arial"/>
                <a:cs typeface="Arial"/>
              </a:rPr>
              <a:t>by</a:t>
            </a:r>
            <a:r>
              <a:rPr sz="1150" spc="-5"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England.</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provider,</a:t>
            </a:r>
            <a:r>
              <a:rPr sz="1150" spc="-5" dirty="0">
                <a:latin typeface="Arial"/>
                <a:cs typeface="Arial"/>
              </a:rPr>
              <a:t> </a:t>
            </a:r>
            <a:r>
              <a:rPr sz="1150" dirty="0">
                <a:latin typeface="Arial"/>
                <a:cs typeface="Arial"/>
              </a:rPr>
              <a:t>Picker,</a:t>
            </a:r>
            <a:r>
              <a:rPr sz="1150" spc="-10" dirty="0">
                <a:latin typeface="Arial"/>
                <a:cs typeface="Arial"/>
              </a:rPr>
              <a:t> </a:t>
            </a:r>
            <a:r>
              <a:rPr sz="1150" dirty="0">
                <a:latin typeface="Arial"/>
                <a:cs typeface="Arial"/>
              </a:rPr>
              <a:t>is</a:t>
            </a:r>
            <a:r>
              <a:rPr sz="1150" spc="-5" dirty="0">
                <a:latin typeface="Arial"/>
                <a:cs typeface="Arial"/>
              </a:rPr>
              <a:t> </a:t>
            </a:r>
            <a:r>
              <a:rPr sz="1150" dirty="0">
                <a:latin typeface="Arial"/>
                <a:cs typeface="Arial"/>
              </a:rPr>
              <a:t>responsible</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designing,</a:t>
            </a:r>
            <a:r>
              <a:rPr sz="1150" spc="-5" dirty="0">
                <a:latin typeface="Arial"/>
                <a:cs typeface="Arial"/>
              </a:rPr>
              <a:t> </a:t>
            </a:r>
            <a:r>
              <a:rPr sz="1150" dirty="0">
                <a:latin typeface="Arial"/>
                <a:cs typeface="Arial"/>
              </a:rPr>
              <a:t>running</a:t>
            </a:r>
            <a:r>
              <a:rPr sz="1150" spc="-10" dirty="0">
                <a:latin typeface="Arial"/>
                <a:cs typeface="Arial"/>
              </a:rPr>
              <a:t> </a:t>
            </a:r>
            <a:r>
              <a:rPr sz="1150" spc="-25" dirty="0">
                <a:latin typeface="Arial"/>
                <a:cs typeface="Arial"/>
              </a:rPr>
              <a:t>and </a:t>
            </a:r>
            <a:r>
              <a:rPr sz="1150" dirty="0">
                <a:latin typeface="Arial"/>
                <a:cs typeface="Arial"/>
              </a:rPr>
              <a:t>analysing</a:t>
            </a:r>
            <a:r>
              <a:rPr sz="1150" spc="-10" dirty="0">
                <a:latin typeface="Arial"/>
                <a:cs typeface="Arial"/>
              </a:rPr>
              <a:t> </a:t>
            </a:r>
            <a:r>
              <a:rPr sz="1150" dirty="0">
                <a:latin typeface="Arial"/>
                <a:cs typeface="Arial"/>
              </a:rPr>
              <a:t>the</a:t>
            </a:r>
            <a:r>
              <a:rPr sz="1150" spc="-10" dirty="0">
                <a:latin typeface="Arial"/>
                <a:cs typeface="Arial"/>
              </a:rPr>
              <a:t> survey.</a:t>
            </a:r>
            <a:endParaRPr sz="115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involved</a:t>
            </a:r>
            <a:r>
              <a:rPr sz="1150" spc="-5" dirty="0">
                <a:latin typeface="Arial"/>
                <a:cs typeface="Arial"/>
              </a:rPr>
              <a:t> </a:t>
            </a:r>
            <a:r>
              <a:rPr lang="en-GB" sz="1150" dirty="0">
                <a:solidFill>
                  <a:schemeClr val="tx1"/>
                </a:solidFill>
                <a:latin typeface="Arial"/>
                <a:cs typeface="Arial"/>
              </a:rPr>
              <a:t>131</a:t>
            </a:r>
            <a:r>
              <a:rPr sz="1150" spc="-10" dirty="0">
                <a:latin typeface="Arial"/>
                <a:cs typeface="Arial"/>
              </a:rPr>
              <a:t> </a:t>
            </a:r>
            <a:r>
              <a:rPr sz="1150" dirty="0">
                <a:latin typeface="Arial"/>
                <a:cs typeface="Arial"/>
              </a:rPr>
              <a:t>NHS</a:t>
            </a:r>
            <a:r>
              <a:rPr sz="1150" spc="-5" dirty="0">
                <a:latin typeface="Arial"/>
                <a:cs typeface="Arial"/>
              </a:rPr>
              <a:t> </a:t>
            </a:r>
            <a:r>
              <a:rPr lang="en-GB" sz="1150" spc="-5" dirty="0">
                <a:latin typeface="Arial"/>
                <a:cs typeface="Arial"/>
              </a:rPr>
              <a:t>t</a:t>
            </a:r>
            <a:r>
              <a:rPr sz="1150" dirty="0">
                <a:latin typeface="Arial"/>
                <a:cs typeface="Arial"/>
              </a:rPr>
              <a:t>rusts.</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5" dirty="0">
                <a:latin typeface="Arial"/>
                <a:cs typeface="Arial"/>
              </a:rPr>
              <a:t> </a:t>
            </a:r>
            <a:r>
              <a:rPr lang="en-GB" sz="1150" dirty="0">
                <a:solidFill>
                  <a:schemeClr val="tx1"/>
                </a:solidFill>
                <a:latin typeface="Arial"/>
                <a:cs typeface="Arial"/>
              </a:rPr>
              <a:t>127,021</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lang="en-GB" sz="1150" dirty="0">
                <a:solidFill>
                  <a:schemeClr val="tx1"/>
                </a:solidFill>
                <a:latin typeface="Arial"/>
                <a:cs typeface="Arial"/>
              </a:rPr>
              <a:t>64,055</a:t>
            </a:r>
            <a:r>
              <a:rPr sz="1150" spc="-10" dirty="0">
                <a:solidFill>
                  <a:schemeClr val="tx1"/>
                </a:solidFill>
                <a:latin typeface="Arial"/>
                <a:cs typeface="Arial"/>
              </a:rPr>
              <a:t> </a:t>
            </a:r>
            <a:r>
              <a:rPr sz="1150" dirty="0">
                <a:latin typeface="Arial"/>
                <a:cs typeface="Arial"/>
              </a:rPr>
              <a:t>people</a:t>
            </a:r>
            <a:r>
              <a:rPr sz="1150" spc="-5"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to</a:t>
            </a:r>
            <a:r>
              <a:rPr sz="1150" spc="-10" dirty="0">
                <a:latin typeface="Arial"/>
                <a:cs typeface="Arial"/>
              </a:rPr>
              <a:t> </a:t>
            </a:r>
            <a:r>
              <a:rPr sz="1150" spc="-25" dirty="0">
                <a:latin typeface="Arial"/>
                <a:cs typeface="Arial"/>
              </a:rPr>
              <a:t>the </a:t>
            </a:r>
            <a:r>
              <a:rPr sz="1150" dirty="0">
                <a:latin typeface="Arial"/>
                <a:cs typeface="Arial"/>
              </a:rPr>
              <a:t>survey,</a:t>
            </a:r>
            <a:r>
              <a:rPr sz="1150" spc="-15" dirty="0">
                <a:latin typeface="Arial"/>
                <a:cs typeface="Arial"/>
              </a:rPr>
              <a:t> </a:t>
            </a:r>
            <a:r>
              <a:rPr sz="1150" dirty="0">
                <a:latin typeface="Arial"/>
                <a:cs typeface="Arial"/>
              </a:rPr>
              <a:t>yielding</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10" dirty="0">
                <a:latin typeface="Arial"/>
                <a:cs typeface="Arial"/>
              </a:rPr>
              <a:t> </a:t>
            </a:r>
            <a:r>
              <a:rPr sz="1150" dirty="0">
                <a:latin typeface="Arial"/>
                <a:cs typeface="Arial"/>
              </a:rPr>
              <a:t>rate</a:t>
            </a:r>
            <a:r>
              <a:rPr sz="1150" spc="-15" dirty="0">
                <a:latin typeface="Arial"/>
                <a:cs typeface="Arial"/>
              </a:rPr>
              <a:t> </a:t>
            </a:r>
            <a:r>
              <a:rPr sz="1150" dirty="0">
                <a:latin typeface="Arial"/>
                <a:cs typeface="Arial"/>
              </a:rPr>
              <a:t>of</a:t>
            </a:r>
            <a:r>
              <a:rPr sz="1150" spc="-10" dirty="0">
                <a:latin typeface="Arial"/>
                <a:cs typeface="Arial"/>
              </a:rPr>
              <a:t> </a:t>
            </a:r>
            <a:r>
              <a:rPr lang="en-GB" sz="1150" dirty="0">
                <a:solidFill>
                  <a:schemeClr val="tx1"/>
                </a:solidFill>
                <a:latin typeface="Arial"/>
                <a:cs typeface="Arial"/>
              </a:rPr>
              <a:t>50%</a:t>
            </a:r>
            <a:r>
              <a:rPr sz="1150" spc="-20" dirty="0">
                <a:latin typeface="Arial"/>
                <a:cs typeface="Arial"/>
              </a:rPr>
              <a:t>.</a:t>
            </a:r>
            <a:endParaRPr sz="1150" dirty="0">
              <a:latin typeface="Arial"/>
              <a:cs typeface="Arial"/>
            </a:endParaRPr>
          </a:p>
        </p:txBody>
      </p:sp>
      <p:sp>
        <p:nvSpPr>
          <p:cNvPr id="9" name="object 3">
            <a:extLst>
              <a:ext uri="{FF2B5EF4-FFF2-40B4-BE49-F238E27FC236}">
                <a16:creationId xmlns:a16="http://schemas.microsoft.com/office/drawing/2014/main" id="{28B48030-3612-B052-F959-96E297A1B31B}"/>
              </a:ext>
            </a:extLst>
          </p:cNvPr>
          <p:cNvSpPr txBox="1"/>
          <p:nvPr/>
        </p:nvSpPr>
        <p:spPr>
          <a:xfrm>
            <a:off x="425907" y="3289300"/>
            <a:ext cx="3780430" cy="276999"/>
          </a:xfrm>
          <a:prstGeom prst="rect">
            <a:avLst/>
          </a:prstGeom>
          <a:noFill/>
        </p:spPr>
        <p:txBody>
          <a:bodyPr wrap="square" lIns="0" tIns="0" rIns="0" bIns="0">
            <a:spAutoFit/>
          </a:bodyPr>
          <a:lstStyle/>
          <a:p>
            <a:pPr marL="12700">
              <a:lnSpc>
                <a:spcPct val="100000"/>
              </a:lnSpc>
              <a:spcBef>
                <a:spcPts val="975"/>
              </a:spcBef>
            </a:pPr>
            <a:r>
              <a:rPr lang="en-GB" sz="1800" b="1" spc="-10" dirty="0">
                <a:solidFill>
                  <a:srgbClr val="336E9F"/>
                </a:solidFill>
                <a:latin typeface="Arial"/>
                <a:cs typeface="Arial"/>
              </a:rPr>
              <a:t>Methodology</a:t>
            </a:r>
            <a:endParaRPr lang="en-GB" sz="1800" dirty="0">
              <a:latin typeface="Arial"/>
              <a:cs typeface="Arial"/>
            </a:endParaRPr>
          </a:p>
        </p:txBody>
      </p:sp>
      <p:sp>
        <p:nvSpPr>
          <p:cNvPr id="12" name="object 4">
            <a:extLst>
              <a:ext uri="{FF2B5EF4-FFF2-40B4-BE49-F238E27FC236}">
                <a16:creationId xmlns:a16="http://schemas.microsoft.com/office/drawing/2014/main" id="{9C06C513-F1C2-AEE8-57E9-D6004767855D}"/>
              </a:ext>
            </a:extLst>
          </p:cNvPr>
          <p:cNvSpPr txBox="1"/>
          <p:nvPr/>
        </p:nvSpPr>
        <p:spPr>
          <a:xfrm>
            <a:off x="427037" y="3617408"/>
            <a:ext cx="6696000" cy="6201698"/>
          </a:xfrm>
          <a:prstGeom prst="rect">
            <a:avLst/>
          </a:prstGeom>
        </p:spPr>
        <p:txBody>
          <a:bodyPr vert="horz" wrap="square" lIns="0" tIns="0" rIns="0" bIns="0" rtlCol="0">
            <a:spAutoFit/>
          </a:bodyPr>
          <a:lstStyle/>
          <a:p>
            <a:pPr marL="12700" algn="l">
              <a:spcBef>
                <a:spcPts val="600"/>
              </a:spcBef>
            </a:pPr>
            <a:r>
              <a:rPr sz="1200" b="1" dirty="0">
                <a:solidFill>
                  <a:srgbClr val="336E9F"/>
                </a:solidFill>
                <a:latin typeface="Arial"/>
                <a:cs typeface="Arial"/>
              </a:rPr>
              <a:t>Eligibility,</a:t>
            </a:r>
            <a:r>
              <a:rPr sz="1200" b="1" spc="-35" dirty="0">
                <a:solidFill>
                  <a:srgbClr val="336E9F"/>
                </a:solidFill>
                <a:latin typeface="Arial"/>
                <a:cs typeface="Arial"/>
              </a:rPr>
              <a:t> </a:t>
            </a:r>
            <a:r>
              <a:rPr sz="1200" b="1" dirty="0">
                <a:solidFill>
                  <a:srgbClr val="336E9F"/>
                </a:solidFill>
                <a:latin typeface="Arial"/>
                <a:cs typeface="Arial"/>
              </a:rPr>
              <a:t>fieldwork</a:t>
            </a:r>
            <a:r>
              <a:rPr sz="1200" b="1" spc="-35" dirty="0">
                <a:solidFill>
                  <a:srgbClr val="336E9F"/>
                </a:solidFill>
                <a:latin typeface="Arial"/>
                <a:cs typeface="Arial"/>
              </a:rPr>
              <a:t> </a:t>
            </a:r>
            <a:r>
              <a:rPr sz="1200" b="1" dirty="0">
                <a:solidFill>
                  <a:srgbClr val="336E9F"/>
                </a:solidFill>
                <a:latin typeface="Arial"/>
                <a:cs typeface="Arial"/>
              </a:rPr>
              <a:t>and</a:t>
            </a:r>
            <a:r>
              <a:rPr sz="1200" b="1" spc="-30" dirty="0">
                <a:solidFill>
                  <a:srgbClr val="336E9F"/>
                </a:solidFill>
                <a:latin typeface="Arial"/>
                <a:cs typeface="Arial"/>
              </a:rPr>
              <a:t> </a:t>
            </a:r>
            <a:r>
              <a:rPr sz="1200" b="1" dirty="0">
                <a:solidFill>
                  <a:srgbClr val="336E9F"/>
                </a:solidFill>
                <a:latin typeface="Arial"/>
                <a:cs typeface="Arial"/>
              </a:rPr>
              <a:t>survey</a:t>
            </a:r>
            <a:r>
              <a:rPr sz="1200" b="1" spc="-35" dirty="0">
                <a:solidFill>
                  <a:srgbClr val="336E9F"/>
                </a:solidFill>
                <a:latin typeface="Arial"/>
                <a:cs typeface="Arial"/>
              </a:rPr>
              <a:t> </a:t>
            </a:r>
            <a:r>
              <a:rPr sz="1200" b="1" spc="-10" dirty="0">
                <a:solidFill>
                  <a:srgbClr val="336E9F"/>
                </a:solidFill>
                <a:latin typeface="Arial"/>
                <a:cs typeface="Arial"/>
              </a:rPr>
              <a:t>methods</a:t>
            </a:r>
            <a:endParaRPr sz="1200" dirty="0">
              <a:latin typeface="Arial"/>
              <a:cs typeface="Arial"/>
            </a:endParaRPr>
          </a:p>
          <a:p>
            <a:pPr marL="12700" marR="29845" algn="l">
              <a:spcBef>
                <a:spcPts val="600"/>
              </a:spcBef>
            </a:pPr>
            <a:r>
              <a:rPr sz="1150" dirty="0">
                <a:latin typeface="Arial"/>
                <a:cs typeface="Arial"/>
              </a:rPr>
              <a:t>The</a:t>
            </a:r>
            <a:r>
              <a:rPr sz="1150" spc="-15" dirty="0">
                <a:latin typeface="Arial"/>
                <a:cs typeface="Arial"/>
              </a:rPr>
              <a:t> </a:t>
            </a:r>
            <a:r>
              <a:rPr sz="1150" dirty="0">
                <a:latin typeface="Arial"/>
                <a:cs typeface="Arial"/>
              </a:rPr>
              <a:t>sample</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adult</a:t>
            </a:r>
            <a:r>
              <a:rPr sz="1150" spc="-10" dirty="0">
                <a:latin typeface="Arial"/>
                <a:cs typeface="Arial"/>
              </a:rPr>
              <a:t> </a:t>
            </a:r>
            <a:r>
              <a:rPr sz="1150" dirty="0">
                <a:latin typeface="Arial"/>
                <a:cs typeface="Arial"/>
              </a:rPr>
              <a:t>(aged</a:t>
            </a:r>
            <a:r>
              <a:rPr sz="1150" spc="-10" dirty="0">
                <a:latin typeface="Arial"/>
                <a:cs typeface="Arial"/>
              </a:rPr>
              <a:t> </a:t>
            </a:r>
            <a:r>
              <a:rPr sz="1150" dirty="0">
                <a:latin typeface="Arial"/>
                <a:cs typeface="Arial"/>
              </a:rPr>
              <a:t>16</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over)</a:t>
            </a:r>
            <a:r>
              <a:rPr sz="1150" spc="-10"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confirmed</a:t>
            </a:r>
            <a:r>
              <a:rPr sz="1150" spc="-10" dirty="0">
                <a:latin typeface="Arial"/>
                <a:cs typeface="Arial"/>
              </a:rPr>
              <a:t> primary </a:t>
            </a:r>
            <a:r>
              <a:rPr sz="1150" dirty="0">
                <a:latin typeface="Arial"/>
                <a:cs typeface="Arial"/>
              </a:rPr>
              <a:t>diagnosis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discharged</a:t>
            </a:r>
            <a:r>
              <a:rPr sz="1150" spc="-5" dirty="0">
                <a:latin typeface="Arial"/>
                <a:cs typeface="Arial"/>
              </a:rPr>
              <a:t> </a:t>
            </a:r>
            <a:r>
              <a:rPr sz="1150" dirty="0">
                <a:latin typeface="Arial"/>
                <a:cs typeface="Arial"/>
              </a:rPr>
              <a:t>from</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NHS</a:t>
            </a:r>
            <a:r>
              <a:rPr sz="1150" spc="-10" dirty="0">
                <a:latin typeface="Arial"/>
                <a:cs typeface="Arial"/>
              </a:rPr>
              <a:t> </a:t>
            </a:r>
            <a:r>
              <a:rPr lang="en-GB" sz="1150" spc="-10" dirty="0">
                <a:latin typeface="Arial"/>
                <a:cs typeface="Arial"/>
              </a:rPr>
              <a:t>t</a:t>
            </a:r>
            <a:r>
              <a:rPr sz="1150" dirty="0">
                <a:latin typeface="Arial"/>
                <a:cs typeface="Arial"/>
              </a:rPr>
              <a:t>rust</a:t>
            </a:r>
            <a:r>
              <a:rPr sz="1150" spc="-5" dirty="0">
                <a:latin typeface="Arial"/>
                <a:cs typeface="Arial"/>
              </a:rPr>
              <a:t> </a:t>
            </a:r>
            <a:r>
              <a:rPr sz="1150" dirty="0">
                <a:latin typeface="Arial"/>
                <a:cs typeface="Arial"/>
              </a:rPr>
              <a:t>after</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inpatient</a:t>
            </a:r>
            <a:r>
              <a:rPr sz="1150" spc="-10" dirty="0">
                <a:latin typeface="Arial"/>
                <a:cs typeface="Arial"/>
              </a:rPr>
              <a:t> </a:t>
            </a:r>
            <a:r>
              <a:rPr sz="1150" dirty="0">
                <a:latin typeface="Arial"/>
                <a:cs typeface="Arial"/>
              </a:rPr>
              <a:t>episode</a:t>
            </a:r>
            <a:r>
              <a:rPr sz="1150" spc="-5" dirty="0">
                <a:latin typeface="Arial"/>
                <a:cs typeface="Arial"/>
              </a:rPr>
              <a:t> </a:t>
            </a:r>
            <a:r>
              <a:rPr sz="1150" dirty="0">
                <a:latin typeface="Arial"/>
                <a:cs typeface="Arial"/>
              </a:rPr>
              <a:t>or</a:t>
            </a:r>
            <a:r>
              <a:rPr sz="1150" spc="-10" dirty="0">
                <a:latin typeface="Arial"/>
                <a:cs typeface="Arial"/>
              </a:rPr>
              <a:t> </a:t>
            </a:r>
            <a:r>
              <a:rPr sz="1150" dirty="0">
                <a:latin typeface="Arial"/>
                <a:cs typeface="Arial"/>
              </a:rPr>
              <a:t>day</a:t>
            </a:r>
            <a:r>
              <a:rPr sz="1150" spc="-10" dirty="0">
                <a:latin typeface="Arial"/>
                <a:cs typeface="Arial"/>
              </a:rPr>
              <a:t> </a:t>
            </a:r>
            <a:r>
              <a:rPr sz="1150" dirty="0">
                <a:latin typeface="Arial"/>
                <a:cs typeface="Arial"/>
              </a:rPr>
              <a:t>case</a:t>
            </a:r>
            <a:r>
              <a:rPr sz="1150" spc="-10" dirty="0">
                <a:latin typeface="Arial"/>
                <a:cs typeface="Arial"/>
              </a:rPr>
              <a:t> attendance </a:t>
            </a:r>
            <a:r>
              <a:rPr sz="1150" dirty="0">
                <a:latin typeface="Arial"/>
                <a:cs typeface="Arial"/>
              </a:rPr>
              <a:t>for</a:t>
            </a:r>
            <a:r>
              <a:rPr sz="1150" spc="-15"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related</a:t>
            </a:r>
            <a:r>
              <a:rPr sz="1150" spc="-10" dirty="0">
                <a:latin typeface="Arial"/>
                <a:cs typeface="Arial"/>
              </a:rPr>
              <a:t> </a:t>
            </a:r>
            <a:r>
              <a:rPr sz="1150" dirty="0">
                <a:latin typeface="Arial"/>
                <a:cs typeface="Arial"/>
              </a:rPr>
              <a:t>treatment</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months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April,</a:t>
            </a:r>
            <a:r>
              <a:rPr sz="1150" spc="-10" dirty="0">
                <a:latin typeface="Arial"/>
                <a:cs typeface="Arial"/>
              </a:rPr>
              <a:t> </a:t>
            </a:r>
            <a:r>
              <a:rPr sz="1150" dirty="0">
                <a:latin typeface="Arial"/>
                <a:cs typeface="Arial"/>
              </a:rPr>
              <a:t>May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June</a:t>
            </a:r>
            <a:r>
              <a:rPr sz="1150" spc="-10"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fieldwork</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survey </a:t>
            </a:r>
            <a:r>
              <a:rPr lang="en-US" sz="1150" spc="-10" dirty="0">
                <a:latin typeface="Arial"/>
                <a:cs typeface="Arial"/>
              </a:rPr>
              <a:t>w</a:t>
            </a:r>
            <a:r>
              <a:rPr sz="1150" dirty="0">
                <a:latin typeface="Arial"/>
                <a:cs typeface="Arial"/>
              </a:rPr>
              <a:t>as undertaken between November 202</a:t>
            </a:r>
            <a:r>
              <a:rPr lang="en-GB" sz="1150" dirty="0">
                <a:latin typeface="Arial"/>
                <a:cs typeface="Arial"/>
              </a:rPr>
              <a:t>4</a:t>
            </a:r>
            <a:r>
              <a:rPr sz="1150" dirty="0">
                <a:latin typeface="Arial"/>
                <a:cs typeface="Arial"/>
              </a:rPr>
              <a:t> and February </a:t>
            </a:r>
            <a:r>
              <a:rPr sz="1150" spc="-10" dirty="0">
                <a:latin typeface="Arial"/>
                <a:cs typeface="Arial"/>
              </a:rPr>
              <a:t>202</a:t>
            </a:r>
            <a:r>
              <a:rPr lang="en-GB" sz="1150" spc="-10" dirty="0">
                <a:latin typeface="Arial"/>
                <a:cs typeface="Arial"/>
              </a:rPr>
              <a:t>5</a:t>
            </a:r>
            <a:r>
              <a:rPr sz="1150" spc="-10" dirty="0">
                <a:latin typeface="Arial"/>
                <a:cs typeface="Arial"/>
              </a:rPr>
              <a:t>.</a:t>
            </a:r>
            <a:endParaRPr sz="1150" dirty="0">
              <a:latin typeface="Arial"/>
              <a:cs typeface="Arial"/>
            </a:endParaRPr>
          </a:p>
          <a:p>
            <a:pPr marL="12700" marR="5080" algn="l">
              <a:spcBef>
                <a:spcPts val="600"/>
              </a:spcBef>
            </a:pPr>
            <a:r>
              <a:rPr sz="1150" dirty="0">
                <a:latin typeface="Arial"/>
                <a:cs typeface="Arial"/>
              </a:rPr>
              <a:t>As</a:t>
            </a:r>
            <a:r>
              <a:rPr sz="1150" spc="-10"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previous</a:t>
            </a:r>
            <a:r>
              <a:rPr sz="1150" spc="-10" dirty="0">
                <a:latin typeface="Arial"/>
                <a:cs typeface="Arial"/>
              </a:rPr>
              <a:t> </a:t>
            </a:r>
            <a:r>
              <a:rPr lang="en-GB" sz="1150" dirty="0">
                <a:latin typeface="Arial"/>
                <a:cs typeface="Arial"/>
              </a:rPr>
              <a:t>nine</a:t>
            </a:r>
            <a:r>
              <a:rPr sz="1150" spc="-5" dirty="0">
                <a:latin typeface="Arial"/>
                <a:cs typeface="Arial"/>
              </a:rPr>
              <a:t> </a:t>
            </a:r>
            <a:r>
              <a:rPr sz="1150" dirty="0">
                <a:latin typeface="Arial"/>
                <a:cs typeface="Arial"/>
              </a:rPr>
              <a:t>years,</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used</a:t>
            </a:r>
            <a:r>
              <a:rPr sz="1150" spc="-5"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mixed</a:t>
            </a:r>
            <a:r>
              <a:rPr sz="1150" spc="-10" dirty="0">
                <a:latin typeface="Arial"/>
                <a:cs typeface="Arial"/>
              </a:rPr>
              <a:t> </a:t>
            </a:r>
            <a:r>
              <a:rPr sz="1150" dirty="0">
                <a:latin typeface="Arial"/>
                <a:cs typeface="Arial"/>
              </a:rPr>
              <a:t>mode</a:t>
            </a:r>
            <a:r>
              <a:rPr sz="1150" spc="-5" dirty="0">
                <a:latin typeface="Arial"/>
                <a:cs typeface="Arial"/>
              </a:rPr>
              <a:t> </a:t>
            </a:r>
            <a:r>
              <a:rPr sz="1150" dirty="0">
                <a:latin typeface="Arial"/>
                <a:cs typeface="Arial"/>
              </a:rPr>
              <a:t>methodology.</a:t>
            </a:r>
            <a:r>
              <a:rPr sz="1150" spc="-5" dirty="0">
                <a:latin typeface="Arial"/>
                <a:cs typeface="Arial"/>
              </a:rPr>
              <a:t> </a:t>
            </a:r>
            <a:r>
              <a:rPr sz="1150" dirty="0">
                <a:latin typeface="Arial"/>
                <a:cs typeface="Arial"/>
              </a:rPr>
              <a:t>Questionnaires</a:t>
            </a:r>
            <a:r>
              <a:rPr sz="1150" spc="-10" dirty="0">
                <a:latin typeface="Arial"/>
                <a:cs typeface="Arial"/>
              </a:rPr>
              <a:t> </a:t>
            </a:r>
            <a:r>
              <a:rPr sz="1150" dirty="0">
                <a:latin typeface="Arial"/>
                <a:cs typeface="Arial"/>
              </a:rPr>
              <a:t>were</a:t>
            </a:r>
            <a:r>
              <a:rPr sz="1150" spc="-5" dirty="0">
                <a:latin typeface="Arial"/>
                <a:cs typeface="Arial"/>
              </a:rPr>
              <a:t> </a:t>
            </a:r>
            <a:r>
              <a:rPr sz="1150" spc="-20" dirty="0">
                <a:latin typeface="Arial"/>
                <a:cs typeface="Arial"/>
              </a:rPr>
              <a:t>sent </a:t>
            </a:r>
            <a:r>
              <a:rPr sz="1150" dirty="0">
                <a:latin typeface="Arial"/>
                <a:cs typeface="Arial"/>
              </a:rPr>
              <a:t>by</a:t>
            </a:r>
            <a:r>
              <a:rPr sz="1150" spc="-10" dirty="0">
                <a:latin typeface="Arial"/>
                <a:cs typeface="Arial"/>
              </a:rPr>
              <a:t> </a:t>
            </a:r>
            <a:r>
              <a:rPr sz="1150" dirty="0">
                <a:latin typeface="Arial"/>
                <a:cs typeface="Arial"/>
              </a:rPr>
              <a:t>post,</a:t>
            </a:r>
            <a:r>
              <a:rPr sz="1150" spc="-10" dirty="0">
                <a:latin typeface="Arial"/>
                <a:cs typeface="Arial"/>
              </a:rPr>
              <a:t> </a:t>
            </a:r>
            <a:r>
              <a:rPr sz="1150" dirty="0">
                <a:latin typeface="Arial"/>
                <a:cs typeface="Arial"/>
              </a:rPr>
              <a:t>with</a:t>
            </a:r>
            <a:r>
              <a:rPr sz="1150" spc="-5" dirty="0">
                <a:latin typeface="Arial"/>
                <a:cs typeface="Arial"/>
              </a:rPr>
              <a:t> </a:t>
            </a:r>
            <a:r>
              <a:rPr sz="1150" dirty="0">
                <a:latin typeface="Arial"/>
                <a:cs typeface="Arial"/>
              </a:rPr>
              <a:t>two</a:t>
            </a:r>
            <a:r>
              <a:rPr sz="1150" spc="-10" dirty="0">
                <a:latin typeface="Arial"/>
                <a:cs typeface="Arial"/>
              </a:rPr>
              <a:t> </a:t>
            </a:r>
            <a:r>
              <a:rPr sz="1150" dirty="0">
                <a:latin typeface="Arial"/>
                <a:cs typeface="Arial"/>
              </a:rPr>
              <a:t>rem</a:t>
            </a:r>
            <a:r>
              <a:rPr lang="en-GB" sz="1150" dirty="0">
                <a:latin typeface="Arial"/>
                <a:cs typeface="Arial"/>
              </a:rPr>
              <a:t>inde</a:t>
            </a:r>
            <a:r>
              <a:rPr sz="1150" dirty="0" err="1">
                <a:latin typeface="Arial"/>
                <a:cs typeface="Arial"/>
              </a:rPr>
              <a:t>rs</a:t>
            </a:r>
            <a:r>
              <a:rPr sz="1150" spc="-10" dirty="0">
                <a:latin typeface="Arial"/>
                <a:cs typeface="Arial"/>
              </a:rPr>
              <a:t> </a:t>
            </a:r>
            <a:r>
              <a:rPr sz="1150" dirty="0">
                <a:latin typeface="Arial"/>
                <a:cs typeface="Arial"/>
              </a:rPr>
              <a:t>where</a:t>
            </a:r>
            <a:r>
              <a:rPr sz="1150" spc="-5" dirty="0">
                <a:latin typeface="Arial"/>
                <a:cs typeface="Arial"/>
              </a:rPr>
              <a:t> </a:t>
            </a:r>
            <a:r>
              <a:rPr sz="1150" dirty="0">
                <a:latin typeface="Arial"/>
                <a:cs typeface="Arial"/>
              </a:rPr>
              <a:t>necessary,</a:t>
            </a:r>
            <a:r>
              <a:rPr sz="1150" spc="-10" dirty="0">
                <a:latin typeface="Arial"/>
                <a:cs typeface="Arial"/>
              </a:rPr>
              <a:t> </a:t>
            </a:r>
            <a:r>
              <a:rPr sz="1150" dirty="0">
                <a:latin typeface="Arial"/>
                <a:cs typeface="Arial"/>
              </a:rPr>
              <a:t>but</a:t>
            </a:r>
            <a:r>
              <a:rPr sz="1150" spc="-10" dirty="0">
                <a:latin typeface="Arial"/>
                <a:cs typeface="Arial"/>
              </a:rPr>
              <a:t> </a:t>
            </a:r>
            <a:r>
              <a:rPr sz="1150" dirty="0">
                <a:latin typeface="Arial"/>
                <a:cs typeface="Arial"/>
              </a:rPr>
              <a:t>also</a:t>
            </a:r>
            <a:r>
              <a:rPr sz="1150" spc="-5"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an</a:t>
            </a:r>
            <a:r>
              <a:rPr sz="1150" spc="-5" dirty="0">
                <a:latin typeface="Arial"/>
                <a:cs typeface="Arial"/>
              </a:rPr>
              <a:t> </a:t>
            </a:r>
            <a:r>
              <a:rPr sz="1150" dirty="0">
                <a:latin typeface="Arial"/>
                <a:cs typeface="Arial"/>
              </a:rPr>
              <a:t>option</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5" dirty="0">
                <a:latin typeface="Arial"/>
                <a:cs typeface="Arial"/>
              </a:rPr>
              <a:t> </a:t>
            </a:r>
            <a:r>
              <a:rPr sz="1150" dirty="0">
                <a:latin typeface="Arial"/>
                <a:cs typeface="Arial"/>
              </a:rPr>
              <a:t>the</a:t>
            </a:r>
            <a:r>
              <a:rPr sz="1150" spc="-10" dirty="0">
                <a:latin typeface="Arial"/>
                <a:cs typeface="Arial"/>
              </a:rPr>
              <a:t> questionnaire </a:t>
            </a:r>
            <a:r>
              <a:rPr sz="1150" dirty="0">
                <a:latin typeface="Arial"/>
                <a:cs typeface="Arial"/>
              </a:rPr>
              <a:t>online.</a:t>
            </a:r>
            <a:r>
              <a:rPr sz="1150" spc="-5" dirty="0">
                <a:latin typeface="Arial"/>
                <a:cs typeface="Arial"/>
              </a:rPr>
              <a:t> </a:t>
            </a:r>
            <a:r>
              <a:rPr sz="1150" dirty="0">
                <a:latin typeface="Arial"/>
                <a:cs typeface="Arial"/>
              </a:rPr>
              <a:t>A</a:t>
            </a:r>
            <a:r>
              <a:rPr sz="1150" spc="-5" dirty="0">
                <a:latin typeface="Arial"/>
                <a:cs typeface="Arial"/>
              </a:rPr>
              <a:t> </a:t>
            </a:r>
            <a:r>
              <a:rPr lang="en-GB" sz="1150" dirty="0">
                <a:latin typeface="Arial"/>
                <a:cs typeface="Arial"/>
              </a:rPr>
              <a:t>Fre</a:t>
            </a:r>
            <a:r>
              <a:rPr sz="1150" dirty="0" err="1">
                <a:latin typeface="Arial"/>
                <a:cs typeface="Arial"/>
              </a:rPr>
              <a:t>ephone</a:t>
            </a:r>
            <a:r>
              <a:rPr sz="1150" spc="-5" dirty="0">
                <a:latin typeface="Arial"/>
                <a:cs typeface="Arial"/>
              </a:rPr>
              <a:t> </a:t>
            </a:r>
            <a:r>
              <a:rPr sz="1150" dirty="0">
                <a:latin typeface="Arial"/>
                <a:cs typeface="Arial"/>
              </a:rPr>
              <a:t>helpline</a:t>
            </a:r>
            <a:r>
              <a:rPr sz="1150" spc="-5" dirty="0">
                <a:latin typeface="Arial"/>
                <a:cs typeface="Arial"/>
              </a:rPr>
              <a:t> </a:t>
            </a:r>
            <a:r>
              <a:rPr sz="1150" dirty="0">
                <a:latin typeface="Arial"/>
                <a:cs typeface="Arial"/>
              </a:rPr>
              <a:t>and email</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available</a:t>
            </a:r>
            <a:r>
              <a:rPr sz="1150" spc="-5" dirty="0">
                <a:latin typeface="Arial"/>
                <a:cs typeface="Arial"/>
              </a:rPr>
              <a:t> </a:t>
            </a:r>
            <a:r>
              <a:rPr sz="1150" dirty="0">
                <a:latin typeface="Arial"/>
                <a:cs typeface="Arial"/>
              </a:rPr>
              <a:t>for respondents</a:t>
            </a:r>
            <a:r>
              <a:rPr sz="1150" spc="-5"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opt</a:t>
            </a:r>
            <a:r>
              <a:rPr sz="1150" spc="-5"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ask questions</a:t>
            </a:r>
            <a:r>
              <a:rPr sz="1150" spc="-5" dirty="0">
                <a:latin typeface="Arial"/>
                <a:cs typeface="Arial"/>
              </a:rPr>
              <a:t> </a:t>
            </a:r>
            <a:r>
              <a:rPr sz="1150" spc="-10" dirty="0">
                <a:latin typeface="Arial"/>
                <a:cs typeface="Arial"/>
              </a:rPr>
              <a:t>about </a:t>
            </a:r>
            <a:r>
              <a:rPr sz="1150" dirty="0">
                <a:latin typeface="Arial"/>
                <a:cs typeface="Arial"/>
              </a:rPr>
              <a:t>the</a:t>
            </a:r>
            <a:r>
              <a:rPr sz="1150" spc="-1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enable</a:t>
            </a:r>
            <a:r>
              <a:rPr sz="1150" spc="-10" dirty="0">
                <a:latin typeface="Arial"/>
                <a:cs typeface="Arial"/>
              </a:rPr>
              <a:t> </a:t>
            </a:r>
            <a:r>
              <a:rPr sz="1150" dirty="0">
                <a:latin typeface="Arial"/>
                <a:cs typeface="Arial"/>
              </a:rPr>
              <a:t>them</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10" dirty="0">
                <a:latin typeface="Arial"/>
                <a:cs typeface="Arial"/>
              </a:rPr>
              <a:t> </a:t>
            </a:r>
            <a:r>
              <a:rPr sz="1150" dirty="0">
                <a:latin typeface="Arial"/>
                <a:cs typeface="Arial"/>
              </a:rPr>
              <a:t>their</a:t>
            </a:r>
            <a:r>
              <a:rPr sz="1150" spc="-10" dirty="0">
                <a:latin typeface="Arial"/>
                <a:cs typeface="Arial"/>
              </a:rPr>
              <a:t> </a:t>
            </a:r>
            <a:r>
              <a:rPr sz="1150" dirty="0">
                <a:latin typeface="Arial"/>
                <a:cs typeface="Arial"/>
              </a:rPr>
              <a:t>questionnaire</a:t>
            </a:r>
            <a:r>
              <a:rPr sz="1150" spc="-10" dirty="0">
                <a:latin typeface="Arial"/>
                <a:cs typeface="Arial"/>
              </a:rPr>
              <a:t> </a:t>
            </a:r>
            <a:r>
              <a:rPr sz="1150" dirty="0">
                <a:latin typeface="Arial"/>
                <a:cs typeface="Arial"/>
              </a:rPr>
              <a:t>over</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phone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access</a:t>
            </a:r>
            <a:r>
              <a:rPr sz="1150" spc="-10" dirty="0">
                <a:latin typeface="Arial"/>
                <a:cs typeface="Arial"/>
              </a:rPr>
              <a:t> </a:t>
            </a:r>
            <a:r>
              <a:rPr sz="1150" dirty="0">
                <a:latin typeface="Arial"/>
                <a:cs typeface="Arial"/>
              </a:rPr>
              <a:t>to</a:t>
            </a:r>
            <a:r>
              <a:rPr sz="1150" spc="-10" dirty="0">
                <a:latin typeface="Arial"/>
                <a:cs typeface="Arial"/>
              </a:rPr>
              <a:t> </a:t>
            </a:r>
            <a:r>
              <a:rPr sz="1150" spc="-50" dirty="0">
                <a:latin typeface="Arial"/>
                <a:cs typeface="Arial"/>
              </a:rPr>
              <a:t>a </a:t>
            </a:r>
            <a:r>
              <a:rPr sz="1150" dirty="0">
                <a:latin typeface="Arial"/>
                <a:cs typeface="Arial"/>
              </a:rPr>
              <a:t>translation</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interpreting</a:t>
            </a:r>
            <a:r>
              <a:rPr sz="1150" spc="-5" dirty="0">
                <a:latin typeface="Arial"/>
                <a:cs typeface="Arial"/>
              </a:rPr>
              <a:t> </a:t>
            </a:r>
            <a:r>
              <a:rPr sz="1150" dirty="0">
                <a:latin typeface="Arial"/>
                <a:cs typeface="Arial"/>
              </a:rPr>
              <a:t>facility</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those</a:t>
            </a:r>
            <a:r>
              <a:rPr sz="1150" spc="-5" dirty="0">
                <a:latin typeface="Arial"/>
                <a:cs typeface="Arial"/>
              </a:rPr>
              <a:t> </a:t>
            </a:r>
            <a:r>
              <a:rPr sz="1150" dirty="0">
                <a:latin typeface="Arial"/>
                <a:cs typeface="Arial"/>
              </a:rPr>
              <a:t>whose</a:t>
            </a:r>
            <a:r>
              <a:rPr sz="1150" spc="-5" dirty="0">
                <a:latin typeface="Arial"/>
                <a:cs typeface="Arial"/>
              </a:rPr>
              <a:t> </a:t>
            </a:r>
            <a:r>
              <a:rPr sz="1150" dirty="0">
                <a:latin typeface="Arial"/>
                <a:cs typeface="Arial"/>
              </a:rPr>
              <a:t>first language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not</a:t>
            </a:r>
            <a:r>
              <a:rPr sz="1150" spc="-5" dirty="0">
                <a:latin typeface="Arial"/>
                <a:cs typeface="Arial"/>
              </a:rPr>
              <a:t> </a:t>
            </a:r>
            <a:r>
              <a:rPr sz="1150" spc="-10" dirty="0">
                <a:latin typeface="Arial"/>
                <a:cs typeface="Arial"/>
              </a:rPr>
              <a:t>English.</a:t>
            </a:r>
            <a:endParaRPr sz="1150" dirty="0">
              <a:latin typeface="Arial"/>
              <a:cs typeface="Arial"/>
            </a:endParaRPr>
          </a:p>
          <a:p>
            <a:pPr marL="12700" algn="l">
              <a:spcBef>
                <a:spcPts val="600"/>
              </a:spcBef>
            </a:pPr>
            <a:r>
              <a:rPr sz="1200" b="1" dirty="0">
                <a:solidFill>
                  <a:srgbClr val="336E9F"/>
                </a:solidFill>
                <a:latin typeface="Arial"/>
                <a:cs typeface="Arial"/>
              </a:rPr>
              <a:t>Note</a:t>
            </a:r>
            <a:r>
              <a:rPr sz="1200" b="1" spc="-25" dirty="0">
                <a:solidFill>
                  <a:srgbClr val="336E9F"/>
                </a:solidFill>
                <a:latin typeface="Arial"/>
                <a:cs typeface="Arial"/>
              </a:rPr>
              <a:t> </a:t>
            </a:r>
            <a:r>
              <a:rPr sz="1200" b="1" dirty="0">
                <a:solidFill>
                  <a:srgbClr val="336E9F"/>
                </a:solidFill>
                <a:latin typeface="Arial"/>
                <a:cs typeface="Arial"/>
              </a:rPr>
              <a:t>on</a:t>
            </a:r>
            <a:r>
              <a:rPr sz="1200" b="1" spc="-20" dirty="0">
                <a:solidFill>
                  <a:srgbClr val="336E9F"/>
                </a:solidFill>
                <a:latin typeface="Arial"/>
                <a:cs typeface="Arial"/>
              </a:rPr>
              <a:t> </a:t>
            </a:r>
            <a:r>
              <a:rPr sz="1200" b="1" dirty="0">
                <a:solidFill>
                  <a:srgbClr val="336E9F"/>
                </a:solidFill>
                <a:latin typeface="Arial"/>
                <a:cs typeface="Arial"/>
              </a:rPr>
              <a:t>question</a:t>
            </a:r>
            <a:r>
              <a:rPr sz="1200" b="1" spc="-20" dirty="0">
                <a:solidFill>
                  <a:srgbClr val="336E9F"/>
                </a:solidFill>
                <a:latin typeface="Arial"/>
                <a:cs typeface="Arial"/>
              </a:rPr>
              <a:t> </a:t>
            </a:r>
            <a:r>
              <a:rPr sz="1200" b="1" spc="-10" dirty="0">
                <a:solidFill>
                  <a:srgbClr val="336E9F"/>
                </a:solidFill>
                <a:latin typeface="Arial"/>
                <a:cs typeface="Arial"/>
              </a:rPr>
              <a:t>comparability</a:t>
            </a:r>
            <a:endParaRPr sz="120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questionnaire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redeveloped</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5" dirty="0">
                <a:latin typeface="Arial"/>
                <a:cs typeface="Arial"/>
              </a:rPr>
              <a:t> </a:t>
            </a:r>
            <a:r>
              <a:rPr sz="1150" dirty="0">
                <a:latin typeface="Arial"/>
                <a:cs typeface="Arial"/>
              </a:rPr>
              <a:t>Patient</a:t>
            </a:r>
            <a:r>
              <a:rPr sz="1150" spc="-5"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5" dirty="0">
                <a:latin typeface="Arial"/>
                <a:cs typeface="Arial"/>
              </a:rPr>
              <a:t> </a:t>
            </a:r>
            <a:r>
              <a:rPr sz="1150" spc="-20" dirty="0">
                <a:latin typeface="Arial"/>
                <a:cs typeface="Arial"/>
              </a:rPr>
              <a:t>Year </a:t>
            </a:r>
            <a:r>
              <a:rPr sz="1150" dirty="0">
                <a:latin typeface="Arial"/>
                <a:cs typeface="Arial"/>
              </a:rPr>
              <a:t>on</a:t>
            </a:r>
            <a:r>
              <a:rPr sz="1150" spc="-10" dirty="0">
                <a:latin typeface="Arial"/>
                <a:cs typeface="Arial"/>
              </a:rPr>
              <a:t> </a:t>
            </a:r>
            <a:r>
              <a:rPr sz="1150" dirty="0">
                <a:latin typeface="Arial"/>
                <a:cs typeface="Arial"/>
              </a:rPr>
              <a:t>year</a:t>
            </a:r>
            <a:r>
              <a:rPr sz="1150" spc="-5" dirty="0">
                <a:latin typeface="Arial"/>
                <a:cs typeface="Arial"/>
              </a:rPr>
              <a:t> </a:t>
            </a:r>
            <a:r>
              <a:rPr sz="1150" dirty="0">
                <a:latin typeface="Arial"/>
                <a:cs typeface="Arial"/>
              </a:rPr>
              <a:t>comparisons</a:t>
            </a:r>
            <a:r>
              <a:rPr sz="1150" spc="-10" dirty="0">
                <a:latin typeface="Arial"/>
                <a:cs typeface="Arial"/>
              </a:rPr>
              <a:t> </a:t>
            </a:r>
            <a:r>
              <a:rPr sz="1150" dirty="0">
                <a:latin typeface="Arial"/>
                <a:cs typeface="Arial"/>
              </a:rPr>
              <a:t>between</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2022</a:t>
            </a:r>
            <a:r>
              <a:rPr lang="en-GB" sz="1150" dirty="0">
                <a:latin typeface="Arial"/>
                <a:cs typeface="Arial"/>
              </a:rPr>
              <a:t>, 2023</a:t>
            </a:r>
            <a:r>
              <a:rPr sz="1150" spc="-10"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are</a:t>
            </a:r>
            <a:r>
              <a:rPr sz="1150" spc="-10" dirty="0">
                <a:latin typeface="Arial"/>
                <a:cs typeface="Arial"/>
              </a:rPr>
              <a:t> </a:t>
            </a:r>
            <a:r>
              <a:rPr sz="1150" dirty="0">
                <a:latin typeface="Arial"/>
                <a:cs typeface="Arial"/>
              </a:rPr>
              <a:t>included</a:t>
            </a:r>
            <a:r>
              <a:rPr sz="1150" spc="-5"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report</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most</a:t>
            </a:r>
            <a:r>
              <a:rPr sz="1150" spc="-10" dirty="0">
                <a:latin typeface="Arial"/>
                <a:cs typeface="Arial"/>
              </a:rPr>
              <a:t> </a:t>
            </a:r>
            <a:r>
              <a:rPr sz="1150" dirty="0">
                <a:latin typeface="Arial"/>
                <a:cs typeface="Arial"/>
              </a:rPr>
              <a:t>questions.</a:t>
            </a:r>
            <a:r>
              <a:rPr lang="en-GB" sz="1150" dirty="0">
                <a:latin typeface="Arial"/>
                <a:cs typeface="Arial"/>
              </a:rPr>
              <a:t> There were three changes to the questionnaire over the last two years:</a:t>
            </a:r>
            <a:endParaRPr sz="1150" dirty="0">
              <a:latin typeface="Arial"/>
              <a:cs typeface="Arial"/>
            </a:endParaRPr>
          </a:p>
          <a:p>
            <a:pPr marL="330200" marR="498475" indent="-129539" algn="l">
              <a:spcBef>
                <a:spcPts val="600"/>
              </a:spcBef>
              <a:buSzPct val="104347"/>
              <a:buFont typeface="Arial"/>
              <a:buChar char="•"/>
              <a:tabLst>
                <a:tab pos="330200" algn="l"/>
              </a:tabLst>
            </a:pPr>
            <a:r>
              <a:rPr lang="en-GB" sz="1150" dirty="0">
                <a:latin typeface="Arial" panose="020B0604020202020204" pitchFamily="34" charset="0"/>
                <a:cs typeface="Arial" panose="020B0604020202020204" pitchFamily="34" charset="0"/>
              </a:rPr>
              <a:t>In 2023 the question text for Q23 and Q42 were amended. These questions are no longer deemed com</a:t>
            </a:r>
            <a:r>
              <a:rPr sz="1150" dirty="0">
                <a:latin typeface="Arial" panose="020B0604020202020204" pitchFamily="34" charset="0"/>
                <a:cs typeface="Arial" panose="020B0604020202020204" pitchFamily="34" charset="0"/>
              </a:rPr>
              <a:t>parable</a:t>
            </a:r>
            <a:r>
              <a:rPr sz="1150" spc="-5" dirty="0">
                <a:latin typeface="Arial" panose="020B0604020202020204" pitchFamily="34" charset="0"/>
                <a:cs typeface="Arial" panose="020B0604020202020204" pitchFamily="34" charset="0"/>
              </a:rPr>
              <a:t> </a:t>
            </a:r>
            <a:r>
              <a:rPr sz="1150" dirty="0">
                <a:latin typeface="Arial"/>
                <a:cs typeface="Arial"/>
              </a:rPr>
              <a:t>to 2021</a:t>
            </a:r>
            <a:r>
              <a:rPr sz="1150" spc="-5" dirty="0">
                <a:latin typeface="Arial"/>
                <a:cs typeface="Arial"/>
              </a:rPr>
              <a:t> </a:t>
            </a:r>
            <a:r>
              <a:rPr sz="1150" dirty="0">
                <a:latin typeface="Arial"/>
                <a:cs typeface="Arial"/>
              </a:rPr>
              <a:t>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6375" indent="-129539" algn="l">
              <a:spcBef>
                <a:spcPts val="600"/>
              </a:spcBef>
              <a:buSzPct val="104347"/>
              <a:buFont typeface="Arial"/>
              <a:buChar char="•"/>
              <a:tabLst>
                <a:tab pos="330200" algn="l"/>
              </a:tabLst>
            </a:pPr>
            <a:r>
              <a:rPr lang="en-GB" sz="1150" dirty="0">
                <a:latin typeface="Arial"/>
                <a:cs typeface="Arial"/>
              </a:rPr>
              <a:t>In 2023 the long-term condition question (Q67) was amended to include “Autism or autism spectrum condition</a:t>
            </a:r>
            <a:r>
              <a:rPr sz="1150" dirty="0">
                <a:latin typeface="Arial"/>
                <a:cs typeface="Arial"/>
              </a:rPr>
              <a:t>”</a:t>
            </a:r>
            <a:r>
              <a:rPr sz="1150" spc="-5" dirty="0">
                <a:latin typeface="Arial"/>
                <a:cs typeface="Arial"/>
              </a:rPr>
              <a:t> </a:t>
            </a:r>
            <a:r>
              <a:rPr sz="1150" dirty="0">
                <a:latin typeface="Arial"/>
                <a:cs typeface="Arial"/>
              </a:rPr>
              <a:t>as a response option.</a:t>
            </a:r>
            <a:r>
              <a:rPr sz="1150" spc="-5" dirty="0">
                <a:latin typeface="Arial"/>
                <a:cs typeface="Arial"/>
              </a:rPr>
              <a:t> </a:t>
            </a:r>
            <a:r>
              <a:rPr sz="1150" dirty="0">
                <a:latin typeface="Arial"/>
                <a:cs typeface="Arial"/>
              </a:rPr>
              <a:t>And the “Neurological condition”</a:t>
            </a:r>
            <a:r>
              <a:rPr sz="1150" spc="-5" dirty="0">
                <a:latin typeface="Arial"/>
                <a:cs typeface="Arial"/>
              </a:rPr>
              <a:t> </a:t>
            </a:r>
            <a:r>
              <a:rPr sz="1150" dirty="0">
                <a:latin typeface="Arial"/>
                <a:cs typeface="Arial"/>
              </a:rPr>
              <a:t>answer option was updated</a:t>
            </a:r>
            <a:r>
              <a:rPr sz="1150" spc="-5" dirty="0">
                <a:latin typeface="Arial"/>
                <a:cs typeface="Arial"/>
              </a:rPr>
              <a:t> </a:t>
            </a:r>
            <a:r>
              <a:rPr sz="1150" spc="-25" dirty="0">
                <a:latin typeface="Arial"/>
                <a:cs typeface="Arial"/>
              </a:rPr>
              <a:t>to </a:t>
            </a:r>
            <a:r>
              <a:rPr sz="1150" dirty="0">
                <a:latin typeface="Arial"/>
                <a:cs typeface="Arial"/>
              </a:rPr>
              <a:t>include</a:t>
            </a:r>
            <a:r>
              <a:rPr sz="1150" spc="-5" dirty="0">
                <a:latin typeface="Arial"/>
                <a:cs typeface="Arial"/>
              </a:rPr>
              <a:t> </a:t>
            </a:r>
            <a:r>
              <a:rPr sz="1150" dirty="0">
                <a:latin typeface="Arial"/>
                <a:cs typeface="Arial"/>
              </a:rPr>
              <a:t>an example condition changing it to</a:t>
            </a:r>
            <a:r>
              <a:rPr sz="1150" spc="-5" dirty="0">
                <a:latin typeface="Arial"/>
                <a:cs typeface="Arial"/>
              </a:rPr>
              <a:t> </a:t>
            </a:r>
            <a:r>
              <a:rPr sz="1150" dirty="0">
                <a:latin typeface="Arial"/>
                <a:cs typeface="Arial"/>
              </a:rPr>
              <a:t>“Neurological condition, such as epilepsy”. </a:t>
            </a:r>
            <a:r>
              <a:rPr sz="1150" spc="-10" dirty="0">
                <a:latin typeface="Arial"/>
                <a:cs typeface="Arial"/>
              </a:rPr>
              <a:t>These </a:t>
            </a:r>
            <a:r>
              <a:rPr sz="1150" dirty="0">
                <a:latin typeface="Arial"/>
                <a:cs typeface="Arial"/>
              </a:rPr>
              <a:t>changes</a:t>
            </a:r>
            <a:r>
              <a:rPr sz="1150" spc="-5" dirty="0">
                <a:latin typeface="Arial"/>
                <a:cs typeface="Arial"/>
              </a:rPr>
              <a:t> </a:t>
            </a:r>
            <a:r>
              <a:rPr sz="1150" dirty="0">
                <a:latin typeface="Arial"/>
                <a:cs typeface="Arial"/>
              </a:rPr>
              <a:t>see the answer option</a:t>
            </a:r>
            <a:r>
              <a:rPr sz="1150" spc="-5" dirty="0">
                <a:latin typeface="Arial"/>
                <a:cs typeface="Arial"/>
              </a:rPr>
              <a:t> </a:t>
            </a:r>
            <a:r>
              <a:rPr sz="1150" dirty="0">
                <a:latin typeface="Arial"/>
                <a:cs typeface="Arial"/>
              </a:rPr>
              <a:t>“Neurological condition, such as</a:t>
            </a:r>
            <a:r>
              <a:rPr sz="1150" spc="-5" dirty="0">
                <a:latin typeface="Arial"/>
                <a:cs typeface="Arial"/>
              </a:rPr>
              <a:t> </a:t>
            </a:r>
            <a:r>
              <a:rPr sz="1150" dirty="0">
                <a:latin typeface="Arial"/>
                <a:cs typeface="Arial"/>
              </a:rPr>
              <a:t>epilepsy” as no longer</a:t>
            </a:r>
            <a:r>
              <a:rPr sz="1150" spc="-5" dirty="0">
                <a:latin typeface="Arial"/>
                <a:cs typeface="Arial"/>
              </a:rPr>
              <a:t> </a:t>
            </a:r>
            <a:r>
              <a:rPr sz="1150" spc="-10" dirty="0">
                <a:latin typeface="Arial"/>
                <a:cs typeface="Arial"/>
              </a:rPr>
              <a:t>being </a:t>
            </a:r>
            <a:r>
              <a:rPr sz="1150" dirty="0">
                <a:latin typeface="Arial"/>
                <a:cs typeface="Arial"/>
              </a:rPr>
              <a:t>deemed</a:t>
            </a:r>
            <a:r>
              <a:rPr sz="1150" spc="-5" dirty="0">
                <a:latin typeface="Arial"/>
                <a:cs typeface="Arial"/>
              </a:rPr>
              <a:t> </a:t>
            </a:r>
            <a:r>
              <a:rPr sz="1150" dirty="0">
                <a:latin typeface="Arial"/>
                <a:cs typeface="Arial"/>
              </a:rPr>
              <a:t>comparable to</a:t>
            </a:r>
            <a:r>
              <a:rPr sz="1150" spc="-5" dirty="0">
                <a:latin typeface="Arial"/>
                <a:cs typeface="Arial"/>
              </a:rPr>
              <a:t> </a:t>
            </a:r>
            <a:r>
              <a:rPr sz="1150" dirty="0">
                <a:latin typeface="Arial"/>
                <a:cs typeface="Arial"/>
              </a:rPr>
              <a:t>2021 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320" indent="-129539" algn="l">
              <a:spcBef>
                <a:spcPts val="600"/>
              </a:spcBef>
              <a:buSzPct val="104347"/>
              <a:buFont typeface="Arial"/>
              <a:buChar char="•"/>
              <a:tabLst>
                <a:tab pos="330200" algn="l"/>
              </a:tabLst>
            </a:pPr>
            <a:r>
              <a:rPr lang="en-GB" sz="1150" dirty="0">
                <a:latin typeface="Arial"/>
                <a:cs typeface="Arial"/>
              </a:rPr>
              <a:t>In 2023 the ethnic group question (Q71)</a:t>
            </a:r>
            <a:r>
              <a:rPr sz="1150" spc="-5" dirty="0">
                <a:latin typeface="Arial"/>
                <a:cs typeface="Arial"/>
              </a:rPr>
              <a:t> </a:t>
            </a:r>
            <a:r>
              <a:rPr lang="en-GB" sz="1150" spc="-5" dirty="0">
                <a:latin typeface="Arial"/>
                <a:cs typeface="Arial"/>
              </a:rPr>
              <a:t>was amended to include “Roma” as an answer option. The ethnic group question is still deemed comparable to 2021 and 2022. Data for the answer option is only available for 2023 and 2024</a:t>
            </a:r>
            <a:r>
              <a:rPr sz="1150" spc="-10" dirty="0">
                <a:latin typeface="Arial"/>
                <a:cs typeface="Arial"/>
              </a:rPr>
              <a:t>.</a:t>
            </a:r>
            <a:endParaRPr lang="en-GB" sz="1150" spc="-10" dirty="0">
              <a:latin typeface="Arial"/>
              <a:cs typeface="Arial"/>
            </a:endParaRP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Case mix </a:t>
            </a:r>
            <a:r>
              <a:rPr lang="en-GB" sz="1200" b="1" spc="-10" dirty="0">
                <a:solidFill>
                  <a:srgbClr val="336E9F"/>
                </a:solidFill>
                <a:latin typeface="Arial" panose="020B0604020202020204" pitchFamily="34" charset="0"/>
                <a:cs typeface="Arial" panose="020B0604020202020204" pitchFamily="34" charset="0"/>
              </a:rPr>
              <a:t>adjustment</a:t>
            </a:r>
          </a:p>
          <a:p>
            <a:pPr marL="12700" algn="l">
              <a:spcBef>
                <a:spcPts val="600"/>
              </a:spcBef>
            </a:pPr>
            <a:r>
              <a:rPr lang="en-GB" sz="1150" dirty="0">
                <a:latin typeface="Arial" panose="020B0604020202020204" pitchFamily="34" charset="0"/>
                <a:cs typeface="Arial" panose="020B0604020202020204" pitchFamily="34" charset="0"/>
              </a:rPr>
              <a:t>Both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presented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report.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allow</a:t>
            </a:r>
            <a:r>
              <a:rPr lang="en-GB" sz="1150" spc="-10" dirty="0">
                <a:latin typeface="Arial" panose="020B0604020202020204" pitchFamily="34" charset="0"/>
                <a:cs typeface="Arial" panose="020B0604020202020204" pitchFamily="34" charset="0"/>
              </a:rPr>
              <a:t> </a:t>
            </a:r>
            <a:r>
              <a:rPr lang="en-GB" sz="1150" spc="-25" dirty="0">
                <a:latin typeface="Arial" panose="020B0604020202020204" pitchFamily="34" charset="0"/>
                <a:cs typeface="Arial" panose="020B0604020202020204" pitchFamily="34" charset="0"/>
              </a:rPr>
              <a:t>us </a:t>
            </a:r>
            <a:r>
              <a:rPr lang="en-GB" sz="1150" dirty="0">
                <a:latin typeface="Arial" panose="020B0604020202020204" pitchFamily="34" charset="0"/>
                <a:cs typeface="Arial" panose="020B0604020202020204" pitchFamily="34" charset="0"/>
              </a:rPr>
              <a:t>to</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impact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differing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might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have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case </a:t>
            </a:r>
            <a:r>
              <a:rPr lang="en-GB" sz="1150" dirty="0">
                <a:latin typeface="Arial" panose="020B0604020202020204" pitchFamily="34" charset="0"/>
                <a:cs typeface="Arial" panose="020B0604020202020204" pitchFamily="34" charset="0"/>
              </a:rPr>
              <a:t>mix</a:t>
            </a:r>
            <a:r>
              <a:rPr lang="en-GB" sz="1150" spc="-2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estimates</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obtain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greater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how</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2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performing</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given</a:t>
            </a:r>
            <a:r>
              <a:rPr lang="en-GB" sz="1150" spc="-10" dirty="0">
                <a:latin typeface="Arial" panose="020B0604020202020204" pitchFamily="34" charset="0"/>
                <a:cs typeface="Arial" panose="020B0604020202020204" pitchFamily="34" charset="0"/>
              </a:rPr>
              <a:t> their </a:t>
            </a:r>
            <a:r>
              <a:rPr lang="en-GB" sz="1150" dirty="0">
                <a:latin typeface="Arial" panose="020B0604020202020204" pitchFamily="34" charset="0"/>
                <a:cs typeface="Arial" panose="020B0604020202020204" pitchFamily="34" charset="0"/>
              </a:rPr>
              <a:t>patient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factors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taken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 in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adjustment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‘Which of the following best describes you?’</a:t>
            </a:r>
            <a:r>
              <a:rPr lang="en-GB" sz="1150" dirty="0">
                <a:latin typeface="Arial" panose="020B0604020202020204" pitchFamily="34" charset="0"/>
                <a:cs typeface="Arial" panose="020B0604020202020204" pitchFamily="34" charset="0"/>
              </a:rPr>
              <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ethnicity,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deprivation,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cancer</a:t>
            </a:r>
            <a:r>
              <a:rPr lang="en-GB" sz="1150" spc="-10" dirty="0">
                <a:latin typeface="Arial" panose="020B0604020202020204" pitchFamily="34" charset="0"/>
                <a:cs typeface="Arial" panose="020B0604020202020204" pitchFamily="34" charset="0"/>
              </a:rPr>
              <a:t> type.</a:t>
            </a:r>
            <a:endParaRPr lang="en-GB" sz="1150" dirty="0">
              <a:latin typeface="Arial" panose="020B0604020202020204" pitchFamily="34" charset="0"/>
              <a:cs typeface="Arial" panose="020B0604020202020204" pitchFamily="34" charset="0"/>
            </a:endParaRPr>
          </a:p>
        </p:txBody>
      </p:sp>
      <p:sp>
        <p:nvSpPr>
          <p:cNvPr id="4" name="txt_org_name">
            <a:extLst>
              <a:ext uri="{FF2B5EF4-FFF2-40B4-BE49-F238E27FC236}">
                <a16:creationId xmlns:a16="http://schemas.microsoft.com/office/drawing/2014/main" id="{EC0B8B8E-D0E5-97C2-ED89-C203F7122821}"/>
              </a:ext>
              <a:ext uri="{C183D7F6-B498-43B3-948B-1728B52AA6E4}">
                <adec:decorative xmlns:adec="http://schemas.microsoft.com/office/drawing/2017/decorative" val="1"/>
              </a:ext>
            </a:extLst>
          </p:cNvPr>
          <p:cNvSpPr txBox="1"/>
          <p:nvPr/>
        </p:nvSpPr>
        <p:spPr>
          <a:xfrm>
            <a:off x="4926696" y="622300"/>
            <a:ext cx="2351927" cy="276999"/>
          </a:xfrm>
          <a:prstGeom prst="rect">
            <a:avLst/>
          </a:prstGeom>
          <a:noFill/>
        </p:spPr>
        <p:txBody>
          <a:bodyPr wrap="none" rtlCol="0">
            <a:spAutoFit/>
          </a:bodyPr>
          <a:lstStyle/>
          <a:p>
            <a:pPr algn="r"/>
            <a:r>
              <a:rPr lang="fr-FR" sz="1200" b="1">
                <a:solidFill>
                  <a:srgbClr val="336E9F"/>
                </a:solidFill>
                <a:latin typeface="Arial"/>
                <a:cs typeface="Arial"/>
              </a:rPr>
              <a:t>Whittington Health NHS Trust</a:t>
            </a:r>
            <a:endParaRPr lang="en-GB" sz="1200">
              <a:solidFill>
                <a:srgbClr val="336E9F"/>
              </a:solidFill>
            </a:endParaRPr>
          </a:p>
        </p:txBody>
      </p:sp>
      <p:sp>
        <p:nvSpPr>
          <p:cNvPr id="13" name="txt_survey">
            <a:extLst>
              <a:ext uri="{FF2B5EF4-FFF2-40B4-BE49-F238E27FC236}">
                <a16:creationId xmlns:a16="http://schemas.microsoft.com/office/drawing/2014/main" id="{820E8977-2C02-58FD-481C-D690A4CC0F2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64610D83-0EDA-D28D-F667-45B91B538D0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520815D2-7993-F3EA-2E53-672913D746B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3" action="ppaction://hlinksldjump"/>
              <a:extLst>
                <a:ext uri="{FF2B5EF4-FFF2-40B4-BE49-F238E27FC236}">
                  <a16:creationId xmlns:a16="http://schemas.microsoft.com/office/drawing/2014/main" id="{E7117DDC-1E6D-68F4-47F8-0197647A09A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08D60-19CD-6705-4B7F-4A27EF07C2E0}"/>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944F171C-F428-CD3E-EBB6-FB579476CAD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50</a:t>
            </a:fld>
            <a:endParaRPr lang="en-GB" spc="-25" dirty="0"/>
          </a:p>
        </p:txBody>
      </p:sp>
      <p:sp>
        <p:nvSpPr>
          <p:cNvPr id="25" name="object 1">
            <a:extLst>
              <a:ext uri="{FF2B5EF4-FFF2-40B4-BE49-F238E27FC236}">
                <a16:creationId xmlns:a16="http://schemas.microsoft.com/office/drawing/2014/main" id="{B88020FB-2BE4-53F8-4EAF-31BE0BF177D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29">
            <a:extLst>
              <a:ext uri="{FF2B5EF4-FFF2-40B4-BE49-F238E27FC236}">
                <a16:creationId xmlns:a16="http://schemas.microsoft.com/office/drawing/2014/main" id="{93FF9ACB-3B24-92C3-3A00-9D89628FC9A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29147804"/>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29">
            <a:extLst>
              <a:ext uri="{FF2B5EF4-FFF2-40B4-BE49-F238E27FC236}">
                <a16:creationId xmlns:a16="http://schemas.microsoft.com/office/drawing/2014/main" id="{D3DD7E39-E5CB-2BDD-D8D3-B96E4CF8B5B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37730842"/>
              </p:ext>
            </p:extLst>
          </p:nvPr>
        </p:nvGraphicFramePr>
        <p:xfrm>
          <a:off x="360678" y="8588194"/>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61E25D9E-16D9-3435-FCA8-8648ECD740C7}"/>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28">
            <a:extLst>
              <a:ext uri="{FF2B5EF4-FFF2-40B4-BE49-F238E27FC236}">
                <a16:creationId xmlns:a16="http://schemas.microsoft.com/office/drawing/2014/main" id="{8A86545C-34F9-6A6E-8481-4545B126464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609099897"/>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28">
            <a:extLst>
              <a:ext uri="{FF2B5EF4-FFF2-40B4-BE49-F238E27FC236}">
                <a16:creationId xmlns:a16="http://schemas.microsoft.com/office/drawing/2014/main" id="{F0B7CB25-643C-9A28-9BD1-69D098D75A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44486085"/>
              </p:ext>
            </p:extLst>
          </p:nvPr>
        </p:nvGraphicFramePr>
        <p:xfrm>
          <a:off x="360677"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D3AAF7C3-08A5-7A55-43A6-EDAA4A7207F9}"/>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27">
            <a:extLst>
              <a:ext uri="{FF2B5EF4-FFF2-40B4-BE49-F238E27FC236}">
                <a16:creationId xmlns:a16="http://schemas.microsoft.com/office/drawing/2014/main" id="{63F8611F-CD05-1AB1-1355-829B03F2D25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87352061"/>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27">
            <a:extLst>
              <a:ext uri="{FF2B5EF4-FFF2-40B4-BE49-F238E27FC236}">
                <a16:creationId xmlns:a16="http://schemas.microsoft.com/office/drawing/2014/main" id="{D5CC914C-0F06-AFC2-B7CE-475302CC757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46549724"/>
              </p:ext>
            </p:extLst>
          </p:nvPr>
        </p:nvGraphicFramePr>
        <p:xfrm>
          <a:off x="360679" y="530729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EA67A6F6-C2FE-D8D3-7B22-0691C44CBE74}"/>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26">
            <a:extLst>
              <a:ext uri="{FF2B5EF4-FFF2-40B4-BE49-F238E27FC236}">
                <a16:creationId xmlns:a16="http://schemas.microsoft.com/office/drawing/2014/main" id="{616CB3E1-CB75-87C9-22A5-2A1ABF826E0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209647596"/>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26">
            <a:extLst>
              <a:ext uri="{FF2B5EF4-FFF2-40B4-BE49-F238E27FC236}">
                <a16:creationId xmlns:a16="http://schemas.microsoft.com/office/drawing/2014/main" id="{BE62416E-8974-A2C9-D427-DE564DF38E8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11300752"/>
              </p:ext>
            </p:extLst>
          </p:nvPr>
        </p:nvGraphicFramePr>
        <p:xfrm>
          <a:off x="360679" y="3541675"/>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A4C0836C-146C-3DBE-51FD-F1BEFB9E9706}"/>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25">
            <a:extLst>
              <a:ext uri="{FF2B5EF4-FFF2-40B4-BE49-F238E27FC236}">
                <a16:creationId xmlns:a16="http://schemas.microsoft.com/office/drawing/2014/main" id="{E514A4C9-925B-BD74-E5D4-404E8B62BC7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82040877"/>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25">
            <a:extLst>
              <a:ext uri="{FF2B5EF4-FFF2-40B4-BE49-F238E27FC236}">
                <a16:creationId xmlns:a16="http://schemas.microsoft.com/office/drawing/2014/main" id="{ADE03374-AC30-1420-5F5E-769FF1ADE87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78319024"/>
              </p:ext>
            </p:extLst>
          </p:nvPr>
        </p:nvGraphicFramePr>
        <p:xfrm>
          <a:off x="360680"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25">
            <a:extLst>
              <a:ext uri="{FF2B5EF4-FFF2-40B4-BE49-F238E27FC236}">
                <a16:creationId xmlns:a16="http://schemas.microsoft.com/office/drawing/2014/main" id="{06A10B9F-D959-EF61-2C4C-681941BEC7B1}"/>
              </a:ext>
            </a:extLst>
          </p:cNvPr>
          <p:cNvSpPr txBox="1"/>
          <p:nvPr/>
        </p:nvSpPr>
        <p:spPr>
          <a:xfrm>
            <a:off x="455762" y="1646907"/>
            <a:ext cx="5774088"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Q25.</a:t>
            </a:r>
            <a:r>
              <a:rPr lang="en-GB" sz="850" spc="-20"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member</a:t>
            </a:r>
            <a:r>
              <a:rPr lang="en-GB" sz="850" spc="-15" dirty="0">
                <a:solidFill>
                  <a:prstClr val="black"/>
                </a:solidFill>
                <a:latin typeface="Arial"/>
                <a:cs typeface="Arial"/>
              </a:rPr>
              <a:t> </a:t>
            </a:r>
            <a:r>
              <a:rPr lang="en-GB" sz="850" dirty="0">
                <a:solidFill>
                  <a:prstClr val="black"/>
                </a:solidFill>
                <a:latin typeface="Arial"/>
                <a:cs typeface="Arial"/>
              </a:rPr>
              <a:t>of</a:t>
            </a:r>
            <a:r>
              <a:rPr lang="en-GB" sz="850" spc="-20" dirty="0">
                <a:solidFill>
                  <a:prstClr val="black"/>
                </a:solidFill>
                <a:latin typeface="Arial"/>
                <a:cs typeface="Arial"/>
              </a:rPr>
              <a:t> </a:t>
            </a:r>
            <a:r>
              <a:rPr lang="en-GB" sz="850" dirty="0">
                <a:solidFill>
                  <a:prstClr val="black"/>
                </a:solidFill>
                <a:latin typeface="Arial"/>
                <a:cs typeface="Arial"/>
              </a:rPr>
              <a:t>their</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15" dirty="0">
                <a:solidFill>
                  <a:prstClr val="black"/>
                </a:solidFill>
                <a:latin typeface="Arial"/>
                <a:cs typeface="Arial"/>
              </a:rPr>
              <a:t> </a:t>
            </a:r>
            <a:r>
              <a:rPr lang="en-GB" sz="850" dirty="0">
                <a:solidFill>
                  <a:prstClr val="black"/>
                </a:solidFill>
                <a:latin typeface="Arial"/>
                <a:cs typeface="Arial"/>
              </a:rPr>
              <a:t>team</a:t>
            </a:r>
            <a:r>
              <a:rPr lang="en-GB" sz="850" spc="-20" dirty="0">
                <a:solidFill>
                  <a:prstClr val="black"/>
                </a:solidFill>
                <a:latin typeface="Arial"/>
                <a:cs typeface="Arial"/>
              </a:rPr>
              <a:t> </a:t>
            </a:r>
            <a:r>
              <a:rPr lang="en-GB" sz="850" dirty="0">
                <a:solidFill>
                  <a:prstClr val="black"/>
                </a:solidFill>
                <a:latin typeface="Arial"/>
                <a:cs typeface="Arial"/>
              </a:rPr>
              <a:t>helped</a:t>
            </a:r>
            <a:r>
              <a:rPr lang="en-GB" sz="850" spc="-15" dirty="0">
                <a:solidFill>
                  <a:prstClr val="black"/>
                </a:solidFill>
                <a:latin typeface="Arial"/>
                <a:cs typeface="Arial"/>
              </a:rPr>
              <a:t> </a:t>
            </a:r>
            <a:r>
              <a:rPr lang="en-GB" sz="850" dirty="0">
                <a:solidFill>
                  <a:prstClr val="black"/>
                </a:solidFill>
                <a:latin typeface="Arial"/>
                <a:cs typeface="Arial"/>
              </a:rPr>
              <a:t>the</a:t>
            </a:r>
            <a:r>
              <a:rPr lang="en-GB" sz="850" spc="-15"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create</a:t>
            </a:r>
            <a:r>
              <a:rPr lang="en-GB" sz="850" spc="-15"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plan</a:t>
            </a:r>
            <a:r>
              <a:rPr lang="en-GB" sz="850" spc="-15" dirty="0">
                <a:solidFill>
                  <a:prstClr val="black"/>
                </a:solidFill>
                <a:latin typeface="Arial"/>
                <a:cs typeface="Arial"/>
              </a:rPr>
              <a:t> </a:t>
            </a:r>
            <a:r>
              <a:rPr lang="en-GB" sz="850" dirty="0">
                <a:solidFill>
                  <a:prstClr val="black"/>
                </a:solidFill>
                <a:latin typeface="Arial"/>
                <a:cs typeface="Arial"/>
              </a:rPr>
              <a:t>to</a:t>
            </a:r>
            <a:r>
              <a:rPr lang="en-GB" sz="850" spc="-15" dirty="0">
                <a:solidFill>
                  <a:prstClr val="black"/>
                </a:solidFill>
                <a:latin typeface="Arial"/>
                <a:cs typeface="Arial"/>
              </a:rPr>
              <a:t> </a:t>
            </a:r>
            <a:r>
              <a:rPr lang="en-GB" sz="850" dirty="0">
                <a:solidFill>
                  <a:prstClr val="black"/>
                </a:solidFill>
                <a:latin typeface="Arial"/>
                <a:cs typeface="Arial"/>
              </a:rPr>
              <a:t>address</a:t>
            </a:r>
            <a:r>
              <a:rPr lang="en-GB" sz="850" spc="-20" dirty="0">
                <a:solidFill>
                  <a:prstClr val="black"/>
                </a:solidFill>
                <a:latin typeface="Arial"/>
                <a:cs typeface="Arial"/>
              </a:rPr>
              <a:t> </a:t>
            </a:r>
            <a:r>
              <a:rPr lang="en-GB" sz="850" dirty="0">
                <a:solidFill>
                  <a:prstClr val="black"/>
                </a:solidFill>
                <a:latin typeface="Arial"/>
                <a:cs typeface="Arial"/>
              </a:rPr>
              <a:t>any</a:t>
            </a:r>
            <a:r>
              <a:rPr lang="en-GB" sz="850" spc="-15" dirty="0">
                <a:solidFill>
                  <a:prstClr val="black"/>
                </a:solidFill>
                <a:latin typeface="Arial"/>
                <a:cs typeface="Arial"/>
              </a:rPr>
              <a:t> </a:t>
            </a:r>
            <a:r>
              <a:rPr lang="en-GB" sz="850" dirty="0">
                <a:solidFill>
                  <a:prstClr val="black"/>
                </a:solidFill>
                <a:latin typeface="Arial"/>
                <a:cs typeface="Arial"/>
              </a:rPr>
              <a:t>needs</a:t>
            </a:r>
            <a:r>
              <a:rPr lang="en-GB" sz="850" spc="-15" dirty="0">
                <a:solidFill>
                  <a:prstClr val="black"/>
                </a:solidFill>
                <a:latin typeface="Arial"/>
                <a:cs typeface="Arial"/>
              </a:rPr>
              <a:t> </a:t>
            </a:r>
            <a:r>
              <a:rPr lang="en-GB" sz="850" dirty="0">
                <a:solidFill>
                  <a:prstClr val="black"/>
                </a:solidFill>
                <a:latin typeface="Arial"/>
                <a:cs typeface="Arial"/>
              </a:rPr>
              <a:t>or</a:t>
            </a:r>
            <a:r>
              <a:rPr lang="en-GB" sz="850" spc="-20" dirty="0">
                <a:solidFill>
                  <a:prstClr val="black"/>
                </a:solidFill>
                <a:latin typeface="Arial"/>
                <a:cs typeface="Arial"/>
              </a:rPr>
              <a:t> </a:t>
            </a:r>
            <a:r>
              <a:rPr lang="en-GB" sz="850" spc="-10" dirty="0">
                <a:solidFill>
                  <a:prstClr val="black"/>
                </a:solidFill>
                <a:latin typeface="Arial"/>
                <a:cs typeface="Arial"/>
              </a:rPr>
              <a:t>concerns</a:t>
            </a:r>
            <a:endParaRPr lang="en-GB" sz="850" dirty="0">
              <a:solidFill>
                <a:prstClr val="black"/>
              </a:solidFill>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26">
            <a:extLst>
              <a:ext uri="{FF2B5EF4-FFF2-40B4-BE49-F238E27FC236}">
                <a16:creationId xmlns:a16="http://schemas.microsoft.com/office/drawing/2014/main" id="{68CABB0B-FC79-E79B-07C2-462B233ABE7B}"/>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patient's</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with</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20" dirty="0">
                <a:latin typeface="Arial"/>
                <a:cs typeface="Arial"/>
              </a:rPr>
              <a:t> date</a:t>
            </a:r>
            <a:endParaRPr lang="en-GB" sz="850" dirty="0">
              <a:latin typeface="Arial"/>
              <a:cs typeface="Arial"/>
            </a:endParaRPr>
          </a:p>
        </p:txBody>
      </p:sp>
      <p:sp>
        <p:nvSpPr>
          <p:cNvPr id="54" name="object 8">
            <a:extLst>
              <a:ext uri="{FF2B5EF4-FFF2-40B4-BE49-F238E27FC236}">
                <a16:creationId xmlns:a16="http://schemas.microsoft.com/office/drawing/2014/main" id="{DA74EB27-377D-8FFC-A64D-9643C5BFB325}"/>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59" name="text_q27">
            <a:extLst>
              <a:ext uri="{FF2B5EF4-FFF2-40B4-BE49-F238E27FC236}">
                <a16:creationId xmlns:a16="http://schemas.microsoft.com/office/drawing/2014/main" id="{D7E9042C-541C-0871-3B64-6CC3D1D22B40}"/>
              </a:ext>
            </a:extLst>
          </p:cNvPr>
          <p:cNvSpPr txBox="1"/>
          <p:nvPr/>
        </p:nvSpPr>
        <p:spPr>
          <a:xfrm>
            <a:off x="457082" y="5024271"/>
            <a:ext cx="4824000" cy="387286"/>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on</a:t>
            </a:r>
            <a:r>
              <a:rPr lang="en-GB" sz="850" spc="-25" dirty="0">
                <a:latin typeface="Arial"/>
                <a:cs typeface="Arial"/>
              </a:rPr>
              <a:t> </a:t>
            </a:r>
            <a:r>
              <a:rPr lang="en-GB" sz="850" dirty="0">
                <a:latin typeface="Arial"/>
                <a:cs typeface="Arial"/>
              </a:rPr>
              <a:t>available</a:t>
            </a:r>
            <a:r>
              <a:rPr lang="en-GB" sz="850" spc="-25" dirty="0">
                <a:latin typeface="Arial"/>
                <a:cs typeface="Arial"/>
              </a:rPr>
              <a:t> </a:t>
            </a:r>
            <a:r>
              <a:rPr lang="en-GB" sz="850" spc="-10" dirty="0">
                <a:latin typeface="Arial"/>
                <a:cs typeface="Arial"/>
              </a:rPr>
              <a:t>support</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28">
            <a:extLst>
              <a:ext uri="{FF2B5EF4-FFF2-40B4-BE49-F238E27FC236}">
                <a16:creationId xmlns:a16="http://schemas.microsoft.com/office/drawing/2014/main" id="{E3AD7C6B-6C1B-DE52-5D6E-13564F76A6D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overall</a:t>
            </a:r>
            <a:r>
              <a:rPr lang="en-GB" sz="850" spc="-15"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p:txBody>
      </p:sp>
      <p:sp>
        <p:nvSpPr>
          <p:cNvPr id="111" name="text_q29">
            <a:extLst>
              <a:ext uri="{FF2B5EF4-FFF2-40B4-BE49-F238E27FC236}">
                <a16:creationId xmlns:a16="http://schemas.microsoft.com/office/drawing/2014/main" id="{1A4E5324-F36D-C99E-51D0-80BFB0876FE1}"/>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Q29.</a:t>
            </a:r>
            <a:r>
              <a:rPr lang="en-GB" sz="850" spc="-3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financial</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spc="-10" dirty="0">
                <a:latin typeface="Arial"/>
                <a:cs typeface="Arial"/>
              </a:rPr>
              <a:t>benefits</a:t>
            </a:r>
            <a:endParaRPr lang="en-GB" sz="850" dirty="0">
              <a:latin typeface="Arial"/>
              <a:cs typeface="Arial"/>
            </a:endParaRPr>
          </a:p>
        </p:txBody>
      </p:sp>
      <p:sp>
        <p:nvSpPr>
          <p:cNvPr id="3" name="object 6">
            <a:extLst>
              <a:ext uri="{FF2B5EF4-FFF2-40B4-BE49-F238E27FC236}">
                <a16:creationId xmlns:a16="http://schemas.microsoft.com/office/drawing/2014/main" id="{83B72BB3-BB6D-3F74-26D2-7C66BD89DD87}"/>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8E208AB3-27DF-F8A4-C2CE-A2E87B18E64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11DF1011-79A8-926C-2BC5-9054C846C3E4}"/>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9087AFC-0182-4905-7CE1-21B57C3AEF70}"/>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9F0318CE-E62F-485A-D8B2-922824B9150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9B455801-F653-634A-4FB6-512FFF7D328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604929A-8C5B-72D2-DFCB-635DF767B1BE}"/>
              </a:ext>
              <a:ext uri="{C183D7F6-B498-43B3-948B-1728B52AA6E4}">
                <adec:decorative xmlns:adec="http://schemas.microsoft.com/office/drawing/2017/decorative" val="1"/>
              </a:ext>
            </a:extLst>
          </p:cNvPr>
          <p:cNvSpPr txBox="1"/>
          <p:nvPr/>
        </p:nvSpPr>
        <p:spPr>
          <a:xfrm>
            <a:off x="4926696" y="622300"/>
            <a:ext cx="2351927" cy="276999"/>
          </a:xfrm>
          <a:prstGeom prst="rect">
            <a:avLst/>
          </a:prstGeom>
          <a:noFill/>
        </p:spPr>
        <p:txBody>
          <a:bodyPr wrap="none" rtlCol="0">
            <a:spAutoFit/>
          </a:bodyPr>
          <a:lstStyle/>
          <a:p>
            <a:pPr algn="r"/>
            <a:r>
              <a:rPr lang="fr-FR" sz="1200" b="1">
                <a:solidFill>
                  <a:srgbClr val="336E9F"/>
                </a:solidFill>
                <a:latin typeface="Arial"/>
                <a:cs typeface="Arial"/>
              </a:rPr>
              <a:t>Whittington Health NHS Trust</a:t>
            </a:r>
            <a:endParaRPr lang="en-GB" sz="1200">
              <a:solidFill>
                <a:srgbClr val="336E9F"/>
              </a:solidFill>
            </a:endParaRPr>
          </a:p>
        </p:txBody>
      </p:sp>
      <p:sp>
        <p:nvSpPr>
          <p:cNvPr id="28" name="txt_survey">
            <a:extLst>
              <a:ext uri="{FF2B5EF4-FFF2-40B4-BE49-F238E27FC236}">
                <a16:creationId xmlns:a16="http://schemas.microsoft.com/office/drawing/2014/main" id="{CBFF5679-9B69-9F69-DE4E-6F6DA6E7CF0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7A3B1376-250B-661E-C5A4-513412C6AF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78ED0798-5D54-9CDC-E9BA-459FD6C23AA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1CB5D227-9500-F1F3-74CA-73C631F77D1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9276543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A521D-CF7F-56DE-08FA-FF549DB21C05}"/>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470905D-3890-B515-6FBB-EF6800470A8B}"/>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51</a:t>
            </a:fld>
            <a:endParaRPr lang="en-GB" spc="-25"/>
          </a:p>
        </p:txBody>
      </p:sp>
      <p:sp>
        <p:nvSpPr>
          <p:cNvPr id="20" name="object 1">
            <a:extLst>
              <a:ext uri="{FF2B5EF4-FFF2-40B4-BE49-F238E27FC236}">
                <a16:creationId xmlns:a16="http://schemas.microsoft.com/office/drawing/2014/main" id="{6D1796DE-2EC9-060F-B5EB-F51D0BBE801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35">
            <a:extLst>
              <a:ext uri="{FF2B5EF4-FFF2-40B4-BE49-F238E27FC236}">
                <a16:creationId xmlns:a16="http://schemas.microsoft.com/office/drawing/2014/main" id="{2058B2DC-F802-BA20-C0DA-F668342C1E5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244369039"/>
              </p:ext>
            </p:extLst>
          </p:nvPr>
        </p:nvGraphicFramePr>
        <p:xfrm>
          <a:off x="1585850" y="96610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35">
            <a:extLst>
              <a:ext uri="{FF2B5EF4-FFF2-40B4-BE49-F238E27FC236}">
                <a16:creationId xmlns:a16="http://schemas.microsoft.com/office/drawing/2014/main" id="{6630CA7A-BC14-D54B-508A-1DB8ED256F3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43510455"/>
              </p:ext>
            </p:extLst>
          </p:nvPr>
        </p:nvGraphicFramePr>
        <p:xfrm>
          <a:off x="360681" y="8699500"/>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1">
            <a:extLst>
              <a:ext uri="{FF2B5EF4-FFF2-40B4-BE49-F238E27FC236}">
                <a16:creationId xmlns:a16="http://schemas.microsoft.com/office/drawing/2014/main" id="{5B2907A2-8CAD-1A42-93F7-4050287D597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4">
            <a:extLst>
              <a:ext uri="{FF2B5EF4-FFF2-40B4-BE49-F238E27FC236}">
                <a16:creationId xmlns:a16="http://schemas.microsoft.com/office/drawing/2014/main" id="{BE811E3B-0C03-0D87-27C3-05B472F6E3B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67347493"/>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4">
            <a:extLst>
              <a:ext uri="{FF2B5EF4-FFF2-40B4-BE49-F238E27FC236}">
                <a16:creationId xmlns:a16="http://schemas.microsoft.com/office/drawing/2014/main" id="{7F4F7396-EDED-22D6-313D-CD9752245F9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85105218"/>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3" name="object 6">
            <a:extLst>
              <a:ext uri="{FF2B5EF4-FFF2-40B4-BE49-F238E27FC236}">
                <a16:creationId xmlns:a16="http://schemas.microsoft.com/office/drawing/2014/main" id="{E5CE7A71-B2B7-2B10-B7EA-F5AC529D9F1C}"/>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HOSPITAL CARE</a:t>
            </a:r>
            <a:endParaRPr lang="en-GB" sz="1050" dirty="0">
              <a:latin typeface="Arial"/>
              <a:cs typeface="Arial"/>
            </a:endParaRPr>
          </a:p>
        </p:txBody>
      </p:sp>
      <p:sp>
        <p:nvSpPr>
          <p:cNvPr id="27" name="text_q31">
            <a:extLst>
              <a:ext uri="{FF2B5EF4-FFF2-40B4-BE49-F238E27FC236}">
                <a16:creationId xmlns:a16="http://schemas.microsoft.com/office/drawing/2014/main" id="{294608D2-502D-9310-1C59-2731BAFE1858}"/>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39" name="text_q32">
            <a:extLst>
              <a:ext uri="{FF2B5EF4-FFF2-40B4-BE49-F238E27FC236}">
                <a16:creationId xmlns:a16="http://schemas.microsoft.com/office/drawing/2014/main" id="{2D5FDC63-2CE7-5257-4530-AB0CBD5346DE}"/>
              </a:ext>
            </a:extLst>
          </p:cNvPr>
          <p:cNvSpPr txBox="1"/>
          <p:nvPr/>
        </p:nvSpPr>
        <p:spPr>
          <a:xfrm>
            <a:off x="483860" y="3433071"/>
            <a:ext cx="6477872"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Q32.</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15"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33">
            <a:extLst>
              <a:ext uri="{FF2B5EF4-FFF2-40B4-BE49-F238E27FC236}">
                <a16:creationId xmlns:a16="http://schemas.microsoft.com/office/drawing/2014/main" id="{CB95ABA2-6922-A261-0CA4-461F93C456DB}"/>
              </a:ext>
            </a:extLst>
          </p:cNvPr>
          <p:cNvSpPr txBox="1"/>
          <p:nvPr/>
        </p:nvSpPr>
        <p:spPr>
          <a:xfrm>
            <a:off x="501973" y="5067765"/>
            <a:ext cx="6617645" cy="218008"/>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Q33.</a:t>
            </a:r>
            <a:r>
              <a:rPr lang="en-GB" sz="850" spc="-20"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was</a:t>
            </a:r>
            <a:r>
              <a:rPr lang="en-GB" sz="850" spc="-20" dirty="0">
                <a:solidFill>
                  <a:prstClr val="black"/>
                </a:solidFill>
                <a:latin typeface="Arial"/>
                <a:cs typeface="Arial"/>
              </a:rPr>
              <a:t> </a:t>
            </a:r>
            <a:r>
              <a:rPr lang="en-GB" sz="850" dirty="0">
                <a:solidFill>
                  <a:prstClr val="black"/>
                </a:solidFill>
                <a:latin typeface="Arial"/>
                <a:cs typeface="Arial"/>
              </a:rPr>
              <a:t>always</a:t>
            </a:r>
            <a:r>
              <a:rPr lang="en-GB" sz="850" spc="-20" dirty="0">
                <a:solidFill>
                  <a:prstClr val="black"/>
                </a:solidFill>
                <a:latin typeface="Arial"/>
                <a:cs typeface="Arial"/>
              </a:rPr>
              <a:t> </a:t>
            </a:r>
            <a:r>
              <a:rPr lang="en-GB" sz="850" dirty="0">
                <a:solidFill>
                  <a:prstClr val="black"/>
                </a:solidFill>
                <a:latin typeface="Arial"/>
                <a:cs typeface="Arial"/>
              </a:rPr>
              <a:t>involved</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dirty="0">
                <a:solidFill>
                  <a:prstClr val="black"/>
                </a:solidFill>
                <a:latin typeface="Arial"/>
                <a:cs typeface="Arial"/>
              </a:rPr>
              <a:t>decisions</a:t>
            </a:r>
            <a:r>
              <a:rPr lang="en-GB" sz="850" spc="-20" dirty="0">
                <a:solidFill>
                  <a:prstClr val="black"/>
                </a:solidFill>
                <a:latin typeface="Arial"/>
                <a:cs typeface="Arial"/>
              </a:rPr>
              <a:t> </a:t>
            </a:r>
            <a:r>
              <a:rPr lang="en-GB" sz="850" dirty="0">
                <a:solidFill>
                  <a:prstClr val="black"/>
                </a:solidFill>
                <a:latin typeface="Arial"/>
                <a:cs typeface="Arial"/>
              </a:rPr>
              <a:t>about</a:t>
            </a:r>
            <a:r>
              <a:rPr lang="en-GB" sz="850" spc="-15" dirty="0">
                <a:solidFill>
                  <a:prstClr val="black"/>
                </a:solidFill>
                <a:latin typeface="Arial"/>
                <a:cs typeface="Arial"/>
              </a:rPr>
              <a:t> </a:t>
            </a:r>
            <a:r>
              <a:rPr lang="en-GB" sz="850" dirty="0">
                <a:solidFill>
                  <a:prstClr val="black"/>
                </a:solidFill>
                <a:latin typeface="Arial"/>
                <a:cs typeface="Arial"/>
              </a:rPr>
              <a:t>their</a:t>
            </a:r>
            <a:r>
              <a:rPr lang="en-GB" sz="850" spc="-20"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and</a:t>
            </a:r>
            <a:r>
              <a:rPr lang="en-GB" sz="850" spc="-20" dirty="0">
                <a:solidFill>
                  <a:prstClr val="black"/>
                </a:solidFill>
                <a:latin typeface="Arial"/>
                <a:cs typeface="Arial"/>
              </a:rPr>
              <a:t> </a:t>
            </a:r>
            <a:r>
              <a:rPr lang="en-GB" sz="850" dirty="0">
                <a:solidFill>
                  <a:prstClr val="black"/>
                </a:solidFill>
                <a:latin typeface="Arial"/>
                <a:cs typeface="Arial"/>
              </a:rPr>
              <a:t>treatment</a:t>
            </a:r>
            <a:r>
              <a:rPr lang="en-GB" sz="850" spc="-20" dirty="0">
                <a:solidFill>
                  <a:prstClr val="black"/>
                </a:solidFill>
                <a:latin typeface="Arial"/>
                <a:cs typeface="Arial"/>
              </a:rPr>
              <a:t> </a:t>
            </a:r>
            <a:r>
              <a:rPr lang="en-GB" sz="850" dirty="0">
                <a:solidFill>
                  <a:prstClr val="black"/>
                </a:solidFill>
                <a:latin typeface="Arial"/>
                <a:cs typeface="Arial"/>
              </a:rPr>
              <a:t>whilst</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spc="-10" dirty="0">
                <a:solidFill>
                  <a:prstClr val="black"/>
                </a:solidFill>
                <a:latin typeface="Arial"/>
                <a:cs typeface="Arial"/>
              </a:rPr>
              <a:t>hospital</a:t>
            </a:r>
            <a:endParaRPr lang="en-GB" sz="850" dirty="0">
              <a:solidFill>
                <a:prstClr val="black"/>
              </a:solidFill>
              <a:latin typeface="Arial"/>
              <a:cs typeface="Arial"/>
            </a:endParaRPr>
          </a:p>
        </p:txBody>
      </p:sp>
      <p:sp>
        <p:nvSpPr>
          <p:cNvPr id="100" name="text_q34">
            <a:extLst>
              <a:ext uri="{FF2B5EF4-FFF2-40B4-BE49-F238E27FC236}">
                <a16:creationId xmlns:a16="http://schemas.microsoft.com/office/drawing/2014/main" id="{ABB3AC46-F737-1CBC-DBC2-8B9F83FA6EF9}"/>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ward</a:t>
            </a:r>
            <a:r>
              <a:rPr lang="en-GB" sz="850" spc="-15"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when</a:t>
            </a:r>
            <a:r>
              <a:rPr lang="en-GB" sz="850" spc="-15" dirty="0">
                <a:latin typeface="Arial"/>
                <a:cs typeface="Arial"/>
              </a:rPr>
              <a:t> </a:t>
            </a:r>
            <a:r>
              <a:rPr lang="en-GB" sz="850" spc="-10" dirty="0">
                <a:latin typeface="Arial"/>
                <a:cs typeface="Arial"/>
              </a:rPr>
              <a:t>needed</a:t>
            </a:r>
            <a:endParaRPr lang="en-GB" sz="850" dirty="0">
              <a:latin typeface="Arial"/>
              <a:cs typeface="Arial"/>
            </a:endParaRPr>
          </a:p>
        </p:txBody>
      </p:sp>
      <p:sp>
        <p:nvSpPr>
          <p:cNvPr id="111" name="text_q35">
            <a:extLst>
              <a:ext uri="{FF2B5EF4-FFF2-40B4-BE49-F238E27FC236}">
                <a16:creationId xmlns:a16="http://schemas.microsoft.com/office/drawing/2014/main" id="{7B71C163-9F26-94FD-C368-CD8859FDB01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spc="-10" dirty="0">
                <a:latin typeface="Arial"/>
                <a:cs typeface="Arial"/>
              </a:rPr>
              <a:t>staff</a:t>
            </a:r>
            <a:endParaRPr lang="en-GB" sz="850" dirty="0">
              <a:latin typeface="Arial"/>
              <a:cs typeface="Arial"/>
            </a:endParaRPr>
          </a:p>
        </p:txBody>
      </p:sp>
      <p:sp>
        <p:nvSpPr>
          <p:cNvPr id="13" name="object 10">
            <a:extLst>
              <a:ext uri="{FF2B5EF4-FFF2-40B4-BE49-F238E27FC236}">
                <a16:creationId xmlns:a16="http://schemas.microsoft.com/office/drawing/2014/main" id="{C18D91D7-92B8-16DF-7AA1-220F14743466}"/>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33">
            <a:extLst>
              <a:ext uri="{FF2B5EF4-FFF2-40B4-BE49-F238E27FC236}">
                <a16:creationId xmlns:a16="http://schemas.microsoft.com/office/drawing/2014/main" id="{96504794-BE1E-65BC-B8B5-2942CD25E71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863689060"/>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3">
            <a:extLst>
              <a:ext uri="{FF2B5EF4-FFF2-40B4-BE49-F238E27FC236}">
                <a16:creationId xmlns:a16="http://schemas.microsoft.com/office/drawing/2014/main" id="{A842A665-1B48-11AC-6C8B-2904850B6D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89772579"/>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C29AFD97-39C3-60E5-2FA8-E019FD0F20D3}"/>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2">
            <a:extLst>
              <a:ext uri="{FF2B5EF4-FFF2-40B4-BE49-F238E27FC236}">
                <a16:creationId xmlns:a16="http://schemas.microsoft.com/office/drawing/2014/main" id="{BBE4B1A5-6496-DECF-90DE-F5D01DDFF3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37547525"/>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2">
            <a:extLst>
              <a:ext uri="{FF2B5EF4-FFF2-40B4-BE49-F238E27FC236}">
                <a16:creationId xmlns:a16="http://schemas.microsoft.com/office/drawing/2014/main" id="{587DAC03-9B21-808B-2E63-88DC9410107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86533390"/>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F6E605-FB81-1C1C-DBA2-0AB6CF5E9D9B}"/>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1">
            <a:extLst>
              <a:ext uri="{FF2B5EF4-FFF2-40B4-BE49-F238E27FC236}">
                <a16:creationId xmlns:a16="http://schemas.microsoft.com/office/drawing/2014/main" id="{684CFDD1-2914-0D63-E691-31298EAB442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401767146"/>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1">
            <a:extLst>
              <a:ext uri="{FF2B5EF4-FFF2-40B4-BE49-F238E27FC236}">
                <a16:creationId xmlns:a16="http://schemas.microsoft.com/office/drawing/2014/main" id="{18F69450-862E-CE05-45F9-9C252C445E6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76594072"/>
              </p:ext>
            </p:extLst>
          </p:nvPr>
        </p:nvGraphicFramePr>
        <p:xfrm>
          <a:off x="360681"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983C8DF2-E98B-C05A-09C7-4853CFBA1C52}"/>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565E2ABA-3388-79A5-8855-F6A4FCBC5DB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D6F02B04-3D4A-6D2A-FA18-C142438BDF8A}"/>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203D1B3-E97C-DB3C-1AFF-6756B2D74B6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38C8FF44-E130-8EBB-36E8-A92B18ADDD4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AC4ECD02-8E13-5033-941F-F11AB874A852}"/>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6B9329C-E802-E85B-7BA2-05FC800F65F5}"/>
              </a:ext>
              <a:ext uri="{C183D7F6-B498-43B3-948B-1728B52AA6E4}">
                <adec:decorative xmlns:adec="http://schemas.microsoft.com/office/drawing/2017/decorative" val="1"/>
              </a:ext>
            </a:extLst>
          </p:cNvPr>
          <p:cNvSpPr txBox="1"/>
          <p:nvPr/>
        </p:nvSpPr>
        <p:spPr>
          <a:xfrm>
            <a:off x="4926696" y="622300"/>
            <a:ext cx="2351927" cy="276999"/>
          </a:xfrm>
          <a:prstGeom prst="rect">
            <a:avLst/>
          </a:prstGeom>
          <a:noFill/>
        </p:spPr>
        <p:txBody>
          <a:bodyPr wrap="none" rtlCol="0">
            <a:spAutoFit/>
          </a:bodyPr>
          <a:lstStyle/>
          <a:p>
            <a:pPr algn="r"/>
            <a:r>
              <a:rPr lang="fr-FR" sz="1200" b="1">
                <a:solidFill>
                  <a:srgbClr val="336E9F"/>
                </a:solidFill>
                <a:latin typeface="Arial"/>
                <a:cs typeface="Arial"/>
              </a:rPr>
              <a:t>Whittington Health NHS Trust</a:t>
            </a:r>
            <a:endParaRPr lang="en-GB" sz="1200">
              <a:solidFill>
                <a:srgbClr val="336E9F"/>
              </a:solidFill>
            </a:endParaRPr>
          </a:p>
        </p:txBody>
      </p:sp>
      <p:sp>
        <p:nvSpPr>
          <p:cNvPr id="24" name="txt_survey">
            <a:extLst>
              <a:ext uri="{FF2B5EF4-FFF2-40B4-BE49-F238E27FC236}">
                <a16:creationId xmlns:a16="http://schemas.microsoft.com/office/drawing/2014/main" id="{9BFF9CE6-7F83-B16E-A0B5-1621FE2376F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AAD557A7-6FFA-ECF9-97C3-5AF9944E00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4235F7B-CEB8-BFA9-16B8-E3E7DC4B4E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0DFC6947-BA49-0B5C-7097-ABD6CBDDB09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4453832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38432-1669-389F-0A48-E664782E89B8}"/>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E7AA1B1-F4F2-B73D-A59D-7DBF130831A1}"/>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52</a:t>
            </a:fld>
            <a:endParaRPr lang="en-GB" spc="-25"/>
          </a:p>
        </p:txBody>
      </p:sp>
      <p:sp>
        <p:nvSpPr>
          <p:cNvPr id="20" name="object 1">
            <a:extLst>
              <a:ext uri="{FF2B5EF4-FFF2-40B4-BE49-F238E27FC236}">
                <a16:creationId xmlns:a16="http://schemas.microsoft.com/office/drawing/2014/main" id="{13788C98-D59D-44F5-BCD1-F4D113D20EF3}"/>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1" name="his_years_q41_1">
            <a:extLst>
              <a:ext uri="{FF2B5EF4-FFF2-40B4-BE49-F238E27FC236}">
                <a16:creationId xmlns:a16="http://schemas.microsoft.com/office/drawing/2014/main" id="{9A2246B2-6BD0-587C-F1D5-FE24721D960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01499842"/>
              </p:ext>
            </p:extLst>
          </p:nvPr>
        </p:nvGraphicFramePr>
        <p:xfrm>
          <a:off x="1585850" y="96278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1_1">
            <a:extLst>
              <a:ext uri="{FF2B5EF4-FFF2-40B4-BE49-F238E27FC236}">
                <a16:creationId xmlns:a16="http://schemas.microsoft.com/office/drawing/2014/main" id="{F84ADEB7-9CF0-15B6-6255-3CAE2944F20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71073112"/>
              </p:ext>
            </p:extLst>
          </p:nvPr>
        </p:nvGraphicFramePr>
        <p:xfrm>
          <a:off x="360137" y="866629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36">
            <a:extLst>
              <a:ext uri="{FF2B5EF4-FFF2-40B4-BE49-F238E27FC236}">
                <a16:creationId xmlns:a16="http://schemas.microsoft.com/office/drawing/2014/main" id="{EC6755E8-11FB-DDFE-B5FC-F75D62DACD00}"/>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Q36.</a:t>
            </a:r>
            <a:r>
              <a:rPr lang="en-GB" sz="850" spc="-3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control</a:t>
            </a:r>
            <a:r>
              <a:rPr lang="en-GB" sz="850" spc="-20" dirty="0">
                <a:latin typeface="Arial"/>
                <a:cs typeface="Arial"/>
              </a:rPr>
              <a:t> pain</a:t>
            </a:r>
            <a:endParaRPr lang="en-GB" sz="850" dirty="0">
              <a:latin typeface="Arial"/>
              <a:cs typeface="Arial"/>
            </a:endParaRPr>
          </a:p>
        </p:txBody>
      </p:sp>
      <p:sp>
        <p:nvSpPr>
          <p:cNvPr id="39" name="text_q37">
            <a:extLst>
              <a:ext uri="{FF2B5EF4-FFF2-40B4-BE49-F238E27FC236}">
                <a16:creationId xmlns:a16="http://schemas.microsoft.com/office/drawing/2014/main" id="{CD0188A6-6FFF-A1EF-3F57-9ECB9B0836F6}"/>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59" name="text_q38">
            <a:extLst>
              <a:ext uri="{FF2B5EF4-FFF2-40B4-BE49-F238E27FC236}">
                <a16:creationId xmlns:a16="http://schemas.microsoft.com/office/drawing/2014/main" id="{4DD69FCB-60A9-6AAD-3CA9-AC1A207D4D66}"/>
              </a:ext>
            </a:extLst>
          </p:cNvPr>
          <p:cNvSpPr txBox="1"/>
          <p:nvPr/>
        </p:nvSpPr>
        <p:spPr>
          <a:xfrm>
            <a:off x="504494" y="4938895"/>
            <a:ext cx="6617645" cy="218008"/>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Q38.</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easily</a:t>
            </a:r>
            <a:r>
              <a:rPr lang="en-GB" sz="850" spc="-2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should</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25" dirty="0">
                <a:latin typeface="Arial"/>
                <a:cs typeface="Arial"/>
              </a:rPr>
              <a:t> </a:t>
            </a:r>
            <a:r>
              <a:rPr lang="en-GB" sz="850" dirty="0">
                <a:latin typeface="Arial"/>
                <a:cs typeface="Arial"/>
              </a:rPr>
              <a:t>do</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100" name="text_q39">
            <a:extLst>
              <a:ext uri="{FF2B5EF4-FFF2-40B4-BE49-F238E27FC236}">
                <a16:creationId xmlns:a16="http://schemas.microsoft.com/office/drawing/2014/main" id="{36C62ABC-FDC7-D17A-CF58-635E3176F489}"/>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15"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20" dirty="0">
                <a:latin typeface="Arial"/>
                <a:cs typeface="Arial"/>
              </a:rPr>
              <a:t> case</a:t>
            </a:r>
            <a:endParaRPr lang="en-GB" sz="850" dirty="0">
              <a:latin typeface="Arial"/>
              <a:cs typeface="Arial"/>
            </a:endParaRPr>
          </a:p>
        </p:txBody>
      </p:sp>
      <p:sp>
        <p:nvSpPr>
          <p:cNvPr id="23" name="object 10">
            <a:extLst>
              <a:ext uri="{FF2B5EF4-FFF2-40B4-BE49-F238E27FC236}">
                <a16:creationId xmlns:a16="http://schemas.microsoft.com/office/drawing/2014/main" id="{F3954302-DFEA-ABF8-0DD8-8C00167E9A7F}"/>
              </a:ext>
            </a:extLst>
          </p:cNvPr>
          <p:cNvSpPr txBox="1"/>
          <p:nvPr/>
        </p:nvSpPr>
        <p:spPr>
          <a:xfrm>
            <a:off x="435374" y="828451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11" name="text_q41_1">
            <a:extLst>
              <a:ext uri="{FF2B5EF4-FFF2-40B4-BE49-F238E27FC236}">
                <a16:creationId xmlns:a16="http://schemas.microsoft.com/office/drawing/2014/main" id="{A3C224E8-371E-C395-6FC6-1ED2159ED2AD}"/>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surgery</a:t>
            </a:r>
            <a:endParaRPr lang="en-GB" sz="850" dirty="0">
              <a:latin typeface="Arial"/>
              <a:cs typeface="Arial"/>
            </a:endParaRPr>
          </a:p>
        </p:txBody>
      </p:sp>
      <p:sp>
        <p:nvSpPr>
          <p:cNvPr id="14" name="object 11">
            <a:extLst>
              <a:ext uri="{FF2B5EF4-FFF2-40B4-BE49-F238E27FC236}">
                <a16:creationId xmlns:a16="http://schemas.microsoft.com/office/drawing/2014/main" id="{777599A4-EC9C-37C5-2566-6DBD972892A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9">
            <a:extLst>
              <a:ext uri="{FF2B5EF4-FFF2-40B4-BE49-F238E27FC236}">
                <a16:creationId xmlns:a16="http://schemas.microsoft.com/office/drawing/2014/main" id="{03BDD248-F16E-0B6D-F53B-F85370C14A3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912844209"/>
              </p:ext>
            </p:extLst>
          </p:nvPr>
        </p:nvGraphicFramePr>
        <p:xfrm>
          <a:off x="1585850" y="784574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9">
            <a:extLst>
              <a:ext uri="{FF2B5EF4-FFF2-40B4-BE49-F238E27FC236}">
                <a16:creationId xmlns:a16="http://schemas.microsoft.com/office/drawing/2014/main" id="{78CBD22D-EC1B-48FD-FEBC-5B984B8C588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07170536"/>
              </p:ext>
            </p:extLst>
          </p:nvPr>
        </p:nvGraphicFramePr>
        <p:xfrm>
          <a:off x="360137" y="6886086"/>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804B6B0E-EB65-370C-0B5A-5600F696E686}"/>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8">
            <a:extLst>
              <a:ext uri="{FF2B5EF4-FFF2-40B4-BE49-F238E27FC236}">
                <a16:creationId xmlns:a16="http://schemas.microsoft.com/office/drawing/2014/main" id="{6463167C-0F84-5303-C0D5-E6B0EBB7F36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06176658"/>
              </p:ext>
            </p:extLst>
          </p:nvPr>
        </p:nvGraphicFramePr>
        <p:xfrm>
          <a:off x="1585307" y="620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8">
            <a:extLst>
              <a:ext uri="{FF2B5EF4-FFF2-40B4-BE49-F238E27FC236}">
                <a16:creationId xmlns:a16="http://schemas.microsoft.com/office/drawing/2014/main" id="{5BCA369B-2B93-1857-0631-1B1FF5BC74E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57558092"/>
              </p:ext>
            </p:extLst>
          </p:nvPr>
        </p:nvGraphicFramePr>
        <p:xfrm>
          <a:off x="360137" y="5246737"/>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5906E5AC-3165-556C-58BF-E8EE4578C332}"/>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1" name="his_years_q37">
            <a:extLst>
              <a:ext uri="{FF2B5EF4-FFF2-40B4-BE49-F238E27FC236}">
                <a16:creationId xmlns:a16="http://schemas.microsoft.com/office/drawing/2014/main" id="{523F8326-A820-A5E0-2B51-80E26971818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92185160"/>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7">
            <a:extLst>
              <a:ext uri="{FF2B5EF4-FFF2-40B4-BE49-F238E27FC236}">
                <a16:creationId xmlns:a16="http://schemas.microsoft.com/office/drawing/2014/main" id="{56A6BF87-8719-4BF6-36E0-1815BBAD123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71614309"/>
              </p:ext>
            </p:extLst>
          </p:nvPr>
        </p:nvGraphicFramePr>
        <p:xfrm>
          <a:off x="360681" y="35567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939A8509-BFEE-8768-F814-73336292D453}"/>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6">
            <a:extLst>
              <a:ext uri="{FF2B5EF4-FFF2-40B4-BE49-F238E27FC236}">
                <a16:creationId xmlns:a16="http://schemas.microsoft.com/office/drawing/2014/main" id="{5200CC4F-1054-C93D-5536-F23C120342F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90911248"/>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6">
            <a:extLst>
              <a:ext uri="{FF2B5EF4-FFF2-40B4-BE49-F238E27FC236}">
                <a16:creationId xmlns:a16="http://schemas.microsoft.com/office/drawing/2014/main" id="{9B93E250-D07B-BC49-2874-DD5ABA2D9C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5154493"/>
              </p:ext>
            </p:extLst>
          </p:nvPr>
        </p:nvGraphicFramePr>
        <p:xfrm>
          <a:off x="360138"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A84F2891-9D1D-70D7-DE2B-3E686DAE2EB5}"/>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28A99D50-99FC-A5B4-AC65-14EDF4C40B9D}"/>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F62C2385-AC7D-0B51-FDC4-C92F5E23CBC8}"/>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3B021D6-E744-9252-A6B5-05DBD0B6295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669EEB0B-7427-6B90-CCC6-C200FAB750BB}"/>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FE71ABA-00F1-395F-998C-2A6E1F83E29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B8A5B2BD-98C2-C48F-4C3B-F02E49B06338}"/>
              </a:ext>
              <a:ext uri="{C183D7F6-B498-43B3-948B-1728B52AA6E4}">
                <adec:decorative xmlns:adec="http://schemas.microsoft.com/office/drawing/2017/decorative" val="1"/>
              </a:ext>
            </a:extLst>
          </p:cNvPr>
          <p:cNvSpPr txBox="1"/>
          <p:nvPr/>
        </p:nvSpPr>
        <p:spPr>
          <a:xfrm>
            <a:off x="4926696" y="622300"/>
            <a:ext cx="2351927" cy="276999"/>
          </a:xfrm>
          <a:prstGeom prst="rect">
            <a:avLst/>
          </a:prstGeom>
          <a:noFill/>
        </p:spPr>
        <p:txBody>
          <a:bodyPr wrap="none" rtlCol="0">
            <a:spAutoFit/>
          </a:bodyPr>
          <a:lstStyle/>
          <a:p>
            <a:pPr algn="r"/>
            <a:r>
              <a:rPr lang="fr-FR" sz="1200" b="1">
                <a:solidFill>
                  <a:srgbClr val="336E9F"/>
                </a:solidFill>
                <a:latin typeface="Arial"/>
                <a:cs typeface="Arial"/>
              </a:rPr>
              <a:t>Whittington Health NHS Trust</a:t>
            </a:r>
            <a:endParaRPr lang="en-GB" sz="1200">
              <a:solidFill>
                <a:srgbClr val="336E9F"/>
              </a:solidFill>
            </a:endParaRPr>
          </a:p>
        </p:txBody>
      </p:sp>
      <p:sp>
        <p:nvSpPr>
          <p:cNvPr id="24" name="txt_survey">
            <a:extLst>
              <a:ext uri="{FF2B5EF4-FFF2-40B4-BE49-F238E27FC236}">
                <a16:creationId xmlns:a16="http://schemas.microsoft.com/office/drawing/2014/main" id="{DE186620-2B1D-B7B1-F45D-DD760FECCB0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2F0F766A-3573-9597-2F1E-FF366ECD93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FA3BC800-F0CC-40F7-0660-16F5985B39A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3F4E92DB-DEA2-6459-12D6-C9B6BD163EF4}"/>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2491907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76D50-88E8-B2B3-97E9-E72470C1BD6D}"/>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63EDDF95-733C-9BE1-E278-576FD58AB958}"/>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53</a:t>
            </a:fld>
            <a:endParaRPr lang="en-GB" spc="-25"/>
          </a:p>
        </p:txBody>
      </p:sp>
      <p:sp>
        <p:nvSpPr>
          <p:cNvPr id="20" name="object 1">
            <a:extLst>
              <a:ext uri="{FF2B5EF4-FFF2-40B4-BE49-F238E27FC236}">
                <a16:creationId xmlns:a16="http://schemas.microsoft.com/office/drawing/2014/main" id="{165D1C8F-C083-62A5-1D9A-46E3A45AA2C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42_1">
            <a:extLst>
              <a:ext uri="{FF2B5EF4-FFF2-40B4-BE49-F238E27FC236}">
                <a16:creationId xmlns:a16="http://schemas.microsoft.com/office/drawing/2014/main" id="{B8C770BF-64E0-4561-CCE1-2AE120D0CC6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43537388"/>
              </p:ext>
            </p:extLst>
          </p:nvPr>
        </p:nvGraphicFramePr>
        <p:xfrm>
          <a:off x="1584000" y="956923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1">
            <a:extLst>
              <a:ext uri="{FF2B5EF4-FFF2-40B4-BE49-F238E27FC236}">
                <a16:creationId xmlns:a16="http://schemas.microsoft.com/office/drawing/2014/main" id="{ED3D567C-1B14-BA8A-59F8-5CBF04F4D0A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61463205"/>
              </p:ext>
            </p:extLst>
          </p:nvPr>
        </p:nvGraphicFramePr>
        <p:xfrm>
          <a:off x="357836" y="860801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AB3CB2F-15F4-8AF8-C5F1-4C4D7F90130F}"/>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5" name="his_years_q41_5">
            <a:extLst>
              <a:ext uri="{FF2B5EF4-FFF2-40B4-BE49-F238E27FC236}">
                <a16:creationId xmlns:a16="http://schemas.microsoft.com/office/drawing/2014/main" id="{8308FF1D-58EA-75F0-F74A-962DAA93114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951402302"/>
              </p:ext>
            </p:extLst>
          </p:nvPr>
        </p:nvGraphicFramePr>
        <p:xfrm>
          <a:off x="1583006" y="785452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1_5">
            <a:extLst>
              <a:ext uri="{FF2B5EF4-FFF2-40B4-BE49-F238E27FC236}">
                <a16:creationId xmlns:a16="http://schemas.microsoft.com/office/drawing/2014/main" id="{BEFCB71A-1C53-3FA5-135C-B54025CB68B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41550038"/>
              </p:ext>
            </p:extLst>
          </p:nvPr>
        </p:nvGraphicFramePr>
        <p:xfrm>
          <a:off x="363524" y="6891724"/>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_q41_2">
            <a:extLst>
              <a:ext uri="{FF2B5EF4-FFF2-40B4-BE49-F238E27FC236}">
                <a16:creationId xmlns:a16="http://schemas.microsoft.com/office/drawing/2014/main" id="{898F33F1-B1C2-77D8-2324-15AAB756379C}"/>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Q41_2.</a:t>
            </a:r>
            <a:r>
              <a:rPr lang="en-GB" sz="850" spc="-35" dirty="0">
                <a:solidFill>
                  <a:prstClr val="black"/>
                </a:solidFill>
                <a:latin typeface="Arial"/>
                <a:cs typeface="Arial"/>
              </a:rPr>
              <a:t> </a:t>
            </a:r>
            <a:r>
              <a:rPr lang="en-GB" sz="850" dirty="0">
                <a:solidFill>
                  <a:prstClr val="black"/>
                </a:solidFill>
                <a:latin typeface="Arial"/>
                <a:cs typeface="Arial"/>
              </a:rPr>
              <a:t>Beforehand</a:t>
            </a:r>
            <a:r>
              <a:rPr lang="en-GB" sz="850" spc="-35" dirty="0">
                <a:solidFill>
                  <a:prstClr val="black"/>
                </a:solidFill>
                <a:latin typeface="Arial"/>
                <a:cs typeface="Arial"/>
              </a:rPr>
              <a:t> </a:t>
            </a:r>
            <a:r>
              <a:rPr lang="en-GB" sz="850" dirty="0">
                <a:solidFill>
                  <a:prstClr val="black"/>
                </a:solidFill>
                <a:latin typeface="Arial"/>
                <a:cs typeface="Arial"/>
              </a:rPr>
              <a:t>patient</a:t>
            </a:r>
            <a:r>
              <a:rPr lang="en-GB" sz="850" spc="-35" dirty="0">
                <a:solidFill>
                  <a:prstClr val="black"/>
                </a:solidFill>
                <a:latin typeface="Arial"/>
                <a:cs typeface="Arial"/>
              </a:rPr>
              <a:t> </a:t>
            </a:r>
            <a:r>
              <a:rPr lang="en-GB" sz="850" dirty="0">
                <a:solidFill>
                  <a:prstClr val="black"/>
                </a:solidFill>
                <a:latin typeface="Arial"/>
                <a:cs typeface="Arial"/>
              </a:rPr>
              <a:t>completely</a:t>
            </a:r>
            <a:r>
              <a:rPr lang="en-GB" sz="850" spc="-30" dirty="0">
                <a:solidFill>
                  <a:prstClr val="black"/>
                </a:solidFill>
                <a:latin typeface="Arial"/>
                <a:cs typeface="Arial"/>
              </a:rPr>
              <a:t> </a:t>
            </a:r>
            <a:r>
              <a:rPr lang="en-GB" sz="850" dirty="0">
                <a:solidFill>
                  <a:prstClr val="black"/>
                </a:solidFill>
                <a:latin typeface="Arial"/>
                <a:cs typeface="Arial"/>
              </a:rPr>
              <a:t>had</a:t>
            </a:r>
            <a:r>
              <a:rPr lang="en-GB" sz="850" spc="-35" dirty="0">
                <a:solidFill>
                  <a:prstClr val="black"/>
                </a:solidFill>
                <a:latin typeface="Arial"/>
                <a:cs typeface="Arial"/>
              </a:rPr>
              <a:t> </a:t>
            </a:r>
            <a:r>
              <a:rPr lang="en-GB" sz="850" dirty="0">
                <a:solidFill>
                  <a:prstClr val="black"/>
                </a:solidFill>
                <a:latin typeface="Arial"/>
                <a:cs typeface="Arial"/>
              </a:rPr>
              <a:t>enough</a:t>
            </a:r>
            <a:r>
              <a:rPr lang="en-GB" sz="850" spc="-35" dirty="0">
                <a:solidFill>
                  <a:prstClr val="black"/>
                </a:solidFill>
                <a:latin typeface="Arial"/>
                <a:cs typeface="Arial"/>
              </a:rPr>
              <a:t> </a:t>
            </a:r>
            <a:r>
              <a:rPr lang="en-GB" sz="850" dirty="0">
                <a:solidFill>
                  <a:prstClr val="black"/>
                </a:solidFill>
                <a:latin typeface="Arial"/>
                <a:cs typeface="Arial"/>
              </a:rPr>
              <a:t>understandable</a:t>
            </a:r>
            <a:r>
              <a:rPr lang="en-GB" sz="850" spc="-35" dirty="0">
                <a:solidFill>
                  <a:prstClr val="black"/>
                </a:solidFill>
                <a:latin typeface="Arial"/>
                <a:cs typeface="Arial"/>
              </a:rPr>
              <a:t> </a:t>
            </a:r>
            <a:r>
              <a:rPr lang="en-GB" sz="850" dirty="0">
                <a:solidFill>
                  <a:prstClr val="black"/>
                </a:solidFill>
                <a:latin typeface="Arial"/>
                <a:cs typeface="Arial"/>
              </a:rPr>
              <a:t>information</a:t>
            </a:r>
            <a:r>
              <a:rPr lang="en-GB" sz="850" spc="-30" dirty="0">
                <a:solidFill>
                  <a:prstClr val="black"/>
                </a:solidFill>
                <a:latin typeface="Arial"/>
                <a:cs typeface="Arial"/>
              </a:rPr>
              <a:t> </a:t>
            </a:r>
            <a:r>
              <a:rPr lang="en-GB" sz="850" dirty="0">
                <a:solidFill>
                  <a:prstClr val="black"/>
                </a:solidFill>
                <a:latin typeface="Arial"/>
                <a:cs typeface="Arial"/>
              </a:rPr>
              <a:t>about</a:t>
            </a:r>
            <a:r>
              <a:rPr lang="en-GB" sz="850" spc="-35" dirty="0">
                <a:solidFill>
                  <a:prstClr val="black"/>
                </a:solidFill>
                <a:latin typeface="Arial"/>
                <a:cs typeface="Arial"/>
              </a:rPr>
              <a:t> </a:t>
            </a:r>
            <a:r>
              <a:rPr lang="en-GB" sz="850" spc="-10" dirty="0">
                <a:solidFill>
                  <a:prstClr val="black"/>
                </a:solidFill>
                <a:latin typeface="Arial"/>
                <a:cs typeface="Arial"/>
              </a:rPr>
              <a:t>chemotherapy</a:t>
            </a:r>
            <a:endParaRPr lang="en-GB" sz="850" dirty="0">
              <a:solidFill>
                <a:prstClr val="black"/>
              </a:solidFill>
              <a:latin typeface="Arial"/>
              <a:cs typeface="Arial"/>
            </a:endParaRPr>
          </a:p>
        </p:txBody>
      </p:sp>
      <p:sp>
        <p:nvSpPr>
          <p:cNvPr id="39" name="text_q41_3">
            <a:extLst>
              <a:ext uri="{FF2B5EF4-FFF2-40B4-BE49-F238E27FC236}">
                <a16:creationId xmlns:a16="http://schemas.microsoft.com/office/drawing/2014/main" id="{34C349B6-6EE3-3BF7-F742-DFBF2BF037E3}"/>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1_4">
            <a:extLst>
              <a:ext uri="{FF2B5EF4-FFF2-40B4-BE49-F238E27FC236}">
                <a16:creationId xmlns:a16="http://schemas.microsoft.com/office/drawing/2014/main" id="{AEE77AC7-D911-6A0E-9D54-28939FCDED80}"/>
              </a:ext>
            </a:extLst>
          </p:cNvPr>
          <p:cNvSpPr txBox="1"/>
          <p:nvPr/>
        </p:nvSpPr>
        <p:spPr>
          <a:xfrm>
            <a:off x="504494" y="493889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dirty="0">
                <a:latin typeface="Arial"/>
                <a:cs typeface="Arial"/>
              </a:rPr>
              <a:t>hormone</a:t>
            </a:r>
            <a:r>
              <a:rPr lang="en-GB" sz="850" spc="-35"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1_5">
            <a:extLst>
              <a:ext uri="{FF2B5EF4-FFF2-40B4-BE49-F238E27FC236}">
                <a16:creationId xmlns:a16="http://schemas.microsoft.com/office/drawing/2014/main" id="{11EBD985-74AE-2A5D-7B65-5B56D595863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2_1">
            <a:extLst>
              <a:ext uri="{FF2B5EF4-FFF2-40B4-BE49-F238E27FC236}">
                <a16:creationId xmlns:a16="http://schemas.microsoft.com/office/drawing/2014/main" id="{61619D75-11F5-DA4A-686E-44DD31DE84CB}"/>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p:txBody>
      </p:sp>
      <p:sp>
        <p:nvSpPr>
          <p:cNvPr id="13" name="object 9">
            <a:extLst>
              <a:ext uri="{FF2B5EF4-FFF2-40B4-BE49-F238E27FC236}">
                <a16:creationId xmlns:a16="http://schemas.microsoft.com/office/drawing/2014/main" id="{A6D13C8B-258E-6336-083A-C94A62052222}"/>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41_4">
            <a:extLst>
              <a:ext uri="{FF2B5EF4-FFF2-40B4-BE49-F238E27FC236}">
                <a16:creationId xmlns:a16="http://schemas.microsoft.com/office/drawing/2014/main" id="{91B896A4-EEFF-2B16-B54B-4DCFC2B01D9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58051007"/>
              </p:ext>
            </p:extLst>
          </p:nvPr>
        </p:nvGraphicFramePr>
        <p:xfrm>
          <a:off x="1583006" y="621387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1_4">
            <a:extLst>
              <a:ext uri="{FF2B5EF4-FFF2-40B4-BE49-F238E27FC236}">
                <a16:creationId xmlns:a16="http://schemas.microsoft.com/office/drawing/2014/main" id="{A831F85C-CF07-40D4-AA6C-95B111649B1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22808315"/>
              </p:ext>
            </p:extLst>
          </p:nvPr>
        </p:nvGraphicFramePr>
        <p:xfrm>
          <a:off x="357836" y="5251939"/>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DB7A79B9-351C-82E3-A8CA-E1257790F688}"/>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41_3">
            <a:extLst>
              <a:ext uri="{FF2B5EF4-FFF2-40B4-BE49-F238E27FC236}">
                <a16:creationId xmlns:a16="http://schemas.microsoft.com/office/drawing/2014/main" id="{86CEE7F0-F47E-B6CB-1EA8-357AC811B4E5}"/>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45624056"/>
              </p:ext>
            </p:extLst>
          </p:nvPr>
        </p:nvGraphicFramePr>
        <p:xfrm>
          <a:off x="1583006" y="457970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1_3">
            <a:extLst>
              <a:ext uri="{FF2B5EF4-FFF2-40B4-BE49-F238E27FC236}">
                <a16:creationId xmlns:a16="http://schemas.microsoft.com/office/drawing/2014/main" id="{C662C40D-D263-A27C-160E-B7CAD3FEF98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90880467"/>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307DC5BF-E1F6-CAE1-E5B8-E203E72C8AAF}"/>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41_2">
            <a:extLst>
              <a:ext uri="{FF2B5EF4-FFF2-40B4-BE49-F238E27FC236}">
                <a16:creationId xmlns:a16="http://schemas.microsoft.com/office/drawing/2014/main" id="{1BF7D470-85B5-144A-DAFA-5B2C7729C55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05752177"/>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1_2">
            <a:extLst>
              <a:ext uri="{FF2B5EF4-FFF2-40B4-BE49-F238E27FC236}">
                <a16:creationId xmlns:a16="http://schemas.microsoft.com/office/drawing/2014/main" id="{78EACEB0-6C0D-62B7-D6FF-02484CBA81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13231645"/>
              </p:ext>
            </p:extLst>
          </p:nvPr>
        </p:nvGraphicFramePr>
        <p:xfrm>
          <a:off x="360567" y="19406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F89FEB70-1135-8B50-7EE1-4E3F5018AA87}"/>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FF4D9D73-525D-7568-D544-A6136C4088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BE681F82-F217-C4B8-16B9-5F2B356831B1}"/>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88D4F63C-11A3-EA66-D31A-885106C7820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E79455B7-EC2F-8144-5A55-23A22B8040C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0FD6BDE3-A550-911E-90AA-C0873C943717}"/>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B385F72-C23F-3823-37EE-D814FFA7B938}"/>
              </a:ext>
              <a:ext uri="{C183D7F6-B498-43B3-948B-1728B52AA6E4}">
                <adec:decorative xmlns:adec="http://schemas.microsoft.com/office/drawing/2017/decorative" val="1"/>
              </a:ext>
            </a:extLst>
          </p:cNvPr>
          <p:cNvSpPr txBox="1"/>
          <p:nvPr/>
        </p:nvSpPr>
        <p:spPr>
          <a:xfrm>
            <a:off x="4926696" y="622300"/>
            <a:ext cx="2351927" cy="276999"/>
          </a:xfrm>
          <a:prstGeom prst="rect">
            <a:avLst/>
          </a:prstGeom>
          <a:noFill/>
        </p:spPr>
        <p:txBody>
          <a:bodyPr wrap="none" rtlCol="0">
            <a:spAutoFit/>
          </a:bodyPr>
          <a:lstStyle/>
          <a:p>
            <a:pPr algn="r"/>
            <a:r>
              <a:rPr lang="fr-FR" sz="1200" b="1">
                <a:solidFill>
                  <a:srgbClr val="336E9F"/>
                </a:solidFill>
                <a:latin typeface="Arial"/>
                <a:cs typeface="Arial"/>
              </a:rPr>
              <a:t>Whittington Health NHS Trust</a:t>
            </a:r>
            <a:endParaRPr lang="en-GB" sz="1200">
              <a:solidFill>
                <a:srgbClr val="336E9F"/>
              </a:solidFill>
            </a:endParaRPr>
          </a:p>
        </p:txBody>
      </p:sp>
      <p:sp>
        <p:nvSpPr>
          <p:cNvPr id="23" name="txt_survey">
            <a:extLst>
              <a:ext uri="{FF2B5EF4-FFF2-40B4-BE49-F238E27FC236}">
                <a16:creationId xmlns:a16="http://schemas.microsoft.com/office/drawing/2014/main" id="{AB5CDDF9-FA7D-26D4-67F7-D653AC9BE74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4" name="Group 23">
            <a:extLst>
              <a:ext uri="{FF2B5EF4-FFF2-40B4-BE49-F238E27FC236}">
                <a16:creationId xmlns:a16="http://schemas.microsoft.com/office/drawing/2014/main" id="{7683B033-F789-0B7A-AC6E-72AD1B39BA2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6932A29-2AA7-0E91-8B55-18AE2D0A672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8" name="object 3">
              <a:hlinkClick r:id="rId7" action="ppaction://hlinksldjump"/>
              <a:extLst>
                <a:ext uri="{FF2B5EF4-FFF2-40B4-BE49-F238E27FC236}">
                  <a16:creationId xmlns:a16="http://schemas.microsoft.com/office/drawing/2014/main" id="{37399CF6-3B26-8D1F-19C8-E819703130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1468550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7A39E-C41F-30AB-41B9-0E0F2B5016A3}"/>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72F24B5-5F9D-1724-DEC4-230B5BAC95B5}"/>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54</a:t>
            </a:fld>
            <a:endParaRPr lang="en-GB" spc="-25"/>
          </a:p>
        </p:txBody>
      </p:sp>
      <p:sp>
        <p:nvSpPr>
          <p:cNvPr id="20" name="object 1">
            <a:extLst>
              <a:ext uri="{FF2B5EF4-FFF2-40B4-BE49-F238E27FC236}">
                <a16:creationId xmlns:a16="http://schemas.microsoft.com/office/drawing/2014/main" id="{79A52CCD-0DD5-59FC-6CB0-CB31AABB096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42_2">
            <a:extLst>
              <a:ext uri="{FF2B5EF4-FFF2-40B4-BE49-F238E27FC236}">
                <a16:creationId xmlns:a16="http://schemas.microsoft.com/office/drawing/2014/main" id="{A0267042-791A-C228-D151-6C7FDB377D85}"/>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p:txBody>
      </p:sp>
      <p:sp>
        <p:nvSpPr>
          <p:cNvPr id="39" name="text_q42_3">
            <a:extLst>
              <a:ext uri="{FF2B5EF4-FFF2-40B4-BE49-F238E27FC236}">
                <a16:creationId xmlns:a16="http://schemas.microsoft.com/office/drawing/2014/main" id="{0488F3C3-13EC-E86D-DDB8-9BE54E5E3A1F}"/>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2_4">
            <a:extLst>
              <a:ext uri="{FF2B5EF4-FFF2-40B4-BE49-F238E27FC236}">
                <a16:creationId xmlns:a16="http://schemas.microsoft.com/office/drawing/2014/main" id="{3B1A9D44-8610-0D1F-674B-DE4DF3141707}"/>
              </a:ext>
            </a:extLst>
          </p:cNvPr>
          <p:cNvSpPr txBox="1"/>
          <p:nvPr/>
        </p:nvSpPr>
        <p:spPr>
          <a:xfrm>
            <a:off x="504494" y="493889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30"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30"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2_5">
            <a:extLst>
              <a:ext uri="{FF2B5EF4-FFF2-40B4-BE49-F238E27FC236}">
                <a16:creationId xmlns:a16="http://schemas.microsoft.com/office/drawing/2014/main" id="{35F285EA-82D6-2FB3-42E5-4E38D8AE35D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3">
            <a:extLst>
              <a:ext uri="{FF2B5EF4-FFF2-40B4-BE49-F238E27FC236}">
                <a16:creationId xmlns:a16="http://schemas.microsoft.com/office/drawing/2014/main" id="{253F4DD4-4B6F-6079-37AD-1F4C4FC037F6}"/>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Q43.</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20"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dirty="0">
                <a:latin typeface="Arial"/>
                <a:cs typeface="Arial"/>
              </a:rPr>
              <a:t>unit</a:t>
            </a:r>
            <a:r>
              <a:rPr lang="en-GB" sz="850" spc="-20" dirty="0">
                <a:latin typeface="Arial"/>
                <a:cs typeface="Arial"/>
              </a:rPr>
              <a:t> </a:t>
            </a:r>
            <a:r>
              <a:rPr lang="en-GB" sz="850" dirty="0">
                <a:latin typeface="Arial"/>
                <a:cs typeface="Arial"/>
              </a:rPr>
              <a:t>for</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right</a:t>
            </a:r>
            <a:endParaRPr lang="en-GB" sz="850" dirty="0">
              <a:latin typeface="Arial"/>
              <a:cs typeface="Arial"/>
            </a:endParaRPr>
          </a:p>
        </p:txBody>
      </p:sp>
      <p:graphicFrame>
        <p:nvGraphicFramePr>
          <p:cNvPr id="38" name="his_years_q43">
            <a:extLst>
              <a:ext uri="{FF2B5EF4-FFF2-40B4-BE49-F238E27FC236}">
                <a16:creationId xmlns:a16="http://schemas.microsoft.com/office/drawing/2014/main" id="{1BD8948C-1DBF-0622-6DAB-49266E2C06D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901084619"/>
              </p:ext>
            </p:extLst>
          </p:nvPr>
        </p:nvGraphicFramePr>
        <p:xfrm>
          <a:off x="1583006" y="9537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3">
            <a:extLst>
              <a:ext uri="{FF2B5EF4-FFF2-40B4-BE49-F238E27FC236}">
                <a16:creationId xmlns:a16="http://schemas.microsoft.com/office/drawing/2014/main" id="{E364FA75-BA88-E9D7-FF19-ED8268378C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33895771"/>
              </p:ext>
            </p:extLst>
          </p:nvPr>
        </p:nvGraphicFramePr>
        <p:xfrm>
          <a:off x="357836" y="8574836"/>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7144DF3-F61F-B817-B91E-A84659A3351C}"/>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7" name="his_years_q42_5">
            <a:extLst>
              <a:ext uri="{FF2B5EF4-FFF2-40B4-BE49-F238E27FC236}">
                <a16:creationId xmlns:a16="http://schemas.microsoft.com/office/drawing/2014/main" id="{0B232C3D-1EEE-348C-DDCA-6FB55F4FC6C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32665228"/>
              </p:ext>
            </p:extLst>
          </p:nvPr>
        </p:nvGraphicFramePr>
        <p:xfrm>
          <a:off x="1583006" y="7861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5">
            <a:extLst>
              <a:ext uri="{FF2B5EF4-FFF2-40B4-BE49-F238E27FC236}">
                <a16:creationId xmlns:a16="http://schemas.microsoft.com/office/drawing/2014/main" id="{C0567316-D0E8-3983-7B6F-A49BF160BB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43620353"/>
              </p:ext>
            </p:extLst>
          </p:nvPr>
        </p:nvGraphicFramePr>
        <p:xfrm>
          <a:off x="357835" y="6893022"/>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ADF2FB1E-4113-1543-8AE9-E6D2A5220D9F}"/>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0" name="his_years_q42_4">
            <a:extLst>
              <a:ext uri="{FF2B5EF4-FFF2-40B4-BE49-F238E27FC236}">
                <a16:creationId xmlns:a16="http://schemas.microsoft.com/office/drawing/2014/main" id="{8A68B786-F75A-C280-13BA-ED1DAA3A4EE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36955966"/>
              </p:ext>
            </p:extLst>
          </p:nvPr>
        </p:nvGraphicFramePr>
        <p:xfrm>
          <a:off x="1583006" y="621070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2_4">
            <a:extLst>
              <a:ext uri="{FF2B5EF4-FFF2-40B4-BE49-F238E27FC236}">
                <a16:creationId xmlns:a16="http://schemas.microsoft.com/office/drawing/2014/main" id="{4B1B65ED-7E87-1B30-55A5-FA2AC97228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50936433"/>
              </p:ext>
            </p:extLst>
          </p:nvPr>
        </p:nvGraphicFramePr>
        <p:xfrm>
          <a:off x="357836" y="525146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0F42F8FC-27FB-770F-1EAE-54B8BBB013A3}"/>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1" name="his_years_q42_3">
            <a:extLst>
              <a:ext uri="{FF2B5EF4-FFF2-40B4-BE49-F238E27FC236}">
                <a16:creationId xmlns:a16="http://schemas.microsoft.com/office/drawing/2014/main" id="{E6758659-528C-5AE2-899C-39447876E49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42540347"/>
              </p:ext>
            </p:extLst>
          </p:nvPr>
        </p:nvGraphicFramePr>
        <p:xfrm>
          <a:off x="1585850" y="4584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2_3">
            <a:extLst>
              <a:ext uri="{FF2B5EF4-FFF2-40B4-BE49-F238E27FC236}">
                <a16:creationId xmlns:a16="http://schemas.microsoft.com/office/drawing/2014/main" id="{39B86D6B-9901-E229-782E-47256012BE9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53326235"/>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DE2DFCB8-44AC-0CC6-A701-395797F48E5E}"/>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7" name="his_years_q42_2">
            <a:extLst>
              <a:ext uri="{FF2B5EF4-FFF2-40B4-BE49-F238E27FC236}">
                <a16:creationId xmlns:a16="http://schemas.microsoft.com/office/drawing/2014/main" id="{E8EA70C8-74DD-C685-A19D-9AA1DA431DF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474666151"/>
              </p:ext>
            </p:extLst>
          </p:nvPr>
        </p:nvGraphicFramePr>
        <p:xfrm>
          <a:off x="1585850" y="2908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2_2">
            <a:extLst>
              <a:ext uri="{FF2B5EF4-FFF2-40B4-BE49-F238E27FC236}">
                <a16:creationId xmlns:a16="http://schemas.microsoft.com/office/drawing/2014/main" id="{A4B8B8E4-887E-DB5A-5FD7-DB985892E48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03229872"/>
              </p:ext>
            </p:extLst>
          </p:nvPr>
        </p:nvGraphicFramePr>
        <p:xfrm>
          <a:off x="360567" y="1940886"/>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409D1F5D-1827-22A9-93C6-979C0D0BEF91}"/>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D4D9F6F0-ECB4-78E3-5785-7F1626120D1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114FE307-1F16-C53C-1379-E1599B44798E}"/>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B18C1C90-6A97-FC3F-829C-AFD31437C33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D1AE4B8-0774-2822-395C-8A92492BD4C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5AD5791-7339-B9E8-CEFF-612DC34D665B}"/>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E8B1BCFE-B9BE-58EF-7B22-FF9E36E58468}"/>
              </a:ext>
              <a:ext uri="{C183D7F6-B498-43B3-948B-1728B52AA6E4}">
                <adec:decorative xmlns:adec="http://schemas.microsoft.com/office/drawing/2017/decorative" val="1"/>
              </a:ext>
            </a:extLst>
          </p:cNvPr>
          <p:cNvSpPr txBox="1"/>
          <p:nvPr/>
        </p:nvSpPr>
        <p:spPr>
          <a:xfrm>
            <a:off x="4926696" y="622300"/>
            <a:ext cx="2351927" cy="276999"/>
          </a:xfrm>
          <a:prstGeom prst="rect">
            <a:avLst/>
          </a:prstGeom>
          <a:noFill/>
        </p:spPr>
        <p:txBody>
          <a:bodyPr wrap="none" rtlCol="0">
            <a:spAutoFit/>
          </a:bodyPr>
          <a:lstStyle/>
          <a:p>
            <a:pPr algn="r"/>
            <a:r>
              <a:rPr lang="fr-FR" sz="1200" b="1">
                <a:solidFill>
                  <a:srgbClr val="336E9F"/>
                </a:solidFill>
                <a:latin typeface="Arial"/>
                <a:cs typeface="Arial"/>
              </a:rPr>
              <a:t>Whittington Health NHS Trust</a:t>
            </a:r>
            <a:endParaRPr lang="en-GB" sz="1200">
              <a:solidFill>
                <a:srgbClr val="336E9F"/>
              </a:solidFill>
            </a:endParaRPr>
          </a:p>
        </p:txBody>
      </p:sp>
      <p:sp>
        <p:nvSpPr>
          <p:cNvPr id="23" name="txt_survey">
            <a:extLst>
              <a:ext uri="{FF2B5EF4-FFF2-40B4-BE49-F238E27FC236}">
                <a16:creationId xmlns:a16="http://schemas.microsoft.com/office/drawing/2014/main" id="{1DE01F42-C2D6-9F58-F427-E1C39225D9A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7FD8057C-714B-3B52-A851-427882E0A41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4" name="object 4">
              <a:hlinkClick r:id="rId7" action="ppaction://hlinksldjump"/>
              <a:extLst>
                <a:ext uri="{FF2B5EF4-FFF2-40B4-BE49-F238E27FC236}">
                  <a16:creationId xmlns:a16="http://schemas.microsoft.com/office/drawing/2014/main" id="{8633A1CE-2C50-428B-158B-946B9BFFCCD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5" name="object 3">
              <a:hlinkClick r:id="rId7" action="ppaction://hlinksldjump"/>
              <a:extLst>
                <a:ext uri="{FF2B5EF4-FFF2-40B4-BE49-F238E27FC236}">
                  <a16:creationId xmlns:a16="http://schemas.microsoft.com/office/drawing/2014/main" id="{871812CD-6086-CD2D-5032-DF547D626A0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4719314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0BCE4-4E7E-E5CB-E687-D6EB14FFEA2B}"/>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C3FB5166-02F4-81FC-7ED5-0BC427A1AED0}"/>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55</a:t>
            </a:fld>
            <a:endParaRPr lang="en-GB" spc="-25"/>
          </a:p>
        </p:txBody>
      </p:sp>
      <p:sp>
        <p:nvSpPr>
          <p:cNvPr id="20" name="object 1">
            <a:extLst>
              <a:ext uri="{FF2B5EF4-FFF2-40B4-BE49-F238E27FC236}">
                <a16:creationId xmlns:a16="http://schemas.microsoft.com/office/drawing/2014/main" id="{88F1E82D-8011-B508-361E-4BC69951315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6">
            <a:extLst>
              <a:ext uri="{FF2B5EF4-FFF2-40B4-BE49-F238E27FC236}">
                <a16:creationId xmlns:a16="http://schemas.microsoft.com/office/drawing/2014/main" id="{B189B331-AA14-217E-27FE-DC58E4DCE252}"/>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-T</a:t>
            </a:r>
            <a:r>
              <a:rPr lang="en-GB" sz="1050" b="1" spc="-20" dirty="0">
                <a:solidFill>
                  <a:srgbClr val="336E9F"/>
                </a:solidFill>
                <a:latin typeface="Arial"/>
                <a:cs typeface="Arial"/>
              </a:rPr>
              <a: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graphicFrame>
        <p:nvGraphicFramePr>
          <p:cNvPr id="21" name="his_years_q48">
            <a:extLst>
              <a:ext uri="{FF2B5EF4-FFF2-40B4-BE49-F238E27FC236}">
                <a16:creationId xmlns:a16="http://schemas.microsoft.com/office/drawing/2014/main" id="{7BAB90FA-BA35-616F-B4A8-BBE32008E25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52656875"/>
              </p:ext>
            </p:extLst>
          </p:nvPr>
        </p:nvGraphicFramePr>
        <p:xfrm>
          <a:off x="1581073" y="963564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8">
            <a:extLst>
              <a:ext uri="{FF2B5EF4-FFF2-40B4-BE49-F238E27FC236}">
                <a16:creationId xmlns:a16="http://schemas.microsoft.com/office/drawing/2014/main" id="{750AF1B2-D8EE-60CF-B8B7-B005C5FFD8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11759116"/>
              </p:ext>
            </p:extLst>
          </p:nvPr>
        </p:nvGraphicFramePr>
        <p:xfrm>
          <a:off x="355904" y="867414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44">
            <a:extLst>
              <a:ext uri="{FF2B5EF4-FFF2-40B4-BE49-F238E27FC236}">
                <a16:creationId xmlns:a16="http://schemas.microsoft.com/office/drawing/2014/main" id="{C1D24B37-82E8-050F-DCB7-28588D3C6BE6}"/>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45">
            <a:extLst>
              <a:ext uri="{FF2B5EF4-FFF2-40B4-BE49-F238E27FC236}">
                <a16:creationId xmlns:a16="http://schemas.microsoft.com/office/drawing/2014/main" id="{33F194C4-C528-1DD3-C704-DD271014DCA7}"/>
              </a:ext>
            </a:extLst>
          </p:cNvPr>
          <p:cNvSpPr txBox="1"/>
          <p:nvPr/>
        </p:nvSpPr>
        <p:spPr>
          <a:xfrm>
            <a:off x="483860" y="3433071"/>
            <a:ext cx="6477872" cy="423193"/>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offered</a:t>
            </a:r>
            <a:r>
              <a:rPr lang="en-GB" sz="850" spc="-25" dirty="0">
                <a:latin typeface="Arial"/>
                <a:cs typeface="Arial"/>
              </a:rPr>
              <a:t> </a:t>
            </a:r>
            <a:r>
              <a:rPr lang="en-GB" sz="850" dirty="0">
                <a:latin typeface="Arial"/>
                <a:cs typeface="Arial"/>
              </a:rPr>
              <a:t>practical</a:t>
            </a:r>
            <a:r>
              <a:rPr lang="en-GB" sz="850" spc="-20"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0"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any</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46">
            <a:extLst>
              <a:ext uri="{FF2B5EF4-FFF2-40B4-BE49-F238E27FC236}">
                <a16:creationId xmlns:a16="http://schemas.microsoft.com/office/drawing/2014/main" id="{1C963E46-ABEF-B082-E9F7-5479904BE00D}"/>
              </a:ext>
            </a:extLst>
          </p:cNvPr>
          <p:cNvSpPr txBox="1"/>
          <p:nvPr/>
        </p:nvSpPr>
        <p:spPr>
          <a:xfrm>
            <a:off x="501973" y="506776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Q46.</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access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47">
            <a:extLst>
              <a:ext uri="{FF2B5EF4-FFF2-40B4-BE49-F238E27FC236}">
                <a16:creationId xmlns:a16="http://schemas.microsoft.com/office/drawing/2014/main" id="{84B1D107-A4FA-426E-D03F-BABDC040F5C1}"/>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possible</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11" name="text_q48">
            <a:extLst>
              <a:ext uri="{FF2B5EF4-FFF2-40B4-BE49-F238E27FC236}">
                <a16:creationId xmlns:a16="http://schemas.microsoft.com/office/drawing/2014/main" id="{A3FA9A88-C625-83FE-C439-8AEB2213069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Q48.</a:t>
            </a:r>
            <a:r>
              <a:rPr lang="en-GB" sz="850" spc="-3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managing</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impact</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15" dirty="0">
                <a:latin typeface="Arial"/>
                <a:cs typeface="Arial"/>
              </a:rPr>
              <a:t> </a:t>
            </a:r>
            <a:r>
              <a:rPr lang="en-GB" sz="850" spc="-10" dirty="0">
                <a:latin typeface="Arial"/>
                <a:cs typeface="Arial"/>
              </a:rPr>
              <a:t>effects</a:t>
            </a:r>
            <a:endParaRPr lang="en-GB" sz="850" dirty="0">
              <a:latin typeface="Arial"/>
              <a:cs typeface="Arial"/>
            </a:endParaRPr>
          </a:p>
        </p:txBody>
      </p:sp>
      <p:sp>
        <p:nvSpPr>
          <p:cNvPr id="14" name="object 11">
            <a:extLst>
              <a:ext uri="{FF2B5EF4-FFF2-40B4-BE49-F238E27FC236}">
                <a16:creationId xmlns:a16="http://schemas.microsoft.com/office/drawing/2014/main" id="{20859AB1-A41C-64A5-A0B7-EE10B54773D9}"/>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47">
            <a:extLst>
              <a:ext uri="{FF2B5EF4-FFF2-40B4-BE49-F238E27FC236}">
                <a16:creationId xmlns:a16="http://schemas.microsoft.com/office/drawing/2014/main" id="{6E3D2788-A74B-9013-1629-58898265C51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48984910"/>
              </p:ext>
            </p:extLst>
          </p:nvPr>
        </p:nvGraphicFramePr>
        <p:xfrm>
          <a:off x="1581073" y="79628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7">
            <a:extLst>
              <a:ext uri="{FF2B5EF4-FFF2-40B4-BE49-F238E27FC236}">
                <a16:creationId xmlns:a16="http://schemas.microsoft.com/office/drawing/2014/main" id="{5B15FA94-0C06-3CB8-DA7D-BFBCD607C4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10212002"/>
              </p:ext>
            </p:extLst>
          </p:nvPr>
        </p:nvGraphicFramePr>
        <p:xfrm>
          <a:off x="355904" y="700138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E8A745CC-6EAB-F023-2141-BD44BC75F2F9}"/>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46">
            <a:extLst>
              <a:ext uri="{FF2B5EF4-FFF2-40B4-BE49-F238E27FC236}">
                <a16:creationId xmlns:a16="http://schemas.microsoft.com/office/drawing/2014/main" id="{EE2DFF6B-20D9-12C1-ED78-08C81D4A1A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34767875"/>
              </p:ext>
            </p:extLst>
          </p:nvPr>
        </p:nvGraphicFramePr>
        <p:xfrm>
          <a:off x="1581073" y="63222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6">
            <a:extLst>
              <a:ext uri="{FF2B5EF4-FFF2-40B4-BE49-F238E27FC236}">
                <a16:creationId xmlns:a16="http://schemas.microsoft.com/office/drawing/2014/main" id="{1D8E911A-4BAF-7E27-C412-2177265A550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12375936"/>
              </p:ext>
            </p:extLst>
          </p:nvPr>
        </p:nvGraphicFramePr>
        <p:xfrm>
          <a:off x="355904" y="5360512"/>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71004C6C-9B97-1EA8-8CE2-E29E1490D9E7}"/>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45">
            <a:extLst>
              <a:ext uri="{FF2B5EF4-FFF2-40B4-BE49-F238E27FC236}">
                <a16:creationId xmlns:a16="http://schemas.microsoft.com/office/drawing/2014/main" id="{A6C7B2F3-23E7-AF0B-F9E9-842FE701926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07228385"/>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5">
            <a:extLst>
              <a:ext uri="{FF2B5EF4-FFF2-40B4-BE49-F238E27FC236}">
                <a16:creationId xmlns:a16="http://schemas.microsoft.com/office/drawing/2014/main" id="{15879634-788F-E6FE-B04F-4C21B3701D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84458751"/>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2F945234-35E5-9838-271B-AE8944BB9563}"/>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44">
            <a:extLst>
              <a:ext uri="{FF2B5EF4-FFF2-40B4-BE49-F238E27FC236}">
                <a16:creationId xmlns:a16="http://schemas.microsoft.com/office/drawing/2014/main" id="{6CF2DC61-B8D7-6C65-479B-62BB6123402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82408640"/>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4">
            <a:extLst>
              <a:ext uri="{FF2B5EF4-FFF2-40B4-BE49-F238E27FC236}">
                <a16:creationId xmlns:a16="http://schemas.microsoft.com/office/drawing/2014/main" id="{293DD127-9ADD-86A3-8353-3813E87E923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74235639"/>
              </p:ext>
            </p:extLst>
          </p:nvPr>
        </p:nvGraphicFramePr>
        <p:xfrm>
          <a:off x="360567"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45EEE737-0765-7575-2D18-A134EF5DA73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327AE190-AA92-C22A-52D4-8D5003C1BBF0}"/>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903DA45A-66CD-4D19-E540-95759021859C}"/>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91C1DB6B-5E49-C2C3-1433-346138E3BF39}"/>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6959017-9AC0-FEF2-99E9-D5A5FD1C6CA3}"/>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9CD783DE-9AB6-A19C-D212-FA27749BBFBD}"/>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20448C1-617A-0670-E84C-75711B098707}"/>
              </a:ext>
              <a:ext uri="{C183D7F6-B498-43B3-948B-1728B52AA6E4}">
                <adec:decorative xmlns:adec="http://schemas.microsoft.com/office/drawing/2017/decorative" val="1"/>
              </a:ext>
            </a:extLst>
          </p:cNvPr>
          <p:cNvSpPr txBox="1"/>
          <p:nvPr/>
        </p:nvSpPr>
        <p:spPr>
          <a:xfrm>
            <a:off x="4926696" y="622300"/>
            <a:ext cx="2351927" cy="276999"/>
          </a:xfrm>
          <a:prstGeom prst="rect">
            <a:avLst/>
          </a:prstGeom>
          <a:noFill/>
        </p:spPr>
        <p:txBody>
          <a:bodyPr wrap="none" rtlCol="0">
            <a:spAutoFit/>
          </a:bodyPr>
          <a:lstStyle/>
          <a:p>
            <a:pPr algn="r"/>
            <a:r>
              <a:rPr lang="fr-FR" sz="1200" b="1">
                <a:solidFill>
                  <a:srgbClr val="336E9F"/>
                </a:solidFill>
                <a:latin typeface="Arial"/>
                <a:cs typeface="Arial"/>
              </a:rPr>
              <a:t>Whittington Health NHS Trust</a:t>
            </a:r>
            <a:endParaRPr lang="en-GB" sz="1200">
              <a:solidFill>
                <a:srgbClr val="336E9F"/>
              </a:solidFill>
            </a:endParaRPr>
          </a:p>
        </p:txBody>
      </p:sp>
      <p:sp>
        <p:nvSpPr>
          <p:cNvPr id="24" name="txt_survey">
            <a:extLst>
              <a:ext uri="{FF2B5EF4-FFF2-40B4-BE49-F238E27FC236}">
                <a16:creationId xmlns:a16="http://schemas.microsoft.com/office/drawing/2014/main" id="{43505624-2B0E-A84A-6E50-FF11239C904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794A382C-0F91-AB64-85B3-65306AE4B5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0FDE5F22-0142-C4E2-76E1-8C17AFF1205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DC4E757B-5429-5E14-577D-5CDA836153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4895779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EB1FC-A706-96A2-1D03-A9453F1A1E29}"/>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DACE3E5-D7DC-1BD6-E96D-C608AA6A840D}"/>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56</a:t>
            </a:fld>
            <a:endParaRPr lang="en-GB" spc="-25"/>
          </a:p>
        </p:txBody>
      </p:sp>
      <p:sp>
        <p:nvSpPr>
          <p:cNvPr id="22" name="object 1">
            <a:extLst>
              <a:ext uri="{FF2B5EF4-FFF2-40B4-BE49-F238E27FC236}">
                <a16:creationId xmlns:a16="http://schemas.microsoft.com/office/drawing/2014/main" id="{AA694DAF-5E23-E171-56AD-B985409B5337}"/>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53">
            <a:extLst>
              <a:ext uri="{FF2B5EF4-FFF2-40B4-BE49-F238E27FC236}">
                <a16:creationId xmlns:a16="http://schemas.microsoft.com/office/drawing/2014/main" id="{9D4ADD07-E4DE-4FBC-2252-3C5E93F09D5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90999182"/>
              </p:ext>
            </p:extLst>
          </p:nvPr>
        </p:nvGraphicFramePr>
        <p:xfrm>
          <a:off x="1585850" y="9957941"/>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53">
            <a:extLst>
              <a:ext uri="{FF2B5EF4-FFF2-40B4-BE49-F238E27FC236}">
                <a16:creationId xmlns:a16="http://schemas.microsoft.com/office/drawing/2014/main" id="{5AB28E20-D0BC-8F2E-61A8-D9CEA66B44B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76583496"/>
              </p:ext>
            </p:extLst>
          </p:nvPr>
        </p:nvGraphicFramePr>
        <p:xfrm>
          <a:off x="360567" y="8996438"/>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6">
            <a:extLst>
              <a:ext uri="{FF2B5EF4-FFF2-40B4-BE49-F238E27FC236}">
                <a16:creationId xmlns:a16="http://schemas.microsoft.com/office/drawing/2014/main" id="{21341085-7948-12FF-1F5B-2B6C3E1ACB4E}"/>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lang="en-GB" sz="1050" dirty="0">
              <a:latin typeface="Arial"/>
              <a:cs typeface="Arial"/>
            </a:endParaRPr>
          </a:p>
        </p:txBody>
      </p:sp>
      <p:sp>
        <p:nvSpPr>
          <p:cNvPr id="27" name="text_q49">
            <a:extLst>
              <a:ext uri="{FF2B5EF4-FFF2-40B4-BE49-F238E27FC236}">
                <a16:creationId xmlns:a16="http://schemas.microsoft.com/office/drawing/2014/main" id="{885D738B-BB06-30E2-4D8D-BE3289CEC409}"/>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1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p:txBody>
      </p:sp>
      <p:sp>
        <p:nvSpPr>
          <p:cNvPr id="39" name="text_q50">
            <a:extLst>
              <a:ext uri="{FF2B5EF4-FFF2-40B4-BE49-F238E27FC236}">
                <a16:creationId xmlns:a16="http://schemas.microsoft.com/office/drawing/2014/main" id="{CA3C7B7C-3D20-4B40-E9EA-D72B5AE1296C}"/>
              </a:ext>
            </a:extLst>
          </p:cNvPr>
          <p:cNvSpPr txBox="1"/>
          <p:nvPr/>
        </p:nvSpPr>
        <p:spPr>
          <a:xfrm>
            <a:off x="483860" y="3433071"/>
            <a:ext cx="588519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got</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DAC4793-D0FC-3108-009F-BE42C69D41B7}"/>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sp>
        <p:nvSpPr>
          <p:cNvPr id="59" name="text_q51">
            <a:extLst>
              <a:ext uri="{FF2B5EF4-FFF2-40B4-BE49-F238E27FC236}">
                <a16:creationId xmlns:a16="http://schemas.microsoft.com/office/drawing/2014/main" id="{C64CE95B-DF36-221D-ECCE-75BA26CF1F57}"/>
              </a:ext>
            </a:extLst>
          </p:cNvPr>
          <p:cNvSpPr txBox="1"/>
          <p:nvPr/>
        </p:nvSpPr>
        <p:spPr>
          <a:xfrm>
            <a:off x="501650" y="5225774"/>
            <a:ext cx="6096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52">
            <a:extLst>
              <a:ext uri="{FF2B5EF4-FFF2-40B4-BE49-F238E27FC236}">
                <a16:creationId xmlns:a16="http://schemas.microsoft.com/office/drawing/2014/main" id="{7B2AD7E6-F559-F125-DDBF-0BABF1F0AB17}"/>
              </a:ext>
            </a:extLst>
          </p:cNvPr>
          <p:cNvSpPr txBox="1"/>
          <p:nvPr/>
        </p:nvSpPr>
        <p:spPr>
          <a:xfrm>
            <a:off x="502181" y="6900560"/>
            <a:ext cx="6664879" cy="218008"/>
          </a:xfrm>
          <a:prstGeom prst="rect">
            <a:avLst/>
          </a:prstGeom>
        </p:spPr>
        <p:txBody>
          <a:bodyPr vert="horz" wrap="square" lIns="0" tIns="86360" rIns="0" bIns="0" rtlCol="0">
            <a:spAutoFit/>
          </a:bodyPr>
          <a:lstStyle/>
          <a:p>
            <a:pPr marL="12700">
              <a:spcBef>
                <a:spcPts val="680"/>
              </a:spcBef>
              <a:defRPr/>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p:txBody>
      </p:sp>
      <p:grpSp>
        <p:nvGrpSpPr>
          <p:cNvPr id="26" name="Group 25">
            <a:extLst>
              <a:ext uri="{FF2B5EF4-FFF2-40B4-BE49-F238E27FC236}">
                <a16:creationId xmlns:a16="http://schemas.microsoft.com/office/drawing/2014/main" id="{435056C8-7F2F-813C-D8EF-47165EF958F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8" name="object 4">
              <a:hlinkClick r:id="rId3" action="ppaction://hlinksldjump"/>
              <a:extLst>
                <a:ext uri="{FF2B5EF4-FFF2-40B4-BE49-F238E27FC236}">
                  <a16:creationId xmlns:a16="http://schemas.microsoft.com/office/drawing/2014/main" id="{ACF7DE78-826A-19C8-0EE8-B39941C24AE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3" action="ppaction://hlinksldjump"/>
              <a:extLst>
                <a:ext uri="{FF2B5EF4-FFF2-40B4-BE49-F238E27FC236}">
                  <a16:creationId xmlns:a16="http://schemas.microsoft.com/office/drawing/2014/main" id="{9F4B0F4D-D708-5CFF-1790-55CEBB6BE4E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2" name="object 12">
            <a:extLst>
              <a:ext uri="{FF2B5EF4-FFF2-40B4-BE49-F238E27FC236}">
                <a16:creationId xmlns:a16="http://schemas.microsoft.com/office/drawing/2014/main" id="{074023DB-59E7-7913-2E87-823D7E5D1BFB}"/>
              </a:ext>
            </a:extLst>
          </p:cNvPr>
          <p:cNvSpPr txBox="1"/>
          <p:nvPr/>
        </p:nvSpPr>
        <p:spPr>
          <a:xfrm>
            <a:off x="432772" y="8588790"/>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11" name="text_q53">
            <a:extLst>
              <a:ext uri="{FF2B5EF4-FFF2-40B4-BE49-F238E27FC236}">
                <a16:creationId xmlns:a16="http://schemas.microsoft.com/office/drawing/2014/main" id="{F053782A-8DC2-CF42-3630-F48250C287FB}"/>
              </a:ext>
            </a:extLst>
          </p:cNvPr>
          <p:cNvSpPr txBox="1"/>
          <p:nvPr/>
        </p:nvSpPr>
        <p:spPr>
          <a:xfrm>
            <a:off x="496334" y="8705095"/>
            <a:ext cx="6390801"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p:txBody>
      </p:sp>
      <p:sp>
        <p:nvSpPr>
          <p:cNvPr id="14" name="object 13">
            <a:extLst>
              <a:ext uri="{FF2B5EF4-FFF2-40B4-BE49-F238E27FC236}">
                <a16:creationId xmlns:a16="http://schemas.microsoft.com/office/drawing/2014/main" id="{52981DDE-18D9-609D-0501-EB905BF73766}"/>
              </a:ext>
              <a:ext uri="{C183D7F6-B498-43B3-948B-1728B52AA6E4}">
                <adec:decorative xmlns:adec="http://schemas.microsoft.com/office/drawing/2017/decorative" val="1"/>
              </a:ext>
            </a:extLst>
          </p:cNvPr>
          <p:cNvSpPr/>
          <p:nvPr/>
        </p:nvSpPr>
        <p:spPr>
          <a:xfrm>
            <a:off x="434364" y="87561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52">
            <a:extLst>
              <a:ext uri="{FF2B5EF4-FFF2-40B4-BE49-F238E27FC236}">
                <a16:creationId xmlns:a16="http://schemas.microsoft.com/office/drawing/2014/main" id="{6E9224CA-D03D-D6B7-864D-29BBB79A01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85353850"/>
              </p:ext>
            </p:extLst>
          </p:nvPr>
        </p:nvGraphicFramePr>
        <p:xfrm>
          <a:off x="1585850" y="813747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52">
            <a:extLst>
              <a:ext uri="{FF2B5EF4-FFF2-40B4-BE49-F238E27FC236}">
                <a16:creationId xmlns:a16="http://schemas.microsoft.com/office/drawing/2014/main" id="{1B9B2DC2-BCA2-A90A-3E1A-E5F81F8FDD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02460005"/>
              </p:ext>
            </p:extLst>
          </p:nvPr>
        </p:nvGraphicFramePr>
        <p:xfrm>
          <a:off x="360681" y="7175500"/>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3" name="object 11">
            <a:extLst>
              <a:ext uri="{FF2B5EF4-FFF2-40B4-BE49-F238E27FC236}">
                <a16:creationId xmlns:a16="http://schemas.microsoft.com/office/drawing/2014/main" id="{FF10DFBE-3A0C-4FF4-7C72-E5288C5E89B3}"/>
              </a:ext>
              <a:ext uri="{C183D7F6-B498-43B3-948B-1728B52AA6E4}">
                <adec:decorative xmlns:adec="http://schemas.microsoft.com/office/drawing/2017/decorative" val="1"/>
              </a:ext>
            </a:extLst>
          </p:cNvPr>
          <p:cNvSpPr/>
          <p:nvPr/>
        </p:nvSpPr>
        <p:spPr>
          <a:xfrm>
            <a:off x="435050" y="69469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51">
            <a:extLst>
              <a:ext uri="{FF2B5EF4-FFF2-40B4-BE49-F238E27FC236}">
                <a16:creationId xmlns:a16="http://schemas.microsoft.com/office/drawing/2014/main" id="{2CAC86B6-0464-7E25-45CE-86DF733C3C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05091777"/>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51">
            <a:extLst>
              <a:ext uri="{FF2B5EF4-FFF2-40B4-BE49-F238E27FC236}">
                <a16:creationId xmlns:a16="http://schemas.microsoft.com/office/drawing/2014/main" id="{EB938655-655B-8403-3FD5-C9558FB49F1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61080716"/>
              </p:ext>
            </p:extLst>
          </p:nvPr>
        </p:nvGraphicFramePr>
        <p:xfrm>
          <a:off x="360567" y="551054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1" name="object 10">
            <a:extLst>
              <a:ext uri="{FF2B5EF4-FFF2-40B4-BE49-F238E27FC236}">
                <a16:creationId xmlns:a16="http://schemas.microsoft.com/office/drawing/2014/main" id="{6DAEF86D-6561-CFA3-674A-D021E10AE1EF}"/>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50">
            <a:extLst>
              <a:ext uri="{FF2B5EF4-FFF2-40B4-BE49-F238E27FC236}">
                <a16:creationId xmlns:a16="http://schemas.microsoft.com/office/drawing/2014/main" id="{1A960D5F-E492-58F7-0796-B7B6CF4C462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943779610"/>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50">
            <a:extLst>
              <a:ext uri="{FF2B5EF4-FFF2-40B4-BE49-F238E27FC236}">
                <a16:creationId xmlns:a16="http://schemas.microsoft.com/office/drawing/2014/main" id="{BE11BE64-CA44-4A7A-B4DA-0404F1309FA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60794410"/>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8" name="object 8">
            <a:extLst>
              <a:ext uri="{FF2B5EF4-FFF2-40B4-BE49-F238E27FC236}">
                <a16:creationId xmlns:a16="http://schemas.microsoft.com/office/drawing/2014/main" id="{476A1EAC-F46E-1B92-9B57-0E8FFDE05DCF}"/>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6" name="his_years_q49">
            <a:extLst>
              <a:ext uri="{FF2B5EF4-FFF2-40B4-BE49-F238E27FC236}">
                <a16:creationId xmlns:a16="http://schemas.microsoft.com/office/drawing/2014/main" id="{66B72E79-8A0E-6FE3-D825-0E638A91678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91795294"/>
              </p:ext>
            </p:extLst>
          </p:nvPr>
        </p:nvGraphicFramePr>
        <p:xfrm>
          <a:off x="1585850" y="303145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9">
            <a:extLst>
              <a:ext uri="{FF2B5EF4-FFF2-40B4-BE49-F238E27FC236}">
                <a16:creationId xmlns:a16="http://schemas.microsoft.com/office/drawing/2014/main" id="{F3B0AAC7-78A8-82A5-6226-47A0179A69C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90288830"/>
              </p:ext>
            </p:extLst>
          </p:nvPr>
        </p:nvGraphicFramePr>
        <p:xfrm>
          <a:off x="360567" y="2070100"/>
          <a:ext cx="6694169" cy="1180317"/>
        </p:xfrm>
        <a:graphic>
          <a:graphicData uri="http://schemas.openxmlformats.org/drawingml/2006/chart">
            <c:chart xmlns:c="http://schemas.openxmlformats.org/drawingml/2006/chart" xmlns:r="http://schemas.openxmlformats.org/officeDocument/2006/relationships" r:id="rId7"/>
          </a:graphicData>
        </a:graphic>
      </p:graphicFrame>
      <p:sp>
        <p:nvSpPr>
          <p:cNvPr id="6" name="object 7">
            <a:extLst>
              <a:ext uri="{FF2B5EF4-FFF2-40B4-BE49-F238E27FC236}">
                <a16:creationId xmlns:a16="http://schemas.microsoft.com/office/drawing/2014/main" id="{65AD6ECD-9A93-339C-E672-B762123F1B8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1">
            <a:extLst>
              <a:ext uri="{FF2B5EF4-FFF2-40B4-BE49-F238E27FC236}">
                <a16:creationId xmlns:a16="http://schemas.microsoft.com/office/drawing/2014/main" id="{B69DB6D8-7FD1-0E45-6BB0-44F26270AB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15" name="object 5">
              <a:extLst>
                <a:ext uri="{FF2B5EF4-FFF2-40B4-BE49-F238E27FC236}">
                  <a16:creationId xmlns:a16="http://schemas.microsoft.com/office/drawing/2014/main" id="{201890FD-63BE-D9D8-4A7E-A4321B2C4719}"/>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8" name="object 4">
              <a:extLst>
                <a:ext uri="{FF2B5EF4-FFF2-40B4-BE49-F238E27FC236}">
                  <a16:creationId xmlns:a16="http://schemas.microsoft.com/office/drawing/2014/main" id="{93BF6EA5-B50E-7E73-47BB-DB09BDDE886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9" name="object 3">
              <a:extLst>
                <a:ext uri="{FF2B5EF4-FFF2-40B4-BE49-F238E27FC236}">
                  <a16:creationId xmlns:a16="http://schemas.microsoft.com/office/drawing/2014/main" id="{7628348B-AA81-0167-6D71-B6221C6C0A6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0" name="object 2">
              <a:extLst>
                <a:ext uri="{FF2B5EF4-FFF2-40B4-BE49-F238E27FC236}">
                  <a16:creationId xmlns:a16="http://schemas.microsoft.com/office/drawing/2014/main" id="{0D3055F0-59B9-D683-AABD-69F88AEA9826}"/>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4" name="txt_org_name">
            <a:extLst>
              <a:ext uri="{FF2B5EF4-FFF2-40B4-BE49-F238E27FC236}">
                <a16:creationId xmlns:a16="http://schemas.microsoft.com/office/drawing/2014/main" id="{8CA5A6ED-FE8F-5E0C-B658-3FF020AA2A42}"/>
              </a:ext>
              <a:ext uri="{C183D7F6-B498-43B3-948B-1728B52AA6E4}">
                <adec:decorative xmlns:adec="http://schemas.microsoft.com/office/drawing/2017/decorative" val="1"/>
              </a:ext>
            </a:extLst>
          </p:cNvPr>
          <p:cNvSpPr txBox="1"/>
          <p:nvPr/>
        </p:nvSpPr>
        <p:spPr>
          <a:xfrm>
            <a:off x="4926696" y="622300"/>
            <a:ext cx="2351927" cy="276999"/>
          </a:xfrm>
          <a:prstGeom prst="rect">
            <a:avLst/>
          </a:prstGeom>
          <a:noFill/>
        </p:spPr>
        <p:txBody>
          <a:bodyPr wrap="none" rtlCol="0">
            <a:spAutoFit/>
          </a:bodyPr>
          <a:lstStyle/>
          <a:p>
            <a:pPr algn="r"/>
            <a:r>
              <a:rPr lang="fr-FR" sz="1200" b="1">
                <a:solidFill>
                  <a:srgbClr val="336E9F"/>
                </a:solidFill>
                <a:latin typeface="Arial"/>
                <a:cs typeface="Arial"/>
              </a:rPr>
              <a:t>Whittington Health NHS Trust</a:t>
            </a:r>
            <a:endParaRPr lang="en-GB" sz="1200">
              <a:solidFill>
                <a:srgbClr val="336E9F"/>
              </a:solidFill>
            </a:endParaRPr>
          </a:p>
        </p:txBody>
      </p:sp>
      <p:sp>
        <p:nvSpPr>
          <p:cNvPr id="25" name="txt_survey">
            <a:extLst>
              <a:ext uri="{FF2B5EF4-FFF2-40B4-BE49-F238E27FC236}">
                <a16:creationId xmlns:a16="http://schemas.microsoft.com/office/drawing/2014/main" id="{BE8579B3-1903-3E32-0FC5-71A981A1811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extLst>
      <p:ext uri="{BB962C8B-B14F-4D97-AF65-F5344CB8AC3E}">
        <p14:creationId xmlns:p14="http://schemas.microsoft.com/office/powerpoint/2010/main" val="26707570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88FFF-0975-35DA-D253-E3130213473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2BD4B7A1-96D2-C4D0-9871-804B15C68E0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57</a:t>
            </a:fld>
            <a:endParaRPr lang="en-GB" spc="-25" dirty="0"/>
          </a:p>
        </p:txBody>
      </p:sp>
      <p:sp>
        <p:nvSpPr>
          <p:cNvPr id="25" name="object 1">
            <a:extLst>
              <a:ext uri="{FF2B5EF4-FFF2-40B4-BE49-F238E27FC236}">
                <a16:creationId xmlns:a16="http://schemas.microsoft.com/office/drawing/2014/main" id="{D525C386-515D-4833-35A4-BC465AD3FDC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58">
            <a:extLst>
              <a:ext uri="{FF2B5EF4-FFF2-40B4-BE49-F238E27FC236}">
                <a16:creationId xmlns:a16="http://schemas.microsoft.com/office/drawing/2014/main" id="{A119F4DC-0B85-48E0-BE0F-9BC031F844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95362881"/>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58">
            <a:extLst>
              <a:ext uri="{FF2B5EF4-FFF2-40B4-BE49-F238E27FC236}">
                <a16:creationId xmlns:a16="http://schemas.microsoft.com/office/drawing/2014/main" id="{A7F7E5FC-119E-1961-A1C9-70A1763490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63782391"/>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54">
            <a:extLst>
              <a:ext uri="{FF2B5EF4-FFF2-40B4-BE49-F238E27FC236}">
                <a16:creationId xmlns:a16="http://schemas.microsoft.com/office/drawing/2014/main" id="{FD7E27E8-72DE-5F39-19D4-E2008D339932}"/>
              </a:ext>
            </a:extLst>
          </p:cNvPr>
          <p:cNvSpPr txBox="1"/>
          <p:nvPr/>
        </p:nvSpPr>
        <p:spPr>
          <a:xfrm>
            <a:off x="455762" y="1646907"/>
            <a:ext cx="6505970"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latin typeface="Arial"/>
                <a:cs typeface="Arial"/>
              </a:rPr>
              <a:t>Q54.</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dirty="0">
                <a:latin typeface="Arial"/>
                <a:cs typeface="Arial"/>
              </a:rPr>
              <a:t>up</a:t>
            </a:r>
            <a:r>
              <a:rPr lang="en-GB" sz="850" spc="-20" dirty="0">
                <a:latin typeface="Arial"/>
                <a:cs typeface="Arial"/>
              </a:rPr>
              <a:t> </a:t>
            </a:r>
            <a:r>
              <a:rPr lang="en-GB" sz="850" spc="-10" dirty="0">
                <a:latin typeface="Arial"/>
                <a:cs typeface="Arial"/>
              </a:rPr>
              <a:t>appointment</a:t>
            </a:r>
            <a:endParaRPr lang="en-GB" sz="7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55">
            <a:extLst>
              <a:ext uri="{FF2B5EF4-FFF2-40B4-BE49-F238E27FC236}">
                <a16:creationId xmlns:a16="http://schemas.microsoft.com/office/drawing/2014/main" id="{A5498FA9-C2AC-FDF3-326E-AB72D775A494}"/>
              </a:ext>
            </a:extLst>
          </p:cNvPr>
          <p:cNvSpPr txBox="1"/>
          <p:nvPr/>
        </p:nvSpPr>
        <p:spPr>
          <a:xfrm>
            <a:off x="460565" y="3244702"/>
            <a:ext cx="6741097"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possibility</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spc="-10" dirty="0">
                <a:latin typeface="Arial"/>
                <a:cs typeface="Arial"/>
              </a:rPr>
              <a:t>spreading</a:t>
            </a:r>
            <a:endParaRPr lang="en-GB" sz="850" dirty="0">
              <a:latin typeface="Arial"/>
              <a:cs typeface="Arial"/>
            </a:endParaRPr>
          </a:p>
        </p:txBody>
      </p:sp>
      <p:sp>
        <p:nvSpPr>
          <p:cNvPr id="54" name="object 8">
            <a:extLst>
              <a:ext uri="{FF2B5EF4-FFF2-40B4-BE49-F238E27FC236}">
                <a16:creationId xmlns:a16="http://schemas.microsoft.com/office/drawing/2014/main" id="{C14D4CEE-4243-8285-C088-63BAFC520719}"/>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59" name="text_q56">
            <a:extLst>
              <a:ext uri="{FF2B5EF4-FFF2-40B4-BE49-F238E27FC236}">
                <a16:creationId xmlns:a16="http://schemas.microsoft.com/office/drawing/2014/main" id="{3271805D-25DB-E2A3-58CA-C5C692DB61B4}"/>
              </a:ext>
            </a:extLst>
          </p:cNvPr>
          <p:cNvSpPr txBox="1"/>
          <p:nvPr/>
        </p:nvSpPr>
        <p:spPr>
          <a:xfrm>
            <a:off x="457082" y="5024271"/>
            <a:ext cx="4824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p:txBody>
      </p:sp>
      <p:sp>
        <p:nvSpPr>
          <p:cNvPr id="100" name="text_q57">
            <a:extLst>
              <a:ext uri="{FF2B5EF4-FFF2-40B4-BE49-F238E27FC236}">
                <a16:creationId xmlns:a16="http://schemas.microsoft.com/office/drawing/2014/main" id="{8ECA45BF-37D8-AF5E-9ABF-852DE79F479D}"/>
              </a:ext>
            </a:extLst>
          </p:cNvPr>
          <p:cNvSpPr txBox="1"/>
          <p:nvPr/>
        </p:nvSpPr>
        <p:spPr>
          <a:xfrm>
            <a:off x="480745" y="6684244"/>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p:txBody>
      </p:sp>
      <p:sp>
        <p:nvSpPr>
          <p:cNvPr id="111" name="text_q58">
            <a:extLst>
              <a:ext uri="{FF2B5EF4-FFF2-40B4-BE49-F238E27FC236}">
                <a16:creationId xmlns:a16="http://schemas.microsoft.com/office/drawing/2014/main" id="{5AB40A56-8A61-AD15-BE1E-EE5047F90514}"/>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p:txBody>
      </p:sp>
      <p:sp>
        <p:nvSpPr>
          <p:cNvPr id="23" name="object 11">
            <a:extLst>
              <a:ext uri="{FF2B5EF4-FFF2-40B4-BE49-F238E27FC236}">
                <a16:creationId xmlns:a16="http://schemas.microsoft.com/office/drawing/2014/main" id="{3E0ADF45-CA06-947F-37DC-FA1F337E42DA}"/>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57">
            <a:extLst>
              <a:ext uri="{FF2B5EF4-FFF2-40B4-BE49-F238E27FC236}">
                <a16:creationId xmlns:a16="http://schemas.microsoft.com/office/drawing/2014/main" id="{7D76736C-AEF8-C5D4-1533-E2AF9B9A61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33536253"/>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57">
            <a:extLst>
              <a:ext uri="{FF2B5EF4-FFF2-40B4-BE49-F238E27FC236}">
                <a16:creationId xmlns:a16="http://schemas.microsoft.com/office/drawing/2014/main" id="{03E3ED35-9FC0-7961-FBED-CF043A7C2E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24461153"/>
              </p:ext>
            </p:extLst>
          </p:nvPr>
        </p:nvGraphicFramePr>
        <p:xfrm>
          <a:off x="370809"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CA14194-B110-5BA5-A481-06EBD66FE7F0}"/>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56">
            <a:extLst>
              <a:ext uri="{FF2B5EF4-FFF2-40B4-BE49-F238E27FC236}">
                <a16:creationId xmlns:a16="http://schemas.microsoft.com/office/drawing/2014/main" id="{AE6E63B6-63D8-8133-704C-9A2B1E67A92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79719090"/>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56">
            <a:extLst>
              <a:ext uri="{FF2B5EF4-FFF2-40B4-BE49-F238E27FC236}">
                <a16:creationId xmlns:a16="http://schemas.microsoft.com/office/drawing/2014/main" id="{F2FFB4E7-7E9D-8C7D-E0B1-96AAB9FDF8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03262596"/>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B401C242-89B2-B4A9-FF67-A4979062DCD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55">
            <a:extLst>
              <a:ext uri="{FF2B5EF4-FFF2-40B4-BE49-F238E27FC236}">
                <a16:creationId xmlns:a16="http://schemas.microsoft.com/office/drawing/2014/main" id="{3712D928-B685-F48C-B4BA-0619993F1AF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41657279"/>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55">
            <a:extLst>
              <a:ext uri="{FF2B5EF4-FFF2-40B4-BE49-F238E27FC236}">
                <a16:creationId xmlns:a16="http://schemas.microsoft.com/office/drawing/2014/main" id="{CE057B42-D71C-0FBA-A3FD-48F68582086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43069446"/>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1A3CFBF7-E5D3-6791-FA4F-D3036FBA6DD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54">
            <a:extLst>
              <a:ext uri="{FF2B5EF4-FFF2-40B4-BE49-F238E27FC236}">
                <a16:creationId xmlns:a16="http://schemas.microsoft.com/office/drawing/2014/main" id="{C83CDA49-CECC-23F9-C3B9-ED66C1CD1DD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908926537"/>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4">
            <a:extLst>
              <a:ext uri="{FF2B5EF4-FFF2-40B4-BE49-F238E27FC236}">
                <a16:creationId xmlns:a16="http://schemas.microsoft.com/office/drawing/2014/main" id="{A3AAC5CB-87BE-BD54-19B1-D69E1A571A5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43375777"/>
              </p:ext>
            </p:extLst>
          </p:nvPr>
        </p:nvGraphicFramePr>
        <p:xfrm>
          <a:off x="360679" y="1930410"/>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E25F3F39-052A-F655-E6AB-5B9A091FCCDC}"/>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C83D8776-90B6-57D2-E391-FE56665F9FE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E03938F3-B0FC-7422-0CDB-B1124244C66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ECB4E0B-297A-BFC0-DD69-EDF74E8388A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94B2467-7D4B-A4F8-0FA6-FB0A1EDAD7F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5ED9933-1AFF-1DD7-70AE-3E76F1C4073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B6CF115A-59E4-1D4D-0FB9-722D4BDD93FD}"/>
              </a:ext>
              <a:ext uri="{C183D7F6-B498-43B3-948B-1728B52AA6E4}">
                <adec:decorative xmlns:adec="http://schemas.microsoft.com/office/drawing/2017/decorative" val="1"/>
              </a:ext>
            </a:extLst>
          </p:cNvPr>
          <p:cNvSpPr txBox="1"/>
          <p:nvPr/>
        </p:nvSpPr>
        <p:spPr>
          <a:xfrm>
            <a:off x="4926696" y="622300"/>
            <a:ext cx="2351927" cy="276999"/>
          </a:xfrm>
          <a:prstGeom prst="rect">
            <a:avLst/>
          </a:prstGeom>
          <a:noFill/>
        </p:spPr>
        <p:txBody>
          <a:bodyPr wrap="none" rtlCol="0">
            <a:spAutoFit/>
          </a:bodyPr>
          <a:lstStyle/>
          <a:p>
            <a:pPr algn="r"/>
            <a:r>
              <a:rPr lang="fr-FR" sz="1200" b="1">
                <a:solidFill>
                  <a:srgbClr val="336E9F"/>
                </a:solidFill>
                <a:latin typeface="Arial"/>
                <a:cs typeface="Arial"/>
              </a:rPr>
              <a:t>Whittington Health NHS Trust</a:t>
            </a:r>
            <a:endParaRPr lang="en-GB" sz="1200">
              <a:solidFill>
                <a:srgbClr val="336E9F"/>
              </a:solidFill>
            </a:endParaRPr>
          </a:p>
        </p:txBody>
      </p:sp>
      <p:sp>
        <p:nvSpPr>
          <p:cNvPr id="28" name="txt_survey">
            <a:extLst>
              <a:ext uri="{FF2B5EF4-FFF2-40B4-BE49-F238E27FC236}">
                <a16:creationId xmlns:a16="http://schemas.microsoft.com/office/drawing/2014/main" id="{2F6EE88D-3134-BB4B-A2B6-AB316F07E4A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9163B77C-4EA5-5EC3-0941-60BF0F4488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54AE74E3-36E9-6565-42E7-0643C35D74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7EE590ED-FB75-D18B-CA2C-EF07168BA16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7881706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524A4-586E-F791-F204-774AC3C6082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5BA4F63E-B7E1-CA2C-67D6-35459C7EF0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58</a:t>
            </a:fld>
            <a:endParaRPr lang="en-GB" spc="-25" dirty="0"/>
          </a:p>
        </p:txBody>
      </p:sp>
      <p:sp>
        <p:nvSpPr>
          <p:cNvPr id="12" name="object 1">
            <a:extLst>
              <a:ext uri="{FF2B5EF4-FFF2-40B4-BE49-F238E27FC236}">
                <a16:creationId xmlns:a16="http://schemas.microsoft.com/office/drawing/2014/main" id="{A066908D-E5E3-C6BA-3213-D0AADABED79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7" name="text_q59">
            <a:extLst>
              <a:ext uri="{FF2B5EF4-FFF2-40B4-BE49-F238E27FC236}">
                <a16:creationId xmlns:a16="http://schemas.microsoft.com/office/drawing/2014/main" id="{CDAF180F-396A-F86A-EF3A-B8EFB5F4C226}"/>
              </a:ext>
            </a:extLst>
          </p:cNvPr>
          <p:cNvSpPr txBox="1"/>
          <p:nvPr/>
        </p:nvSpPr>
        <p:spPr>
          <a:xfrm>
            <a:off x="455762" y="1646907"/>
            <a:ext cx="650597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Q59.</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15" dirty="0">
                <a:latin typeface="Arial"/>
                <a:cs typeface="Arial"/>
              </a:rPr>
              <a:t> </a:t>
            </a:r>
            <a:r>
              <a:rPr lang="en-GB" sz="850" dirty="0">
                <a:latin typeface="Arial"/>
                <a:cs typeface="Arial"/>
              </a:rPr>
              <a:t>poor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very</a:t>
            </a:r>
            <a:r>
              <a:rPr lang="en-GB" sz="850" spc="-20" dirty="0">
                <a:latin typeface="Arial"/>
                <a:cs typeface="Arial"/>
              </a:rPr>
              <a:t> good</a:t>
            </a:r>
            <a:endParaRPr lang="en-GB" sz="850" dirty="0">
              <a:latin typeface="Arial"/>
              <a:cs typeface="Arial"/>
            </a:endParaRPr>
          </a:p>
        </p:txBody>
      </p:sp>
      <p:graphicFrame>
        <p:nvGraphicFramePr>
          <p:cNvPr id="17" name="his_years_q59">
            <a:extLst>
              <a:ext uri="{FF2B5EF4-FFF2-40B4-BE49-F238E27FC236}">
                <a16:creationId xmlns:a16="http://schemas.microsoft.com/office/drawing/2014/main" id="{72ADF500-9B54-15B6-D667-80289BB88EE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865704978"/>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9">
            <a:extLst>
              <a:ext uri="{FF2B5EF4-FFF2-40B4-BE49-F238E27FC236}">
                <a16:creationId xmlns:a16="http://schemas.microsoft.com/office/drawing/2014/main" id="{10E4F6CE-8735-5E9D-0CC8-8863552E332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9960451"/>
              </p:ext>
            </p:extLst>
          </p:nvPr>
        </p:nvGraphicFramePr>
        <p:xfrm>
          <a:off x="357837" y="19406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3" name="object 6">
            <a:extLst>
              <a:ext uri="{FF2B5EF4-FFF2-40B4-BE49-F238E27FC236}">
                <a16:creationId xmlns:a16="http://schemas.microsoft.com/office/drawing/2014/main" id="{AC23CACF-7CEB-8FE5-3AE6-F57E4D224C42}"/>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B1EACB34-B5D3-F47E-0142-8D7012FEFCF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C2328DCA-79F7-5FC4-3DDE-2FFB97C29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914C69D9-0DC7-6137-8F37-7011D9D6962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C2CA786-1BE1-68AD-AD39-565424AAB0A4}"/>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1" name="object 2">
              <a:extLst>
                <a:ext uri="{FF2B5EF4-FFF2-40B4-BE49-F238E27FC236}">
                  <a16:creationId xmlns:a16="http://schemas.microsoft.com/office/drawing/2014/main" id="{E6CFC24D-0679-D27E-1C05-87A13C91BB0C}"/>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3" name="txt_org_name">
            <a:extLst>
              <a:ext uri="{FF2B5EF4-FFF2-40B4-BE49-F238E27FC236}">
                <a16:creationId xmlns:a16="http://schemas.microsoft.com/office/drawing/2014/main" id="{EB3AC9AE-C1F4-AB30-AA98-76FDC94679A9}"/>
              </a:ext>
              <a:ext uri="{C183D7F6-B498-43B3-948B-1728B52AA6E4}">
                <adec:decorative xmlns:adec="http://schemas.microsoft.com/office/drawing/2017/decorative" val="1"/>
              </a:ext>
            </a:extLst>
          </p:cNvPr>
          <p:cNvSpPr txBox="1"/>
          <p:nvPr/>
        </p:nvSpPr>
        <p:spPr>
          <a:xfrm>
            <a:off x="4926696" y="622300"/>
            <a:ext cx="2351927" cy="276999"/>
          </a:xfrm>
          <a:prstGeom prst="rect">
            <a:avLst/>
          </a:prstGeom>
          <a:noFill/>
        </p:spPr>
        <p:txBody>
          <a:bodyPr wrap="none" rtlCol="0">
            <a:spAutoFit/>
          </a:bodyPr>
          <a:lstStyle/>
          <a:p>
            <a:pPr algn="r"/>
            <a:r>
              <a:rPr lang="fr-FR" sz="1200" b="1">
                <a:solidFill>
                  <a:srgbClr val="336E9F"/>
                </a:solidFill>
                <a:latin typeface="Arial"/>
                <a:cs typeface="Arial"/>
              </a:rPr>
              <a:t>Whittington Health NHS Trust</a:t>
            </a:r>
            <a:endParaRPr lang="en-GB" sz="1200">
              <a:solidFill>
                <a:srgbClr val="336E9F"/>
              </a:solidFill>
            </a:endParaRPr>
          </a:p>
        </p:txBody>
      </p:sp>
      <p:sp>
        <p:nvSpPr>
          <p:cNvPr id="14" name="txt_survey">
            <a:extLst>
              <a:ext uri="{FF2B5EF4-FFF2-40B4-BE49-F238E27FC236}">
                <a16:creationId xmlns:a16="http://schemas.microsoft.com/office/drawing/2014/main" id="{B5FA9AC8-6028-D9D4-5B92-1952172B0A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5" name="Group 14">
            <a:extLst>
              <a:ext uri="{FF2B5EF4-FFF2-40B4-BE49-F238E27FC236}">
                <a16:creationId xmlns:a16="http://schemas.microsoft.com/office/drawing/2014/main" id="{FB8D1023-A71A-E9C4-646F-DAA2C8EFF0B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3" action="ppaction://hlinksldjump"/>
              <a:extLst>
                <a:ext uri="{FF2B5EF4-FFF2-40B4-BE49-F238E27FC236}">
                  <a16:creationId xmlns:a16="http://schemas.microsoft.com/office/drawing/2014/main" id="{05AC3EA3-07BE-937F-DB04-9945A7C76DA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3" action="ppaction://hlinksldjump"/>
              <a:extLst>
                <a:ext uri="{FF2B5EF4-FFF2-40B4-BE49-F238E27FC236}">
                  <a16:creationId xmlns:a16="http://schemas.microsoft.com/office/drawing/2014/main" id="{BDB1D4D9-841A-52AE-C6F6-BBB6A81C8C9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300468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2523C779-FA6E-1ED1-2668-C431FB74493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CECF767-5D14-4A41-819E-5D0F4A2C6AAB}" type="slidenum">
              <a:rPr lang="en-GB" spc="-25" dirty="0"/>
              <a:t>6</a:t>
            </a:fld>
            <a:endParaRPr lang="en-GB" spc="-25" dirty="0"/>
          </a:p>
        </p:txBody>
      </p:sp>
      <p:sp>
        <p:nvSpPr>
          <p:cNvPr id="2" name="object 1"/>
          <p:cNvSpPr txBox="1"/>
          <p:nvPr/>
        </p:nvSpPr>
        <p:spPr>
          <a:xfrm>
            <a:off x="425450" y="1029972"/>
            <a:ext cx="6696000" cy="9233297"/>
          </a:xfrm>
          <a:prstGeom prst="rect">
            <a:avLst/>
          </a:prstGeom>
        </p:spPr>
        <p:txBody>
          <a:bodyPr vert="horz" wrap="square" lIns="0" tIns="0" rIns="0" bIns="0" rtlCol="0">
            <a:spAutoFit/>
          </a:bodyPr>
          <a:lstStyle/>
          <a:p>
            <a:pPr marL="12700" algn="l">
              <a:spcBef>
                <a:spcPts val="600"/>
              </a:spcBef>
            </a:pP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see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actual</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responses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Case </a:t>
            </a:r>
            <a:r>
              <a:rPr lang="en-GB" sz="1150" dirty="0">
                <a:latin typeface="Arial" panose="020B0604020202020204" pitchFamily="34" charset="0"/>
                <a:cs typeface="Arial" panose="020B0604020202020204" pitchFamily="34" charset="0"/>
              </a:rPr>
              <a:t>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together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with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expected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ranges,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results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significantly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higher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lower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national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mix.</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How trust results are derived</a:t>
            </a:r>
          </a:p>
          <a:p>
            <a:pPr marL="12700" algn="l">
              <a:spcBef>
                <a:spcPts val="600"/>
              </a:spcBef>
            </a:pPr>
            <a:r>
              <a:rPr lang="en-GB" sz="1150" dirty="0">
                <a:latin typeface="Arial" panose="020B0604020202020204" pitchFamily="34" charset="0"/>
                <a:cs typeface="Arial" panose="020B0604020202020204" pitchFamily="34" charset="0"/>
              </a:rPr>
              <a:t>Trust results are derived using the NHS trust where each patient received cancer related treatment. Trust results are presented at the ‘National’ level, meaning results include patients with addresses in England and elsewhere in the UK. Some patients may receive care at a trust which is not near to where they live.</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Scoring</a:t>
            </a:r>
            <a:r>
              <a:rPr lang="en-GB" sz="1200" b="1" spc="-45" dirty="0">
                <a:solidFill>
                  <a:srgbClr val="336E9F"/>
                </a:solidFill>
                <a:latin typeface="Arial" panose="020B0604020202020204" pitchFamily="34" charset="0"/>
                <a:cs typeface="Arial" panose="020B0604020202020204" pitchFamily="34" charset="0"/>
              </a:rPr>
              <a:t> </a:t>
            </a:r>
            <a:r>
              <a:rPr lang="en-GB" sz="1200" b="1" spc="-10" dirty="0">
                <a:solidFill>
                  <a:srgbClr val="336E9F"/>
                </a:solidFill>
                <a:latin typeface="Arial" panose="020B0604020202020204" pitchFamily="34" charset="0"/>
                <a:cs typeface="Arial" panose="020B0604020202020204" pitchFamily="34" charset="0"/>
              </a:rPr>
              <a:t>methodology</a:t>
            </a:r>
            <a:endParaRPr lang="en-GB" sz="1200" dirty="0">
              <a:latin typeface="Arial" panose="020B0604020202020204" pitchFamily="34" charset="0"/>
              <a:cs typeface="Arial" panose="020B0604020202020204" pitchFamily="34" charset="0"/>
            </a:endParaRPr>
          </a:p>
          <a:p>
            <a:pPr marL="12700" marR="134620" algn="l">
              <a:spcBef>
                <a:spcPts val="600"/>
              </a:spcBef>
            </a:pPr>
            <a:r>
              <a:rPr lang="en-GB" sz="1150" dirty="0">
                <a:latin typeface="Arial" panose="020B0604020202020204" pitchFamily="34" charset="0"/>
                <a:cs typeface="Arial" panose="020B0604020202020204" pitchFamily="34" charset="0"/>
              </a:rPr>
              <a:t>Sixty-one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questionnaire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these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directly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patient </a:t>
            </a:r>
            <a:r>
              <a:rPr lang="en-GB" sz="1150" dirty="0">
                <a:latin typeface="Arial" panose="020B0604020202020204" pitchFamily="34" charset="0"/>
                <a:cs typeface="Arial" panose="020B0604020202020204" pitchFamily="34" charset="0"/>
              </a:rPr>
              <a:t>experience.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but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(Q59),</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shows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percentage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respondents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who</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gave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most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favourable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Q59,</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their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scale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average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calculated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report </a:t>
            </a:r>
            <a:r>
              <a:rPr sz="1150" dirty="0">
                <a:latin typeface="Arial" panose="020B0604020202020204" pitchFamily="34" charset="0"/>
                <a:cs typeface="Arial" panose="020B0604020202020204" pitchFamily="34" charset="0"/>
              </a:rPr>
              <a:t>have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rounded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nearest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point.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Therefore,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figures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appear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add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a:t>
            </a:r>
            <a:r>
              <a:rPr sz="1150" spc="-10" dirty="0">
                <a:latin typeface="Arial" panose="020B0604020202020204" pitchFamily="34" charset="0"/>
                <a:cs typeface="Arial" panose="020B0604020202020204" pitchFamily="34" charset="0"/>
              </a:rPr>
              <a:t>100</a:t>
            </a:r>
            <a:r>
              <a:rPr lang="en-GB" sz="1150" spc="-10" dirty="0">
                <a:latin typeface="Arial" panose="020B0604020202020204" pitchFamily="34" charset="0"/>
                <a:cs typeface="Arial" panose="020B0604020202020204" pitchFamily="34" charset="0"/>
              </a:rPr>
              <a:t>%</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52069"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2022,</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following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review</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methodology,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made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Q12</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such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option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told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letter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email”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longer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considered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neutral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now </a:t>
            </a:r>
            <a:r>
              <a:rPr sz="1150" dirty="0">
                <a:latin typeface="Arial" panose="020B0604020202020204" pitchFamily="34" charset="0"/>
                <a:cs typeface="Arial" panose="020B0604020202020204" pitchFamily="34" charset="0"/>
              </a:rPr>
              <a:t>scored as </a:t>
            </a:r>
            <a:r>
              <a:rPr sz="1150" spc="-10" dirty="0">
                <a:latin typeface="Arial" panose="020B0604020202020204" pitchFamily="34" charset="0"/>
                <a:cs typeface="Arial" panose="020B0604020202020204" pitchFamily="34" charset="0"/>
              </a:rPr>
              <a:t>negative.</a:t>
            </a:r>
            <a:endParaRPr lang="en-GB" sz="1150" spc="-10" dirty="0">
              <a:latin typeface="Arial" panose="020B0604020202020204" pitchFamily="34" charset="0"/>
              <a:cs typeface="Arial" panose="020B0604020202020204" pitchFamily="34" charset="0"/>
            </a:endParaRPr>
          </a:p>
          <a:p>
            <a:pPr marL="12700" marR="52069" algn="l">
              <a:spcBef>
                <a:spcPts val="600"/>
              </a:spcBef>
            </a:pPr>
            <a:r>
              <a:rPr lang="en-GB" sz="1150" spc="-10" dirty="0">
                <a:latin typeface="Arial" panose="020B0604020202020204" pitchFamily="34" charset="0"/>
                <a:cs typeface="Arial" panose="020B0604020202020204" pitchFamily="34" charset="0"/>
              </a:rPr>
              <a:t>The full scoring for all questions at a trust level is available in the trust Excel tables available at </a:t>
            </a:r>
            <a:r>
              <a:rPr lang="en-GB" sz="1150" spc="-10" dirty="0">
                <a:latin typeface="Arial" panose="020B0604020202020204" pitchFamily="34" charset="0"/>
                <a:cs typeface="Arial" panose="020B0604020202020204" pitchFamily="34" charset="0"/>
                <a:hlinkClick r:id="rId2"/>
              </a:rPr>
              <a:t>www.ncpes.co.uk</a:t>
            </a:r>
            <a:r>
              <a:rPr lang="en-GB" sz="1150" spc="-10" dirty="0">
                <a:latin typeface="Arial" panose="020B0604020202020204" pitchFamily="34" charset="0"/>
                <a:cs typeface="Arial" panose="020B0604020202020204" pitchFamily="34" charset="0"/>
              </a:rPr>
              <a:t>. Excel tables are also available at a national, ICB and Cancer Alliance level.</a:t>
            </a:r>
          </a:p>
          <a:p>
            <a:pPr marL="12700" algn="l">
              <a:spcBef>
                <a:spcPts val="600"/>
              </a:spcBef>
            </a:pPr>
            <a:r>
              <a:rPr sz="1200" b="1" dirty="0">
                <a:solidFill>
                  <a:srgbClr val="336E9F"/>
                </a:solidFill>
                <a:latin typeface="Arial" panose="020B0604020202020204" pitchFamily="34" charset="0"/>
                <a:cs typeface="Arial" panose="020B0604020202020204" pitchFamily="34" charset="0"/>
              </a:rPr>
              <a:t>Statistical </a:t>
            </a:r>
            <a:r>
              <a:rPr sz="1200" b="1" spc="-10" dirty="0">
                <a:solidFill>
                  <a:srgbClr val="336E9F"/>
                </a:solidFill>
                <a:latin typeface="Arial" panose="020B0604020202020204" pitchFamily="34" charset="0"/>
                <a:cs typeface="Arial" panose="020B0604020202020204" pitchFamily="34" charset="0"/>
              </a:rPr>
              <a:t>significance</a:t>
            </a:r>
            <a:endParaRPr sz="1200" dirty="0">
              <a:latin typeface="Arial" panose="020B0604020202020204" pitchFamily="34" charset="0"/>
              <a:cs typeface="Arial" panose="020B0604020202020204" pitchFamily="34" charset="0"/>
            </a:endParaRPr>
          </a:p>
          <a:p>
            <a:pPr marL="12700" marR="22352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reporting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a:t>
            </a:r>
            <a:r>
              <a:rPr lang="en-GB" sz="1150" dirty="0">
                <a:latin typeface="Arial" panose="020B0604020202020204" pitchFamily="34" charset="0"/>
                <a:cs typeface="Arial" panose="020B0604020202020204" pitchFamily="34" charset="0"/>
              </a:rPr>
              <a:t>4</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appropriate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tests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undertaken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identify </a:t>
            </a:r>
            <a:r>
              <a:rPr sz="1150" dirty="0">
                <a:latin typeface="Arial" panose="020B0604020202020204" pitchFamily="34" charset="0"/>
                <a:cs typeface="Arial" panose="020B0604020202020204" pitchFamily="34" charset="0"/>
              </a:rPr>
              <a:t>unadjusted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time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significant’.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significant </a:t>
            </a:r>
            <a:r>
              <a:rPr sz="1150" dirty="0">
                <a:latin typeface="Arial" panose="020B0604020202020204" pitchFamily="34" charset="0"/>
                <a:cs typeface="Arial" panose="020B0604020202020204" pitchFamily="34" charset="0"/>
              </a:rPr>
              <a:t>difference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means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unlikely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occurred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10" dirty="0">
                <a:latin typeface="Arial" panose="020B0604020202020204" pitchFamily="34" charset="0"/>
                <a:cs typeface="Arial" panose="020B0604020202020204" pitchFamily="34" charset="0"/>
              </a:rPr>
              <a:t> chance.</a:t>
            </a:r>
            <a:endParaRPr sz="1150" dirty="0">
              <a:latin typeface="Arial" panose="020B0604020202020204" pitchFamily="34" charset="0"/>
              <a:cs typeface="Arial" panose="020B0604020202020204" pitchFamily="34" charset="0"/>
            </a:endParaRPr>
          </a:p>
          <a:p>
            <a:pPr marL="12700" algn="l">
              <a:spcBef>
                <a:spcPts val="600"/>
              </a:spcBef>
            </a:pP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466725" algn="l">
              <a:spcBef>
                <a:spcPts val="600"/>
              </a:spcBef>
            </a:pPr>
            <a:r>
              <a:rPr sz="1150" dirty="0">
                <a:latin typeface="Arial" panose="020B0604020202020204" pitchFamily="34" charset="0"/>
                <a:cs typeface="Arial" panose="020B0604020202020204" pitchFamily="34" charset="0"/>
              </a:rPr>
              <a:t>Data</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two</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reasons: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ensure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unreliable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small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numbers</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released,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identifiable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data.</a:t>
            </a:r>
            <a:endParaRPr sz="1150" dirty="0">
              <a:latin typeface="Arial" panose="020B0604020202020204" pitchFamily="34" charset="0"/>
              <a:cs typeface="Arial" panose="020B0604020202020204" pitchFamily="34" charset="0"/>
            </a:endParaRPr>
          </a:p>
          <a:p>
            <a:pPr marL="12700" marR="15748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For </a:t>
            </a:r>
            <a:r>
              <a:rPr sz="1150" dirty="0">
                <a:latin typeface="Arial" panose="020B0604020202020204" pitchFamily="34" charset="0"/>
                <a:cs typeface="Arial" panose="020B0604020202020204" pitchFamily="34" charset="0"/>
              </a:rPr>
              <a:t>example,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answered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shown</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140970" algn="l">
              <a:spcBef>
                <a:spcPts val="600"/>
              </a:spcBef>
            </a:pP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eligible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population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1,000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relating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their </a:t>
            </a:r>
            <a:r>
              <a:rPr sz="1150" dirty="0">
                <a:latin typeface="Arial" panose="020B0604020202020204" pitchFamily="34" charset="0"/>
                <a:cs typeface="Arial" panose="020B0604020202020204" pitchFamily="34" charset="0"/>
              </a:rPr>
              <a:t>condition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instances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back </a:t>
            </a:r>
            <a:r>
              <a:rPr sz="1150" dirty="0">
                <a:latin typeface="Arial" panose="020B0604020202020204" pitchFamily="34" charset="0"/>
                <a:cs typeface="Arial" panose="020B0604020202020204" pitchFamily="34" charset="0"/>
              </a:rPr>
              <a:t>calculation</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total</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responses.</a:t>
            </a:r>
            <a:endParaRPr sz="1150" dirty="0">
              <a:latin typeface="Arial" panose="020B0604020202020204" pitchFamily="34" charset="0"/>
              <a:cs typeface="Arial" panose="020B0604020202020204" pitchFamily="34" charset="0"/>
            </a:endParaRPr>
          </a:p>
          <a:p>
            <a:pPr marL="12700" algn="l">
              <a:spcBef>
                <a:spcPts val="600"/>
              </a:spcBef>
            </a:pPr>
            <a:r>
              <a:rPr sz="1200" b="1" dirty="0">
                <a:solidFill>
                  <a:srgbClr val="336E9F"/>
                </a:solidFill>
                <a:latin typeface="Arial" panose="020B0604020202020204" pitchFamily="34" charset="0"/>
                <a:cs typeface="Arial" panose="020B0604020202020204" pitchFamily="34" charset="0"/>
              </a:rPr>
              <a:t>Additional</a:t>
            </a:r>
            <a:r>
              <a:rPr sz="1200" b="1" spc="-60" dirty="0">
                <a:solidFill>
                  <a:srgbClr val="336E9F"/>
                </a:solidFill>
                <a:latin typeface="Arial" panose="020B0604020202020204" pitchFamily="34" charset="0"/>
                <a:cs typeface="Arial" panose="020B0604020202020204" pitchFamily="34" charset="0"/>
              </a:rPr>
              <a:t> </a:t>
            </a: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100965" algn="l">
              <a:spcBef>
                <a:spcPts val="600"/>
              </a:spcBef>
            </a:pPr>
            <a:r>
              <a:rPr sz="1150" dirty="0">
                <a:latin typeface="Arial" panose="020B0604020202020204" pitchFamily="34" charset="0"/>
                <a:cs typeface="Arial" panose="020B0604020202020204" pitchFamily="34" charset="0"/>
              </a:rPr>
              <a:t>Additional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b="1" dirty="0">
                <a:latin typeface="Arial" panose="020B0604020202020204" pitchFamily="34" charset="0"/>
                <a:cs typeface="Arial" panose="020B0604020202020204" pitchFamily="34" charset="0"/>
              </a:rPr>
              <a:t>one</a:t>
            </a:r>
            <a:r>
              <a:rPr sz="1150" b="1"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 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will </a:t>
            </a:r>
            <a:r>
              <a:rPr sz="1150" dirty="0">
                <a:latin typeface="Arial" panose="020B0604020202020204" pitchFamily="34" charset="0"/>
                <a:cs typeface="Arial" panose="020B0604020202020204" pitchFamily="34" charset="0"/>
              </a:rPr>
              <a:t>suppress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(both</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level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on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national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cannot</a:t>
            </a:r>
            <a:r>
              <a:rPr sz="1150" spc="-15" dirty="0">
                <a:latin typeface="Arial" panose="020B0604020202020204" pitchFamily="34" charset="0"/>
                <a:cs typeface="Arial" panose="020B0604020202020204" pitchFamily="34" charset="0"/>
              </a:rPr>
              <a:t> </a:t>
            </a:r>
            <a:r>
              <a:rPr sz="1150" spc="-35" dirty="0">
                <a:latin typeface="Arial" panose="020B0604020202020204" pitchFamily="34" charset="0"/>
                <a:cs typeface="Arial" panose="020B0604020202020204" pitchFamily="34" charset="0"/>
              </a:rPr>
              <a:t>be </a:t>
            </a:r>
            <a:r>
              <a:rPr sz="1150" dirty="0">
                <a:latin typeface="Arial" panose="020B0604020202020204" pitchFamily="34" charset="0"/>
                <a:cs typeface="Arial" panose="020B0604020202020204" pitchFamily="34" charset="0"/>
              </a:rPr>
              <a:t>used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work</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out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307340" algn="l">
              <a:spcBef>
                <a:spcPts val="600"/>
              </a:spcBef>
            </a:pP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same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rule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applies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groups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each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breakdown. 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example,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 </a:t>
            </a:r>
            <a:r>
              <a:rPr lang="en-GB" sz="115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has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will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85+ </a:t>
            </a:r>
            <a:r>
              <a:rPr sz="1150" dirty="0">
                <a:latin typeface="Arial" panose="020B0604020202020204" pitchFamily="34" charset="0"/>
                <a:cs typeface="Arial" panose="020B0604020202020204" pitchFamily="34" charset="0"/>
              </a:rPr>
              <a:t>age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Q25.</a:t>
            </a:r>
            <a:endParaRPr sz="1150" dirty="0">
              <a:latin typeface="Arial" panose="020B0604020202020204" pitchFamily="34" charset="0"/>
              <a:cs typeface="Arial" panose="020B0604020202020204" pitchFamily="34" charset="0"/>
            </a:endParaRPr>
          </a:p>
        </p:txBody>
      </p:sp>
      <p:sp>
        <p:nvSpPr>
          <p:cNvPr id="6" name="txt_org_name">
            <a:extLst>
              <a:ext uri="{FF2B5EF4-FFF2-40B4-BE49-F238E27FC236}">
                <a16:creationId xmlns:a16="http://schemas.microsoft.com/office/drawing/2014/main" id="{2B629398-51BD-A486-EAFB-16F1120EB63E}"/>
              </a:ext>
              <a:ext uri="{C183D7F6-B498-43B3-948B-1728B52AA6E4}">
                <adec:decorative xmlns:adec="http://schemas.microsoft.com/office/drawing/2017/decorative" val="1"/>
              </a:ext>
            </a:extLst>
          </p:cNvPr>
          <p:cNvSpPr txBox="1"/>
          <p:nvPr/>
        </p:nvSpPr>
        <p:spPr>
          <a:xfrm>
            <a:off x="4926696" y="622300"/>
            <a:ext cx="2351927" cy="276999"/>
          </a:xfrm>
          <a:prstGeom prst="rect">
            <a:avLst/>
          </a:prstGeom>
          <a:noFill/>
        </p:spPr>
        <p:txBody>
          <a:bodyPr wrap="none" rtlCol="0">
            <a:spAutoFit/>
          </a:bodyPr>
          <a:lstStyle/>
          <a:p>
            <a:pPr algn="r"/>
            <a:r>
              <a:rPr lang="fr-FR" sz="1200" b="1">
                <a:solidFill>
                  <a:srgbClr val="336E9F"/>
                </a:solidFill>
                <a:latin typeface="Arial"/>
                <a:cs typeface="Arial"/>
              </a:rPr>
              <a:t>Whittington Health NHS Trust</a:t>
            </a:r>
            <a:endParaRPr lang="en-GB" sz="1200">
              <a:solidFill>
                <a:srgbClr val="336E9F"/>
              </a:solidFill>
            </a:endParaRPr>
          </a:p>
        </p:txBody>
      </p:sp>
      <p:sp>
        <p:nvSpPr>
          <p:cNvPr id="5" name="txt_survey">
            <a:extLst>
              <a:ext uri="{FF2B5EF4-FFF2-40B4-BE49-F238E27FC236}">
                <a16:creationId xmlns:a16="http://schemas.microsoft.com/office/drawing/2014/main" id="{9B511F33-0C54-5F61-0E8E-51C38323204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9" name="Footnote">
            <a:extLst>
              <a:ext uri="{FF2B5EF4-FFF2-40B4-BE49-F238E27FC236}">
                <a16:creationId xmlns:a16="http://schemas.microsoft.com/office/drawing/2014/main" id="{47673C92-741B-F787-CBB3-1AD86FCB712E}"/>
              </a:ext>
            </a:extLst>
          </p:cNvPr>
          <p:cNvSpPr txBox="1"/>
          <p:nvPr/>
        </p:nvSpPr>
        <p:spPr>
          <a:xfrm>
            <a:off x="44450" y="10303674"/>
            <a:ext cx="5578451" cy="223138"/>
          </a:xfrm>
          <a:prstGeom prst="rect">
            <a:avLst/>
          </a:prstGeom>
          <a:noFill/>
        </p:spPr>
        <p:txBody>
          <a:bodyPr wrap="square" rtlCol="0">
            <a:spAutoFit/>
          </a:bodyPr>
          <a:lstStyle/>
          <a:p>
            <a:r>
              <a:rPr lang="en-GB" sz="850">
                <a:latin typeface="Arial" panose="020B0604020202020204" pitchFamily="34" charset="0"/>
                <a:cs typeface="Arial" panose="020B0604020202020204" pitchFamily="34" charset="0"/>
              </a:rPr>
              <a:t> </a:t>
            </a:r>
            <a:endParaRPr lang="en-GB" sz="1000" dirty="0">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AD516EB6-3089-68E5-37D9-5B6440EB3AE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3" action="ppaction://hlinksldjump"/>
              <a:extLst>
                <a:ext uri="{FF2B5EF4-FFF2-40B4-BE49-F238E27FC236}">
                  <a16:creationId xmlns:a16="http://schemas.microsoft.com/office/drawing/2014/main" id="{641BDE6A-9E4C-AF3E-DB0E-8F10068C361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3" action="ppaction://hlinksldjump"/>
              <a:extLst>
                <a:ext uri="{FF2B5EF4-FFF2-40B4-BE49-F238E27FC236}">
                  <a16:creationId xmlns:a16="http://schemas.microsoft.com/office/drawing/2014/main" id="{F4183328-7970-373D-AD72-0B1E7F4492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66D4124B-8182-9246-B561-62F7866D8D3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0BC18B-7157-4180-88CF-4DC40B8E0442}" type="slidenum">
              <a:rPr lang="en-GB" spc="-25" smtClean="0"/>
              <a:t>7</a:t>
            </a:fld>
            <a:endParaRPr lang="en-GB" spc="-25" dirty="0"/>
          </a:p>
        </p:txBody>
      </p:sp>
      <p:sp>
        <p:nvSpPr>
          <p:cNvPr id="8" name="object 1">
            <a:extLst>
              <a:ext uri="{FF2B5EF4-FFF2-40B4-BE49-F238E27FC236}">
                <a16:creationId xmlns:a16="http://schemas.microsoft.com/office/drawing/2014/main" id="{AC1B8498-ECD7-014A-EB16-838F0FD70EE5}"/>
              </a:ext>
            </a:extLst>
          </p:cNvPr>
          <p:cNvSpPr txBox="1">
            <a:spLocks noGrp="1"/>
          </p:cNvSpPr>
          <p:nvPr>
            <p:ph type="title" idx="4294967295"/>
          </p:nvPr>
        </p:nvSpPr>
        <p:spPr>
          <a:xfrm>
            <a:off x="425450" y="966608"/>
            <a:ext cx="6448424"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algn="just" defTabSz="914400" eaLnBrk="1" fontAlgn="auto" latinLnBrk="0" hangingPunct="1">
              <a:lnSpc>
                <a:spcPct val="100000"/>
              </a:lnSpc>
              <a:spcBef>
                <a:spcPts val="104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Understanding the </a:t>
            </a:r>
            <a:r>
              <a:rPr kumimoji="0" lang="en-GB" sz="1800" b="1" i="0" u="none" strike="noStrike" kern="0" cap="none" spc="-10" normalizeH="0" baseline="0" noProof="0" dirty="0">
                <a:ln>
                  <a:noFill/>
                </a:ln>
                <a:solidFill>
                  <a:srgbClr val="336E9F"/>
                </a:solidFill>
                <a:effectLst/>
                <a:uLnTx/>
                <a:uFillTx/>
                <a:latin typeface="Arial"/>
                <a:cs typeface="Arial"/>
              </a:rPr>
              <a:t>results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0" name="object 2">
            <a:extLst>
              <a:ext uri="{FF2B5EF4-FFF2-40B4-BE49-F238E27FC236}">
                <a16:creationId xmlns:a16="http://schemas.microsoft.com/office/drawing/2014/main" id="{9382BCA1-0F37-116F-8572-7C1C2DD81B9B}"/>
              </a:ext>
            </a:extLst>
          </p:cNvPr>
          <p:cNvSpPr txBox="1"/>
          <p:nvPr/>
        </p:nvSpPr>
        <p:spPr>
          <a:xfrm>
            <a:off x="349250" y="1319039"/>
            <a:ext cx="6696000" cy="8979381"/>
          </a:xfrm>
          <a:prstGeom prst="rect">
            <a:avLst/>
          </a:prstGeom>
          <a:noFill/>
        </p:spPr>
        <p:txBody>
          <a:bodyPr wrap="square">
            <a:spAutoFit/>
          </a:bodyPr>
          <a:lstStyle/>
          <a:p>
            <a:pPr marL="12700" marR="36195" algn="l">
              <a:spcBef>
                <a:spcPts val="600"/>
              </a:spcBef>
            </a:pP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5" dirty="0">
                <a:latin typeface="Arial"/>
                <a:cs typeface="Arial"/>
              </a:rPr>
              <a:t> </a:t>
            </a:r>
            <a:r>
              <a:rPr lang="en-GB" sz="1150" dirty="0">
                <a:latin typeface="Arial"/>
                <a:cs typeface="Arial"/>
              </a:rPr>
              <a:t>shows</a:t>
            </a:r>
            <a:r>
              <a:rPr lang="en-GB" sz="1150" spc="-10" dirty="0">
                <a:latin typeface="Arial"/>
                <a:cs typeface="Arial"/>
              </a:rPr>
              <a:t> </a:t>
            </a:r>
            <a:r>
              <a:rPr lang="en-GB" sz="1150" dirty="0">
                <a:latin typeface="Arial"/>
                <a:cs typeface="Arial"/>
              </a:rPr>
              <a:t>how</a:t>
            </a:r>
            <a:r>
              <a:rPr lang="en-GB" sz="1150" spc="-5" dirty="0">
                <a:latin typeface="Arial"/>
                <a:cs typeface="Arial"/>
              </a:rPr>
              <a:t> </a:t>
            </a:r>
            <a:r>
              <a:rPr lang="en-GB" sz="1150" dirty="0">
                <a:latin typeface="Arial"/>
                <a:cs typeface="Arial"/>
              </a:rPr>
              <a:t>this</a:t>
            </a:r>
            <a:r>
              <a:rPr lang="en-GB" sz="1150" spc="-10"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survey</a:t>
            </a:r>
            <a:r>
              <a:rPr lang="en-GB" sz="1150" spc="-10" dirty="0">
                <a:latin typeface="Arial"/>
                <a:cs typeface="Arial"/>
              </a:rPr>
              <a:t> </a:t>
            </a:r>
            <a:r>
              <a:rPr lang="en-GB" sz="1150" dirty="0">
                <a:latin typeface="Arial"/>
                <a:cs typeface="Arial"/>
              </a:rPr>
              <a:t>compared</a:t>
            </a:r>
            <a:r>
              <a:rPr lang="en-GB" sz="1150" spc="-5" dirty="0">
                <a:latin typeface="Arial"/>
                <a:cs typeface="Arial"/>
              </a:rPr>
              <a:t> </a:t>
            </a:r>
            <a:r>
              <a:rPr lang="en-GB" sz="1150" dirty="0">
                <a:latin typeface="Arial"/>
                <a:cs typeface="Arial"/>
              </a:rPr>
              <a:t>with</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spc="-10" dirty="0">
                <a:latin typeface="Arial"/>
                <a:cs typeface="Arial"/>
              </a:rPr>
              <a:t>results. </a:t>
            </a:r>
            <a:r>
              <a:rPr lang="en-GB" sz="1150" dirty="0">
                <a:latin typeface="Arial"/>
                <a:cs typeface="Arial"/>
              </a:rPr>
              <a:t>It</a:t>
            </a:r>
            <a:r>
              <a:rPr lang="en-GB" sz="1150" spc="-15"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aimed</a:t>
            </a:r>
            <a:r>
              <a:rPr lang="en-GB" sz="1150" spc="-10" dirty="0">
                <a:latin typeface="Arial"/>
                <a:cs typeface="Arial"/>
              </a:rPr>
              <a:t> </a:t>
            </a:r>
            <a:r>
              <a:rPr lang="en-GB" sz="1150" dirty="0">
                <a:latin typeface="Arial"/>
                <a:cs typeface="Arial"/>
              </a:rPr>
              <a:t>at</a:t>
            </a:r>
            <a:r>
              <a:rPr lang="en-GB" sz="1150" spc="-10" dirty="0">
                <a:latin typeface="Arial"/>
                <a:cs typeface="Arial"/>
              </a:rPr>
              <a:t> </a:t>
            </a:r>
            <a:r>
              <a:rPr lang="en-GB" sz="1150" dirty="0">
                <a:latin typeface="Arial"/>
                <a:cs typeface="Arial"/>
              </a:rPr>
              <a:t>helping</a:t>
            </a:r>
            <a:r>
              <a:rPr lang="en-GB" sz="1150" spc="-10" dirty="0">
                <a:latin typeface="Arial"/>
                <a:cs typeface="Arial"/>
              </a:rPr>
              <a:t> </a:t>
            </a:r>
            <a:r>
              <a:rPr lang="en-GB" sz="1150" dirty="0">
                <a:latin typeface="Arial"/>
                <a:cs typeface="Arial"/>
              </a:rPr>
              <a:t>individual</a:t>
            </a:r>
            <a:r>
              <a:rPr lang="en-GB" sz="1150" spc="-15" dirty="0">
                <a:latin typeface="Arial"/>
                <a:cs typeface="Arial"/>
              </a:rPr>
              <a:t> t</a:t>
            </a:r>
            <a:r>
              <a:rPr lang="en-GB" sz="1150" dirty="0">
                <a:latin typeface="Arial"/>
                <a:cs typeface="Arial"/>
              </a:rPr>
              <a:t>rusts</a:t>
            </a:r>
            <a:r>
              <a:rPr lang="en-GB" sz="1150" spc="-10" dirty="0">
                <a:latin typeface="Arial"/>
                <a:cs typeface="Arial"/>
              </a:rPr>
              <a:t> </a:t>
            </a:r>
            <a:r>
              <a:rPr lang="en-GB" sz="1150" dirty="0">
                <a:latin typeface="Arial"/>
                <a:cs typeface="Arial"/>
              </a:rPr>
              <a:t>to</a:t>
            </a:r>
            <a:r>
              <a:rPr lang="en-GB" sz="1150" spc="-10" dirty="0">
                <a:latin typeface="Arial"/>
                <a:cs typeface="Arial"/>
              </a:rPr>
              <a:t> </a:t>
            </a:r>
            <a:r>
              <a:rPr lang="en-GB" sz="1150" dirty="0">
                <a:latin typeface="Arial"/>
                <a:cs typeface="Arial"/>
              </a:rPr>
              <a:t>understand</a:t>
            </a:r>
            <a:r>
              <a:rPr lang="en-GB" sz="1150" spc="-10" dirty="0">
                <a:latin typeface="Arial"/>
                <a:cs typeface="Arial"/>
              </a:rPr>
              <a:t> </a:t>
            </a:r>
            <a:r>
              <a:rPr lang="en-GB" sz="1150" dirty="0">
                <a:latin typeface="Arial"/>
                <a:cs typeface="Arial"/>
              </a:rPr>
              <a:t>their</a:t>
            </a:r>
            <a:r>
              <a:rPr lang="en-GB" sz="1150" spc="-10" dirty="0">
                <a:latin typeface="Arial"/>
                <a:cs typeface="Arial"/>
              </a:rPr>
              <a:t> </a:t>
            </a:r>
            <a:r>
              <a:rPr lang="en-GB" sz="1150" dirty="0">
                <a:latin typeface="Arial"/>
                <a:cs typeface="Arial"/>
              </a:rPr>
              <a:t>performance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identify</a:t>
            </a:r>
            <a:r>
              <a:rPr lang="en-GB" sz="1150" spc="-10" dirty="0">
                <a:latin typeface="Arial"/>
                <a:cs typeface="Arial"/>
              </a:rPr>
              <a:t> </a:t>
            </a:r>
            <a:r>
              <a:rPr lang="en-GB" sz="1150" dirty="0">
                <a:latin typeface="Arial"/>
                <a:cs typeface="Arial"/>
              </a:rPr>
              <a:t>areas</a:t>
            </a:r>
            <a:r>
              <a:rPr lang="en-GB" sz="1150" spc="-10" dirty="0">
                <a:latin typeface="Arial"/>
                <a:cs typeface="Arial"/>
              </a:rPr>
              <a:t> </a:t>
            </a:r>
            <a:r>
              <a:rPr lang="en-GB" sz="1150" dirty="0">
                <a:latin typeface="Arial"/>
                <a:cs typeface="Arial"/>
              </a:rPr>
              <a:t>for</a:t>
            </a:r>
            <a:r>
              <a:rPr lang="en-GB" sz="1150" spc="-10" dirty="0">
                <a:latin typeface="Arial"/>
                <a:cs typeface="Arial"/>
              </a:rPr>
              <a:t> local </a:t>
            </a:r>
            <a:r>
              <a:rPr lang="en-GB" sz="1150" dirty="0">
                <a:latin typeface="Arial"/>
                <a:cs typeface="Arial"/>
              </a:rPr>
              <a:t>improvement.</a:t>
            </a:r>
            <a:r>
              <a:rPr lang="en-GB" sz="1150" spc="-15" dirty="0">
                <a:latin typeface="Arial"/>
                <a:cs typeface="Arial"/>
              </a:rPr>
              <a:t> </a:t>
            </a:r>
            <a:r>
              <a:rPr lang="en-GB" sz="1150" dirty="0">
                <a:latin typeface="Arial"/>
                <a:cs typeface="Arial"/>
              </a:rPr>
              <a:t>Below</a:t>
            </a:r>
            <a:r>
              <a:rPr lang="en-GB" sz="1150" spc="-10" dirty="0">
                <a:latin typeface="Arial"/>
                <a:cs typeface="Arial"/>
              </a:rPr>
              <a:t> </a:t>
            </a:r>
            <a:r>
              <a:rPr lang="en-GB" sz="1150" dirty="0">
                <a:latin typeface="Arial"/>
                <a:cs typeface="Arial"/>
              </a:rPr>
              <a:t>is</a:t>
            </a:r>
            <a:r>
              <a:rPr lang="en-GB" sz="1150" spc="-1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description</a:t>
            </a:r>
            <a:r>
              <a:rPr lang="en-GB" sz="1150" spc="-10" dirty="0">
                <a:latin typeface="Arial"/>
                <a:cs typeface="Arial"/>
              </a:rPr>
              <a:t> </a:t>
            </a:r>
            <a:r>
              <a:rPr lang="en-GB" sz="1150" dirty="0">
                <a:latin typeface="Arial"/>
                <a:cs typeface="Arial"/>
              </a:rPr>
              <a:t>of</a:t>
            </a:r>
            <a:r>
              <a:rPr lang="en-GB" sz="1150" spc="-1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type</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results</a:t>
            </a:r>
            <a:r>
              <a:rPr lang="en-GB" sz="1150" spc="-10" dirty="0">
                <a:latin typeface="Arial"/>
                <a:cs typeface="Arial"/>
              </a:rPr>
              <a:t> </a:t>
            </a:r>
            <a:r>
              <a:rPr lang="en-GB" sz="1150" dirty="0">
                <a:latin typeface="Arial"/>
                <a:cs typeface="Arial"/>
              </a:rPr>
              <a:t>presented</a:t>
            </a:r>
            <a:r>
              <a:rPr lang="en-GB" sz="1150" spc="-15"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how</a:t>
            </a:r>
            <a:r>
              <a:rPr lang="en-GB" sz="1150" spc="-15" dirty="0">
                <a:latin typeface="Arial"/>
                <a:cs typeface="Arial"/>
              </a:rPr>
              <a:t> </a:t>
            </a:r>
            <a:r>
              <a:rPr lang="en-GB" sz="1150" spc="-25" dirty="0">
                <a:latin typeface="Arial"/>
                <a:cs typeface="Arial"/>
              </a:rPr>
              <a:t>to </a:t>
            </a:r>
            <a:r>
              <a:rPr lang="en-GB" sz="1150" dirty="0">
                <a:latin typeface="Arial"/>
                <a:cs typeface="Arial"/>
              </a:rPr>
              <a:t>understand </a:t>
            </a:r>
            <a:r>
              <a:rPr lang="en-GB" sz="1150" spc="-10" dirty="0">
                <a:latin typeface="Arial"/>
                <a:cs typeface="Arial"/>
              </a:rPr>
              <a:t>them.</a:t>
            </a:r>
            <a:endParaRPr lang="en-GB" sz="1150" dirty="0">
              <a:latin typeface="Arial"/>
              <a:cs typeface="Arial"/>
            </a:endParaRPr>
          </a:p>
          <a:p>
            <a:pPr marL="12700" algn="l">
              <a:spcBef>
                <a:spcPts val="600"/>
              </a:spcBef>
            </a:pPr>
            <a:r>
              <a:rPr lang="en-GB" sz="1200" b="1" dirty="0">
                <a:solidFill>
                  <a:srgbClr val="336E9F"/>
                </a:solidFill>
                <a:latin typeface="Arial"/>
                <a:cs typeface="Arial"/>
              </a:rPr>
              <a:t>Expected range </a:t>
            </a:r>
            <a:r>
              <a:rPr lang="en-GB" sz="1200" b="1" spc="-10" dirty="0">
                <a:solidFill>
                  <a:srgbClr val="336E9F"/>
                </a:solidFill>
                <a:latin typeface="Arial"/>
                <a:cs typeface="Arial"/>
              </a:rPr>
              <a:t>charts</a:t>
            </a:r>
            <a:endParaRPr lang="en-GB" sz="1200" dirty="0">
              <a:latin typeface="Arial"/>
              <a:cs typeface="Arial"/>
            </a:endParaRPr>
          </a:p>
          <a:p>
            <a:pPr marL="12700" marR="18161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charts</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report</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dirty="0">
                <a:latin typeface="Arial"/>
                <a:cs typeface="Arial"/>
              </a:rPr>
              <a:t>bar</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lowest</a:t>
            </a:r>
            <a:r>
              <a:rPr lang="en-GB" sz="1150" spc="-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highest</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received</a:t>
            </a:r>
            <a:r>
              <a:rPr lang="en-GB" sz="1150" spc="-5" dirty="0">
                <a:latin typeface="Arial"/>
                <a:cs typeface="Arial"/>
              </a:rPr>
              <a:t> </a:t>
            </a:r>
            <a:r>
              <a:rPr lang="en-GB" sz="1150" spc="-25" dirty="0">
                <a:latin typeface="Arial"/>
                <a:cs typeface="Arial"/>
              </a:rPr>
              <a:t>for </a:t>
            </a:r>
            <a:r>
              <a:rPr lang="en-GB" sz="1150" dirty="0">
                <a:latin typeface="Arial"/>
                <a:cs typeface="Arial"/>
              </a:rPr>
              <a:t>each</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nationally.</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bar,</a:t>
            </a:r>
            <a:r>
              <a:rPr lang="en-GB" sz="1150" spc="-5" dirty="0">
                <a:latin typeface="Arial"/>
                <a:cs typeface="Arial"/>
              </a:rPr>
              <a:t> </a:t>
            </a:r>
            <a:r>
              <a:rPr lang="en-GB" sz="1150" dirty="0">
                <a:latin typeface="Arial"/>
                <a:cs typeface="Arial"/>
              </a:rPr>
              <a:t>an</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given</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grey bar)</a:t>
            </a:r>
            <a:r>
              <a:rPr lang="en-GB" sz="1150" spc="-5"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spc="-10" dirty="0">
                <a:latin typeface="Arial"/>
                <a:cs typeface="Arial"/>
              </a:rPr>
              <a:t>black </a:t>
            </a:r>
            <a:r>
              <a:rPr lang="en-GB" sz="1150" dirty="0">
                <a:latin typeface="Arial"/>
                <a:cs typeface="Arial"/>
              </a:rPr>
              <a:t>diamond</a:t>
            </a:r>
            <a:r>
              <a:rPr lang="en-GB" sz="1150" spc="-20" dirty="0">
                <a:latin typeface="Arial"/>
                <a:cs typeface="Arial"/>
              </a:rPr>
              <a:t> </a:t>
            </a:r>
            <a:r>
              <a:rPr lang="en-GB" sz="1150" dirty="0">
                <a:latin typeface="Arial"/>
                <a:cs typeface="Arial"/>
              </a:rPr>
              <a:t>represents</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actual</a:t>
            </a:r>
            <a:r>
              <a:rPr lang="en-GB" sz="1150" spc="-15" dirty="0">
                <a:latin typeface="Arial"/>
                <a:cs typeface="Arial"/>
              </a:rPr>
              <a:t> </a:t>
            </a:r>
            <a:r>
              <a:rPr lang="en-GB" sz="1150" dirty="0">
                <a:latin typeface="Arial"/>
                <a:cs typeface="Arial"/>
              </a:rPr>
              <a:t>score</a:t>
            </a:r>
            <a:r>
              <a:rPr lang="en-GB" sz="1150" spc="-15" dirty="0">
                <a:latin typeface="Arial"/>
                <a:cs typeface="Arial"/>
              </a:rPr>
              <a:t> </a:t>
            </a:r>
            <a:r>
              <a:rPr lang="en-GB" sz="1150" dirty="0">
                <a:latin typeface="Arial"/>
                <a:cs typeface="Arial"/>
              </a:rPr>
              <a:t>for</a:t>
            </a:r>
            <a:r>
              <a:rPr lang="en-GB" sz="1150" spc="-20" dirty="0">
                <a:latin typeface="Arial"/>
                <a:cs typeface="Arial"/>
              </a:rPr>
              <a:t> </a:t>
            </a:r>
            <a:r>
              <a:rPr lang="en-GB" sz="1150" dirty="0">
                <a:latin typeface="Arial"/>
                <a:cs typeface="Arial"/>
              </a:rPr>
              <a:t>this</a:t>
            </a:r>
            <a:r>
              <a:rPr lang="en-GB" sz="1150" spc="-15" dirty="0">
                <a:latin typeface="Arial"/>
                <a:cs typeface="Arial"/>
              </a:rPr>
              <a:t> </a:t>
            </a:r>
            <a:r>
              <a:rPr lang="en-GB" sz="1150" spc="-10" dirty="0">
                <a:latin typeface="Arial"/>
                <a:cs typeface="Arial"/>
              </a:rPr>
              <a:t>trust.</a:t>
            </a:r>
            <a:endParaRPr lang="en-GB" sz="1150" dirty="0">
              <a:latin typeface="Arial"/>
              <a:cs typeface="Arial"/>
            </a:endParaRPr>
          </a:p>
          <a:p>
            <a:pPr marL="12700" marR="149860" algn="l">
              <a:spcBef>
                <a:spcPts val="600"/>
              </a:spcBef>
            </a:pPr>
            <a:r>
              <a:rPr lang="en-GB" sz="1150" dirty="0">
                <a:latin typeface="Arial"/>
                <a:cs typeface="Arial"/>
              </a:rPr>
              <a:t>Trusts</a:t>
            </a:r>
            <a:r>
              <a:rPr lang="en-GB" sz="1150" spc="-10" dirty="0">
                <a:latin typeface="Arial"/>
                <a:cs typeface="Arial"/>
              </a:rPr>
              <a:t> </a:t>
            </a:r>
            <a:r>
              <a:rPr lang="en-GB" sz="1150" dirty="0">
                <a:latin typeface="Arial"/>
                <a:cs typeface="Arial"/>
              </a:rPr>
              <a:t>whose</a:t>
            </a:r>
            <a:r>
              <a:rPr lang="en-GB" sz="1150" spc="-10"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above</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10"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dark</a:t>
            </a:r>
            <a:r>
              <a:rPr lang="en-GB" sz="1150" spc="-10" dirty="0">
                <a:latin typeface="Arial"/>
                <a:cs typeface="Arial"/>
              </a:rPr>
              <a:t> </a:t>
            </a:r>
            <a:r>
              <a:rPr lang="en-GB" sz="1150" dirty="0">
                <a:latin typeface="Arial"/>
                <a:cs typeface="Arial"/>
              </a:rPr>
              <a:t>blue)</a:t>
            </a:r>
            <a:r>
              <a:rPr lang="en-GB" sz="1150" spc="-10" dirty="0">
                <a:latin typeface="Arial"/>
                <a:cs typeface="Arial"/>
              </a:rPr>
              <a:t> </a:t>
            </a:r>
            <a:r>
              <a:rPr lang="en-GB" sz="1150" dirty="0">
                <a:latin typeface="Arial"/>
                <a:cs typeface="Arial"/>
              </a:rPr>
              <a:t>are</a:t>
            </a:r>
            <a:r>
              <a:rPr lang="en-GB" sz="1150" spc="-10" dirty="0">
                <a:latin typeface="Arial"/>
                <a:cs typeface="Arial"/>
              </a:rPr>
              <a:t> positive </a:t>
            </a:r>
            <a:r>
              <a:rPr lang="en-GB" sz="1150" dirty="0">
                <a:latin typeface="Arial"/>
                <a:cs typeface="Arial"/>
              </a:rPr>
              <a:t>outliers,</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significantly</a:t>
            </a:r>
            <a:r>
              <a:rPr lang="en-GB" sz="1150" spc="-10" dirty="0">
                <a:latin typeface="Arial"/>
                <a:cs typeface="Arial"/>
              </a:rPr>
              <a:t> </a:t>
            </a:r>
            <a:r>
              <a:rPr lang="en-GB" sz="1150" dirty="0">
                <a:latin typeface="Arial"/>
                <a:cs typeface="Arial"/>
              </a:rPr>
              <a:t>higher</a:t>
            </a:r>
            <a:r>
              <a:rPr lang="en-GB" sz="1150" spc="-5" dirty="0">
                <a:latin typeface="Arial"/>
                <a:cs typeface="Arial"/>
              </a:rPr>
              <a:t> </a:t>
            </a:r>
            <a:r>
              <a:rPr lang="en-GB" sz="1150" dirty="0">
                <a:latin typeface="Arial"/>
                <a:cs typeface="Arial"/>
              </a:rPr>
              <a:t>than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dirty="0">
                <a:latin typeface="Arial"/>
                <a:cs typeface="Arial"/>
              </a:rPr>
              <a:t>mean.</a:t>
            </a:r>
            <a:r>
              <a:rPr lang="en-GB" sz="1150" spc="-5"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indicates</a:t>
            </a:r>
            <a:r>
              <a:rPr lang="en-GB" sz="1150" spc="-5" dirty="0">
                <a:latin typeface="Arial"/>
                <a:cs typeface="Arial"/>
              </a:rPr>
              <a:t> </a:t>
            </a:r>
            <a:r>
              <a:rPr lang="en-GB" sz="1150" dirty="0">
                <a:latin typeface="Arial"/>
                <a:cs typeface="Arial"/>
              </a:rPr>
              <a:t>that</a:t>
            </a:r>
            <a:r>
              <a:rPr lang="en-GB" sz="1150" spc="-10" dirty="0">
                <a:latin typeface="Arial"/>
                <a:cs typeface="Arial"/>
              </a:rPr>
              <a:t> </a:t>
            </a:r>
            <a:r>
              <a:rPr lang="en-GB" sz="1150" spc="-25" dirty="0">
                <a:latin typeface="Arial"/>
                <a:cs typeface="Arial"/>
              </a:rPr>
              <a:t>the t</a:t>
            </a:r>
            <a:r>
              <a:rPr lang="en-GB" sz="1150" dirty="0">
                <a:latin typeface="Arial"/>
                <a:cs typeface="Arial"/>
              </a:rPr>
              <a:t>rust</a:t>
            </a:r>
            <a:r>
              <a:rPr lang="en-GB" sz="1150" spc="-15" dirty="0">
                <a:latin typeface="Arial"/>
                <a:cs typeface="Arial"/>
              </a:rPr>
              <a:t> </a:t>
            </a:r>
            <a:r>
              <a:rPr lang="en-GB" sz="1150" dirty="0">
                <a:latin typeface="Arial"/>
                <a:cs typeface="Arial"/>
              </a:rPr>
              <a:t>performs</a:t>
            </a:r>
            <a:r>
              <a:rPr lang="en-GB" sz="1150" spc="-15" dirty="0">
                <a:latin typeface="Arial"/>
                <a:cs typeface="Arial"/>
              </a:rPr>
              <a:t> </a:t>
            </a:r>
            <a:r>
              <a:rPr lang="en-GB" sz="1150" dirty="0">
                <a:latin typeface="Arial"/>
                <a:cs typeface="Arial"/>
              </a:rPr>
              <a:t>better</a:t>
            </a:r>
            <a:r>
              <a:rPr lang="en-GB" sz="1150" spc="-15" dirty="0">
                <a:latin typeface="Arial"/>
                <a:cs typeface="Arial"/>
              </a:rPr>
              <a:t> </a:t>
            </a:r>
            <a:r>
              <a:rPr lang="en-GB" sz="1150" dirty="0">
                <a:latin typeface="Arial"/>
                <a:cs typeface="Arial"/>
              </a:rPr>
              <a:t>than</a:t>
            </a:r>
            <a:r>
              <a:rPr lang="en-GB" sz="1150" spc="-15" dirty="0">
                <a:latin typeface="Arial"/>
                <a:cs typeface="Arial"/>
              </a:rPr>
              <a:t> </a:t>
            </a:r>
            <a:r>
              <a:rPr lang="en-GB" sz="1150" dirty="0">
                <a:latin typeface="Arial"/>
                <a:cs typeface="Arial"/>
              </a:rPr>
              <a:t>what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same</a:t>
            </a:r>
            <a:r>
              <a:rPr lang="en-GB" sz="1150" spc="-15" dirty="0">
                <a:latin typeface="Arial"/>
                <a:cs typeface="Arial"/>
              </a:rPr>
              <a:t> </a:t>
            </a:r>
            <a:r>
              <a:rPr lang="en-GB" sz="1150" dirty="0">
                <a:latin typeface="Arial"/>
                <a:cs typeface="Arial"/>
              </a:rPr>
              <a:t>size</a:t>
            </a:r>
            <a:r>
              <a:rPr lang="en-GB" sz="1150" spc="-15" dirty="0">
                <a:latin typeface="Arial"/>
                <a:cs typeface="Arial"/>
              </a:rPr>
              <a:t> </a:t>
            </a:r>
            <a:r>
              <a:rPr lang="en-GB" sz="1150" dirty="0">
                <a:latin typeface="Arial"/>
                <a:cs typeface="Arial"/>
              </a:rPr>
              <a:t>and</a:t>
            </a:r>
            <a:r>
              <a:rPr lang="en-GB" sz="1150" spc="-15" dirty="0">
                <a:latin typeface="Arial"/>
                <a:cs typeface="Arial"/>
              </a:rPr>
              <a:t> </a:t>
            </a:r>
            <a:r>
              <a:rPr lang="en-GB" sz="1150" dirty="0">
                <a:latin typeface="Arial"/>
                <a:cs typeface="Arial"/>
              </a:rPr>
              <a:t>demographics</a:t>
            </a:r>
            <a:r>
              <a:rPr lang="en-GB" sz="1150" spc="-15"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expected</a:t>
            </a:r>
            <a:r>
              <a:rPr lang="en-GB" sz="1150" spc="-15" dirty="0">
                <a:latin typeface="Arial"/>
                <a:cs typeface="Arial"/>
              </a:rPr>
              <a:t> </a:t>
            </a:r>
            <a:r>
              <a:rPr lang="en-GB" sz="1150" dirty="0">
                <a:latin typeface="Arial"/>
                <a:cs typeface="Arial"/>
              </a:rPr>
              <a:t>to</a:t>
            </a:r>
            <a:r>
              <a:rPr lang="en-GB" sz="1150" spc="-15" dirty="0">
                <a:latin typeface="Arial"/>
                <a:cs typeface="Arial"/>
              </a:rPr>
              <a:t> </a:t>
            </a:r>
            <a:r>
              <a:rPr lang="en-GB" sz="1150" spc="-10" dirty="0">
                <a:latin typeface="Arial"/>
                <a:cs typeface="Arial"/>
              </a:rPr>
              <a:t>perform. </a:t>
            </a:r>
            <a:r>
              <a:rPr lang="en-GB" sz="1150" dirty="0">
                <a:latin typeface="Arial"/>
                <a:cs typeface="Arial"/>
              </a:rPr>
              <a:t>The</a:t>
            </a:r>
            <a:r>
              <a:rPr lang="en-GB" sz="1150" spc="-10" dirty="0">
                <a:latin typeface="Arial"/>
                <a:cs typeface="Arial"/>
              </a:rPr>
              <a:t> </a:t>
            </a:r>
            <a:r>
              <a:rPr lang="en-GB" sz="1150" dirty="0">
                <a:latin typeface="Arial"/>
                <a:cs typeface="Arial"/>
              </a:rPr>
              <a:t>opposite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true</a:t>
            </a:r>
            <a:r>
              <a:rPr lang="en-GB" sz="1150" spc="-5" dirty="0">
                <a:latin typeface="Arial"/>
                <a:cs typeface="Arial"/>
              </a:rPr>
              <a:t> </a:t>
            </a:r>
            <a:r>
              <a:rPr lang="en-GB" sz="1150" dirty="0">
                <a:latin typeface="Arial"/>
                <a:cs typeface="Arial"/>
              </a:rPr>
              <a:t>if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light</a:t>
            </a:r>
            <a:r>
              <a:rPr lang="en-GB" sz="1150" spc="-10" dirty="0">
                <a:latin typeface="Arial"/>
                <a:cs typeface="Arial"/>
              </a:rPr>
              <a:t> </a:t>
            </a:r>
            <a:r>
              <a:rPr lang="en-GB" sz="1150" dirty="0">
                <a:latin typeface="Arial"/>
                <a:cs typeface="Arial"/>
              </a:rPr>
              <a:t>blue);</a:t>
            </a:r>
            <a:r>
              <a:rPr lang="en-GB" sz="1150" spc="-5" dirty="0">
                <a:latin typeface="Arial"/>
                <a:cs typeface="Arial"/>
              </a:rPr>
              <a:t> </a:t>
            </a:r>
            <a:r>
              <a:rPr lang="en-GB" sz="1150" spc="-10" dirty="0">
                <a:latin typeface="Arial"/>
                <a:cs typeface="Arial"/>
              </a:rPr>
              <a:t>these </a:t>
            </a:r>
            <a:r>
              <a:rPr lang="en-GB" sz="1150" dirty="0">
                <a:latin typeface="Arial"/>
                <a:cs typeface="Arial"/>
              </a:rPr>
              <a:t>are</a:t>
            </a:r>
            <a:r>
              <a:rPr lang="en-GB" sz="1150" spc="-10" dirty="0">
                <a:latin typeface="Arial"/>
                <a:cs typeface="Arial"/>
              </a:rPr>
              <a:t> </a:t>
            </a:r>
            <a:r>
              <a:rPr lang="en-GB" sz="1150" dirty="0">
                <a:latin typeface="Arial"/>
                <a:cs typeface="Arial"/>
              </a:rPr>
              <a:t>negative</a:t>
            </a:r>
            <a:r>
              <a:rPr lang="en-GB" sz="1150" spc="-10" dirty="0">
                <a:latin typeface="Arial"/>
                <a:cs typeface="Arial"/>
              </a:rPr>
              <a:t> </a:t>
            </a:r>
            <a:r>
              <a:rPr lang="en-GB" sz="1150" dirty="0">
                <a:latin typeface="Arial"/>
                <a:cs typeface="Arial"/>
              </a:rPr>
              <a:t>outliers.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grey),</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what</a:t>
            </a:r>
            <a:r>
              <a:rPr lang="en-GB" sz="1150" spc="-10" dirty="0">
                <a:latin typeface="Arial"/>
                <a:cs typeface="Arial"/>
              </a:rPr>
              <a:t> </a:t>
            </a:r>
            <a:r>
              <a:rPr lang="en-GB" sz="1150" dirty="0">
                <a:latin typeface="Arial"/>
                <a:cs typeface="Arial"/>
              </a:rPr>
              <a:t>we</a:t>
            </a:r>
            <a:r>
              <a:rPr lang="en-GB" sz="1150" spc="-10" dirty="0">
                <a:latin typeface="Arial"/>
                <a:cs typeface="Arial"/>
              </a:rPr>
              <a:t> would </a:t>
            </a:r>
            <a:r>
              <a:rPr lang="en-GB" sz="1150" dirty="0">
                <a:latin typeface="Arial"/>
                <a:cs typeface="Arial"/>
              </a:rPr>
              <a:t>expect</a:t>
            </a:r>
            <a:r>
              <a:rPr lang="en-GB" sz="1150" spc="-10" dirty="0">
                <a:latin typeface="Arial"/>
                <a:cs typeface="Arial"/>
              </a:rPr>
              <a:t> </a:t>
            </a:r>
            <a:r>
              <a:rPr lang="en-GB" sz="1150" dirty="0">
                <a:latin typeface="Arial"/>
                <a:cs typeface="Arial"/>
              </a:rPr>
              <a:t>given</a:t>
            </a:r>
            <a:r>
              <a:rPr lang="en-GB" sz="1150" spc="-10" dirty="0">
                <a:latin typeface="Arial"/>
                <a:cs typeface="Arial"/>
              </a:rPr>
              <a:t> </a:t>
            </a:r>
            <a:r>
              <a:rPr lang="en-GB" sz="1150" dirty="0">
                <a:latin typeface="Arial"/>
                <a:cs typeface="Arial"/>
              </a:rPr>
              <a:t>the</a:t>
            </a:r>
            <a:r>
              <a:rPr lang="en-GB" sz="1150" spc="-10" dirty="0">
                <a:latin typeface="Arial"/>
                <a:cs typeface="Arial"/>
              </a:rPr>
              <a:t> t</a:t>
            </a:r>
            <a:r>
              <a:rPr lang="en-GB" sz="1150" dirty="0">
                <a:latin typeface="Arial"/>
                <a:cs typeface="Arial"/>
              </a:rPr>
              <a:t>rust's</a:t>
            </a:r>
            <a:r>
              <a:rPr lang="en-GB" sz="1150" spc="-5" dirty="0">
                <a:latin typeface="Arial"/>
                <a:cs typeface="Arial"/>
              </a:rPr>
              <a:t> </a:t>
            </a:r>
            <a:r>
              <a:rPr lang="en-GB" sz="1150" dirty="0">
                <a:latin typeface="Arial"/>
                <a:cs typeface="Arial"/>
              </a:rPr>
              <a:t>size</a:t>
            </a:r>
            <a:r>
              <a:rPr lang="en-GB" sz="1150" spc="-10" dirty="0">
                <a:latin typeface="Arial"/>
                <a:cs typeface="Arial"/>
              </a:rPr>
              <a:t> </a:t>
            </a:r>
            <a:r>
              <a:rPr lang="en-GB" sz="1150" dirty="0">
                <a:latin typeface="Arial"/>
                <a:cs typeface="Arial"/>
              </a:rPr>
              <a:t>and</a:t>
            </a:r>
            <a:r>
              <a:rPr lang="en-GB" sz="1150" spc="-10" dirty="0">
                <a:latin typeface="Arial"/>
                <a:cs typeface="Arial"/>
              </a:rPr>
              <a:t> demographics.</a:t>
            </a:r>
          </a:p>
          <a:p>
            <a:pPr marL="12700" algn="l">
              <a:spcBef>
                <a:spcPts val="600"/>
              </a:spcBef>
            </a:pPr>
            <a:r>
              <a:rPr lang="en-GB" sz="1200" b="1" dirty="0">
                <a:solidFill>
                  <a:srgbClr val="336E9F"/>
                </a:solidFill>
                <a:latin typeface="Arial"/>
                <a:cs typeface="Arial"/>
              </a:rPr>
              <a:t>Comparability </a:t>
            </a:r>
            <a:r>
              <a:rPr lang="en-GB" sz="1200" b="1" spc="-10" dirty="0">
                <a:solidFill>
                  <a:srgbClr val="336E9F"/>
                </a:solidFill>
                <a:latin typeface="Arial"/>
                <a:cs typeface="Arial"/>
              </a:rPr>
              <a:t>tables</a:t>
            </a:r>
            <a:endParaRPr lang="en-GB" sz="1200" dirty="0">
              <a:latin typeface="Arial"/>
              <a:cs typeface="Arial"/>
            </a:endParaRPr>
          </a:p>
          <a:p>
            <a:pPr marL="12700" marR="27114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comparability</a:t>
            </a:r>
            <a:r>
              <a:rPr lang="en-GB" sz="1150" spc="-5"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2023</a:t>
            </a:r>
            <a:r>
              <a:rPr lang="en-GB" sz="1150" spc="-10"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this</a:t>
            </a:r>
            <a:r>
              <a:rPr lang="en-GB" sz="1150" spc="-5"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5" dirty="0">
                <a:latin typeface="Arial"/>
                <a:cs typeface="Arial"/>
              </a:rPr>
              <a:t> </a:t>
            </a:r>
            <a:r>
              <a:rPr lang="en-GB" sz="1150" spc="-10" dirty="0">
                <a:latin typeface="Arial"/>
                <a:cs typeface="Arial"/>
              </a:rPr>
              <a:t>scored </a:t>
            </a:r>
            <a:r>
              <a:rPr lang="en-GB" sz="1150" dirty="0">
                <a:latin typeface="Arial"/>
                <a:cs typeface="Arial"/>
              </a:rPr>
              <a:t>question.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Change</a:t>
            </a:r>
            <a:r>
              <a:rPr lang="en-GB" sz="1150" spc="-5" dirty="0">
                <a:latin typeface="Arial"/>
                <a:cs typeface="Arial"/>
              </a:rPr>
              <a:t> </a:t>
            </a:r>
            <a:r>
              <a:rPr lang="en-GB" sz="1150" dirty="0">
                <a:latin typeface="Arial"/>
                <a:cs typeface="Arial"/>
              </a:rPr>
              <a:t>2023-2024</a:t>
            </a:r>
            <a:r>
              <a:rPr lang="en-GB" sz="1150" spc="-5" dirty="0">
                <a:latin typeface="Arial"/>
                <a:cs typeface="Arial"/>
              </a:rPr>
              <a:t> </a:t>
            </a:r>
            <a:r>
              <a:rPr lang="en-GB" sz="1150" dirty="0">
                <a:latin typeface="Arial"/>
                <a:cs typeface="Arial"/>
              </a:rPr>
              <a:t>and Change</a:t>
            </a:r>
            <a:r>
              <a:rPr lang="en-GB" sz="1150" spc="-5" dirty="0">
                <a:latin typeface="Arial"/>
                <a:cs typeface="Arial"/>
              </a:rPr>
              <a:t> </a:t>
            </a:r>
            <a:r>
              <a:rPr lang="en-GB" sz="1150" dirty="0">
                <a:latin typeface="Arial"/>
                <a:cs typeface="Arial"/>
              </a:rPr>
              <a:t>overall</a:t>
            </a:r>
            <a:r>
              <a:rPr lang="en-GB" sz="1150" spc="-5" dirty="0">
                <a:latin typeface="Arial"/>
                <a:cs typeface="Arial"/>
              </a:rPr>
              <a:t> </a:t>
            </a:r>
            <a:r>
              <a:rPr lang="en-GB" sz="1150" dirty="0">
                <a:latin typeface="Arial"/>
                <a:cs typeface="Arial"/>
              </a:rPr>
              <a:t>columns</a:t>
            </a:r>
            <a:r>
              <a:rPr lang="en-GB" sz="1150" spc="-5" dirty="0">
                <a:latin typeface="Arial"/>
                <a:cs typeface="Arial"/>
              </a:rPr>
              <a:t> </a:t>
            </a:r>
            <a:r>
              <a:rPr lang="en-GB" sz="1150" dirty="0">
                <a:latin typeface="Arial"/>
                <a:cs typeface="Arial"/>
              </a:rPr>
              <a:t>show whether</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show </a:t>
            </a:r>
            <a:r>
              <a:rPr lang="en-GB" sz="1150" spc="-50" dirty="0">
                <a:latin typeface="Arial"/>
                <a:cs typeface="Arial"/>
              </a:rPr>
              <a:t>a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 variation</a:t>
            </a:r>
            <a:r>
              <a:rPr lang="en-GB" sz="1150" spc="-5" dirty="0">
                <a:latin typeface="Arial"/>
                <a:cs typeface="Arial"/>
              </a:rPr>
              <a:t> </a:t>
            </a:r>
            <a:r>
              <a:rPr lang="en-GB" sz="1150" dirty="0">
                <a:latin typeface="Arial"/>
                <a:cs typeface="Arial"/>
              </a:rPr>
              <a:t>between years.</a:t>
            </a:r>
            <a:r>
              <a:rPr lang="en-GB" sz="1150" spc="-5" dirty="0">
                <a:latin typeface="Arial"/>
                <a:cs typeface="Arial"/>
              </a:rPr>
              <a:t> </a:t>
            </a:r>
            <a:r>
              <a:rPr lang="en-GB" sz="1150" dirty="0">
                <a:latin typeface="Arial"/>
                <a:cs typeface="Arial"/>
              </a:rPr>
              <a:t>This is</a:t>
            </a:r>
            <a:r>
              <a:rPr lang="en-GB" sz="1150" spc="-5" dirty="0">
                <a:latin typeface="Arial"/>
                <a:cs typeface="Arial"/>
              </a:rPr>
              <a:t> </a:t>
            </a:r>
            <a:r>
              <a:rPr lang="en-GB" sz="1150" dirty="0">
                <a:latin typeface="Arial"/>
                <a:cs typeface="Arial"/>
              </a:rPr>
              <a:t>shown between</a:t>
            </a:r>
            <a:r>
              <a:rPr lang="en-GB" sz="1150" spc="-5" dirty="0">
                <a:latin typeface="Arial"/>
                <a:cs typeface="Arial"/>
              </a:rPr>
              <a:t> </a:t>
            </a:r>
            <a:r>
              <a:rPr lang="en-GB" sz="1150" dirty="0">
                <a:latin typeface="Arial"/>
                <a:cs typeface="Arial"/>
              </a:rPr>
              <a:t>2023-2024 and</a:t>
            </a:r>
            <a:r>
              <a:rPr lang="en-GB" sz="1150" spc="-5" dirty="0">
                <a:latin typeface="Arial"/>
                <a:cs typeface="Arial"/>
              </a:rPr>
              <a:t> </a:t>
            </a:r>
            <a:r>
              <a:rPr lang="en-GB" sz="1150" dirty="0">
                <a:latin typeface="Arial"/>
                <a:cs typeface="Arial"/>
              </a:rPr>
              <a:t>as an</a:t>
            </a:r>
            <a:r>
              <a:rPr lang="en-GB" sz="1150" spc="-5" dirty="0">
                <a:latin typeface="Arial"/>
                <a:cs typeface="Arial"/>
              </a:rPr>
              <a:t> </a:t>
            </a:r>
            <a:r>
              <a:rPr lang="en-GB" sz="1150" spc="-10" dirty="0">
                <a:latin typeface="Arial"/>
                <a:cs typeface="Arial"/>
              </a:rPr>
              <a:t>overall </a:t>
            </a:r>
            <a:r>
              <a:rPr lang="en-GB" sz="1150" dirty="0">
                <a:latin typeface="Arial"/>
                <a:cs typeface="Arial"/>
              </a:rPr>
              <a:t>between 2021-2024. An upwards arrow indicates a statistically significant increase, a downwards </a:t>
            </a:r>
            <a:r>
              <a:rPr lang="en-GB" sz="1150" spc="-10" dirty="0">
                <a:latin typeface="Arial"/>
                <a:cs typeface="Arial"/>
              </a:rPr>
              <a:t>arrow </a:t>
            </a:r>
            <a:r>
              <a:rPr lang="en-GB" sz="1150" dirty="0">
                <a:latin typeface="Arial"/>
                <a:cs typeface="Arial"/>
              </a:rPr>
              <a:t>indicates a statistically significant decrease, and no arrow indicates no statistically significant </a:t>
            </a:r>
            <a:r>
              <a:rPr lang="en-GB" sz="1150" spc="-10" dirty="0">
                <a:latin typeface="Arial"/>
                <a:cs typeface="Arial"/>
              </a:rPr>
              <a:t>change.</a:t>
            </a:r>
            <a:endParaRPr lang="en-GB" sz="1150" dirty="0">
              <a:latin typeface="Arial"/>
              <a:cs typeface="Arial"/>
            </a:endParaRPr>
          </a:p>
          <a:p>
            <a:pPr marL="12700" marR="173355" algn="l">
              <a:spcBef>
                <a:spcPts val="600"/>
              </a:spcBef>
            </a:pPr>
            <a:r>
              <a:rPr lang="en-GB" sz="1150" dirty="0">
                <a:latin typeface="Arial"/>
                <a:cs typeface="Arial"/>
              </a:rPr>
              <a:t>The</a:t>
            </a:r>
            <a:r>
              <a:rPr lang="en-GB" sz="1150" spc="-5" dirty="0">
                <a:latin typeface="Arial"/>
                <a:cs typeface="Arial"/>
              </a:rPr>
              <a:t> </a:t>
            </a:r>
            <a:r>
              <a:rPr lang="en-GB" sz="1150" dirty="0">
                <a:latin typeface="Arial"/>
                <a:cs typeface="Arial"/>
              </a:rPr>
              <a:t>adjusted</a:t>
            </a:r>
            <a:r>
              <a:rPr lang="en-GB" sz="1150" spc="-5" dirty="0">
                <a:latin typeface="Arial"/>
                <a:cs typeface="Arial"/>
              </a:rPr>
              <a:t> </a:t>
            </a:r>
            <a:r>
              <a:rPr lang="en-GB" sz="1150" dirty="0">
                <a:latin typeface="Arial"/>
                <a:cs typeface="Arial"/>
              </a:rPr>
              <a:t>2024 score</a:t>
            </a:r>
            <a:r>
              <a:rPr lang="en-GB" sz="1150" spc="-5" dirty="0">
                <a:latin typeface="Arial"/>
                <a:cs typeface="Arial"/>
              </a:rPr>
              <a:t> </a:t>
            </a:r>
            <a:r>
              <a:rPr lang="en-GB" sz="1150" dirty="0">
                <a:latin typeface="Arial"/>
                <a:cs typeface="Arial"/>
              </a:rPr>
              <a:t>will also</a:t>
            </a:r>
            <a:r>
              <a:rPr lang="en-GB" sz="1150" spc="-5" dirty="0">
                <a:latin typeface="Arial"/>
                <a:cs typeface="Arial"/>
              </a:rPr>
              <a:t> </a:t>
            </a:r>
            <a:r>
              <a:rPr lang="en-GB" sz="1150" dirty="0">
                <a:latin typeface="Arial"/>
                <a:cs typeface="Arial"/>
              </a:rPr>
              <a:t>be presented</a:t>
            </a:r>
            <a:r>
              <a:rPr lang="en-GB" sz="1150" spc="-5" dirty="0">
                <a:latin typeface="Arial"/>
                <a:cs typeface="Arial"/>
              </a:rPr>
              <a:t> </a:t>
            </a:r>
            <a:r>
              <a:rPr lang="en-GB" sz="1150" dirty="0">
                <a:latin typeface="Arial"/>
                <a:cs typeface="Arial"/>
              </a:rPr>
              <a:t>for each</a:t>
            </a:r>
            <a:r>
              <a:rPr lang="en-GB" sz="1150" spc="-5" dirty="0">
                <a:latin typeface="Arial"/>
                <a:cs typeface="Arial"/>
              </a:rPr>
              <a:t> </a:t>
            </a:r>
            <a:r>
              <a:rPr lang="en-GB" sz="1150" dirty="0">
                <a:latin typeface="Arial"/>
                <a:cs typeface="Arial"/>
              </a:rPr>
              <a:t>scored question</a:t>
            </a:r>
            <a:r>
              <a:rPr lang="en-GB" sz="1150" spc="-5" dirty="0">
                <a:latin typeface="Arial"/>
                <a:cs typeface="Arial"/>
              </a:rPr>
              <a:t> </a:t>
            </a:r>
            <a:r>
              <a:rPr lang="en-GB" sz="1150" dirty="0">
                <a:latin typeface="Arial"/>
                <a:cs typeface="Arial"/>
              </a:rPr>
              <a:t>along with</a:t>
            </a:r>
            <a:r>
              <a:rPr lang="en-GB" sz="1150" spc="-5" dirty="0">
                <a:latin typeface="Arial"/>
                <a:cs typeface="Arial"/>
              </a:rPr>
              <a:t> </a:t>
            </a:r>
            <a:r>
              <a:rPr lang="en-GB" sz="1150" dirty="0">
                <a:latin typeface="Arial"/>
                <a:cs typeface="Arial"/>
              </a:rPr>
              <a:t>the lower</a:t>
            </a:r>
            <a:r>
              <a:rPr lang="en-GB" sz="1150" spc="-5" dirty="0">
                <a:latin typeface="Arial"/>
                <a:cs typeface="Arial"/>
              </a:rPr>
              <a:t> </a:t>
            </a:r>
            <a:r>
              <a:rPr lang="en-GB" sz="1150" spc="-25" dirty="0">
                <a:latin typeface="Arial"/>
                <a:cs typeface="Arial"/>
              </a:rPr>
              <a:t>and </a:t>
            </a:r>
            <a:r>
              <a:rPr lang="en-GB" sz="1150" dirty="0">
                <a:latin typeface="Arial"/>
                <a:cs typeface="Arial"/>
              </a:rPr>
              <a:t>upper</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and national</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Scores above</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 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 will</a:t>
            </a:r>
            <a:r>
              <a:rPr lang="en-GB" sz="1150" spc="-5" dirty="0">
                <a:latin typeface="Arial"/>
                <a:cs typeface="Arial"/>
              </a:rPr>
              <a:t> </a:t>
            </a:r>
            <a:r>
              <a:rPr lang="en-GB" sz="1150" spc="-25" dirty="0">
                <a:latin typeface="Arial"/>
                <a:cs typeface="Arial"/>
              </a:rPr>
              <a:t>be </a:t>
            </a:r>
            <a:r>
              <a:rPr lang="en-GB" sz="1150" dirty="0">
                <a:latin typeface="Arial"/>
                <a:cs typeface="Arial"/>
              </a:rPr>
              <a:t>highlighted</a:t>
            </a:r>
            <a:r>
              <a:rPr lang="en-GB" sz="1150" spc="-10" dirty="0">
                <a:latin typeface="Arial"/>
                <a:cs typeface="Arial"/>
              </a:rPr>
              <a:t> </a:t>
            </a:r>
            <a:r>
              <a:rPr lang="en-GB" sz="1150" dirty="0">
                <a:latin typeface="Arial"/>
                <a:cs typeface="Arial"/>
              </a:rPr>
              <a:t>dark</a:t>
            </a:r>
            <a:r>
              <a:rPr lang="en-GB" sz="1150" spc="-5" dirty="0">
                <a:latin typeface="Arial"/>
                <a:cs typeface="Arial"/>
              </a:rPr>
              <a:t> </a:t>
            </a:r>
            <a:r>
              <a:rPr lang="en-GB" sz="1150" dirty="0">
                <a:latin typeface="Arial"/>
                <a:cs typeface="Arial"/>
              </a:rPr>
              <a:t>blue,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a:t>
            </a:r>
            <a:r>
              <a:rPr lang="en-GB" sz="1150" spc="-5" dirty="0">
                <a:latin typeface="Arial"/>
                <a:cs typeface="Arial"/>
              </a:rPr>
              <a:t> </a:t>
            </a:r>
            <a:r>
              <a:rPr lang="en-GB" sz="1150" dirty="0">
                <a:latin typeface="Arial"/>
                <a:cs typeface="Arial"/>
              </a:rPr>
              <a:t>light</a:t>
            </a:r>
            <a:r>
              <a:rPr lang="en-GB" sz="1150" spc="-5" dirty="0">
                <a:latin typeface="Arial"/>
                <a:cs typeface="Arial"/>
              </a:rPr>
              <a:t> </a:t>
            </a:r>
            <a:r>
              <a:rPr lang="en-GB" sz="1150" spc="-10" dirty="0">
                <a:latin typeface="Arial"/>
                <a:cs typeface="Arial"/>
              </a:rPr>
              <a:t>blue, </a:t>
            </a:r>
            <a:r>
              <a:rPr lang="en-GB" sz="1150" dirty="0">
                <a:latin typeface="Arial"/>
                <a:cs typeface="Arial"/>
              </a:rPr>
              <a:t>and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 and</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 expected</a:t>
            </a:r>
            <a:r>
              <a:rPr lang="en-GB" sz="1150" spc="-5" dirty="0">
                <a:latin typeface="Arial"/>
                <a:cs typeface="Arial"/>
              </a:rPr>
              <a:t> </a:t>
            </a:r>
            <a:r>
              <a:rPr lang="en-GB" sz="1150" dirty="0">
                <a:latin typeface="Arial"/>
                <a:cs typeface="Arial"/>
              </a:rPr>
              <a:t>ranges</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 </a:t>
            </a:r>
            <a:r>
              <a:rPr lang="en-GB" sz="1150" spc="-10" dirty="0">
                <a:latin typeface="Arial"/>
                <a:cs typeface="Arial"/>
              </a:rPr>
              <a:t>grey.</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Sub</a:t>
            </a:r>
            <a:r>
              <a:rPr lang="en-GB" sz="1200" b="1" dirty="0">
                <a:solidFill>
                  <a:srgbClr val="336E9F"/>
                </a:solidFill>
                <a:latin typeface="Arial"/>
                <a:cs typeface="Arial"/>
              </a:rPr>
              <a:t>group</a:t>
            </a:r>
            <a:r>
              <a:rPr lang="en-GB" sz="1200" b="1" spc="-30" dirty="0">
                <a:solidFill>
                  <a:srgbClr val="336E9F"/>
                </a:solidFill>
                <a:latin typeface="Arial"/>
                <a:cs typeface="Arial"/>
              </a:rPr>
              <a:t> </a:t>
            </a:r>
            <a:r>
              <a:rPr lang="en-GB" sz="1200" b="1" spc="-10" dirty="0">
                <a:solidFill>
                  <a:srgbClr val="336E9F"/>
                </a:solidFill>
                <a:latin typeface="Arial"/>
                <a:cs typeface="Arial"/>
              </a:rPr>
              <a:t>breakdowns</a:t>
            </a:r>
            <a:endParaRPr lang="en-GB" sz="1200" dirty="0">
              <a:latin typeface="Arial"/>
              <a:cs typeface="Arial"/>
            </a:endParaRPr>
          </a:p>
          <a:p>
            <a:pPr marL="12700" algn="l">
              <a:spcBef>
                <a:spcPts val="600"/>
              </a:spcBef>
            </a:pPr>
            <a:r>
              <a:rPr lang="en-GB" sz="1150" dirty="0">
                <a:latin typeface="Arial"/>
                <a:cs typeface="Arial"/>
              </a:rPr>
              <a:t>Unadjusted</a:t>
            </a:r>
            <a:r>
              <a:rPr lang="en-GB" sz="1150" spc="-2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shown</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tumour</a:t>
            </a:r>
            <a:r>
              <a:rPr lang="en-GB" sz="1150" spc="-15" dirty="0">
                <a:latin typeface="Arial"/>
                <a:cs typeface="Arial"/>
              </a:rPr>
              <a:t> </a:t>
            </a:r>
            <a:r>
              <a:rPr lang="en-GB" sz="1150" dirty="0">
                <a:latin typeface="Arial"/>
                <a:cs typeface="Arial"/>
              </a:rPr>
              <a:t>group,</a:t>
            </a:r>
            <a:r>
              <a:rPr lang="en-GB" sz="1150" spc="-15" dirty="0">
                <a:latin typeface="Arial"/>
                <a:cs typeface="Arial"/>
              </a:rPr>
              <a:t> ‘Which of the following best describes you?’</a:t>
            </a:r>
            <a:r>
              <a:rPr lang="en-GB" sz="1150" dirty="0">
                <a:latin typeface="Arial"/>
                <a:cs typeface="Arial"/>
              </a:rPr>
              <a:t>,</a:t>
            </a:r>
            <a:r>
              <a:rPr lang="en-GB" sz="1150" spc="-15" dirty="0">
                <a:latin typeface="Arial"/>
                <a:cs typeface="Arial"/>
              </a:rPr>
              <a:t> </a:t>
            </a:r>
            <a:r>
              <a:rPr lang="en-GB" sz="1150" dirty="0">
                <a:latin typeface="Arial"/>
                <a:cs typeface="Arial"/>
              </a:rPr>
              <a:t>age,</a:t>
            </a:r>
            <a:r>
              <a:rPr lang="en-GB" sz="1150" spc="-15" dirty="0">
                <a:latin typeface="Arial"/>
                <a:cs typeface="Arial"/>
              </a:rPr>
              <a:t> </a:t>
            </a:r>
            <a:r>
              <a:rPr lang="en-GB" sz="1150" dirty="0">
                <a:latin typeface="Arial"/>
                <a:cs typeface="Arial"/>
              </a:rPr>
              <a:t>IMD</a:t>
            </a:r>
            <a:r>
              <a:rPr lang="en-GB" sz="1150" spc="-15" dirty="0">
                <a:latin typeface="Arial"/>
                <a:cs typeface="Arial"/>
              </a:rPr>
              <a:t> </a:t>
            </a:r>
            <a:r>
              <a:rPr lang="en-GB" sz="1150" spc="-10" dirty="0">
                <a:latin typeface="Arial"/>
                <a:cs typeface="Arial"/>
              </a:rPr>
              <a:t>quintile, long-</a:t>
            </a:r>
            <a:r>
              <a:rPr lang="en-GB" sz="1150" dirty="0">
                <a:latin typeface="Arial"/>
                <a:cs typeface="Arial"/>
              </a:rPr>
              <a:t>term</a:t>
            </a:r>
            <a:r>
              <a:rPr lang="en-GB" sz="1150" spc="-15"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ethnicity</a:t>
            </a:r>
            <a:r>
              <a:rPr lang="en-GB" sz="1150" spc="-10" dirty="0">
                <a:latin typeface="Arial"/>
                <a:cs typeface="Arial"/>
              </a:rPr>
              <a:t> </a:t>
            </a:r>
            <a:r>
              <a:rPr lang="en-GB" sz="1150" dirty="0">
                <a:latin typeface="Arial"/>
                <a:cs typeface="Arial"/>
              </a:rPr>
              <a:t>breakdowns.</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same</a:t>
            </a:r>
            <a:r>
              <a:rPr lang="en-GB" sz="1150" spc="-10" dirty="0">
                <a:latin typeface="Arial"/>
                <a:cs typeface="Arial"/>
              </a:rPr>
              <a:t> </a:t>
            </a:r>
            <a:r>
              <a:rPr lang="en-GB" sz="1150" dirty="0">
                <a:latin typeface="Arial"/>
                <a:cs typeface="Arial"/>
              </a:rPr>
              <a:t>subgroup</a:t>
            </a:r>
            <a:r>
              <a:rPr lang="en-GB" sz="1150" spc="-10" dirty="0">
                <a:latin typeface="Arial"/>
                <a:cs typeface="Arial"/>
              </a:rPr>
              <a:t> across </a:t>
            </a:r>
            <a:r>
              <a:rPr lang="en-GB" sz="1150" dirty="0">
                <a:latin typeface="Arial"/>
                <a:cs typeface="Arial"/>
              </a:rPr>
              <a:t>different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may</a:t>
            </a:r>
            <a:r>
              <a:rPr lang="en-GB" sz="1150" spc="-15" dirty="0">
                <a:latin typeface="Arial"/>
                <a:cs typeface="Arial"/>
              </a:rPr>
              <a:t> </a:t>
            </a:r>
            <a:r>
              <a:rPr lang="en-GB" sz="1150" dirty="0">
                <a:latin typeface="Arial"/>
                <a:cs typeface="Arial"/>
              </a:rPr>
              <a:t>not</a:t>
            </a:r>
            <a:r>
              <a:rPr lang="en-GB" sz="1150" spc="-15" dirty="0">
                <a:latin typeface="Arial"/>
                <a:cs typeface="Arial"/>
              </a:rPr>
              <a:t> </a:t>
            </a:r>
            <a:r>
              <a:rPr lang="en-GB" sz="1150" dirty="0">
                <a:latin typeface="Arial"/>
                <a:cs typeface="Arial"/>
              </a:rPr>
              <a:t>be</a:t>
            </a:r>
            <a:r>
              <a:rPr lang="en-GB" sz="1150" spc="-15" dirty="0">
                <a:latin typeface="Arial"/>
                <a:cs typeface="Arial"/>
              </a:rPr>
              <a:t> </a:t>
            </a:r>
            <a:r>
              <a:rPr lang="en-GB" sz="1150" dirty="0">
                <a:latin typeface="Arial"/>
                <a:cs typeface="Arial"/>
              </a:rPr>
              <a:t>comparable,</a:t>
            </a:r>
            <a:r>
              <a:rPr lang="en-GB" sz="1150" spc="-15" dirty="0">
                <a:latin typeface="Arial"/>
                <a:cs typeface="Arial"/>
              </a:rPr>
              <a:t> </a:t>
            </a:r>
            <a:r>
              <a:rPr lang="en-GB" sz="1150" dirty="0">
                <a:latin typeface="Arial"/>
                <a:cs typeface="Arial"/>
              </a:rPr>
              <a:t>as</a:t>
            </a:r>
            <a:r>
              <a:rPr lang="en-GB" sz="1150" spc="-15" dirty="0">
                <a:latin typeface="Arial"/>
                <a:cs typeface="Arial"/>
              </a:rPr>
              <a:t> </a:t>
            </a:r>
            <a:r>
              <a:rPr lang="en-GB" sz="1150" dirty="0">
                <a:latin typeface="Arial"/>
                <a:cs typeface="Arial"/>
              </a:rPr>
              <a:t>they</a:t>
            </a:r>
            <a:r>
              <a:rPr lang="en-GB" sz="1150" spc="-15" dirty="0">
                <a:latin typeface="Arial"/>
                <a:cs typeface="Arial"/>
              </a:rPr>
              <a:t> </a:t>
            </a:r>
            <a:r>
              <a:rPr lang="en-GB" sz="1150" dirty="0">
                <a:latin typeface="Arial"/>
                <a:cs typeface="Arial"/>
              </a:rPr>
              <a:t>do</a:t>
            </a:r>
            <a:r>
              <a:rPr lang="en-GB" sz="1150" spc="-15"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account</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impact</a:t>
            </a:r>
            <a:r>
              <a:rPr lang="en-GB" sz="1150" spc="-15" dirty="0">
                <a:latin typeface="Arial"/>
                <a:cs typeface="Arial"/>
              </a:rPr>
              <a:t> </a:t>
            </a:r>
            <a:r>
              <a:rPr lang="en-GB" sz="1150" dirty="0">
                <a:latin typeface="Arial"/>
                <a:cs typeface="Arial"/>
              </a:rPr>
              <a:t>that</a:t>
            </a:r>
            <a:r>
              <a:rPr lang="en-GB" sz="1150" spc="-15" dirty="0">
                <a:latin typeface="Arial"/>
                <a:cs typeface="Arial"/>
              </a:rPr>
              <a:t> </a:t>
            </a:r>
            <a:r>
              <a:rPr lang="en-GB" sz="1150" dirty="0">
                <a:latin typeface="Arial"/>
                <a:cs typeface="Arial"/>
              </a:rPr>
              <a:t>differing</a:t>
            </a:r>
            <a:r>
              <a:rPr lang="en-GB" sz="1150" spc="-15" dirty="0">
                <a:latin typeface="Arial"/>
                <a:cs typeface="Arial"/>
              </a:rPr>
              <a:t> </a:t>
            </a:r>
            <a:r>
              <a:rPr lang="en-GB" sz="1150" spc="-10" dirty="0">
                <a:latin typeface="Arial"/>
                <a:cs typeface="Arial"/>
              </a:rPr>
              <a:t>patient </a:t>
            </a:r>
            <a:r>
              <a:rPr lang="en-GB" sz="1150" dirty="0">
                <a:latin typeface="Arial"/>
                <a:cs typeface="Arial"/>
              </a:rPr>
              <a:t>populations</a:t>
            </a:r>
            <a:r>
              <a:rPr lang="en-GB" sz="1150" spc="-10" dirty="0">
                <a:latin typeface="Arial"/>
                <a:cs typeface="Arial"/>
              </a:rPr>
              <a:t> </a:t>
            </a:r>
            <a:r>
              <a:rPr lang="en-GB" sz="1150" dirty="0">
                <a:latin typeface="Arial"/>
                <a:cs typeface="Arial"/>
              </a:rPr>
              <a:t>might</a:t>
            </a:r>
            <a:r>
              <a:rPr lang="en-GB" sz="1150" spc="-5" dirty="0">
                <a:latin typeface="Arial"/>
                <a:cs typeface="Arial"/>
              </a:rPr>
              <a:t> </a:t>
            </a:r>
            <a:r>
              <a:rPr lang="en-GB" sz="1150" dirty="0">
                <a:latin typeface="Arial"/>
                <a:cs typeface="Arial"/>
              </a:rPr>
              <a:t>have</a:t>
            </a:r>
            <a:r>
              <a:rPr lang="en-GB" sz="1150" spc="-10" dirty="0">
                <a:latin typeface="Arial"/>
                <a:cs typeface="Arial"/>
              </a:rPr>
              <a:t> </a:t>
            </a:r>
            <a:r>
              <a:rPr lang="en-GB" sz="1150" dirty="0">
                <a:latin typeface="Arial"/>
                <a:cs typeface="Arial"/>
              </a:rPr>
              <a:t>on</a:t>
            </a:r>
            <a:r>
              <a:rPr lang="en-GB" sz="1150" spc="-5" dirty="0">
                <a:latin typeface="Arial"/>
                <a:cs typeface="Arial"/>
              </a:rPr>
              <a:t> </a:t>
            </a:r>
            <a:r>
              <a:rPr lang="en-GB" sz="1150" spc="-10" dirty="0">
                <a:latin typeface="Arial"/>
                <a:cs typeface="Arial"/>
              </a:rPr>
              <a:t>results.</a:t>
            </a:r>
            <a:endParaRPr lang="en-GB" sz="1150" dirty="0">
              <a:latin typeface="Arial"/>
              <a:cs typeface="Arial"/>
            </a:endParaRPr>
          </a:p>
          <a:p>
            <a:pPr marL="12700" algn="l">
              <a:spcBef>
                <a:spcPts val="600"/>
              </a:spcBef>
            </a:pPr>
            <a:r>
              <a:rPr lang="en-GB" sz="1200" b="1" dirty="0">
                <a:solidFill>
                  <a:srgbClr val="336E9F"/>
                </a:solidFill>
                <a:latin typeface="Arial"/>
                <a:cs typeface="Arial"/>
              </a:rPr>
              <a:t>Tumour</a:t>
            </a:r>
            <a:r>
              <a:rPr lang="en-GB" sz="1200" b="1" spc="-40" dirty="0">
                <a:solidFill>
                  <a:srgbClr val="336E9F"/>
                </a:solidFill>
                <a:latin typeface="Arial"/>
                <a:cs typeface="Arial"/>
              </a:rPr>
              <a:t> </a:t>
            </a:r>
            <a:r>
              <a:rPr lang="en-GB" sz="1200" b="1" dirty="0">
                <a:solidFill>
                  <a:srgbClr val="336E9F"/>
                </a:solidFill>
                <a:latin typeface="Arial"/>
                <a:cs typeface="Arial"/>
              </a:rPr>
              <a:t>group</a:t>
            </a:r>
            <a:r>
              <a:rPr lang="en-GB" sz="1200" b="1" spc="-4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41783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tumour</a:t>
            </a:r>
            <a:r>
              <a:rPr lang="en-GB" sz="1150" spc="-10" dirty="0">
                <a:latin typeface="Arial"/>
                <a:cs typeface="Arial"/>
              </a:rPr>
              <a:t> </a:t>
            </a:r>
            <a:r>
              <a:rPr lang="en-GB" sz="1150" dirty="0">
                <a:latin typeface="Arial"/>
                <a:cs typeface="Arial"/>
              </a:rPr>
              <a:t>group</a:t>
            </a:r>
            <a:r>
              <a:rPr lang="en-GB" sz="1150" spc="-10"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spc="-25" dirty="0">
                <a:latin typeface="Arial"/>
                <a:cs typeface="Arial"/>
              </a:rPr>
              <a:t>13 </a:t>
            </a:r>
            <a:r>
              <a:rPr lang="en-GB" sz="1150" dirty="0">
                <a:latin typeface="Arial"/>
                <a:cs typeface="Arial"/>
              </a:rPr>
              <a:t>tumour</a:t>
            </a:r>
            <a:r>
              <a:rPr lang="en-GB" sz="1150" spc="-15"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Central</a:t>
            </a:r>
            <a:r>
              <a:rPr lang="en-GB" sz="1150" spc="-10" dirty="0">
                <a:latin typeface="Arial"/>
                <a:cs typeface="Arial"/>
              </a:rPr>
              <a:t> </a:t>
            </a:r>
            <a:r>
              <a:rPr lang="en-GB" sz="1150" dirty="0">
                <a:latin typeface="Arial"/>
                <a:cs typeface="Arial"/>
              </a:rPr>
              <a:t>nervous</a:t>
            </a:r>
            <a:r>
              <a:rPr lang="en-GB" sz="1150" spc="-10" dirty="0">
                <a:latin typeface="Arial"/>
                <a:cs typeface="Arial"/>
              </a:rPr>
              <a:t> </a:t>
            </a:r>
            <a:r>
              <a:rPr lang="en-GB" sz="1150" dirty="0">
                <a:latin typeface="Arial"/>
                <a:cs typeface="Arial"/>
              </a:rPr>
              <a:t>system</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abbreviated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‘CNS’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lower</a:t>
            </a:r>
            <a:r>
              <a:rPr lang="en-GB" sz="1150" spc="-10" dirty="0">
                <a:latin typeface="Arial"/>
                <a:cs typeface="Arial"/>
              </a:rPr>
              <a:t> </a:t>
            </a:r>
            <a:r>
              <a:rPr lang="en-GB" sz="1150" dirty="0">
                <a:latin typeface="Arial"/>
                <a:cs typeface="Arial"/>
              </a:rPr>
              <a:t>gastrointestinal</a:t>
            </a:r>
            <a:r>
              <a:rPr lang="en-GB" sz="1150" spc="-10" dirty="0">
                <a:latin typeface="Arial"/>
                <a:cs typeface="Arial"/>
              </a:rPr>
              <a:t> </a:t>
            </a:r>
            <a:r>
              <a:rPr lang="en-GB" sz="1150" dirty="0">
                <a:latin typeface="Arial"/>
                <a:cs typeface="Arial"/>
              </a:rPr>
              <a:t>tract</a:t>
            </a:r>
            <a:r>
              <a:rPr lang="en-GB" sz="1150" spc="-10" dirty="0">
                <a:latin typeface="Arial"/>
                <a:cs typeface="Arial"/>
              </a:rPr>
              <a:t> </a:t>
            </a:r>
            <a:r>
              <a:rPr lang="en-GB" sz="1150" spc="-25" dirty="0">
                <a:latin typeface="Arial"/>
                <a:cs typeface="Arial"/>
              </a:rPr>
              <a:t>is </a:t>
            </a:r>
            <a:r>
              <a:rPr lang="en-GB" sz="1150" dirty="0">
                <a:latin typeface="Arial"/>
                <a:cs typeface="Arial"/>
              </a:rPr>
              <a:t>abbreviated</a:t>
            </a:r>
            <a:r>
              <a:rPr lang="en-GB" sz="1150" spc="-15"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‘LGT’</a:t>
            </a:r>
            <a:r>
              <a:rPr lang="en-GB" sz="1150" spc="-10" dirty="0">
                <a:latin typeface="Arial"/>
                <a:cs typeface="Arial"/>
              </a:rPr>
              <a:t> </a:t>
            </a:r>
            <a:r>
              <a:rPr lang="en-GB" sz="1150" dirty="0">
                <a:latin typeface="Arial"/>
                <a:cs typeface="Arial"/>
              </a:rPr>
              <a:t>throughout</a:t>
            </a:r>
            <a:r>
              <a:rPr lang="en-GB" sz="1150" spc="-10" dirty="0">
                <a:latin typeface="Arial"/>
                <a:cs typeface="Arial"/>
              </a:rPr>
              <a:t> </a:t>
            </a:r>
            <a:r>
              <a:rPr lang="en-GB" sz="1150" dirty="0">
                <a:latin typeface="Arial"/>
                <a:cs typeface="Arial"/>
              </a:rPr>
              <a:t>this</a:t>
            </a:r>
            <a:r>
              <a:rPr lang="en-GB" sz="1150" spc="-10" dirty="0">
                <a:latin typeface="Arial"/>
                <a:cs typeface="Arial"/>
              </a:rPr>
              <a:t> report.</a:t>
            </a:r>
            <a:endParaRPr lang="en-GB" sz="1150" dirty="0">
              <a:latin typeface="Arial"/>
              <a:cs typeface="Arial"/>
            </a:endParaRPr>
          </a:p>
          <a:p>
            <a:pPr marL="12700" algn="l">
              <a:spcBef>
                <a:spcPts val="600"/>
              </a:spcBef>
            </a:pPr>
            <a:r>
              <a:rPr lang="en-GB" sz="1200" b="1" dirty="0">
                <a:solidFill>
                  <a:srgbClr val="336E9F"/>
                </a:solidFill>
                <a:latin typeface="Arial"/>
                <a:cs typeface="Arial"/>
              </a:rPr>
              <a:t>Age</a:t>
            </a:r>
            <a:r>
              <a:rPr lang="en-GB" sz="1200" b="1" spc="-20" dirty="0">
                <a:solidFill>
                  <a:srgbClr val="336E9F"/>
                </a:solidFill>
                <a:latin typeface="Arial"/>
                <a:cs typeface="Arial"/>
              </a:rPr>
              <a:t> </a:t>
            </a:r>
            <a:r>
              <a:rPr lang="en-GB" sz="1200" b="1" dirty="0">
                <a:solidFill>
                  <a:srgbClr val="336E9F"/>
                </a:solidFill>
                <a:latin typeface="Arial"/>
                <a:cs typeface="Arial"/>
              </a:rPr>
              <a:t>group</a:t>
            </a:r>
            <a:r>
              <a:rPr lang="en-GB" sz="1200" b="1" spc="-1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21399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age</a:t>
            </a:r>
            <a:r>
              <a:rPr lang="en-GB" sz="1150" spc="-5" dirty="0">
                <a:latin typeface="Arial"/>
                <a:cs typeface="Arial"/>
              </a:rPr>
              <a:t> </a:t>
            </a:r>
            <a:r>
              <a:rPr lang="en-GB" sz="1150" dirty="0">
                <a:latin typeface="Arial"/>
                <a:cs typeface="Arial"/>
              </a:rPr>
              <a:t>group</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eight</a:t>
            </a:r>
            <a:r>
              <a:rPr lang="en-GB" sz="1150" spc="-5" dirty="0">
                <a:latin typeface="Arial"/>
                <a:cs typeface="Arial"/>
              </a:rPr>
              <a:t> </a:t>
            </a:r>
            <a:r>
              <a:rPr lang="en-GB" sz="1150" spc="-25" dirty="0">
                <a:latin typeface="Arial"/>
                <a:cs typeface="Arial"/>
              </a:rPr>
              <a:t>age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‘Which of the following best describes you?’</a:t>
            </a:r>
            <a:endParaRPr lang="en-GB" sz="1200" dirty="0">
              <a:latin typeface="Arial"/>
              <a:cs typeface="Arial"/>
            </a:endParaRPr>
          </a:p>
          <a:p>
            <a:pPr marL="12700" marR="189865" algn="l">
              <a:spcBef>
                <a:spcPts val="600"/>
              </a:spcBef>
            </a:pPr>
            <a:r>
              <a:rPr lang="en-GB" sz="1150" dirty="0">
                <a:latin typeface="Arial"/>
                <a:cs typeface="Arial"/>
              </a:rPr>
              <a:t>These</a:t>
            </a:r>
            <a:r>
              <a:rPr lang="en-GB" sz="1150" spc="-15" dirty="0">
                <a:latin typeface="Arial"/>
                <a:cs typeface="Arial"/>
              </a:rPr>
              <a:t> </a:t>
            </a:r>
            <a:r>
              <a:rPr lang="en-GB" sz="1150" dirty="0">
                <a:latin typeface="Arial"/>
                <a:cs typeface="Arial"/>
              </a:rPr>
              <a:t>tables</a:t>
            </a:r>
            <a:r>
              <a:rPr lang="en-GB" sz="1150" spc="-1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following</a:t>
            </a:r>
            <a:r>
              <a:rPr lang="en-GB" sz="1150" spc="-10" dirty="0">
                <a:latin typeface="Arial"/>
                <a:cs typeface="Arial"/>
              </a:rPr>
              <a:t> </a:t>
            </a:r>
            <a:r>
              <a:rPr lang="en-GB" sz="1150" dirty="0">
                <a:latin typeface="Arial"/>
                <a:cs typeface="Arial"/>
              </a:rPr>
              <a:t>groups</a:t>
            </a:r>
            <a:r>
              <a:rPr lang="en-GB" sz="1150" spc="-15" dirty="0">
                <a:latin typeface="Arial"/>
                <a:cs typeface="Arial"/>
              </a:rPr>
              <a:t> </a:t>
            </a:r>
            <a:r>
              <a:rPr lang="en-GB" sz="1150" dirty="0">
                <a:latin typeface="Arial"/>
                <a:cs typeface="Arial"/>
              </a:rPr>
              <a:t>male;</a:t>
            </a:r>
            <a:r>
              <a:rPr lang="en-GB" sz="1150" spc="-10" dirty="0">
                <a:latin typeface="Arial"/>
                <a:cs typeface="Arial"/>
              </a:rPr>
              <a:t> </a:t>
            </a:r>
            <a:r>
              <a:rPr lang="en-GB" sz="1150" dirty="0">
                <a:latin typeface="Arial"/>
                <a:cs typeface="Arial"/>
              </a:rPr>
              <a:t>female;</a:t>
            </a:r>
            <a:r>
              <a:rPr lang="en-GB" sz="1150" spc="-15" dirty="0">
                <a:latin typeface="Arial"/>
                <a:cs typeface="Arial"/>
              </a:rPr>
              <a:t> </a:t>
            </a:r>
            <a:r>
              <a:rPr lang="en-GB" sz="1150" dirty="0">
                <a:latin typeface="Arial"/>
                <a:cs typeface="Arial"/>
              </a:rPr>
              <a:t>non-binary;</a:t>
            </a:r>
            <a:r>
              <a:rPr lang="en-GB" sz="1150" spc="-10" dirty="0">
                <a:latin typeface="Arial"/>
                <a:cs typeface="Arial"/>
              </a:rPr>
              <a:t> </a:t>
            </a:r>
            <a:r>
              <a:rPr lang="en-GB" sz="1150" dirty="0">
                <a:latin typeface="Arial"/>
                <a:cs typeface="Arial"/>
              </a:rPr>
              <a:t>prefer</a:t>
            </a:r>
            <a:r>
              <a:rPr lang="en-GB" sz="1150" spc="-15" dirty="0">
                <a:latin typeface="Arial"/>
                <a:cs typeface="Arial"/>
              </a:rPr>
              <a:t> </a:t>
            </a:r>
            <a:r>
              <a:rPr lang="en-GB" sz="1150" spc="-25" dirty="0">
                <a:latin typeface="Arial"/>
                <a:cs typeface="Arial"/>
              </a:rPr>
              <a:t>to </a:t>
            </a:r>
            <a:r>
              <a:rPr lang="en-GB" sz="1150" dirty="0">
                <a:latin typeface="Arial"/>
                <a:cs typeface="Arial"/>
              </a:rPr>
              <a:t>self-describe;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prefer</a:t>
            </a:r>
            <a:r>
              <a:rPr lang="en-GB" sz="1150" spc="-10"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to</a:t>
            </a:r>
            <a:r>
              <a:rPr lang="en-GB" sz="1150" spc="-15" dirty="0">
                <a:latin typeface="Arial"/>
                <a:cs typeface="Arial"/>
              </a:rPr>
              <a:t> </a:t>
            </a:r>
            <a:r>
              <a:rPr lang="en-GB" sz="1150" spc="-20" dirty="0">
                <a:latin typeface="Arial"/>
                <a:cs typeface="Arial"/>
              </a:rPr>
              <a:t>say.</a:t>
            </a:r>
            <a:endParaRPr lang="en-GB" sz="1150" dirty="0">
              <a:latin typeface="Arial"/>
              <a:cs typeface="Arial"/>
            </a:endParaRPr>
          </a:p>
          <a:p>
            <a:pPr marL="12700" marR="149860">
              <a:spcBef>
                <a:spcPts val="600"/>
              </a:spcBef>
            </a:pPr>
            <a:endParaRPr lang="en-GB" sz="1150" dirty="0">
              <a:latin typeface="Arial"/>
              <a:cs typeface="Arial"/>
            </a:endParaRPr>
          </a:p>
        </p:txBody>
      </p:sp>
      <p:sp>
        <p:nvSpPr>
          <p:cNvPr id="6" name="txt_org_name">
            <a:extLst>
              <a:ext uri="{FF2B5EF4-FFF2-40B4-BE49-F238E27FC236}">
                <a16:creationId xmlns:a16="http://schemas.microsoft.com/office/drawing/2014/main" id="{6DB33098-2F4C-4198-9D50-DFD965A6ECC2}"/>
              </a:ext>
              <a:ext uri="{C183D7F6-B498-43B3-948B-1728B52AA6E4}">
                <adec:decorative xmlns:adec="http://schemas.microsoft.com/office/drawing/2017/decorative" val="1"/>
              </a:ext>
            </a:extLst>
          </p:cNvPr>
          <p:cNvSpPr txBox="1"/>
          <p:nvPr/>
        </p:nvSpPr>
        <p:spPr>
          <a:xfrm>
            <a:off x="4926696" y="622300"/>
            <a:ext cx="2351927" cy="276999"/>
          </a:xfrm>
          <a:prstGeom prst="rect">
            <a:avLst/>
          </a:prstGeom>
          <a:noFill/>
        </p:spPr>
        <p:txBody>
          <a:bodyPr wrap="none" rtlCol="0">
            <a:spAutoFit/>
          </a:bodyPr>
          <a:lstStyle/>
          <a:p>
            <a:pPr algn="r"/>
            <a:r>
              <a:rPr lang="fr-FR" sz="1200" b="1">
                <a:solidFill>
                  <a:srgbClr val="336E9F"/>
                </a:solidFill>
                <a:latin typeface="Arial"/>
                <a:cs typeface="Arial"/>
              </a:rPr>
              <a:t>Whittington Health NHS Trust</a:t>
            </a:r>
            <a:endParaRPr lang="en-GB" sz="1200">
              <a:solidFill>
                <a:srgbClr val="336E9F"/>
              </a:solidFill>
            </a:endParaRPr>
          </a:p>
        </p:txBody>
      </p:sp>
      <p:sp>
        <p:nvSpPr>
          <p:cNvPr id="5" name="txt_survey">
            <a:extLst>
              <a:ext uri="{FF2B5EF4-FFF2-40B4-BE49-F238E27FC236}">
                <a16:creationId xmlns:a16="http://schemas.microsoft.com/office/drawing/2014/main" id="{C806AE22-0ED0-EB08-F3A3-A81B96BCE841}"/>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4A51546A-EAC6-D768-DFB5-C5C7613CEB5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AC83AB0B-E591-C192-9308-597CBBCF26C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98829960-7D57-0FB4-FE62-E0D5F278D2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C22F7DC-B4EA-4F64-36BE-9691DB14106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2057904-03AD-4A4E-892C-C781AFF566A6}" type="slidenum">
              <a:rPr lang="en-GB" spc="-25" dirty="0"/>
              <a:t>8</a:t>
            </a:fld>
            <a:endParaRPr lang="en-GB" spc="-25" dirty="0"/>
          </a:p>
        </p:txBody>
      </p:sp>
      <p:sp>
        <p:nvSpPr>
          <p:cNvPr id="13" name="object 1"/>
          <p:cNvSpPr txBox="1"/>
          <p:nvPr/>
        </p:nvSpPr>
        <p:spPr>
          <a:xfrm>
            <a:off x="461095" y="834143"/>
            <a:ext cx="6696000" cy="2785378"/>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a:cs typeface="Arial"/>
              </a:rPr>
              <a:t>Ethnicity</a:t>
            </a:r>
            <a:r>
              <a:rPr lang="en-GB" sz="1200" b="1" spc="-5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ethnicity</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six</a:t>
            </a:r>
            <a:r>
              <a:rPr lang="en-GB" sz="1150" spc="-5" dirty="0">
                <a:latin typeface="Arial"/>
                <a:cs typeface="Arial"/>
              </a:rPr>
              <a:t> </a:t>
            </a:r>
            <a:r>
              <a:rPr lang="en-GB" sz="1150" dirty="0">
                <a:latin typeface="Arial"/>
                <a:cs typeface="Arial"/>
              </a:rPr>
              <a:t>ethnicity</a:t>
            </a:r>
            <a:r>
              <a:rPr lang="en-GB" sz="1150" spc="-5" dirty="0">
                <a:latin typeface="Arial"/>
                <a:cs typeface="Arial"/>
              </a:rPr>
              <a:t>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a:t>
            </a:r>
            <a:r>
              <a:rPr lang="en-GB" sz="1200" b="1" spc="-20" dirty="0">
                <a:solidFill>
                  <a:srgbClr val="336E9F"/>
                </a:solidFill>
                <a:latin typeface="Arial"/>
                <a:cs typeface="Arial"/>
              </a:rPr>
              <a:t> </a:t>
            </a:r>
            <a:r>
              <a:rPr lang="en-GB" sz="1200" b="1" dirty="0">
                <a:solidFill>
                  <a:srgbClr val="336E9F"/>
                </a:solidFill>
                <a:latin typeface="Arial"/>
                <a:cs typeface="Arial"/>
              </a:rPr>
              <a:t>status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long-</a:t>
            </a:r>
            <a:r>
              <a:rPr lang="en-GB" sz="1150" dirty="0">
                <a:latin typeface="Arial"/>
                <a:cs typeface="Arial"/>
              </a:rPr>
              <a:t>term</a:t>
            </a:r>
            <a:r>
              <a:rPr lang="en-GB" sz="1150" spc="-10"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two</a:t>
            </a:r>
            <a:r>
              <a:rPr lang="en-GB" sz="1150" spc="-10"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dirty="0">
                <a:latin typeface="Arial"/>
                <a:cs typeface="Arial"/>
              </a:rPr>
              <a:t>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endParaRPr lang="en-GB" sz="1150" dirty="0">
              <a:latin typeface="Arial"/>
              <a:cs typeface="Arial"/>
            </a:endParaRPr>
          </a:p>
          <a:p>
            <a:pPr marL="12700" algn="l">
              <a:spcBef>
                <a:spcPts val="600"/>
              </a:spcBef>
            </a:pPr>
            <a:r>
              <a:rPr sz="1200" b="1" dirty="0">
                <a:solidFill>
                  <a:srgbClr val="336E9F"/>
                </a:solidFill>
                <a:latin typeface="Arial"/>
                <a:cs typeface="Arial"/>
              </a:rPr>
              <a:t>IMD</a:t>
            </a:r>
            <a:r>
              <a:rPr sz="1200" b="1" spc="-35" dirty="0">
                <a:solidFill>
                  <a:srgbClr val="336E9F"/>
                </a:solidFill>
                <a:latin typeface="Arial"/>
                <a:cs typeface="Arial"/>
              </a:rPr>
              <a:t> </a:t>
            </a:r>
            <a:r>
              <a:rPr sz="1200" b="1" dirty="0">
                <a:solidFill>
                  <a:srgbClr val="336E9F"/>
                </a:solidFill>
                <a:latin typeface="Arial"/>
                <a:cs typeface="Arial"/>
              </a:rPr>
              <a:t>quintile</a:t>
            </a:r>
            <a:r>
              <a:rPr sz="1200" b="1" spc="-30" dirty="0">
                <a:solidFill>
                  <a:srgbClr val="336E9F"/>
                </a:solidFill>
                <a:latin typeface="Arial"/>
                <a:cs typeface="Arial"/>
              </a:rPr>
              <a:t> </a:t>
            </a:r>
            <a:r>
              <a:rPr sz="1200" b="1" spc="-10" dirty="0">
                <a:solidFill>
                  <a:srgbClr val="336E9F"/>
                </a:solidFill>
                <a:latin typeface="Arial"/>
                <a:cs typeface="Arial"/>
              </a:rPr>
              <a:t>tables</a:t>
            </a:r>
            <a:endParaRPr sz="1200" dirty="0">
              <a:latin typeface="Arial"/>
              <a:cs typeface="Arial"/>
            </a:endParaRPr>
          </a:p>
          <a:p>
            <a:pPr marL="12700" marR="198120" algn="l">
              <a:spcBef>
                <a:spcPts val="600"/>
              </a:spcBef>
            </a:pPr>
            <a:r>
              <a:rPr sz="1150" dirty="0">
                <a:latin typeface="Arial"/>
                <a:cs typeface="Arial"/>
              </a:rPr>
              <a:t>The</a:t>
            </a:r>
            <a:r>
              <a:rPr sz="1150" spc="-10" dirty="0">
                <a:latin typeface="Arial"/>
                <a:cs typeface="Arial"/>
              </a:rPr>
              <a:t> </a:t>
            </a:r>
            <a:r>
              <a:rPr sz="1150" dirty="0">
                <a:latin typeface="Arial"/>
                <a:cs typeface="Arial"/>
              </a:rPr>
              <a:t>IMD</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tables</a:t>
            </a:r>
            <a:r>
              <a:rPr sz="1150" spc="-5" dirty="0">
                <a:latin typeface="Arial"/>
                <a:cs typeface="Arial"/>
              </a:rPr>
              <a:t> </a:t>
            </a:r>
            <a:r>
              <a:rPr sz="1150" dirty="0">
                <a:latin typeface="Arial"/>
                <a:cs typeface="Arial"/>
              </a:rPr>
              <a:t>show</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unadjusted</a:t>
            </a:r>
            <a:r>
              <a:rPr sz="1150" spc="-5" dirty="0">
                <a:latin typeface="Arial"/>
                <a:cs typeface="Arial"/>
              </a:rPr>
              <a:t> </a:t>
            </a:r>
            <a:r>
              <a:rPr sz="1150" dirty="0">
                <a:latin typeface="Arial"/>
                <a:cs typeface="Arial"/>
              </a:rPr>
              <a:t>scores</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five</a:t>
            </a:r>
            <a:r>
              <a:rPr sz="1150" spc="-10" dirty="0">
                <a:latin typeface="Arial"/>
                <a:cs typeface="Arial"/>
              </a:rPr>
              <a:t> </a:t>
            </a:r>
            <a:r>
              <a:rPr sz="1150" dirty="0">
                <a:latin typeface="Arial"/>
                <a:cs typeface="Arial"/>
              </a:rPr>
              <a:t>quintiles</a:t>
            </a:r>
            <a:r>
              <a:rPr sz="1150" spc="-5" dirty="0">
                <a:latin typeface="Arial"/>
                <a:cs typeface="Arial"/>
              </a:rPr>
              <a:t> </a:t>
            </a:r>
            <a:r>
              <a:rPr sz="1150" dirty="0">
                <a:latin typeface="Arial"/>
                <a:cs typeface="Arial"/>
              </a:rPr>
              <a:t>based</a:t>
            </a:r>
            <a:r>
              <a:rPr sz="1150" spc="-5" dirty="0">
                <a:latin typeface="Arial"/>
                <a:cs typeface="Arial"/>
              </a:rPr>
              <a:t> </a:t>
            </a:r>
            <a:r>
              <a:rPr sz="1150" dirty="0">
                <a:latin typeface="Arial"/>
                <a:cs typeface="Arial"/>
              </a:rPr>
              <a:t>on</a:t>
            </a:r>
            <a:r>
              <a:rPr sz="1150" spc="-5" dirty="0">
                <a:latin typeface="Arial"/>
                <a:cs typeface="Arial"/>
              </a:rPr>
              <a:t> </a:t>
            </a:r>
            <a:r>
              <a:rPr sz="1150" dirty="0">
                <a:latin typeface="Arial"/>
                <a:cs typeface="Arial"/>
              </a:rPr>
              <a:t>relative</a:t>
            </a:r>
            <a:r>
              <a:rPr sz="1150" spc="-5" dirty="0">
                <a:latin typeface="Arial"/>
                <a:cs typeface="Arial"/>
              </a:rPr>
              <a:t> </a:t>
            </a:r>
            <a:r>
              <a:rPr sz="1150" spc="-10" dirty="0">
                <a:latin typeface="Arial"/>
                <a:cs typeface="Arial"/>
              </a:rPr>
              <a:t>disadvantage, </a:t>
            </a:r>
            <a:r>
              <a:rPr sz="1150" dirty="0">
                <a:latin typeface="Arial"/>
                <a:cs typeface="Arial"/>
              </a:rPr>
              <a:t>with</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1</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most</a:t>
            </a:r>
            <a:r>
              <a:rPr sz="1150" spc="-5" dirty="0">
                <a:latin typeface="Arial"/>
                <a:cs typeface="Arial"/>
              </a:rPr>
              <a:t> </a:t>
            </a:r>
            <a:r>
              <a:rPr sz="1150" dirty="0">
                <a:latin typeface="Arial"/>
                <a:cs typeface="Arial"/>
              </a:rPr>
              <a:t>deprived</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quintile 5</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least</a:t>
            </a:r>
            <a:r>
              <a:rPr sz="1150" spc="-5" dirty="0">
                <a:latin typeface="Arial"/>
                <a:cs typeface="Arial"/>
              </a:rPr>
              <a:t> </a:t>
            </a:r>
            <a:r>
              <a:rPr sz="1150" spc="-10" dirty="0">
                <a:latin typeface="Arial"/>
                <a:cs typeface="Arial"/>
              </a:rPr>
              <a:t>deprived.</a:t>
            </a:r>
            <a:endParaRPr sz="1150" dirty="0">
              <a:latin typeface="Arial"/>
              <a:cs typeface="Arial"/>
            </a:endParaRPr>
          </a:p>
          <a:p>
            <a:pPr marL="12700" algn="l">
              <a:spcBef>
                <a:spcPts val="600"/>
              </a:spcBef>
            </a:pPr>
            <a:r>
              <a:rPr sz="1200" b="1" dirty="0">
                <a:solidFill>
                  <a:srgbClr val="336E9F"/>
                </a:solidFill>
                <a:latin typeface="Arial"/>
                <a:cs typeface="Arial"/>
              </a:rPr>
              <a:t>Year</a:t>
            </a:r>
            <a:r>
              <a:rPr sz="1200" b="1" spc="-5" dirty="0">
                <a:solidFill>
                  <a:srgbClr val="336E9F"/>
                </a:solidFill>
                <a:latin typeface="Arial"/>
                <a:cs typeface="Arial"/>
              </a:rPr>
              <a:t> </a:t>
            </a:r>
            <a:r>
              <a:rPr sz="1200" b="1" dirty="0">
                <a:solidFill>
                  <a:srgbClr val="336E9F"/>
                </a:solidFill>
                <a:latin typeface="Arial"/>
                <a:cs typeface="Arial"/>
              </a:rPr>
              <a:t>on</a:t>
            </a:r>
            <a:r>
              <a:rPr sz="1200" b="1" spc="-5" dirty="0">
                <a:solidFill>
                  <a:srgbClr val="336E9F"/>
                </a:solidFill>
                <a:latin typeface="Arial"/>
                <a:cs typeface="Arial"/>
              </a:rPr>
              <a:t> </a:t>
            </a:r>
            <a:r>
              <a:rPr sz="1200" b="1" dirty="0">
                <a:solidFill>
                  <a:srgbClr val="336E9F"/>
                </a:solidFill>
                <a:latin typeface="Arial"/>
                <a:cs typeface="Arial"/>
              </a:rPr>
              <a:t>year</a:t>
            </a:r>
            <a:r>
              <a:rPr sz="1200" b="1" spc="-5" dirty="0">
                <a:solidFill>
                  <a:srgbClr val="336E9F"/>
                </a:solidFill>
                <a:latin typeface="Arial"/>
                <a:cs typeface="Arial"/>
              </a:rPr>
              <a:t> </a:t>
            </a:r>
            <a:r>
              <a:rPr sz="1200" b="1" spc="-10" dirty="0">
                <a:solidFill>
                  <a:srgbClr val="336E9F"/>
                </a:solidFill>
                <a:latin typeface="Arial"/>
                <a:cs typeface="Arial"/>
              </a:rPr>
              <a:t>charts</a:t>
            </a:r>
            <a:endParaRPr sz="1200" dirty="0">
              <a:latin typeface="Arial"/>
              <a:cs typeface="Arial"/>
            </a:endParaRPr>
          </a:p>
          <a:p>
            <a:pPr marL="12700" marR="52069" algn="l">
              <a:spcBef>
                <a:spcPts val="600"/>
              </a:spcBef>
            </a:pPr>
            <a:r>
              <a:rPr sz="1150" dirty="0">
                <a:latin typeface="Arial"/>
                <a:cs typeface="Arial"/>
              </a:rPr>
              <a:t>The</a:t>
            </a:r>
            <a:r>
              <a:rPr sz="1150" spc="-15"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charts</a:t>
            </a:r>
            <a:r>
              <a:rPr sz="1150" spc="-10" dirty="0">
                <a:latin typeface="Arial"/>
                <a:cs typeface="Arial"/>
              </a:rPr>
              <a:t> </a:t>
            </a:r>
            <a:r>
              <a:rPr sz="1150" dirty="0">
                <a:latin typeface="Arial"/>
                <a:cs typeface="Arial"/>
              </a:rPr>
              <a:t>show</a:t>
            </a:r>
            <a:r>
              <a:rPr sz="1150" spc="-15" dirty="0">
                <a:latin typeface="Arial"/>
                <a:cs typeface="Arial"/>
              </a:rPr>
              <a:t> </a:t>
            </a:r>
            <a:r>
              <a:rPr lang="en-GB" sz="1150" spc="-15" dirty="0">
                <a:latin typeface="Arial"/>
                <a:cs typeface="Arial"/>
              </a:rPr>
              <a:t>four</a:t>
            </a:r>
            <a:r>
              <a:rPr sz="1150" spc="-10" dirty="0">
                <a:latin typeface="Arial"/>
                <a:cs typeface="Arial"/>
              </a:rPr>
              <a:t> </a:t>
            </a:r>
            <a:r>
              <a:rPr sz="1150" dirty="0">
                <a:latin typeface="Arial"/>
                <a:cs typeface="Arial"/>
              </a:rPr>
              <a:t>columns</a:t>
            </a:r>
            <a:r>
              <a:rPr sz="1150" spc="-15" dirty="0">
                <a:latin typeface="Arial"/>
                <a:cs typeface="Arial"/>
              </a:rPr>
              <a:t> </a:t>
            </a:r>
            <a:r>
              <a:rPr sz="1150" dirty="0">
                <a:latin typeface="Arial"/>
                <a:cs typeface="Arial"/>
              </a:rPr>
              <a:t>representing</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unadjusted</a:t>
            </a:r>
            <a:r>
              <a:rPr sz="1150" spc="-15" dirty="0">
                <a:latin typeface="Arial"/>
                <a:cs typeface="Arial"/>
              </a:rPr>
              <a:t> </a:t>
            </a:r>
            <a:r>
              <a:rPr sz="1150" dirty="0">
                <a:latin typeface="Arial"/>
                <a:cs typeface="Arial"/>
              </a:rPr>
              <a:t>scores</a:t>
            </a:r>
            <a:r>
              <a:rPr sz="1150" spc="-10" dirty="0">
                <a:latin typeface="Arial"/>
                <a:cs typeface="Arial"/>
              </a:rPr>
              <a:t> </a:t>
            </a:r>
            <a:r>
              <a:rPr sz="1150" dirty="0">
                <a:latin typeface="Arial"/>
                <a:cs typeface="Arial"/>
              </a:rPr>
              <a:t>of</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last</a:t>
            </a:r>
            <a:r>
              <a:rPr sz="1150" spc="-15" dirty="0">
                <a:latin typeface="Arial"/>
                <a:cs typeface="Arial"/>
              </a:rPr>
              <a:t> </a:t>
            </a:r>
            <a:r>
              <a:rPr lang="en-GB" sz="1150" spc="-15" dirty="0">
                <a:latin typeface="Arial"/>
                <a:cs typeface="Arial"/>
              </a:rPr>
              <a:t>four</a:t>
            </a:r>
            <a:r>
              <a:rPr sz="1150" spc="-10" dirty="0">
                <a:latin typeface="Arial"/>
                <a:cs typeface="Arial"/>
              </a:rPr>
              <a:t> years </a:t>
            </a:r>
            <a:r>
              <a:rPr sz="1150" dirty="0">
                <a:latin typeface="Arial"/>
                <a:cs typeface="Arial"/>
              </a:rPr>
              <a:t>(2021,</a:t>
            </a:r>
            <a:r>
              <a:rPr sz="1150" spc="-10" dirty="0">
                <a:latin typeface="Arial"/>
                <a:cs typeface="Arial"/>
              </a:rPr>
              <a:t> </a:t>
            </a:r>
            <a:r>
              <a:rPr sz="1150" dirty="0">
                <a:latin typeface="Arial"/>
                <a:cs typeface="Arial"/>
              </a:rPr>
              <a:t>2022</a:t>
            </a:r>
            <a:r>
              <a:rPr lang="en-GB" sz="1150" dirty="0">
                <a:latin typeface="Arial"/>
                <a:cs typeface="Arial"/>
              </a:rPr>
              <a:t>, 2023</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each</a:t>
            </a:r>
            <a:r>
              <a:rPr sz="1150" spc="-5" dirty="0">
                <a:latin typeface="Arial"/>
                <a:cs typeface="Arial"/>
              </a:rPr>
              <a:t> </a:t>
            </a:r>
            <a:r>
              <a:rPr sz="1150" dirty="0">
                <a:latin typeface="Arial"/>
                <a:cs typeface="Arial"/>
              </a:rPr>
              <a:t>scored</a:t>
            </a:r>
            <a:r>
              <a:rPr sz="1150" spc="-10" dirty="0">
                <a:latin typeface="Arial"/>
                <a:cs typeface="Arial"/>
              </a:rPr>
              <a:t> question.</a:t>
            </a:r>
            <a:endParaRPr sz="1150" dirty="0">
              <a:latin typeface="Arial"/>
              <a:cs typeface="Arial"/>
            </a:endParaRPr>
          </a:p>
        </p:txBody>
      </p:sp>
      <p:sp>
        <p:nvSpPr>
          <p:cNvPr id="3" name="object 2">
            <a:extLst>
              <a:ext uri="{FF2B5EF4-FFF2-40B4-BE49-F238E27FC236}">
                <a16:creationId xmlns:a16="http://schemas.microsoft.com/office/drawing/2014/main" id="{4E518D06-315A-C91C-DF9B-173C144C05B9}"/>
              </a:ext>
            </a:extLst>
          </p:cNvPr>
          <p:cNvSpPr txBox="1"/>
          <p:nvPr/>
        </p:nvSpPr>
        <p:spPr>
          <a:xfrm>
            <a:off x="437743" y="3828334"/>
            <a:ext cx="4810949" cy="276999"/>
          </a:xfrm>
          <a:prstGeom prst="rect">
            <a:avLst/>
          </a:prstGeom>
          <a:noFill/>
        </p:spPr>
        <p:txBody>
          <a:bodyPr wrap="square" lIns="0" tIns="0" rIns="0" bIns="0">
            <a:spAutoFit/>
          </a:bodyPr>
          <a:lstStyle/>
          <a:p>
            <a:pPr marL="12700" algn="just">
              <a:lnSpc>
                <a:spcPct val="100000"/>
              </a:lnSpc>
              <a:spcBef>
                <a:spcPts val="1060"/>
              </a:spcBef>
            </a:pPr>
            <a:r>
              <a:rPr lang="en-GB" sz="1800" b="1" dirty="0">
                <a:solidFill>
                  <a:srgbClr val="336E9F"/>
                </a:solidFill>
                <a:latin typeface="Arial"/>
                <a:cs typeface="Arial"/>
              </a:rPr>
              <a:t>National</a:t>
            </a:r>
            <a:r>
              <a:rPr lang="en-GB" sz="1800" b="1" spc="-30"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dirty="0">
                <a:solidFill>
                  <a:srgbClr val="336E9F"/>
                </a:solidFill>
                <a:latin typeface="Arial"/>
                <a:cs typeface="Arial"/>
              </a:rPr>
              <a:t>and</a:t>
            </a:r>
            <a:r>
              <a:rPr lang="en-GB" sz="1800" b="1" spc="-30" dirty="0">
                <a:solidFill>
                  <a:srgbClr val="336E9F"/>
                </a:solidFill>
                <a:latin typeface="Arial"/>
                <a:cs typeface="Arial"/>
              </a:rPr>
              <a:t> </a:t>
            </a:r>
            <a:r>
              <a:rPr lang="en-GB" sz="1800" b="1" dirty="0">
                <a:solidFill>
                  <a:srgbClr val="336E9F"/>
                </a:solidFill>
                <a:latin typeface="Arial"/>
                <a:cs typeface="Arial"/>
              </a:rPr>
              <a:t>England</a:t>
            </a:r>
            <a:r>
              <a:rPr lang="en-GB" sz="1800" b="1" spc="-25"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spc="-20" dirty="0">
                <a:solidFill>
                  <a:srgbClr val="336E9F"/>
                </a:solidFill>
                <a:latin typeface="Arial"/>
                <a:cs typeface="Arial"/>
              </a:rPr>
              <a:t>data</a:t>
            </a:r>
            <a:endParaRPr lang="en-GB" sz="1800" dirty="0">
              <a:latin typeface="Arial"/>
              <a:cs typeface="Arial"/>
            </a:endParaRPr>
          </a:p>
        </p:txBody>
      </p:sp>
      <p:sp>
        <p:nvSpPr>
          <p:cNvPr id="12" name="object 3">
            <a:extLst>
              <a:ext uri="{FF2B5EF4-FFF2-40B4-BE49-F238E27FC236}">
                <a16:creationId xmlns:a16="http://schemas.microsoft.com/office/drawing/2014/main" id="{8583BC63-4738-267F-3382-5E988339CF57}"/>
              </a:ext>
            </a:extLst>
          </p:cNvPr>
          <p:cNvSpPr txBox="1"/>
          <p:nvPr/>
        </p:nvSpPr>
        <p:spPr>
          <a:xfrm>
            <a:off x="437743" y="4203700"/>
            <a:ext cx="6719352" cy="2754600"/>
          </a:xfrm>
          <a:prstGeom prst="rect">
            <a:avLst/>
          </a:prstGeom>
          <a:noFill/>
        </p:spPr>
        <p:txBody>
          <a:bodyPr wrap="square" lIns="0" tIns="0" rIns="0" bIns="0">
            <a:spAutoFit/>
          </a:bodyPr>
          <a:lstStyle/>
          <a:p>
            <a:pPr marL="12700" marR="482600" algn="l">
              <a:spcBef>
                <a:spcPts val="600"/>
              </a:spcBef>
            </a:pPr>
            <a:r>
              <a:rPr lang="en-GB" sz="1150" dirty="0">
                <a:latin typeface="Arial"/>
                <a:cs typeface="Arial"/>
              </a:rPr>
              <a:t>In</a:t>
            </a:r>
            <a:r>
              <a:rPr lang="en-GB" sz="1150" spc="-10" dirty="0">
                <a:latin typeface="Arial"/>
                <a:cs typeface="Arial"/>
              </a:rPr>
              <a:t> </a:t>
            </a:r>
            <a:r>
              <a:rPr lang="en-GB" sz="1150" dirty="0">
                <a:latin typeface="Arial"/>
                <a:cs typeface="Arial"/>
              </a:rPr>
              <a:t>some</a:t>
            </a:r>
            <a:r>
              <a:rPr lang="en-GB" sz="1150" spc="-10" dirty="0">
                <a:latin typeface="Arial"/>
                <a:cs typeface="Arial"/>
              </a:rPr>
              <a:t> </a:t>
            </a:r>
            <a:r>
              <a:rPr lang="en-GB" sz="1150" dirty="0">
                <a:latin typeface="Arial"/>
                <a:cs typeface="Arial"/>
              </a:rPr>
              <a:t>cases</a:t>
            </a:r>
            <a:r>
              <a:rPr lang="en-GB" sz="1150" spc="-10" dirty="0">
                <a:latin typeface="Arial"/>
                <a:cs typeface="Arial"/>
              </a:rPr>
              <a:t> </a:t>
            </a:r>
            <a:r>
              <a:rPr lang="en-GB" sz="1150" dirty="0">
                <a:latin typeface="Arial"/>
                <a:cs typeface="Arial"/>
              </a:rPr>
              <a:t>(</a:t>
            </a:r>
            <a:r>
              <a:rPr lang="en-GB" sz="1150" dirty="0">
                <a:solidFill>
                  <a:schemeClr val="tx1"/>
                </a:solidFill>
                <a:latin typeface="Arial"/>
                <a:cs typeface="Arial"/>
              </a:rPr>
              <a:t>389</a:t>
            </a:r>
            <a:r>
              <a:rPr lang="en-GB" sz="1150" spc="-10" dirty="0">
                <a:latin typeface="Arial"/>
                <a:cs typeface="Arial"/>
              </a:rPr>
              <a:t> </a:t>
            </a:r>
            <a:r>
              <a:rPr lang="en-GB" sz="1150" dirty="0">
                <a:latin typeface="Arial"/>
                <a:cs typeface="Arial"/>
              </a:rPr>
              <a:t>respondents</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outside</a:t>
            </a:r>
            <a:r>
              <a:rPr lang="en-GB" sz="1150" spc="-10" dirty="0">
                <a:latin typeface="Arial"/>
                <a:cs typeface="Arial"/>
              </a:rPr>
              <a:t> </a:t>
            </a:r>
            <a:r>
              <a:rPr lang="en-GB" sz="1150" dirty="0">
                <a:latin typeface="Arial"/>
                <a:cs typeface="Arial"/>
              </a:rPr>
              <a:t>England</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Wales,</a:t>
            </a:r>
            <a:r>
              <a:rPr lang="en-GB" sz="1150" spc="-10" dirty="0">
                <a:latin typeface="Arial"/>
                <a:cs typeface="Arial"/>
              </a:rPr>
              <a:t> Scotland, </a:t>
            </a:r>
            <a:r>
              <a:rPr lang="en-GB" sz="1150" dirty="0">
                <a:latin typeface="Arial"/>
                <a:cs typeface="Arial"/>
              </a:rPr>
              <a:t>Northern</a:t>
            </a:r>
            <a:r>
              <a:rPr lang="en-GB" sz="1150" spc="-20" dirty="0">
                <a:latin typeface="Arial"/>
                <a:cs typeface="Arial"/>
              </a:rPr>
              <a:t> </a:t>
            </a:r>
            <a:r>
              <a:rPr lang="en-GB" sz="1150" dirty="0">
                <a:latin typeface="Arial"/>
                <a:cs typeface="Arial"/>
              </a:rPr>
              <a:t>Ireland,</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Channel</a:t>
            </a:r>
            <a:r>
              <a:rPr lang="en-GB" sz="1150" spc="-15" dirty="0">
                <a:latin typeface="Arial"/>
                <a:cs typeface="Arial"/>
              </a:rPr>
              <a:t> </a:t>
            </a:r>
            <a:r>
              <a:rPr lang="en-GB" sz="1150" dirty="0">
                <a:latin typeface="Arial"/>
                <a:cs typeface="Arial"/>
              </a:rPr>
              <a:t>Islands</a:t>
            </a:r>
            <a:r>
              <a:rPr lang="en-GB" sz="1150" spc="-20" dirty="0">
                <a:latin typeface="Arial"/>
                <a:cs typeface="Arial"/>
              </a:rPr>
              <a:t> </a:t>
            </a:r>
            <a:r>
              <a:rPr lang="en-GB" sz="1150" dirty="0">
                <a:latin typeface="Arial"/>
                <a:cs typeface="Arial"/>
              </a:rPr>
              <a:t>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Isle</a:t>
            </a:r>
            <a:r>
              <a:rPr lang="en-GB" sz="1150" spc="-15" dirty="0">
                <a:latin typeface="Arial"/>
                <a:cs typeface="Arial"/>
              </a:rPr>
              <a:t> </a:t>
            </a:r>
            <a:r>
              <a:rPr lang="en-GB" sz="1150" dirty="0">
                <a:latin typeface="Arial"/>
                <a:cs typeface="Arial"/>
              </a:rPr>
              <a:t>of</a:t>
            </a:r>
            <a:r>
              <a:rPr lang="en-GB" sz="1150" spc="-20" dirty="0">
                <a:latin typeface="Arial"/>
                <a:cs typeface="Arial"/>
              </a:rPr>
              <a:t> </a:t>
            </a:r>
            <a:r>
              <a:rPr lang="en-GB" sz="1150" dirty="0">
                <a:latin typeface="Arial"/>
                <a:cs typeface="Arial"/>
              </a:rPr>
              <a:t>Man)</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referred</a:t>
            </a:r>
            <a:r>
              <a:rPr lang="en-GB" sz="1150" spc="-15" dirty="0">
                <a:latin typeface="Arial"/>
                <a:cs typeface="Arial"/>
              </a:rPr>
              <a:t> </a:t>
            </a:r>
            <a:r>
              <a:rPr lang="en-GB" sz="1150" dirty="0">
                <a:latin typeface="Arial"/>
                <a:cs typeface="Arial"/>
              </a:rPr>
              <a:t>to</a:t>
            </a:r>
            <a:r>
              <a:rPr lang="en-GB" sz="1150" spc="-20" dirty="0">
                <a:latin typeface="Arial"/>
                <a:cs typeface="Arial"/>
              </a:rPr>
              <a:t> </a:t>
            </a:r>
            <a:r>
              <a:rPr lang="en-GB" sz="1150" dirty="0">
                <a:latin typeface="Arial"/>
                <a:cs typeface="Arial"/>
              </a:rPr>
              <a:t>English</a:t>
            </a:r>
            <a:r>
              <a:rPr lang="en-GB" sz="1150" spc="-15" dirty="0">
                <a:latin typeface="Arial"/>
                <a:cs typeface="Arial"/>
              </a:rPr>
              <a:t> </a:t>
            </a:r>
            <a:r>
              <a:rPr lang="en-GB" sz="1150" dirty="0">
                <a:latin typeface="Arial"/>
                <a:cs typeface="Arial"/>
              </a:rPr>
              <a:t>NHS</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spc="-25" dirty="0">
                <a:latin typeface="Arial"/>
                <a:cs typeface="Arial"/>
              </a:rPr>
              <a:t>for </a:t>
            </a:r>
            <a:r>
              <a:rPr lang="en-GB" sz="1150" dirty="0">
                <a:latin typeface="Arial"/>
                <a:cs typeface="Arial"/>
              </a:rPr>
              <a:t>treatment.</a:t>
            </a:r>
            <a:r>
              <a:rPr lang="en-GB" sz="1150" spc="-10" dirty="0">
                <a:latin typeface="Arial"/>
                <a:cs typeface="Arial"/>
              </a:rPr>
              <a:t> </a:t>
            </a:r>
            <a:r>
              <a:rPr lang="en-GB" sz="1150" dirty="0">
                <a:latin typeface="Arial"/>
                <a:cs typeface="Arial"/>
              </a:rPr>
              <a:t>These</a:t>
            </a:r>
            <a:r>
              <a:rPr lang="en-GB" sz="1150" spc="-10"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described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‘Non-England’</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spc="-10" dirty="0">
                <a:latin typeface="Arial"/>
                <a:cs typeface="Arial"/>
              </a:rPr>
              <a:t>data.</a:t>
            </a:r>
          </a:p>
          <a:p>
            <a:pPr marL="12700" algn="l">
              <a:spcBef>
                <a:spcPts val="600"/>
              </a:spcBef>
            </a:pPr>
            <a:r>
              <a:rPr lang="en-GB" sz="1200" b="1" dirty="0">
                <a:solidFill>
                  <a:srgbClr val="336E9F"/>
                </a:solidFill>
                <a:latin typeface="Arial"/>
                <a:cs typeface="Arial"/>
              </a:rPr>
              <a:t>National</a:t>
            </a:r>
            <a:r>
              <a:rPr lang="en-GB" sz="1200" b="1" spc="-20" dirty="0">
                <a:solidFill>
                  <a:srgbClr val="336E9F"/>
                </a:solidFill>
                <a:latin typeface="Arial"/>
                <a:cs typeface="Arial"/>
              </a:rPr>
              <a:t> </a:t>
            </a:r>
            <a:r>
              <a:rPr lang="en-GB" sz="1200" b="1" dirty="0">
                <a:solidFill>
                  <a:srgbClr val="336E9F"/>
                </a:solidFill>
                <a:latin typeface="Arial"/>
                <a:cs typeface="Arial"/>
              </a:rPr>
              <a:t>level</a:t>
            </a:r>
            <a:r>
              <a:rPr lang="en-GB" sz="1200" b="1" spc="-20" dirty="0">
                <a:solidFill>
                  <a:srgbClr val="336E9F"/>
                </a:solidFill>
                <a:latin typeface="Arial"/>
                <a:cs typeface="Arial"/>
              </a:rPr>
              <a:t> </a:t>
            </a:r>
            <a:r>
              <a:rPr lang="en-GB" sz="1200" b="1" dirty="0">
                <a:solidFill>
                  <a:srgbClr val="336E9F"/>
                </a:solidFill>
                <a:latin typeface="Arial"/>
                <a:cs typeface="Arial"/>
              </a:rPr>
              <a:t>data</a:t>
            </a:r>
            <a:r>
              <a:rPr lang="en-GB" sz="1200" b="1" spc="-20" dirty="0">
                <a:solidFill>
                  <a:srgbClr val="336E9F"/>
                </a:solidFill>
                <a:latin typeface="Arial"/>
                <a:cs typeface="Arial"/>
              </a:rPr>
              <a:t> </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and</a:t>
            </a:r>
            <a:r>
              <a:rPr lang="en-GB" sz="1200" b="1" spc="-20" dirty="0">
                <a:solidFill>
                  <a:srgbClr val="336E9F"/>
                </a:solidFill>
                <a:latin typeface="Arial"/>
                <a:cs typeface="Arial"/>
              </a:rPr>
              <a:t> </a:t>
            </a:r>
            <a:r>
              <a:rPr lang="en-GB" sz="1200" b="1" spc="-10" dirty="0">
                <a:solidFill>
                  <a:srgbClr val="336E9F"/>
                </a:solidFill>
                <a:latin typeface="Arial"/>
                <a:cs typeface="Arial"/>
              </a:rPr>
              <a:t>Non-</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is</a:t>
            </a:r>
            <a:r>
              <a:rPr lang="en-GB" sz="1200" b="1" spc="-20" dirty="0">
                <a:solidFill>
                  <a:srgbClr val="336E9F"/>
                </a:solidFill>
                <a:latin typeface="Arial"/>
                <a:cs typeface="Arial"/>
              </a:rPr>
              <a:t> </a:t>
            </a:r>
            <a:r>
              <a:rPr lang="en-GB" sz="1200" b="1" dirty="0">
                <a:solidFill>
                  <a:srgbClr val="336E9F"/>
                </a:solidFill>
                <a:latin typeface="Arial"/>
                <a:cs typeface="Arial"/>
              </a:rPr>
              <a:t>used</a:t>
            </a:r>
            <a:r>
              <a:rPr lang="en-GB" sz="1200" b="1" spc="-20" dirty="0">
                <a:solidFill>
                  <a:srgbClr val="336E9F"/>
                </a:solidFill>
                <a:latin typeface="Arial"/>
                <a:cs typeface="Arial"/>
              </a:rPr>
              <a:t> for:</a:t>
            </a:r>
            <a:endParaRPr lang="en-GB" sz="1150"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Response rate section</a:t>
            </a:r>
            <a:endParaRPr lang="en-GB" sz="1150" baseline="2415"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National column in comparability tables section</a:t>
            </a:r>
            <a:endParaRPr lang="en-GB" sz="1150" baseline="2415" dirty="0">
              <a:latin typeface="Arial"/>
              <a:cs typeface="Arial"/>
            </a:endParaRPr>
          </a:p>
          <a:p>
            <a:pPr marL="330200" marR="59690" indent="-129539" algn="l">
              <a:spcBef>
                <a:spcPts val="600"/>
              </a:spcBef>
              <a:buSzPct val="104347"/>
              <a:buFont typeface="Arial"/>
              <a:buChar char="•"/>
              <a:tabLst>
                <a:tab pos="330200" algn="l"/>
              </a:tabLst>
            </a:pPr>
            <a:r>
              <a:rPr lang="en-GB" sz="1150" dirty="0">
                <a:latin typeface="Arial"/>
                <a:cs typeface="Arial"/>
              </a:rPr>
              <a:t>Subgroup tables section (Tumour group tables, Age group tables, ‘Which of the following best describes you?’, Ethnicity tables, IMD quintile tables and Long-term condition status tables).</a:t>
            </a:r>
          </a:p>
          <a:p>
            <a:pPr marL="12700" algn="l">
              <a:spcBef>
                <a:spcPts val="600"/>
              </a:spcBef>
            </a:pPr>
            <a:r>
              <a:rPr lang="en-GB" sz="1200" b="1" dirty="0">
                <a:solidFill>
                  <a:srgbClr val="336E9F"/>
                </a:solidFill>
                <a:latin typeface="Arial"/>
                <a:cs typeface="Arial"/>
              </a:rPr>
              <a:t>England</a:t>
            </a:r>
            <a:r>
              <a:rPr lang="en-GB" sz="1200" b="1" spc="-15" dirty="0">
                <a:solidFill>
                  <a:srgbClr val="336E9F"/>
                </a:solidFill>
                <a:latin typeface="Arial"/>
                <a:cs typeface="Arial"/>
              </a:rPr>
              <a:t> </a:t>
            </a:r>
            <a:r>
              <a:rPr lang="en-GB" sz="1200" b="1" dirty="0">
                <a:solidFill>
                  <a:srgbClr val="336E9F"/>
                </a:solidFill>
                <a:latin typeface="Arial"/>
                <a:cs typeface="Arial"/>
              </a:rPr>
              <a:t>only</a:t>
            </a:r>
            <a:r>
              <a:rPr lang="en-GB" sz="1200" b="1" spc="-10" dirty="0">
                <a:solidFill>
                  <a:srgbClr val="336E9F"/>
                </a:solidFill>
                <a:latin typeface="Arial"/>
                <a:cs typeface="Arial"/>
              </a:rPr>
              <a:t> </a:t>
            </a:r>
            <a:r>
              <a:rPr lang="en-GB" sz="1200" b="1" dirty="0">
                <a:solidFill>
                  <a:srgbClr val="336E9F"/>
                </a:solidFill>
                <a:latin typeface="Arial"/>
                <a:cs typeface="Arial"/>
              </a:rPr>
              <a:t>level</a:t>
            </a:r>
            <a:r>
              <a:rPr lang="en-GB" sz="1200" b="1" spc="-15" dirty="0">
                <a:solidFill>
                  <a:srgbClr val="336E9F"/>
                </a:solidFill>
                <a:latin typeface="Arial"/>
                <a:cs typeface="Arial"/>
              </a:rPr>
              <a:t> </a:t>
            </a:r>
            <a:r>
              <a:rPr lang="en-GB" sz="1200" b="1" dirty="0">
                <a:solidFill>
                  <a:srgbClr val="336E9F"/>
                </a:solidFill>
                <a:latin typeface="Arial"/>
                <a:cs typeface="Arial"/>
              </a:rPr>
              <a:t>data</a:t>
            </a:r>
            <a:r>
              <a:rPr lang="en-GB" sz="1200" b="1" spc="-10" dirty="0">
                <a:solidFill>
                  <a:srgbClr val="336E9F"/>
                </a:solidFill>
                <a:latin typeface="Arial"/>
                <a:cs typeface="Arial"/>
              </a:rPr>
              <a:t> </a:t>
            </a:r>
            <a:r>
              <a:rPr lang="en-GB" sz="1200" b="1" dirty="0">
                <a:solidFill>
                  <a:srgbClr val="336E9F"/>
                </a:solidFill>
                <a:latin typeface="Arial"/>
                <a:cs typeface="Arial"/>
              </a:rPr>
              <a:t>is</a:t>
            </a:r>
            <a:r>
              <a:rPr lang="en-GB" sz="1200" b="1" spc="-15" dirty="0">
                <a:solidFill>
                  <a:srgbClr val="336E9F"/>
                </a:solidFill>
                <a:latin typeface="Arial"/>
                <a:cs typeface="Arial"/>
              </a:rPr>
              <a:t> </a:t>
            </a:r>
            <a:r>
              <a:rPr lang="en-GB" sz="1200" b="1" dirty="0">
                <a:solidFill>
                  <a:srgbClr val="336E9F"/>
                </a:solidFill>
                <a:latin typeface="Arial"/>
                <a:cs typeface="Arial"/>
              </a:rPr>
              <a:t>used</a:t>
            </a:r>
            <a:r>
              <a:rPr lang="en-GB" sz="1200" b="1" spc="-10" dirty="0">
                <a:solidFill>
                  <a:srgbClr val="336E9F"/>
                </a:solidFill>
                <a:latin typeface="Arial"/>
                <a:cs typeface="Arial"/>
              </a:rPr>
              <a:t> </a:t>
            </a:r>
            <a:r>
              <a:rPr lang="en-GB" sz="1200" b="1" spc="-20" dirty="0">
                <a:solidFill>
                  <a:srgbClr val="336E9F"/>
                </a:solidFill>
                <a:latin typeface="Arial"/>
                <a:cs typeface="Arial"/>
              </a:rPr>
              <a:t>for:</a:t>
            </a:r>
            <a:endParaRPr lang="en-GB" sz="1200" dirty="0">
              <a:latin typeface="Arial"/>
              <a:cs typeface="Arial"/>
            </a:endParaRP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Expected range charts section (as case mix adjustment includes IMD data specific to England)</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Comparability tables section</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Year on year charts section.</a:t>
            </a:r>
          </a:p>
        </p:txBody>
      </p:sp>
      <p:sp>
        <p:nvSpPr>
          <p:cNvPr id="10" name="object 4">
            <a:extLst>
              <a:ext uri="{FF2B5EF4-FFF2-40B4-BE49-F238E27FC236}">
                <a16:creationId xmlns:a16="http://schemas.microsoft.com/office/drawing/2014/main" id="{BF03720D-2574-B777-A048-281F8627E115}"/>
              </a:ext>
            </a:extLst>
          </p:cNvPr>
          <p:cNvSpPr txBox="1"/>
          <p:nvPr/>
        </p:nvSpPr>
        <p:spPr>
          <a:xfrm>
            <a:off x="442436" y="7055783"/>
            <a:ext cx="3776662" cy="276999"/>
          </a:xfrm>
          <a:prstGeom prst="rect">
            <a:avLst/>
          </a:prstGeom>
          <a:noFill/>
        </p:spPr>
        <p:txBody>
          <a:bodyPr wrap="square" lIns="0" tIns="0" rIns="0" bIns="0">
            <a:spAutoFit/>
          </a:bodyPr>
          <a:lstStyle/>
          <a:p>
            <a:pPr marL="12700">
              <a:lnSpc>
                <a:spcPct val="100000"/>
              </a:lnSpc>
              <a:spcBef>
                <a:spcPts val="1210"/>
              </a:spcBef>
            </a:pPr>
            <a:r>
              <a:rPr lang="en-GB" sz="1800" b="1" dirty="0">
                <a:solidFill>
                  <a:srgbClr val="336E9F"/>
                </a:solidFill>
                <a:latin typeface="Arial"/>
                <a:cs typeface="Arial"/>
              </a:rPr>
              <a:t>Further </a:t>
            </a:r>
            <a:r>
              <a:rPr lang="en-GB" sz="1800" b="1" spc="-10" dirty="0">
                <a:solidFill>
                  <a:srgbClr val="336E9F"/>
                </a:solidFill>
                <a:latin typeface="Arial"/>
                <a:cs typeface="Arial"/>
              </a:rPr>
              <a:t>information</a:t>
            </a:r>
            <a:endParaRPr lang="en-GB" sz="1800" dirty="0">
              <a:latin typeface="Arial"/>
              <a:cs typeface="Arial"/>
            </a:endParaRPr>
          </a:p>
        </p:txBody>
      </p:sp>
      <p:sp>
        <p:nvSpPr>
          <p:cNvPr id="2" name="object 5"/>
          <p:cNvSpPr txBox="1"/>
          <p:nvPr/>
        </p:nvSpPr>
        <p:spPr>
          <a:xfrm>
            <a:off x="448040" y="7432248"/>
            <a:ext cx="6722109" cy="2039020"/>
          </a:xfrm>
          <a:prstGeom prst="rect">
            <a:avLst/>
          </a:prstGeom>
        </p:spPr>
        <p:txBody>
          <a:bodyPr vert="horz" wrap="square" lIns="0" tIns="0" rIns="0" bIns="0" rtlCol="0">
            <a:spAutoFit/>
          </a:bodyPr>
          <a:lstStyle/>
          <a:p>
            <a:pPr marL="12700" marR="231775" algn="l">
              <a:spcBef>
                <a:spcPts val="600"/>
              </a:spcBef>
            </a:pPr>
            <a:r>
              <a:rPr sz="1150" dirty="0">
                <a:latin typeface="Arial"/>
                <a:cs typeface="Arial"/>
              </a:rPr>
              <a:t>This</a:t>
            </a:r>
            <a:r>
              <a:rPr sz="1150" spc="-10" dirty="0">
                <a:latin typeface="Arial"/>
                <a:cs typeface="Arial"/>
              </a:rPr>
              <a:t> </a:t>
            </a:r>
            <a:r>
              <a:rPr sz="1150" dirty="0">
                <a:latin typeface="Arial"/>
                <a:cs typeface="Arial"/>
              </a:rPr>
              <a:t>research</a:t>
            </a:r>
            <a:r>
              <a:rPr sz="1150" spc="-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carried</a:t>
            </a:r>
            <a:r>
              <a:rPr sz="1150" spc="-10"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accordance</a:t>
            </a:r>
            <a:r>
              <a:rPr sz="1150" spc="-5"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international</a:t>
            </a:r>
            <a:r>
              <a:rPr sz="1150" spc="-10" dirty="0">
                <a:latin typeface="Arial"/>
                <a:cs typeface="Arial"/>
              </a:rPr>
              <a:t> </a:t>
            </a:r>
            <a:r>
              <a:rPr sz="1150" dirty="0">
                <a:latin typeface="Arial"/>
                <a:cs typeface="Arial"/>
              </a:rPr>
              <a:t>standard</a:t>
            </a:r>
            <a:r>
              <a:rPr sz="1150" spc="-5" dirty="0">
                <a:latin typeface="Arial"/>
                <a:cs typeface="Arial"/>
              </a:rPr>
              <a:t> </a:t>
            </a:r>
            <a:r>
              <a:rPr sz="1150" dirty="0">
                <a:latin typeface="Arial"/>
                <a:cs typeface="Arial"/>
              </a:rPr>
              <a:t>for</a:t>
            </a:r>
            <a:r>
              <a:rPr sz="1150" spc="-10" dirty="0">
                <a:latin typeface="Arial"/>
                <a:cs typeface="Arial"/>
              </a:rPr>
              <a:t> organisations </a:t>
            </a:r>
            <a:r>
              <a:rPr sz="1150" dirty="0">
                <a:latin typeface="Arial"/>
                <a:cs typeface="Arial"/>
              </a:rPr>
              <a:t>conducting</a:t>
            </a:r>
            <a:r>
              <a:rPr sz="1150" spc="-20" dirty="0">
                <a:latin typeface="Arial"/>
                <a:cs typeface="Arial"/>
              </a:rPr>
              <a:t> </a:t>
            </a:r>
            <a:r>
              <a:rPr sz="1150" dirty="0">
                <a:latin typeface="Arial"/>
                <a:cs typeface="Arial"/>
              </a:rPr>
              <a:t>market</a:t>
            </a:r>
            <a:r>
              <a:rPr sz="1150" spc="-15"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social</a:t>
            </a:r>
            <a:r>
              <a:rPr sz="1150" spc="-15" dirty="0">
                <a:latin typeface="Arial"/>
                <a:cs typeface="Arial"/>
              </a:rPr>
              <a:t> </a:t>
            </a:r>
            <a:r>
              <a:rPr sz="1150" dirty="0">
                <a:latin typeface="Arial"/>
                <a:cs typeface="Arial"/>
              </a:rPr>
              <a:t>research</a:t>
            </a:r>
            <a:r>
              <a:rPr sz="1150" spc="-15" dirty="0">
                <a:latin typeface="Arial"/>
                <a:cs typeface="Arial"/>
              </a:rPr>
              <a:t> </a:t>
            </a:r>
            <a:r>
              <a:rPr sz="1150" dirty="0">
                <a:latin typeface="Arial"/>
                <a:cs typeface="Arial"/>
              </a:rPr>
              <a:t>(accreditation</a:t>
            </a:r>
            <a:r>
              <a:rPr sz="1150" spc="-15" dirty="0">
                <a:latin typeface="Arial"/>
                <a:cs typeface="Arial"/>
              </a:rPr>
              <a:t> </a:t>
            </a:r>
            <a:r>
              <a:rPr sz="1150" dirty="0">
                <a:latin typeface="Arial"/>
                <a:cs typeface="Arial"/>
              </a:rPr>
              <a:t>to</a:t>
            </a:r>
            <a:r>
              <a:rPr sz="1150" spc="-15" dirty="0">
                <a:latin typeface="Arial"/>
                <a:cs typeface="Arial"/>
              </a:rPr>
              <a:t> </a:t>
            </a:r>
            <a:r>
              <a:rPr sz="1150" dirty="0">
                <a:latin typeface="Arial"/>
                <a:cs typeface="Arial"/>
              </a:rPr>
              <a:t>ISO20252:2019;</a:t>
            </a:r>
            <a:r>
              <a:rPr sz="1150" spc="-15" dirty="0">
                <a:latin typeface="Arial"/>
                <a:cs typeface="Arial"/>
              </a:rPr>
              <a:t> </a:t>
            </a:r>
            <a:r>
              <a:rPr sz="1150" dirty="0">
                <a:latin typeface="Arial"/>
                <a:cs typeface="Arial"/>
              </a:rPr>
              <a:t>certificate</a:t>
            </a:r>
            <a:r>
              <a:rPr sz="1150" spc="-15" dirty="0">
                <a:latin typeface="Arial"/>
                <a:cs typeface="Arial"/>
              </a:rPr>
              <a:t> </a:t>
            </a:r>
            <a:r>
              <a:rPr sz="1150" spc="-10" dirty="0">
                <a:latin typeface="Arial"/>
                <a:cs typeface="Arial"/>
              </a:rPr>
              <a:t>number </a:t>
            </a:r>
            <a:r>
              <a:rPr sz="1150" dirty="0">
                <a:latin typeface="Arial"/>
                <a:cs typeface="Arial"/>
              </a:rPr>
              <a:t>GB08/74322).</a:t>
            </a:r>
            <a:r>
              <a:rPr sz="1150" spc="-15" dirty="0">
                <a:latin typeface="Arial"/>
                <a:cs typeface="Arial"/>
              </a:rPr>
              <a:t> </a:t>
            </a:r>
            <a:r>
              <a:rPr sz="1150" dirty="0">
                <a:latin typeface="Arial"/>
                <a:cs typeface="Arial"/>
              </a:rPr>
              <a:t>Our</a:t>
            </a:r>
            <a:r>
              <a:rPr sz="1150" spc="-15" dirty="0">
                <a:latin typeface="Arial"/>
                <a:cs typeface="Arial"/>
              </a:rPr>
              <a:t> </a:t>
            </a:r>
            <a:r>
              <a:rPr sz="1150" dirty="0">
                <a:latin typeface="Arial"/>
                <a:cs typeface="Arial"/>
              </a:rPr>
              <a:t>statistical</a:t>
            </a:r>
            <a:r>
              <a:rPr sz="1150" spc="-15" dirty="0">
                <a:latin typeface="Arial"/>
                <a:cs typeface="Arial"/>
              </a:rPr>
              <a:t> </a:t>
            </a:r>
            <a:r>
              <a:rPr sz="1150" dirty="0">
                <a:latin typeface="Arial"/>
                <a:cs typeface="Arial"/>
              </a:rPr>
              <a:t>practice</a:t>
            </a:r>
            <a:r>
              <a:rPr sz="1150" spc="-15" dirty="0">
                <a:latin typeface="Arial"/>
                <a:cs typeface="Arial"/>
              </a:rPr>
              <a:t> </a:t>
            </a:r>
            <a:r>
              <a:rPr sz="1150" dirty="0">
                <a:latin typeface="Arial"/>
                <a:cs typeface="Arial"/>
              </a:rPr>
              <a:t>is</a:t>
            </a:r>
            <a:r>
              <a:rPr sz="1150" spc="-15" dirty="0">
                <a:latin typeface="Arial"/>
                <a:cs typeface="Arial"/>
              </a:rPr>
              <a:t> </a:t>
            </a:r>
            <a:r>
              <a:rPr sz="1150" dirty="0">
                <a:latin typeface="Arial"/>
                <a:cs typeface="Arial"/>
              </a:rPr>
              <a:t>regulated</a:t>
            </a:r>
            <a:r>
              <a:rPr sz="1150" spc="-15" dirty="0">
                <a:latin typeface="Arial"/>
                <a:cs typeface="Arial"/>
              </a:rPr>
              <a:t> </a:t>
            </a:r>
            <a:r>
              <a:rPr sz="1150" dirty="0">
                <a:latin typeface="Arial"/>
                <a:cs typeface="Arial"/>
              </a:rPr>
              <a:t>by</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Office</a:t>
            </a:r>
            <a:r>
              <a:rPr sz="1150" spc="-15"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5" dirty="0">
                <a:latin typeface="Arial"/>
                <a:cs typeface="Arial"/>
              </a:rPr>
              <a:t> </a:t>
            </a:r>
            <a:r>
              <a:rPr sz="1150" dirty="0">
                <a:latin typeface="Arial"/>
                <a:cs typeface="Arial"/>
              </a:rPr>
              <a:t>Regulation</a:t>
            </a:r>
            <a:r>
              <a:rPr sz="1150" spc="-15" dirty="0">
                <a:latin typeface="Arial"/>
                <a:cs typeface="Arial"/>
              </a:rPr>
              <a:t> </a:t>
            </a:r>
            <a:r>
              <a:rPr sz="1150" dirty="0">
                <a:latin typeface="Arial"/>
                <a:cs typeface="Arial"/>
              </a:rPr>
              <a:t>(OSR).</a:t>
            </a:r>
            <a:r>
              <a:rPr sz="1150" spc="-15" dirty="0">
                <a:latin typeface="Arial"/>
                <a:cs typeface="Arial"/>
              </a:rPr>
              <a:t> </a:t>
            </a:r>
            <a:r>
              <a:rPr sz="1150" spc="-25" dirty="0">
                <a:latin typeface="Arial"/>
                <a:cs typeface="Arial"/>
              </a:rPr>
              <a:t>OSR </a:t>
            </a:r>
            <a:r>
              <a:rPr sz="1150" dirty="0">
                <a:latin typeface="Arial"/>
                <a:cs typeface="Arial"/>
              </a:rPr>
              <a:t>sets</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standards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trustworthiness,</a:t>
            </a:r>
            <a:r>
              <a:rPr sz="1150" spc="-15"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value</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Code</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Practice</a:t>
            </a:r>
            <a:r>
              <a:rPr sz="1150" spc="-10"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0" dirty="0">
                <a:latin typeface="Arial"/>
                <a:cs typeface="Arial"/>
              </a:rPr>
              <a:t> </a:t>
            </a:r>
            <a:r>
              <a:rPr sz="1150" spc="-20" dirty="0">
                <a:latin typeface="Arial"/>
                <a:cs typeface="Arial"/>
              </a:rPr>
              <a:t>that</a:t>
            </a:r>
            <a:r>
              <a:rPr lang="en-GB" sz="1150" spc="-2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producers</a:t>
            </a:r>
            <a:r>
              <a:rPr sz="1150" spc="-5"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official</a:t>
            </a:r>
            <a:r>
              <a:rPr sz="1150" spc="-5" dirty="0">
                <a:latin typeface="Arial"/>
                <a:cs typeface="Arial"/>
              </a:rPr>
              <a:t> </a:t>
            </a:r>
            <a:r>
              <a:rPr sz="1150" dirty="0">
                <a:latin typeface="Arial"/>
                <a:cs typeface="Arial"/>
              </a:rPr>
              <a:t>statistics</a:t>
            </a:r>
            <a:r>
              <a:rPr sz="1150" spc="-10" dirty="0">
                <a:latin typeface="Arial"/>
                <a:cs typeface="Arial"/>
              </a:rPr>
              <a:t> </a:t>
            </a:r>
            <a:r>
              <a:rPr sz="1150" dirty="0">
                <a:latin typeface="Arial"/>
                <a:cs typeface="Arial"/>
              </a:rPr>
              <a:t>should</a:t>
            </a:r>
            <a:r>
              <a:rPr sz="1150" spc="-5" dirty="0">
                <a:latin typeface="Arial"/>
                <a:cs typeface="Arial"/>
              </a:rPr>
              <a:t> </a:t>
            </a:r>
            <a:r>
              <a:rPr sz="1150" dirty="0">
                <a:latin typeface="Arial"/>
                <a:cs typeface="Arial"/>
              </a:rPr>
              <a:t>adhere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You</a:t>
            </a:r>
            <a:r>
              <a:rPr sz="1150" spc="-10" dirty="0">
                <a:latin typeface="Arial"/>
                <a:cs typeface="Arial"/>
              </a:rPr>
              <a:t> </a:t>
            </a:r>
            <a:r>
              <a:rPr sz="1150" dirty="0">
                <a:latin typeface="Arial"/>
                <a:cs typeface="Arial"/>
              </a:rPr>
              <a:t>are</a:t>
            </a:r>
            <a:r>
              <a:rPr sz="1150" spc="-5" dirty="0">
                <a:latin typeface="Arial"/>
                <a:cs typeface="Arial"/>
              </a:rPr>
              <a:t> </a:t>
            </a:r>
            <a:r>
              <a:rPr sz="1150" dirty="0">
                <a:latin typeface="Arial"/>
                <a:cs typeface="Arial"/>
              </a:rPr>
              <a:t>welcome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us</a:t>
            </a:r>
            <a:r>
              <a:rPr sz="1150" spc="-5" dirty="0">
                <a:latin typeface="Arial"/>
                <a:cs typeface="Arial"/>
              </a:rPr>
              <a:t> </a:t>
            </a:r>
            <a:r>
              <a:rPr sz="1150" dirty="0">
                <a:latin typeface="Arial"/>
                <a:cs typeface="Arial"/>
              </a:rPr>
              <a:t>directly</a:t>
            </a:r>
            <a:r>
              <a:rPr sz="1150" spc="-10" dirty="0">
                <a:latin typeface="Arial"/>
                <a:cs typeface="Arial"/>
              </a:rPr>
              <a:t> </a:t>
            </a:r>
            <a:r>
              <a:rPr sz="1150" dirty="0">
                <a:latin typeface="Arial"/>
                <a:cs typeface="Arial"/>
              </a:rPr>
              <a:t>with</a:t>
            </a:r>
            <a:r>
              <a:rPr sz="1150" spc="-5" dirty="0">
                <a:latin typeface="Arial"/>
                <a:cs typeface="Arial"/>
              </a:rPr>
              <a:t> </a:t>
            </a:r>
            <a:r>
              <a:rPr sz="1150" spc="-25" dirty="0">
                <a:latin typeface="Arial"/>
                <a:cs typeface="Arial"/>
              </a:rPr>
              <a:t>any</a:t>
            </a:r>
            <a:r>
              <a:rPr lang="en-GB" sz="1150" spc="-25" dirty="0">
                <a:latin typeface="Arial"/>
                <a:cs typeface="Arial"/>
              </a:rPr>
              <a:t> </a:t>
            </a:r>
            <a:r>
              <a:rPr sz="1150" dirty="0">
                <a:latin typeface="Arial"/>
                <a:cs typeface="Arial"/>
              </a:rPr>
              <a:t>comments</a:t>
            </a:r>
            <a:r>
              <a:rPr sz="1150" spc="-15" dirty="0">
                <a:latin typeface="Arial"/>
                <a:cs typeface="Arial"/>
              </a:rPr>
              <a:t> </a:t>
            </a:r>
            <a:r>
              <a:rPr sz="1150" dirty="0">
                <a:latin typeface="Arial"/>
                <a:cs typeface="Arial"/>
              </a:rPr>
              <a:t>about</a:t>
            </a:r>
            <a:r>
              <a:rPr sz="1150" spc="-15" dirty="0">
                <a:latin typeface="Arial"/>
                <a:cs typeface="Arial"/>
              </a:rPr>
              <a:t> </a:t>
            </a:r>
            <a:r>
              <a:rPr sz="1150" dirty="0">
                <a:latin typeface="Arial"/>
                <a:cs typeface="Arial"/>
              </a:rPr>
              <a:t>how</a:t>
            </a:r>
            <a:r>
              <a:rPr sz="1150" spc="-10" dirty="0">
                <a:latin typeface="Arial"/>
                <a:cs typeface="Arial"/>
              </a:rPr>
              <a:t> </a:t>
            </a:r>
            <a:r>
              <a:rPr sz="1150" dirty="0">
                <a:latin typeface="Arial"/>
                <a:cs typeface="Arial"/>
              </a:rPr>
              <a:t>we</a:t>
            </a:r>
            <a:r>
              <a:rPr sz="1150" spc="-15" dirty="0">
                <a:latin typeface="Arial"/>
                <a:cs typeface="Arial"/>
              </a:rPr>
              <a:t> </a:t>
            </a:r>
            <a:r>
              <a:rPr sz="1150" dirty="0">
                <a:latin typeface="Arial"/>
                <a:cs typeface="Arial"/>
              </a:rPr>
              <a:t>meet</a:t>
            </a:r>
            <a:r>
              <a:rPr sz="1150" spc="-15" dirty="0">
                <a:latin typeface="Arial"/>
                <a:cs typeface="Arial"/>
              </a:rPr>
              <a:t> </a:t>
            </a:r>
            <a:r>
              <a:rPr sz="1150" dirty="0">
                <a:latin typeface="Arial"/>
                <a:cs typeface="Arial"/>
              </a:rPr>
              <a:t>these</a:t>
            </a:r>
            <a:r>
              <a:rPr sz="1150" spc="-10" dirty="0">
                <a:latin typeface="Arial"/>
                <a:cs typeface="Arial"/>
              </a:rPr>
              <a:t> </a:t>
            </a:r>
            <a:r>
              <a:rPr sz="1150" dirty="0">
                <a:latin typeface="Arial"/>
                <a:cs typeface="Arial"/>
              </a:rPr>
              <a:t>standards.</a:t>
            </a:r>
            <a:r>
              <a:rPr sz="1150" spc="-15" dirty="0">
                <a:latin typeface="Arial"/>
                <a:cs typeface="Arial"/>
              </a:rPr>
              <a:t> </a:t>
            </a:r>
            <a:r>
              <a:rPr sz="1150" dirty="0">
                <a:latin typeface="Arial"/>
                <a:cs typeface="Arial"/>
              </a:rPr>
              <a:t>Alternatively,</a:t>
            </a:r>
            <a:r>
              <a:rPr sz="1150" spc="-10" dirty="0">
                <a:latin typeface="Arial"/>
                <a:cs typeface="Arial"/>
              </a:rPr>
              <a:t> </a:t>
            </a:r>
            <a:r>
              <a:rPr sz="1150" dirty="0">
                <a:latin typeface="Arial"/>
                <a:cs typeface="Arial"/>
              </a:rPr>
              <a:t>you</a:t>
            </a:r>
            <a:r>
              <a:rPr sz="1150" spc="-15" dirty="0">
                <a:latin typeface="Arial"/>
                <a:cs typeface="Arial"/>
              </a:rPr>
              <a:t> </a:t>
            </a:r>
            <a:r>
              <a:rPr sz="1150" dirty="0">
                <a:latin typeface="Arial"/>
                <a:cs typeface="Arial"/>
              </a:rPr>
              <a:t>can</a:t>
            </a:r>
            <a:r>
              <a:rPr sz="1150" spc="-1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OSR</a:t>
            </a:r>
            <a:r>
              <a:rPr sz="1150" spc="-15" dirty="0">
                <a:latin typeface="Arial"/>
                <a:cs typeface="Arial"/>
              </a:rPr>
              <a:t> </a:t>
            </a:r>
            <a:r>
              <a:rPr sz="1150" dirty="0">
                <a:latin typeface="Arial"/>
                <a:cs typeface="Arial"/>
              </a:rPr>
              <a:t>by</a:t>
            </a:r>
            <a:r>
              <a:rPr sz="1150" spc="-10" dirty="0">
                <a:latin typeface="Arial"/>
                <a:cs typeface="Arial"/>
              </a:rPr>
              <a:t> emailing </a:t>
            </a:r>
            <a:r>
              <a:rPr sz="1150" u="sng" dirty="0">
                <a:solidFill>
                  <a:srgbClr val="0000FF"/>
                </a:solidFill>
                <a:uFill>
                  <a:solidFill>
                    <a:srgbClr val="0000FF"/>
                  </a:solidFill>
                </a:uFill>
                <a:latin typeface="Arial"/>
                <a:cs typeface="Arial"/>
                <a:hlinkClick r:id="rId2"/>
              </a:rPr>
              <a:t>regulation@statistics.gov.uk</a:t>
            </a:r>
            <a:r>
              <a:rPr sz="1150" u="none" spc="-15" dirty="0">
                <a:solidFill>
                  <a:srgbClr val="0000FF"/>
                </a:solidFill>
                <a:latin typeface="Arial"/>
                <a:cs typeface="Arial"/>
              </a:rPr>
              <a:t> </a:t>
            </a:r>
            <a:r>
              <a:rPr sz="1150" u="none" dirty="0">
                <a:latin typeface="Arial"/>
                <a:cs typeface="Arial"/>
              </a:rPr>
              <a:t>or</a:t>
            </a:r>
            <a:r>
              <a:rPr sz="1150" u="none" spc="-5" dirty="0">
                <a:latin typeface="Arial"/>
                <a:cs typeface="Arial"/>
              </a:rPr>
              <a:t> </a:t>
            </a:r>
            <a:r>
              <a:rPr sz="1150" u="none" dirty="0">
                <a:latin typeface="Arial"/>
                <a:cs typeface="Arial"/>
              </a:rPr>
              <a:t>via</a:t>
            </a:r>
            <a:r>
              <a:rPr sz="1150" u="none" spc="-5" dirty="0">
                <a:latin typeface="Arial"/>
                <a:cs typeface="Arial"/>
              </a:rPr>
              <a:t> </a:t>
            </a:r>
            <a:r>
              <a:rPr sz="1150" u="none" dirty="0">
                <a:latin typeface="Arial"/>
                <a:cs typeface="Arial"/>
              </a:rPr>
              <a:t>the</a:t>
            </a:r>
            <a:r>
              <a:rPr sz="1150" u="none" spc="-5" dirty="0">
                <a:latin typeface="Arial"/>
                <a:cs typeface="Arial"/>
              </a:rPr>
              <a:t> </a:t>
            </a:r>
            <a:r>
              <a:rPr sz="1150" u="none" dirty="0">
                <a:latin typeface="Arial"/>
                <a:cs typeface="Arial"/>
              </a:rPr>
              <a:t>OSR</a:t>
            </a:r>
            <a:r>
              <a:rPr sz="1150" u="none" spc="-5" dirty="0">
                <a:latin typeface="Arial"/>
                <a:cs typeface="Arial"/>
              </a:rPr>
              <a:t> </a:t>
            </a:r>
            <a:r>
              <a:rPr sz="1150" u="none" spc="-10" dirty="0">
                <a:latin typeface="Arial"/>
                <a:cs typeface="Arial"/>
              </a:rPr>
              <a:t>website.</a:t>
            </a:r>
            <a:endParaRPr sz="1150" dirty="0">
              <a:latin typeface="Arial"/>
              <a:cs typeface="Arial"/>
            </a:endParaRPr>
          </a:p>
          <a:p>
            <a:pPr marL="12700" marR="84455" algn="l">
              <a:spcBef>
                <a:spcPts val="600"/>
              </a:spcBef>
            </a:pPr>
            <a:r>
              <a:rPr lang="en-GB" sz="1150" dirty="0">
                <a:latin typeface="Arial"/>
                <a:cs typeface="Arial"/>
              </a:rPr>
              <a:t>The 2024 questionnaire </a:t>
            </a:r>
            <a:r>
              <a:rPr lang="en-GB" sz="1200" dirty="0"/>
              <a:t>and survey guidance can be found on the website at </a:t>
            </a:r>
            <a:r>
              <a:rPr lang="en-GB" sz="1200" dirty="0">
                <a:hlinkClick r:id="rId3"/>
              </a:rPr>
              <a:t>www.ncpes.co.uk</a:t>
            </a:r>
            <a:r>
              <a:rPr lang="en-GB" sz="1200" dirty="0"/>
              <a:t>, </a:t>
            </a:r>
            <a:r>
              <a:rPr lang="en-GB" sz="1150" dirty="0">
                <a:latin typeface="Arial"/>
                <a:cs typeface="Arial"/>
              </a:rPr>
              <a:t>and more information on the methodology in the Technical Document can be viewed on the website at </a:t>
            </a:r>
            <a:r>
              <a:rPr lang="en-GB" sz="1150" dirty="0">
                <a:latin typeface="Arial"/>
                <a:cs typeface="Arial"/>
                <a:hlinkClick r:id="rId4"/>
              </a:rPr>
              <a:t>www.ncpes.co.uk</a:t>
            </a:r>
            <a:r>
              <a:rPr sz="1150" u="none" dirty="0">
                <a:latin typeface="Arial"/>
                <a:cs typeface="Arial"/>
              </a:rPr>
              <a:t>.</a:t>
            </a:r>
            <a:r>
              <a:rPr sz="1150" u="none" spc="-5" dirty="0">
                <a:latin typeface="Arial"/>
                <a:cs typeface="Arial"/>
              </a:rPr>
              <a:t> </a:t>
            </a:r>
            <a:r>
              <a:rPr sz="1150" u="none" dirty="0">
                <a:latin typeface="Arial"/>
                <a:cs typeface="Arial"/>
              </a:rPr>
              <a:t>For</a:t>
            </a:r>
            <a:r>
              <a:rPr sz="1150" u="none" spc="-10" dirty="0">
                <a:latin typeface="Arial"/>
                <a:cs typeface="Arial"/>
              </a:rPr>
              <a:t> </a:t>
            </a:r>
            <a:r>
              <a:rPr sz="1150" u="none" dirty="0">
                <a:latin typeface="Arial"/>
                <a:cs typeface="Arial"/>
              </a:rPr>
              <a:t>all</a:t>
            </a:r>
            <a:r>
              <a:rPr sz="1150" u="none" spc="-5" dirty="0">
                <a:latin typeface="Arial"/>
                <a:cs typeface="Arial"/>
              </a:rPr>
              <a:t> </a:t>
            </a:r>
            <a:r>
              <a:rPr sz="1150" u="none" spc="-10" dirty="0">
                <a:latin typeface="Arial"/>
                <a:cs typeface="Arial"/>
              </a:rPr>
              <a:t>other </a:t>
            </a:r>
            <a:r>
              <a:rPr sz="1150" u="none" dirty="0">
                <a:latin typeface="Arial"/>
                <a:cs typeface="Arial"/>
              </a:rPr>
              <a:t>outputs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spc="-10" dirty="0">
                <a:latin typeface="Arial"/>
                <a:cs typeface="Arial"/>
              </a:rPr>
              <a:t>t</a:t>
            </a:r>
            <a:r>
              <a:rPr sz="1150" u="none" dirty="0">
                <a:latin typeface="Arial"/>
                <a:cs typeface="Arial"/>
              </a:rPr>
              <a:t>rust</a:t>
            </a:r>
            <a:r>
              <a:rPr sz="1150" u="none" spc="-5" dirty="0">
                <a:latin typeface="Arial"/>
                <a:cs typeface="Arial"/>
              </a:rPr>
              <a:t> </a:t>
            </a:r>
            <a:r>
              <a:rPr sz="1150" u="none" dirty="0">
                <a:latin typeface="Arial"/>
                <a:cs typeface="Arial"/>
              </a:rPr>
              <a:t>level,</a:t>
            </a:r>
            <a:r>
              <a:rPr sz="1150" u="none" spc="-10" dirty="0">
                <a:latin typeface="Arial"/>
                <a:cs typeface="Arial"/>
              </a:rPr>
              <a:t> </a:t>
            </a:r>
            <a:r>
              <a:rPr sz="1150" u="none" dirty="0">
                <a:latin typeface="Arial"/>
                <a:cs typeface="Arial"/>
              </a:rPr>
              <a:t>please</a:t>
            </a:r>
            <a:r>
              <a:rPr sz="1150" u="none" spc="-10" dirty="0">
                <a:latin typeface="Arial"/>
                <a:cs typeface="Arial"/>
              </a:rPr>
              <a:t> </a:t>
            </a:r>
            <a:r>
              <a:rPr sz="1150" u="none" dirty="0">
                <a:latin typeface="Arial"/>
                <a:cs typeface="Arial"/>
              </a:rPr>
              <a:t>see</a:t>
            </a:r>
            <a:r>
              <a:rPr sz="1150" u="none" spc="-5" dirty="0">
                <a:latin typeface="Arial"/>
                <a:cs typeface="Arial"/>
              </a:rPr>
              <a:t> </a:t>
            </a:r>
            <a:r>
              <a:rPr sz="1150" u="none" dirty="0">
                <a:latin typeface="Arial"/>
                <a:cs typeface="Arial"/>
              </a:rPr>
              <a:t>the</a:t>
            </a:r>
            <a:r>
              <a:rPr sz="1150" u="none" spc="-10" dirty="0">
                <a:latin typeface="Arial"/>
                <a:cs typeface="Arial"/>
              </a:rPr>
              <a:t> </a:t>
            </a:r>
            <a:r>
              <a:rPr sz="1150" u="none" dirty="0">
                <a:latin typeface="Arial"/>
                <a:cs typeface="Arial"/>
              </a:rPr>
              <a:t>Excel</a:t>
            </a:r>
            <a:r>
              <a:rPr sz="1150" u="none" spc="-10" dirty="0">
                <a:latin typeface="Arial"/>
                <a:cs typeface="Arial"/>
              </a:rPr>
              <a:t> </a:t>
            </a:r>
            <a:r>
              <a:rPr sz="1150" u="none" dirty="0">
                <a:latin typeface="Arial"/>
                <a:cs typeface="Arial"/>
              </a:rPr>
              <a:t>tables</a:t>
            </a:r>
            <a:r>
              <a:rPr sz="1150" u="none" spc="-5" dirty="0">
                <a:latin typeface="Arial"/>
                <a:cs typeface="Arial"/>
              </a:rPr>
              <a:t> </a:t>
            </a:r>
            <a:r>
              <a:rPr sz="1150" u="none" dirty="0">
                <a:latin typeface="Arial"/>
                <a:cs typeface="Arial"/>
              </a:rPr>
              <a:t>and</a:t>
            </a:r>
            <a:r>
              <a:rPr sz="1150" u="none" spc="-10" dirty="0">
                <a:latin typeface="Arial"/>
                <a:cs typeface="Arial"/>
              </a:rPr>
              <a:t> </a:t>
            </a:r>
            <a:r>
              <a:rPr sz="1150" u="none" dirty="0">
                <a:latin typeface="Arial"/>
                <a:cs typeface="Arial"/>
              </a:rPr>
              <a:t>dashboards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u="none" spc="-10" dirty="0">
                <a:latin typeface="Arial"/>
                <a:cs typeface="Arial"/>
                <a:hlinkClick r:id="rId5"/>
              </a:rPr>
              <a:t>www.ncpes.co.uk</a:t>
            </a:r>
            <a:r>
              <a:rPr sz="1150" u="none" spc="-10" dirty="0">
                <a:latin typeface="Arial"/>
                <a:cs typeface="Arial"/>
              </a:rPr>
              <a:t>.</a:t>
            </a:r>
            <a:endParaRPr sz="1150" dirty="0">
              <a:latin typeface="Arial"/>
              <a:cs typeface="Arial"/>
            </a:endParaRPr>
          </a:p>
        </p:txBody>
      </p:sp>
      <p:sp>
        <p:nvSpPr>
          <p:cNvPr id="6" name="txt_org_name">
            <a:extLst>
              <a:ext uri="{FF2B5EF4-FFF2-40B4-BE49-F238E27FC236}">
                <a16:creationId xmlns:a16="http://schemas.microsoft.com/office/drawing/2014/main" id="{046FC857-A624-7E4A-2C38-EA29578A0519}"/>
              </a:ext>
              <a:ext uri="{C183D7F6-B498-43B3-948B-1728B52AA6E4}">
                <adec:decorative xmlns:adec="http://schemas.microsoft.com/office/drawing/2017/decorative" val="1"/>
              </a:ext>
            </a:extLst>
          </p:cNvPr>
          <p:cNvSpPr txBox="1"/>
          <p:nvPr/>
        </p:nvSpPr>
        <p:spPr>
          <a:xfrm>
            <a:off x="4926696" y="622300"/>
            <a:ext cx="2351927" cy="276999"/>
          </a:xfrm>
          <a:prstGeom prst="rect">
            <a:avLst/>
          </a:prstGeom>
          <a:noFill/>
        </p:spPr>
        <p:txBody>
          <a:bodyPr wrap="none" rtlCol="0">
            <a:spAutoFit/>
          </a:bodyPr>
          <a:lstStyle/>
          <a:p>
            <a:pPr algn="r"/>
            <a:r>
              <a:rPr lang="fr-FR" sz="1200" b="1">
                <a:solidFill>
                  <a:srgbClr val="336E9F"/>
                </a:solidFill>
                <a:latin typeface="Arial"/>
                <a:cs typeface="Arial"/>
              </a:rPr>
              <a:t>Whittington Health NHS Trust</a:t>
            </a:r>
            <a:endParaRPr lang="en-GB" sz="1200">
              <a:solidFill>
                <a:srgbClr val="336E9F"/>
              </a:solidFill>
            </a:endParaRPr>
          </a:p>
        </p:txBody>
      </p:sp>
      <p:sp>
        <p:nvSpPr>
          <p:cNvPr id="5" name="txt_survey">
            <a:extLst>
              <a:ext uri="{FF2B5EF4-FFF2-40B4-BE49-F238E27FC236}">
                <a16:creationId xmlns:a16="http://schemas.microsoft.com/office/drawing/2014/main" id="{784C5140-5A57-7A84-F4A4-B288E8640206}"/>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7B2D75D-91FA-BE1F-7722-E9E81B33452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6" action="ppaction://hlinksldjump"/>
              <a:extLst>
                <a:ext uri="{FF2B5EF4-FFF2-40B4-BE49-F238E27FC236}">
                  <a16:creationId xmlns:a16="http://schemas.microsoft.com/office/drawing/2014/main" id="{1A6EFC12-2137-8865-65D1-99044A4EC87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6" action="ppaction://hlinksldjump"/>
              <a:extLst>
                <a:ext uri="{FF2B5EF4-FFF2-40B4-BE49-F238E27FC236}">
                  <a16:creationId xmlns:a16="http://schemas.microsoft.com/office/drawing/2014/main" id="{03DA6BFB-F344-268D-3E1D-E664B6BE3109}"/>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Slide Number Placeholder 1">
            <a:extLst>
              <a:ext uri="{FF2B5EF4-FFF2-40B4-BE49-F238E27FC236}">
                <a16:creationId xmlns:a16="http://schemas.microsoft.com/office/drawing/2014/main" id="{46B25A21-6158-0732-2ADD-6AC57DB1163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5FFFB41-599E-4126-A83E-77476D9B5D93}" type="slidenum">
              <a:rPr lang="en-GB" spc="-25" smtClean="0"/>
              <a:t>9</a:t>
            </a:fld>
            <a:endParaRPr lang="en-GB" spc="-25" dirty="0"/>
          </a:p>
        </p:txBody>
      </p:sp>
      <p:sp>
        <p:nvSpPr>
          <p:cNvPr id="17" name="object 1">
            <a:extLst>
              <a:ext uri="{FF2B5EF4-FFF2-40B4-BE49-F238E27FC236}">
                <a16:creationId xmlns:a16="http://schemas.microsoft.com/office/drawing/2014/main" id="{4F347FE5-4F21-B984-1C48-F0BCAD008548}"/>
              </a:ext>
            </a:extLst>
          </p:cNvPr>
          <p:cNvSpPr txBox="1">
            <a:spLocks noGrp="1"/>
          </p:cNvSpPr>
          <p:nvPr>
            <p:ph type="title" idx="4294967295"/>
          </p:nvPr>
        </p:nvSpPr>
        <p:spPr>
          <a:xfrm>
            <a:off x="484399" y="879536"/>
            <a:ext cx="377791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75"/>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Response </a:t>
            </a:r>
            <a:r>
              <a:rPr kumimoji="0" lang="en-GB" sz="1800" b="1" i="0" u="none" strike="noStrike" kern="0" cap="none" spc="-20" normalizeH="0" baseline="0" noProof="0" dirty="0">
                <a:ln>
                  <a:noFill/>
                </a:ln>
                <a:solidFill>
                  <a:srgbClr val="336E9F"/>
                </a:solidFill>
                <a:effectLst/>
                <a:uLnTx/>
                <a:uFillTx/>
                <a:latin typeface="Arial"/>
                <a:cs typeface="Arial"/>
              </a:rPr>
              <a:t>rate</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9" name="object 2">
            <a:extLst>
              <a:ext uri="{FF2B5EF4-FFF2-40B4-BE49-F238E27FC236}">
                <a16:creationId xmlns:a16="http://schemas.microsoft.com/office/drawing/2014/main" id="{01CC0EBD-7F4B-11A2-73AF-88BE85018FD0}"/>
              </a:ext>
            </a:extLst>
          </p:cNvPr>
          <p:cNvSpPr txBox="1"/>
          <p:nvPr/>
        </p:nvSpPr>
        <p:spPr>
          <a:xfrm>
            <a:off x="484399" y="1266535"/>
            <a:ext cx="3777916" cy="184666"/>
          </a:xfrm>
          <a:prstGeom prst="rect">
            <a:avLst/>
          </a:prstGeom>
          <a:noFill/>
        </p:spPr>
        <p:txBody>
          <a:bodyPr wrap="square" lIns="0" tIns="0" rIns="0" bIns="0">
            <a:spAutoFit/>
          </a:bodyPr>
          <a:lstStyle/>
          <a:p>
            <a:pPr marL="12700">
              <a:lnSpc>
                <a:spcPct val="100000"/>
              </a:lnSpc>
              <a:spcBef>
                <a:spcPts val="660"/>
              </a:spcBef>
            </a:pPr>
            <a:r>
              <a:rPr lang="en-GB" sz="1200" b="1" dirty="0">
                <a:solidFill>
                  <a:srgbClr val="336E9F"/>
                </a:solidFill>
                <a:latin typeface="Arial"/>
                <a:cs typeface="Arial"/>
              </a:rPr>
              <a:t>Overall response </a:t>
            </a:r>
            <a:r>
              <a:rPr lang="en-GB" sz="1200" b="1" spc="-20" dirty="0">
                <a:solidFill>
                  <a:srgbClr val="336E9F"/>
                </a:solidFill>
                <a:latin typeface="Arial"/>
                <a:cs typeface="Arial"/>
              </a:rPr>
              <a:t>rate</a:t>
            </a:r>
            <a:endParaRPr lang="en-GB" sz="1200" dirty="0">
              <a:latin typeface="Arial"/>
              <a:cs typeface="Arial"/>
            </a:endParaRPr>
          </a:p>
        </p:txBody>
      </p:sp>
      <p:sp>
        <p:nvSpPr>
          <p:cNvPr id="3" name="txt_sample_count"/>
          <p:cNvSpPr txBox="1"/>
          <p:nvPr/>
        </p:nvSpPr>
        <p:spPr>
          <a:xfrm>
            <a:off x="484733" y="1530136"/>
            <a:ext cx="6587033" cy="176972"/>
          </a:xfrm>
          <a:prstGeom prst="rect">
            <a:avLst/>
          </a:prstGeom>
        </p:spPr>
        <p:txBody>
          <a:bodyPr vert="horz" wrap="square" lIns="0" tIns="0" rIns="0" bIns="0" rtlCol="0">
            <a:spAutoFit/>
          </a:bodyPr>
          <a:lstStyle/>
          <a:p>
            <a:pPr marL="12700">
              <a:lnSpc>
                <a:spcPct val="100000"/>
              </a:lnSpc>
              <a:spcBef>
                <a:spcPts val="605"/>
              </a:spcBef>
            </a:pPr>
            <a:r>
              <a:rPr lang="en-GB" sz="1150" spc="-10">
                <a:latin typeface="Arial"/>
                <a:cs typeface="Arial"/>
              </a:rPr>
              <a:t>114</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total</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315</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resulting</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5" dirty="0">
                <a:latin typeface="Arial"/>
                <a:cs typeface="Arial"/>
              </a:rPr>
              <a:t> </a:t>
            </a:r>
            <a:r>
              <a:rPr sz="1150" dirty="0">
                <a:latin typeface="Arial"/>
                <a:cs typeface="Arial"/>
              </a:rPr>
              <a:t>rate</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36</a:t>
            </a:r>
            <a:r>
              <a:rPr lang="en-GB" sz="1150" spc="-20">
                <a:latin typeface="Arial"/>
                <a:cs typeface="Arial"/>
              </a:rPr>
              <a:t>%</a:t>
            </a:r>
            <a:r>
              <a:rPr sz="1150" spc="-20" dirty="0">
                <a:latin typeface="Arial"/>
                <a:cs typeface="Arial"/>
              </a:rPr>
              <a:t>.</a:t>
            </a:r>
            <a:endParaRPr sz="1150" dirty="0">
              <a:latin typeface="Arial"/>
              <a:cs typeface="Arial"/>
            </a:endParaRPr>
          </a:p>
        </p:txBody>
      </p:sp>
      <p:graphicFrame>
        <p:nvGraphicFramePr>
          <p:cNvPr id="4" name="tbl_sample_size"/>
          <p:cNvGraphicFramePr>
            <a:graphicFrameLocks noGrp="1"/>
          </p:cNvGraphicFramePr>
          <p:nvPr>
            <p:extLst>
              <p:ext uri="{D42A27DB-BD31-4B8C-83A1-F6EECF244321}">
                <p14:modId xmlns:p14="http://schemas.microsoft.com/office/powerpoint/2010/main" val="2919658612"/>
              </p:ext>
            </p:extLst>
          </p:nvPr>
        </p:nvGraphicFramePr>
        <p:xfrm>
          <a:off x="1508810" y="1960245"/>
          <a:ext cx="4479239" cy="676910"/>
        </p:xfrm>
        <a:graphic>
          <a:graphicData uri="http://schemas.openxmlformats.org/drawingml/2006/table">
            <a:tbl>
              <a:tblPr firstRow="1" bandRow="1">
                <a:tableStyleId>{2D5ABB26-0587-4C30-8999-92F81FD0307C}</a:tableStyleId>
              </a:tblPr>
              <a:tblGrid>
                <a:gridCol w="1389804">
                  <a:extLst>
                    <a:ext uri="{9D8B030D-6E8A-4147-A177-3AD203B41FA5}">
                      <a16:colId xmlns:a16="http://schemas.microsoft.com/office/drawing/2014/main" val="20000"/>
                    </a:ext>
                  </a:extLst>
                </a:gridCol>
                <a:gridCol w="772189">
                  <a:extLst>
                    <a:ext uri="{9D8B030D-6E8A-4147-A177-3AD203B41FA5}">
                      <a16:colId xmlns:a16="http://schemas.microsoft.com/office/drawing/2014/main" val="20001"/>
                    </a:ext>
                  </a:extLst>
                </a:gridCol>
                <a:gridCol w="772188">
                  <a:extLst>
                    <a:ext uri="{9D8B030D-6E8A-4147-A177-3AD203B41FA5}">
                      <a16:colId xmlns:a16="http://schemas.microsoft.com/office/drawing/2014/main" val="20002"/>
                    </a:ext>
                  </a:extLst>
                </a:gridCol>
                <a:gridCol w="772188">
                  <a:extLst>
                    <a:ext uri="{9D8B030D-6E8A-4147-A177-3AD203B41FA5}">
                      <a16:colId xmlns:a16="http://schemas.microsoft.com/office/drawing/2014/main" val="20003"/>
                    </a:ext>
                  </a:extLst>
                </a:gridCol>
                <a:gridCol w="772870">
                  <a:extLst>
                    <a:ext uri="{9D8B030D-6E8A-4147-A177-3AD203B41FA5}">
                      <a16:colId xmlns:a16="http://schemas.microsoft.com/office/drawing/2014/main" val="20004"/>
                    </a:ext>
                  </a:extLst>
                </a:gridCol>
              </a:tblGrid>
              <a:tr h="257810">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Sample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size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10820" marR="175260" indent="-30480">
                        <a:lnSpc>
                          <a:spcPts val="760"/>
                        </a:lnSpc>
                        <a:spcBef>
                          <a:spcPts val="234"/>
                        </a:spcBef>
                      </a:pPr>
                      <a:r>
                        <a:rPr sz="850" spc="-25" dirty="0">
                          <a:latin typeface="Arial" panose="020B0604020202020204" pitchFamily="34" charset="0"/>
                          <a:cs typeface="Arial" panose="020B0604020202020204" pitchFamily="34" charset="0"/>
                        </a:rPr>
                        <a:t>Adjusted</a:t>
                      </a:r>
                      <a:r>
                        <a:rPr sz="850" spc="-10" dirty="0">
                          <a:latin typeface="Arial" panose="020B0604020202020204" pitchFamily="34" charset="0"/>
                          <a:cs typeface="Arial" panose="020B0604020202020204" pitchFamily="34" charset="0"/>
                        </a:rPr>
                        <a:t> sample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10" dirty="0">
                          <a:latin typeface="Arial" panose="020B0604020202020204" pitchFamily="34" charset="0"/>
                          <a:cs typeface="Arial" panose="020B0604020202020204" pitchFamily="34" charset="0"/>
                        </a:rPr>
                        <a:t>Completed</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Response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rate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Overall</a:t>
                      </a:r>
                      <a:r>
                        <a:rPr sz="850" spc="-3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response</a:t>
                      </a:r>
                      <a:r>
                        <a:rPr sz="850" spc="-30"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rate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329</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315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114</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latin typeface="Arial" panose="020B0604020202020204" pitchFamily="34" charset="0"/>
                          <a:cs typeface="Arial" panose="020B0604020202020204" pitchFamily="34" charset="0"/>
                        </a:rPr>
                        <a:t>National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135,429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127,021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64,055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000000"/>
                          </a:solidFill>
                          <a:latin typeface="Arial" panose="020B0604020202020204" pitchFamily="34" charset="0"/>
                          <a:cs typeface="Arial" panose="020B0604020202020204" pitchFamily="34" charset="0"/>
                        </a:rPr>
                        <a:t>50%</a:t>
                      </a:r>
                      <a:endParaRPr sz="850"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5" name="object 3"/>
          <p:cNvSpPr txBox="1"/>
          <p:nvPr/>
        </p:nvSpPr>
        <p:spPr>
          <a:xfrm>
            <a:off x="419290" y="2952234"/>
            <a:ext cx="2100580"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 by survey </a:t>
            </a:r>
            <a:r>
              <a:rPr sz="1200" b="1" spc="-20" dirty="0">
                <a:solidFill>
                  <a:srgbClr val="336E9F"/>
                </a:solidFill>
                <a:latin typeface="Arial"/>
                <a:cs typeface="Arial"/>
              </a:rPr>
              <a:t>type</a:t>
            </a:r>
            <a:endParaRPr sz="1200" dirty="0">
              <a:latin typeface="Arial"/>
              <a:cs typeface="Arial"/>
            </a:endParaRPr>
          </a:p>
        </p:txBody>
      </p:sp>
      <p:graphicFrame>
        <p:nvGraphicFramePr>
          <p:cNvPr id="6" name="tbl_rspndnts_survey_type"/>
          <p:cNvGraphicFramePr>
            <a:graphicFrameLocks noGrp="1"/>
          </p:cNvGraphicFramePr>
          <p:nvPr>
            <p:extLst>
              <p:ext uri="{D42A27DB-BD31-4B8C-83A1-F6EECF244321}">
                <p14:modId xmlns:p14="http://schemas.microsoft.com/office/powerpoint/2010/main" val="1302919261"/>
              </p:ext>
            </p:extLst>
          </p:nvPr>
        </p:nvGraphicFramePr>
        <p:xfrm>
          <a:off x="1508810" y="3227705"/>
          <a:ext cx="2269440" cy="1280795"/>
        </p:xfrm>
        <a:graphic>
          <a:graphicData uri="http://schemas.openxmlformats.org/drawingml/2006/table">
            <a:tbl>
              <a:tblPr firstRow="1" bandRow="1">
                <a:tableStyleId>{2D5ABB26-0587-4C30-8999-92F81FD0307C}</a:tableStyleId>
              </a:tblPr>
              <a:tblGrid>
                <a:gridCol w="1458875">
                  <a:extLst>
                    <a:ext uri="{9D8B030D-6E8A-4147-A177-3AD203B41FA5}">
                      <a16:colId xmlns:a16="http://schemas.microsoft.com/office/drawing/2014/main" val="20000"/>
                    </a:ext>
                  </a:extLst>
                </a:gridCol>
                <a:gridCol w="810565">
                  <a:extLst>
                    <a:ext uri="{9D8B030D-6E8A-4147-A177-3AD203B41FA5}">
                      <a16:colId xmlns:a16="http://schemas.microsoft.com/office/drawing/2014/main" val="20001"/>
                    </a:ext>
                  </a:extLst>
                </a:gridCol>
              </a:tblGrid>
              <a:tr h="234315">
                <a:tc>
                  <a:txBody>
                    <a:bodyPr/>
                    <a:lstStyle/>
                    <a:p>
                      <a:pPr>
                        <a:lnSpc>
                          <a:spcPct val="100000"/>
                        </a:lnSpc>
                      </a:pPr>
                      <a:endParaRPr sz="85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Paper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91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Online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Phone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8915">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Translation</a:t>
                      </a:r>
                      <a:r>
                        <a:rPr sz="850" spc="-4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service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8915">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114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7" name="object 4"/>
          <p:cNvSpPr txBox="1"/>
          <p:nvPr/>
        </p:nvSpPr>
        <p:spPr>
          <a:xfrm>
            <a:off x="419290" y="4857234"/>
            <a:ext cx="2252345"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a:t>
            </a:r>
            <a:r>
              <a:rPr sz="1200" b="1" spc="-15" dirty="0">
                <a:solidFill>
                  <a:srgbClr val="336E9F"/>
                </a:solidFill>
                <a:latin typeface="Arial"/>
                <a:cs typeface="Arial"/>
              </a:rPr>
              <a:t> </a:t>
            </a:r>
            <a:r>
              <a:rPr sz="1200" b="1" dirty="0">
                <a:solidFill>
                  <a:srgbClr val="336E9F"/>
                </a:solidFill>
                <a:latin typeface="Arial"/>
                <a:cs typeface="Arial"/>
              </a:rPr>
              <a:t>by</a:t>
            </a:r>
            <a:r>
              <a:rPr sz="1200" b="1" spc="-15" dirty="0">
                <a:solidFill>
                  <a:srgbClr val="336E9F"/>
                </a:solidFill>
                <a:latin typeface="Arial"/>
                <a:cs typeface="Arial"/>
              </a:rPr>
              <a:t> </a:t>
            </a:r>
            <a:r>
              <a:rPr sz="1200" b="1" dirty="0">
                <a:solidFill>
                  <a:srgbClr val="336E9F"/>
                </a:solidFill>
                <a:latin typeface="Arial"/>
                <a:cs typeface="Arial"/>
              </a:rPr>
              <a:t>tumour</a:t>
            </a:r>
            <a:r>
              <a:rPr sz="1200" b="1" spc="-15" dirty="0">
                <a:solidFill>
                  <a:srgbClr val="336E9F"/>
                </a:solidFill>
                <a:latin typeface="Arial"/>
                <a:cs typeface="Arial"/>
              </a:rPr>
              <a:t> </a:t>
            </a:r>
            <a:r>
              <a:rPr sz="1200" b="1" spc="-10" dirty="0">
                <a:solidFill>
                  <a:srgbClr val="336E9F"/>
                </a:solidFill>
                <a:latin typeface="Arial"/>
                <a:cs typeface="Arial"/>
              </a:rPr>
              <a:t>group</a:t>
            </a:r>
            <a:endParaRPr sz="1200" dirty="0">
              <a:latin typeface="Arial"/>
              <a:cs typeface="Arial"/>
            </a:endParaRPr>
          </a:p>
        </p:txBody>
      </p:sp>
      <p:graphicFrame>
        <p:nvGraphicFramePr>
          <p:cNvPr id="8" name="tbl_rspndnts_tumour_grp"/>
          <p:cNvGraphicFramePr>
            <a:graphicFrameLocks noGrp="1"/>
          </p:cNvGraphicFramePr>
          <p:nvPr>
            <p:extLst>
              <p:ext uri="{D42A27DB-BD31-4B8C-83A1-F6EECF244321}">
                <p14:modId xmlns:p14="http://schemas.microsoft.com/office/powerpoint/2010/main" val="3231428085"/>
              </p:ext>
            </p:extLst>
          </p:nvPr>
        </p:nvGraphicFramePr>
        <p:xfrm>
          <a:off x="1508810" y="5226685"/>
          <a:ext cx="2252345" cy="3168015"/>
        </p:xfrm>
        <a:graphic>
          <a:graphicData uri="http://schemas.openxmlformats.org/drawingml/2006/table">
            <a:tbl>
              <a:tblPr firstRow="1" bandRow="1">
                <a:tableStyleId>{2D5ABB26-0587-4C30-8999-92F81FD0307C}</a:tableStyleId>
              </a:tblPr>
              <a:tblGrid>
                <a:gridCol w="1447885">
                  <a:extLst>
                    <a:ext uri="{9D8B030D-6E8A-4147-A177-3AD203B41FA5}">
                      <a16:colId xmlns:a16="http://schemas.microsoft.com/office/drawing/2014/main" val="20000"/>
                    </a:ext>
                  </a:extLst>
                </a:gridCol>
                <a:gridCol w="804460">
                  <a:extLst>
                    <a:ext uri="{9D8B030D-6E8A-4147-A177-3AD203B41FA5}">
                      <a16:colId xmlns:a16="http://schemas.microsoft.com/office/drawing/2014/main" val="20001"/>
                    </a:ext>
                  </a:extLst>
                </a:gridCol>
              </a:tblGrid>
              <a:tr h="23431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Brain</a:t>
                      </a:r>
                      <a:r>
                        <a:rPr sz="850" spc="-1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1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CNS</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Breast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69</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Colorectal</a:t>
                      </a:r>
                      <a:r>
                        <a:rPr sz="850" spc="-2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2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LGT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Gynaecological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Haematological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11</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Head</a:t>
                      </a:r>
                      <a:r>
                        <a:rPr sz="850" spc="-20"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and</a:t>
                      </a:r>
                      <a:r>
                        <a:rPr sz="850" spc="-15"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neck</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Lung</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Prostate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Sarcoma</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Skin</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Upper</a:t>
                      </a:r>
                      <a:r>
                        <a:rPr sz="850" spc="-2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gastro</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Urological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9</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Other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09550">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114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bl>
          </a:graphicData>
        </a:graphic>
      </p:graphicFrame>
      <p:sp>
        <p:nvSpPr>
          <p:cNvPr id="11" name="txt_org_name">
            <a:extLst>
              <a:ext uri="{FF2B5EF4-FFF2-40B4-BE49-F238E27FC236}">
                <a16:creationId xmlns:a16="http://schemas.microsoft.com/office/drawing/2014/main" id="{4B734B9B-783B-CFEA-5826-0E3D03981E6F}"/>
              </a:ext>
              <a:ext uri="{C183D7F6-B498-43B3-948B-1728B52AA6E4}">
                <adec:decorative xmlns:adec="http://schemas.microsoft.com/office/drawing/2017/decorative" val="1"/>
              </a:ext>
            </a:extLst>
          </p:cNvPr>
          <p:cNvSpPr txBox="1"/>
          <p:nvPr/>
        </p:nvSpPr>
        <p:spPr>
          <a:xfrm>
            <a:off x="4926696" y="622300"/>
            <a:ext cx="2351927" cy="276999"/>
          </a:xfrm>
          <a:prstGeom prst="rect">
            <a:avLst/>
          </a:prstGeom>
          <a:noFill/>
        </p:spPr>
        <p:txBody>
          <a:bodyPr wrap="none" rtlCol="0">
            <a:spAutoFit/>
          </a:bodyPr>
          <a:lstStyle/>
          <a:p>
            <a:pPr algn="r"/>
            <a:r>
              <a:rPr lang="fr-FR" sz="1200" b="1">
                <a:solidFill>
                  <a:srgbClr val="336E9F"/>
                </a:solidFill>
                <a:latin typeface="Arial"/>
                <a:cs typeface="Arial"/>
              </a:rPr>
              <a:t>Whittington Health NHS Trust</a:t>
            </a:r>
            <a:endParaRPr lang="en-GB" sz="1200">
              <a:solidFill>
                <a:srgbClr val="336E9F"/>
              </a:solidFill>
            </a:endParaRPr>
          </a:p>
        </p:txBody>
      </p:sp>
      <p:sp>
        <p:nvSpPr>
          <p:cNvPr id="2" name="txt_survey">
            <a:extLst>
              <a:ext uri="{FF2B5EF4-FFF2-40B4-BE49-F238E27FC236}">
                <a16:creationId xmlns:a16="http://schemas.microsoft.com/office/drawing/2014/main" id="{5100374A-D489-BE04-49A8-C4701F26BF2C}"/>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5" name="object 2">
            <a:extLst>
              <a:ext uri="{FF2B5EF4-FFF2-40B4-BE49-F238E27FC236}">
                <a16:creationId xmlns:a16="http://schemas.microsoft.com/office/drawing/2014/main" id="{B4CFB0CF-7F5D-C1C5-341A-1C2D5FBA1B43}"/>
              </a:ext>
            </a:extLst>
          </p:cNvPr>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grpSp>
        <p:nvGrpSpPr>
          <p:cNvPr id="14" name="Group 13">
            <a:extLst>
              <a:ext uri="{FF2B5EF4-FFF2-40B4-BE49-F238E27FC236}">
                <a16:creationId xmlns:a16="http://schemas.microsoft.com/office/drawing/2014/main" id="{58CF45D7-80BA-3ADF-BFEE-F68C41A5A44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C1E2B1B-D953-987E-EABA-A4A7CCBB24F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2" action="ppaction://hlinksldjump"/>
              <a:extLst>
                <a:ext uri="{FF2B5EF4-FFF2-40B4-BE49-F238E27FC236}">
                  <a16:creationId xmlns:a16="http://schemas.microsoft.com/office/drawing/2014/main" id="{C1CAFBE2-F7C3-47E7-EF77-194ECDC373F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54E2E4AE6218043923DCFC0806D5AC6" ma:contentTypeVersion="10" ma:contentTypeDescription="Create a new document." ma:contentTypeScope="" ma:versionID="afbccaec58af269885fbf12e6849a2be">
  <xsd:schema xmlns:xsd="http://www.w3.org/2001/XMLSchema" xmlns:xs="http://www.w3.org/2001/XMLSchema" xmlns:p="http://schemas.microsoft.com/office/2006/metadata/properties" xmlns:ns2="0d6b2359-e109-417e-aba8-6bd18353f7ed" xmlns:ns3="342a9f74-5249-4894-a174-8dd88d1575fb" targetNamespace="http://schemas.microsoft.com/office/2006/metadata/properties" ma:root="true" ma:fieldsID="a6a36c7daa121c0be54b935ff2e96aa6" ns2:_="" ns3:_="">
    <xsd:import namespace="0d6b2359-e109-417e-aba8-6bd18353f7ed"/>
    <xsd:import namespace="342a9f74-5249-4894-a174-8dd88d1575f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GenerationTime" minOccurs="0"/>
                <xsd:element ref="ns3:MediaServiceEventHashCode" minOccurs="0"/>
                <xsd:element ref="ns3:MediaLengthInSeconds"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6b2359-e109-417e-aba8-6bd18353f7e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2a9f74-5249-4894-a174-8dd88d1575f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DateTaken" ma:index="17"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895F547-4B37-4FE5-B557-5DE6C9CEF2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6b2359-e109-417e-aba8-6bd18353f7ed"/>
    <ds:schemaRef ds:uri="342a9f74-5249-4894-a174-8dd88d1575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E072700-065F-4514-8545-C3A04D92E4AE}">
  <ds:schemaRefs>
    <ds:schemaRef ds:uri="http://schemas.microsoft.com/sharepoint/v3/contenttype/forms"/>
  </ds:schemaRefs>
</ds:datastoreItem>
</file>

<file path=customXml/itemProps3.xml><?xml version="1.0" encoding="utf-8"?>
<ds:datastoreItem xmlns:ds="http://schemas.openxmlformats.org/officeDocument/2006/customXml" ds:itemID="{110DFC04-A889-4CD8-9030-88CCFBF5849C}">
  <ds:schemaRefs>
    <ds:schemaRef ds:uri="http://purl.org/dc/elements/1.1/"/>
    <ds:schemaRef ds:uri="http://schemas.openxmlformats.org/package/2006/metadata/core-properties"/>
    <ds:schemaRef ds:uri="http://schemas.microsoft.com/office/2006/documentManagement/types"/>
    <ds:schemaRef ds:uri="http://www.w3.org/XML/1998/namespace"/>
    <ds:schemaRef ds:uri="http://purl.org/dc/terms/"/>
    <ds:schemaRef ds:uri="http://purl.org/dc/dcmitype/"/>
    <ds:schemaRef ds:uri="342a9f74-5249-4894-a174-8dd88d1575fb"/>
    <ds:schemaRef ds:uri="http://schemas.microsoft.com/office/infopath/2007/PartnerControls"/>
    <ds:schemaRef ds:uri="0d6b2359-e109-417e-aba8-6bd18353f7ed"/>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17906</TotalTime>
  <Words>21696</Words>
  <Application>Microsoft Office PowerPoint</Application>
  <PresentationFormat>Custom</PresentationFormat>
  <Paragraphs>5920</Paragraphs>
  <Slides>58</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58</vt:i4>
      </vt:variant>
    </vt:vector>
  </HeadingPairs>
  <TitlesOfParts>
    <vt:vector size="63" baseType="lpstr">
      <vt:lpstr>Aptos</vt:lpstr>
      <vt:lpstr>Arial</vt:lpstr>
      <vt:lpstr>Times New Roman</vt:lpstr>
      <vt:lpstr>Office Theme</vt:lpstr>
      <vt:lpstr>1_Office Theme</vt:lpstr>
      <vt:lpstr>National Cancer Patient Experience Survey</vt:lpstr>
      <vt:lpstr>Contents</vt:lpstr>
      <vt:lpstr>Executive summary</vt:lpstr>
      <vt:lpstr>Executive summary</vt:lpstr>
      <vt:lpstr>Introduction</vt:lpstr>
      <vt:lpstr>PowerPoint Presentation</vt:lpstr>
      <vt:lpstr>Understanding the results</vt:lpstr>
      <vt:lpstr>PowerPoint Presentation</vt:lpstr>
      <vt:lpstr>Response rate</vt:lpstr>
      <vt:lpstr>Respondents by ethnicity</vt:lpstr>
      <vt:lpstr>Expected range charts</vt:lpstr>
      <vt:lpstr>Expected range charts</vt:lpstr>
      <vt:lpstr>Expected range charts</vt:lpstr>
      <vt:lpstr>Expected range charts</vt:lpstr>
      <vt:lpstr>Comparability tables</vt:lpstr>
      <vt:lpstr>Comparability tables</vt:lpstr>
      <vt:lpstr>Comparability tables</vt:lpstr>
      <vt:lpstr>Comparability tables</vt:lpstr>
      <vt:lpstr>Comparability tables</vt:lpstr>
      <vt:lpstr>Tumour group tables</vt:lpstr>
      <vt:lpstr>Tumour group tables</vt:lpstr>
      <vt:lpstr>Tumour group tables</vt:lpstr>
      <vt:lpstr>Tumour group tables</vt:lpstr>
      <vt:lpstr>Tumour group tables</vt:lpstr>
      <vt:lpstr>Age group tables</vt:lpstr>
      <vt:lpstr>Age group tables</vt:lpstr>
      <vt:lpstr>Age group tables</vt:lpstr>
      <vt:lpstr>Age group tables</vt:lpstr>
      <vt:lpstr>‘Which of the following best describes you?’ tables</vt:lpstr>
      <vt:lpstr>‘Which of the following best describes you?’ tables</vt:lpstr>
      <vt:lpstr>‘Which of the following best describes you?’ tables</vt:lpstr>
      <vt:lpstr>‘Which of the following best describes you?’ tables</vt:lpstr>
      <vt:lpstr>‘Which of the following best describes you?’ tables</vt:lpstr>
      <vt:lpstr>Ethnicity tables</vt:lpstr>
      <vt:lpstr>Ethnicity tables</vt:lpstr>
      <vt:lpstr>Ethnicity tables</vt:lpstr>
      <vt:lpstr>Ethnicity tables</vt:lpstr>
      <vt:lpstr>IMD quintile tables</vt:lpstr>
      <vt:lpstr>IMD quintile tables</vt:lpstr>
      <vt:lpstr>IMD quintile tables</vt:lpstr>
      <vt:lpstr>IMD quintile tables</vt:lpstr>
      <vt:lpstr>Long-term condition status tables</vt:lpstr>
      <vt:lpstr>Long-term condition status tables</vt:lpstr>
      <vt:lpstr>Long-term condition status tables</vt:lpstr>
      <vt:lpstr>Long-term condition status tables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National Cancer Patient Experience quantitative reports</dc:title>
  <dc:creator>Savenet</dc:creator>
  <cp:keywords>2023 National Cancer Patient Experience quantitative reports</cp:keywords>
  <cp:lastModifiedBy>Yang Liu</cp:lastModifiedBy>
  <cp:revision>261</cp:revision>
  <dcterms:created xsi:type="dcterms:W3CDTF">2024-10-14T12:39:43Z</dcterms:created>
  <dcterms:modified xsi:type="dcterms:W3CDTF">2025-07-16T18:20:44Z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2024-07-18T00:00:00Z</vt:filetime>
  </property>
  <property fmtid="{D5CDD505-2E9C-101B-9397-08002B2CF9AE}" pid="3" name="Creator">
    <vt:lpwstr>Survey Coordination Centre</vt:lpwstr>
  </property>
  <property fmtid="{D5CDD505-2E9C-101B-9397-08002B2CF9AE}" pid="4" name="Producer">
    <vt:lpwstr>Apache FOP Version 2.3</vt:lpwstr>
  </property>
  <property fmtid="{D5CDD505-2E9C-101B-9397-08002B2CF9AE}" pid="5" name="LastSaved">
    <vt:filetime>2024-07-18T00:00:00Z</vt:filetime>
  </property>
  <property fmtid="{D5CDD505-2E9C-101B-9397-08002B2CF9AE}" pid="6" name="ContentTypeId">
    <vt:lpwstr>0x010100B54E2E4AE6218043923DCFC0806D5AC6</vt:lpwstr>
  </property>
</Properties>
</file>