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349" r:id="rId8"/>
    <p:sldId id="350"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General</c:formatCode>
                <c:ptCount val="3"/>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General</c:formatCode>
                <c:ptCount val="3"/>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General</c:formatCode>
                <c:ptCount val="3"/>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General</c:formatCode>
                <c:ptCount val="3"/>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General</c:formatCode>
                <c:ptCount val="3"/>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General"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General</c:formatCode>
                <c:ptCount val="11"/>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General</c:formatCode>
                <c:ptCount val="11"/>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General</c:formatCode>
                <c:ptCount val="11"/>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General</c:formatCode>
                <c:ptCount val="11"/>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General"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General</c:formatCode>
                <c:ptCount val="2"/>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General</c:formatCode>
                <c:ptCount val="2"/>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General</c:formatCode>
                <c:ptCount val="2"/>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General</c:formatCode>
                <c:ptCount val="2"/>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General</c:formatCode>
                <c:ptCount val="2"/>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General"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General</c:formatCode>
                <c:ptCount val="3"/>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General</c:formatCode>
                <c:ptCount val="3"/>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General</c:formatCode>
                <c:ptCount val="3"/>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General</c:formatCode>
                <c:ptCount val="3"/>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General</c:formatCode>
                <c:ptCount val="3"/>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General"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General</c:formatCode>
                <c:ptCount val="3"/>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General</c:formatCode>
                <c:ptCount val="3"/>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General</c:formatCode>
                <c:ptCount val="3"/>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General</c:formatCode>
                <c:ptCount val="3"/>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General</c:formatCode>
                <c:ptCount val="3"/>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General"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General</c:formatCode>
                <c:ptCount val="2"/>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General</c:formatCode>
                <c:ptCount val="2"/>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General</c:formatCode>
                <c:ptCount val="2"/>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General</c:formatCode>
                <c:ptCount val="2"/>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General</c:formatCode>
                <c:ptCount val="2"/>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General"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General</c:formatCode>
                <c:ptCount val="2"/>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General</c:formatCode>
                <c:ptCount val="2"/>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General</c:formatCode>
                <c:ptCount val="2"/>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General</c:formatCode>
                <c:ptCount val="2"/>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General</c:formatCode>
                <c:ptCount val="2"/>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General"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General</c:formatCode>
                <c:ptCount val="5"/>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General</c:formatCode>
                <c:ptCount val="5"/>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General</c:formatCode>
                <c:ptCount val="5"/>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General</c:formatCode>
                <c:ptCount val="5"/>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General</c:formatCode>
                <c:ptCount val="5"/>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General"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0.45454549999999999</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0.81818179999999996</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0.81818179999999996</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0.90909090000000004</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General</c:formatCode>
                <c:ptCount val="5"/>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General</c:formatCode>
                <c:ptCount val="5"/>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General</c:formatCode>
                <c:ptCount val="5"/>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General</c:formatCode>
                <c:ptCount val="5"/>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General</c:formatCode>
                <c:ptCount val="5"/>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General"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0.90909090000000004</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0.63636360000000003</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0.72727269999999999</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0.72727269999999999</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0.72727269999999999</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0.81818179999999996</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General</c:formatCode>
                <c:ptCount val="2"/>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General</c:formatCode>
                <c:ptCount val="2"/>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General</c:formatCode>
                <c:ptCount val="2"/>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General</c:formatCode>
                <c:ptCount val="2"/>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General</c:formatCode>
                <c:ptCount val="2"/>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General"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General</c:formatCode>
                <c:ptCount val="7"/>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General</c:formatCode>
                <c:ptCount val="7"/>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General</c:formatCode>
                <c:ptCount val="7"/>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General</c:formatCode>
                <c:ptCount val="7"/>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General</c:formatCode>
                <c:ptCount val="7"/>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General"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0.90909090000000004</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General</c:formatCode>
                <c:ptCount val="3"/>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General</c:formatCode>
                <c:ptCount val="3"/>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General</c:formatCode>
                <c:ptCount val="3"/>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General</c:formatCode>
                <c:ptCount val="3"/>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General</c:formatCode>
                <c:ptCount val="3"/>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General"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0.63636360000000003</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0.90909090000000004</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0.72727269999999999</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0.72727269999999999</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0.18181820000000001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General</c:formatCode>
                <c:ptCount val="3"/>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General</c:formatCode>
                <c:ptCount val="3"/>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General</c:formatCode>
                <c:ptCount val="3"/>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General</c:formatCode>
                <c:ptCount val="3"/>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General</c:formatCode>
                <c:ptCount val="3"/>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General"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0.90909090000000004</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0.81818179999999996</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9.3636364000000007</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General</c:formatCode>
                <c:ptCount val="4"/>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General</c:formatCode>
                <c:ptCount val="4"/>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General</c:formatCode>
                <c:ptCount val="4"/>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General</c:formatCode>
                <c:ptCount val="4"/>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General</c:formatCode>
                <c:ptCount val="4"/>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General"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General</c:formatCode>
                <c:ptCount val="5"/>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General</c:formatCode>
                <c:ptCount val="5"/>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General</c:formatCode>
                <c:ptCount val="5"/>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General</c:formatCode>
                <c:ptCount val="5"/>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General</c:formatCode>
                <c:ptCount val="5"/>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General"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The Walton Centre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858925498"/>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22323739"/>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80472670"/>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25522201"/>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18118576"/>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09986834"/>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2618633"/>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82147594"/>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55230551"/>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18946572"/>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2672223"/>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72943451"/>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8948108"/>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76141517"/>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4005479"/>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6495866"/>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9253742"/>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793407283"/>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144863766"/>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3871212971"/>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611855172"/>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023581366"/>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390665504"/>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62258856"/>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2030392415"/>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90658924"/>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2295948371"/>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94197784"/>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2213407894"/>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414666235"/>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717425884"/>
              </p:ext>
            </p:extLst>
          </p:nvPr>
        </p:nvGraphicFramePr>
        <p:xfrm>
          <a:off x="345828" y="2176145"/>
          <a:ext cx="6775791" cy="167767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dirty="0">
                          <a:latin typeface="Arial" panose="020B0604020202020204" pitchFamily="34" charset="0"/>
                          <a:cs typeface="Arial" panose="020B0604020202020204" pitchFamily="34" charset="0"/>
                        </a:rPr>
                        <a:t>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dirty="0">
                          <a:latin typeface="Arial" panose="020B0604020202020204" pitchFamily="34" charset="0"/>
                          <a:cs typeface="Arial" panose="020B0604020202020204" pitchFamily="34" charset="0"/>
                        </a:rPr>
                        <a:t>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dirty="0">
                          <a:latin typeface="Arial" panose="020B0604020202020204" pitchFamily="34" charset="0"/>
                          <a:cs typeface="Arial" panose="020B0604020202020204" pitchFamily="34" charset="0"/>
                        </a:rPr>
                        <a:t>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dirty="0">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09482100"/>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594865552"/>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2688611820"/>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3657509237"/>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767979860"/>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3916350652"/>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794479099"/>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2578018753"/>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3164313833"/>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741286796"/>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362244996"/>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294334110"/>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2910460272"/>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3918263244"/>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398585913"/>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708680204"/>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80902625"/>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272727113"/>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683856207"/>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509357468"/>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317092942"/>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1063497936"/>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2279139901"/>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2899003669"/>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651976993"/>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347132437"/>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348503560"/>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449940699"/>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510039858"/>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3401120872"/>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686538100"/>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558165695"/>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635531640"/>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053060" y="622300"/>
            <a:ext cx="3225563"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The Walton Centre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519725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The Walton Centre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801976874"/>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183119335"/>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051312241"/>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966269184"/>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20592455"/>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444388284"/>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533470541"/>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067693037"/>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019375934"/>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724853765"/>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2371137543"/>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920618416"/>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681235428"/>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499186311"/>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835126369"/>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1559640999"/>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2023463809"/>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603075136"/>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4146246256"/>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1096203261"/>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1251901016"/>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3810304237"/>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353413577"/>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958529590"/>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653975635"/>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446616105"/>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872991618"/>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903963038"/>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4212394610"/>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983351437"/>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172998755"/>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384909013"/>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5182829"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The Walton Centre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492591735"/>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3099725780"/>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699325588"/>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535095462"/>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720206215"/>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316379750"/>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2236817283"/>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471780486"/>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606454103"/>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892671957"/>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722757558"/>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167060066"/>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432581691"/>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958909441"/>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260316057"/>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909080858"/>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415896409"/>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671691499"/>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510724958"/>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430951039"/>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22978918"/>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60174121"/>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68270313"/>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4155413"/>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90066745"/>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54357241"/>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5239505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165506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009137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91196285"/>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6894716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68761837"/>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4363726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7393531"/>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852840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893335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48105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7357459"/>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3118252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334850"/>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9370501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2352272"/>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3671775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823123"/>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8667153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72363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9804823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2888270"/>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6804789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3935512"/>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03226891"/>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97507502"/>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7380533"/>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6741020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12444200"/>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40738714"/>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0414128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7979745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93901202"/>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8141947"/>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1145780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8654196"/>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9529254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35361473"/>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4849621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34596012"/>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8979540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7491314"/>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1971628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39265395"/>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83572420"/>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87868004"/>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09790610"/>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9242843"/>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0135837"/>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4860383"/>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5722975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8844803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39390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98510757"/>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1764009"/>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0127034"/>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82967144"/>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1864327"/>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55672335"/>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44647012"/>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738796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30517392"/>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3762939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1485362"/>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34114116"/>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93767678"/>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06869806"/>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9831754"/>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85853150"/>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10995833"/>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32292755"/>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98951797"/>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23235344"/>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73205322"/>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29320054"/>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40469831"/>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03062139"/>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78538415"/>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85332901"/>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56177940"/>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52686582"/>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38364463"/>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27671083"/>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26149738"/>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79381570"/>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4543882"/>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11113632"/>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87130397"/>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00679503"/>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82312762"/>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2796201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661531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0807226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13742363"/>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61993614"/>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78939239"/>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48778548"/>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67590899"/>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06480415"/>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1511129"/>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8609797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4967871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6731098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83561379"/>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3491497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76949158"/>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4329039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78544522"/>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6772586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729041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276135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11506107"/>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1605752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8258776"/>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13411666"/>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13395841"/>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353943"/>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Please note: due to low base sizes some results have been suppressed and as such some tables showing as blank are correct.</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11</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39</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28</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4090719746"/>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186996444"/>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983189142"/>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053060" y="622300"/>
            <a:ext cx="3225563" cy="276999"/>
          </a:xfrm>
          <a:prstGeom prst="rect">
            <a:avLst/>
          </a:prstGeom>
          <a:noFill/>
        </p:spPr>
        <p:txBody>
          <a:bodyPr wrap="none" rtlCol="0">
            <a:spAutoFit/>
          </a:bodyPr>
          <a:lstStyle/>
          <a:p>
            <a:pPr algn="r"/>
            <a:r>
              <a:rPr lang="en-GB" sz="1200" b="1">
                <a:solidFill>
                  <a:srgbClr val="336E9F"/>
                </a:solidFill>
                <a:latin typeface="Arial"/>
                <a:cs typeface="Arial"/>
              </a:rPr>
              <a:t>The Walton Centre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17908</TotalTime>
  <Words>20727</Words>
  <Application>Microsoft Office PowerPoint</Application>
  <PresentationFormat>Custom</PresentationFormat>
  <Paragraphs>5886</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263</cp:revision>
  <dcterms:created xsi:type="dcterms:W3CDTF">2024-10-14T12:39:43Z</dcterms:created>
  <dcterms:modified xsi:type="dcterms:W3CDTF">2025-07-16T18:04:26Z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